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99B"/>
    <a:srgbClr val="00587C"/>
    <a:srgbClr val="00B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55B3F-3E66-4C0C-A95A-3893369B7D1A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044A6-DD1D-4750-8F9C-ED91EDD2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31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14312" y="6525827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97999B"/>
                </a:solidFill>
              </a:defRPr>
            </a:lvl1pPr>
          </a:lstStyle>
          <a:p>
            <a:fld id="{BAAFF43E-8C10-4AA7-9E65-42349248E5A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1394" y="65446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97999B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Umpqua Health     1813 W. Harvard Ave., Ste. 448, Roseburg, OR 97471     541.464.4300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09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11776365" y="1203"/>
            <a:ext cx="417704" cy="6866681"/>
          </a:xfrm>
          <a:prstGeom prst="rect">
            <a:avLst/>
          </a:prstGeom>
          <a:gradFill flip="none" rotWithShape="1">
            <a:gsLst>
              <a:gs pos="0">
                <a:srgbClr val="00587C"/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-11307" y="-1904"/>
            <a:ext cx="417704" cy="6866681"/>
          </a:xfrm>
          <a:prstGeom prst="rect">
            <a:avLst/>
          </a:prstGeom>
          <a:gradFill flip="none" rotWithShape="1">
            <a:gsLst>
              <a:gs pos="0">
                <a:srgbClr val="00BCE2">
                  <a:tint val="66000"/>
                  <a:satMod val="16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9027667" y="686125"/>
            <a:ext cx="2925318" cy="5334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1394" y="65446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97999B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Umpqua Health     1813 W. Harvard Ave., Ste. 448, Roseburg, OR 97471     541.464.4300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339" y="365125"/>
            <a:ext cx="2228461" cy="2350193"/>
          </a:xfrm>
          <a:prstGeom prst="rect">
            <a:avLst/>
          </a:prstGeom>
          <a:effectLst>
            <a:softEdge rad="0"/>
          </a:effectLst>
        </p:spPr>
      </p:pic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4312" y="6525827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97999B"/>
                </a:solidFill>
              </a:defRPr>
            </a:lvl1pPr>
          </a:lstStyle>
          <a:p>
            <a:fld id="{BAAFF43E-8C10-4AA7-9E65-42349248E5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7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B5E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97999B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97999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97999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7999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7999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518" y="1825624"/>
            <a:ext cx="4179636" cy="454391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If you are enrolled in 401K elective deferrals with a percentage-based deduction, this deduction amount will automatically apply to UH’s Discretionary Employee Incentive Program compensation.</a:t>
            </a:r>
          </a:p>
          <a:p>
            <a:r>
              <a:rPr lang="en-US" b="1" dirty="0"/>
              <a:t>You can opt out or make changes to your 401K deferrals by completing The Standard’s “Special Elective Deferral for Bonus” Form and submitting it to Payroll/HR.</a:t>
            </a:r>
          </a:p>
          <a:p>
            <a:r>
              <a:rPr lang="en-US" b="1" dirty="0"/>
              <a:t>Reminder will be sent in the February Insider, along with a survey link to indicate whether you will be opting out.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F43E-8C10-4AA7-9E65-42349248E5A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43183"/>
            <a:ext cx="7978629" cy="1325563"/>
          </a:xfrm>
        </p:spPr>
        <p:txBody>
          <a:bodyPr/>
          <a:lstStyle/>
          <a:p>
            <a:r>
              <a:rPr lang="en-US" dirty="0"/>
              <a:t>Discretionary Employee Incentive Program 401K Elective Deferrals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40C804-9BDB-4995-93B0-38D007DEE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9462" y="2682912"/>
            <a:ext cx="6124575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87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692734-5D1E-4BB7-887F-49C4F84BE607}" vid="{0555C543-8F3A-4C5B-86CF-A8EF3B9C59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Umpqua-Health-PPT-2017-c</Template>
  <TotalTime>186</TotalTime>
  <Words>89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Discretionary Employee Incentive Program 401K Elective Deferrals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 Cooper</dc:creator>
  <cp:lastModifiedBy>Brandi R. Ronco</cp:lastModifiedBy>
  <cp:revision>10</cp:revision>
  <dcterms:created xsi:type="dcterms:W3CDTF">2018-05-09T21:36:15Z</dcterms:created>
  <dcterms:modified xsi:type="dcterms:W3CDTF">2022-02-04T23:49:36Z</dcterms:modified>
</cp:coreProperties>
</file>