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8F_A601A7BA.xml" ContentType="application/vnd.ms-powerpoint.comments+xml"/>
  <Override PartName="/ppt/notesSlides/notesSlide8.xml" ContentType="application/vnd.openxmlformats-officedocument.presentationml.notesSlide+xml"/>
  <Override PartName="/ppt/comments/modernComment_16E_C8B94E46.xml" ContentType="application/vnd.ms-powerpoint.comments+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7.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9.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0.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1.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2.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3.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34.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35.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36.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37.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61"/>
  </p:notesMasterIdLst>
  <p:sldIdLst>
    <p:sldId id="439" r:id="rId6"/>
    <p:sldId id="397" r:id="rId7"/>
    <p:sldId id="379" r:id="rId8"/>
    <p:sldId id="380" r:id="rId9"/>
    <p:sldId id="368" r:id="rId10"/>
    <p:sldId id="378" r:id="rId11"/>
    <p:sldId id="392" r:id="rId12"/>
    <p:sldId id="393" r:id="rId13"/>
    <p:sldId id="391" r:id="rId14"/>
    <p:sldId id="412" r:id="rId15"/>
    <p:sldId id="365" r:id="rId16"/>
    <p:sldId id="396" r:id="rId17"/>
    <p:sldId id="381" r:id="rId18"/>
    <p:sldId id="384" r:id="rId19"/>
    <p:sldId id="377" r:id="rId20"/>
    <p:sldId id="386" r:id="rId21"/>
    <p:sldId id="385" r:id="rId22"/>
    <p:sldId id="399" r:id="rId23"/>
    <p:sldId id="400" r:id="rId24"/>
    <p:sldId id="366" r:id="rId25"/>
    <p:sldId id="394" r:id="rId26"/>
    <p:sldId id="431" r:id="rId27"/>
    <p:sldId id="375" r:id="rId28"/>
    <p:sldId id="398" r:id="rId29"/>
    <p:sldId id="441" r:id="rId30"/>
    <p:sldId id="388" r:id="rId31"/>
    <p:sldId id="369" r:id="rId32"/>
    <p:sldId id="402" r:id="rId33"/>
    <p:sldId id="403" r:id="rId34"/>
    <p:sldId id="434" r:id="rId35"/>
    <p:sldId id="415" r:id="rId36"/>
    <p:sldId id="406" r:id="rId37"/>
    <p:sldId id="421" r:id="rId38"/>
    <p:sldId id="410" r:id="rId39"/>
    <p:sldId id="408" r:id="rId40"/>
    <p:sldId id="409" r:id="rId41"/>
    <p:sldId id="437" r:id="rId42"/>
    <p:sldId id="428" r:id="rId43"/>
    <p:sldId id="436" r:id="rId44"/>
    <p:sldId id="424" r:id="rId45"/>
    <p:sldId id="413" r:id="rId46"/>
    <p:sldId id="414" r:id="rId47"/>
    <p:sldId id="420" r:id="rId48"/>
    <p:sldId id="407" r:id="rId49"/>
    <p:sldId id="422" r:id="rId50"/>
    <p:sldId id="442" r:id="rId51"/>
    <p:sldId id="423" r:id="rId52"/>
    <p:sldId id="426" r:id="rId53"/>
    <p:sldId id="438" r:id="rId54"/>
    <p:sldId id="444" r:id="rId55"/>
    <p:sldId id="443" r:id="rId56"/>
    <p:sldId id="432" r:id="rId57"/>
    <p:sldId id="430" r:id="rId58"/>
    <p:sldId id="440" r:id="rId59"/>
    <p:sldId id="419"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87F309-EFB7-CEE4-5070-BEC786EF9357}" name="Jamie Smith Reese" initials="JR" userId="S::jsmithreese@umpquahealth.com::d25d17e4-2e4c-4d81-aa5e-9860d1eaa73c" providerId="AD"/>
  <p188:author id="{836BA113-CA36-AD13-68EC-6C091F748B86}" name="Taylor Dombek" initials="TD" userId="S::tdombek@umpquahealth.com::16802f79-90e3-4ee4-8698-5fc6bfc817bb" providerId="AD"/>
  <p188:author id="{E48DF338-4911-0E19-775B-6B6335ECBA49}" name="Jessica Compton" initials="JC" userId="S::jcompton@umpquahealth.com::1391baf1-15eb-4aa1-80fe-1df4927bb080" providerId="AD"/>
  <p188:author id="{55F09F3C-0727-3D28-C7EA-57DC3D44CCA2}" name="Jessica Compton" initials="" userId="S::JCompton@umpquahealth.com::1391baf1-15eb-4aa1-80fe-1df4927bb080" providerId="AD"/>
  <p188:author id="{70B9AA96-4370-A67B-A549-0C9F4E7CE48F}" name="Jessica Compton" initials="JC" userId="S::jcompton@UMPQUAHEALTH.COM::1391baf1-15eb-4aa1-80fe-1df4927bb080" providerId="AD"/>
  <p188:author id="{80BFE5B6-CF05-3C16-B7E8-E0D7979C0992}" name="Jamie Smith Reese" initials="JS" userId="S::jsmithreese@UMPQUAHEALTH.COM::d25d17e4-2e4c-4d81-aa5e-9860d1eaa73c" providerId="AD"/>
  <p188:author id="{236FF6B9-4B72-0EBD-056E-68D4194AA718}" name="Taylor Dombek" initials="" userId="S::TDombek@umpquahealth.com::16802f79-90e3-4ee4-8698-5fc6bfc817bb" providerId="AD"/>
  <p188:author id="{A949F1C1-3B10-0AA5-6070-7EF52301F4E5}" name="Taylor Dombek" initials="TD" userId="S::tdombek@UMPQUAHEALTH.COM::16802f79-90e3-4ee4-8698-5fc6bfc817bb" providerId="AD"/>
  <p188:author id="{41E462CB-6B73-B2E5-98EE-2D9537136CFE}" name="Cady Lyon" initials="" userId="S::calyon@umpquahealth.com::85fb8e86-ff36-4f43-830c-ec1c249527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83A5"/>
    <a:srgbClr val="1A3260"/>
    <a:srgbClr val="4590B8"/>
    <a:srgbClr val="8DA3D0"/>
    <a:srgbClr val="7896CF"/>
    <a:srgbClr val="DCD20A"/>
    <a:srgbClr val="F6EE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972F2F-6BE1-8225-456E-01A55B6DEEDB}" v="1" dt="2024-12-06T19:34:46.601"/>
    <p1510:client id="{4E27FB38-C558-4039-F6E7-A9A14D912E3D}" v="5" dt="2024-12-06T20:51:01.710"/>
    <p1510:client id="{669CA2AD-7A3F-3E50-92C4-E221B38BEAC4}" v="4" dt="2024-12-06T21:18:15.4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5/10/relationships/revisionInfo" Target="revisionInfo.xml"/><Relationship Id="rId5" Type="http://schemas.openxmlformats.org/officeDocument/2006/relationships/slideMaster" Target="slideMasters/slideMaster1.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96_4848D682.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r>
              <a:rPr lang="en-US">
                <a:solidFill>
                  <a:schemeClr val="accent1"/>
                </a:solidFill>
              </a:rPr>
              <a:t>Youth Served in IIBHT, Year over Year</a:t>
            </a:r>
          </a:p>
        </c:rich>
      </c:tx>
      <c:layout>
        <c:manualLayout>
          <c:xMode val="edge"/>
          <c:yMode val="edge"/>
          <c:x val="0.14937929889911303"/>
          <c:y val="2.0969858717640854E-2"/>
        </c:manualLayout>
      </c:layout>
      <c:overlay val="0"/>
      <c:spPr>
        <a:noFill/>
        <a:ln>
          <a:noFill/>
        </a:ln>
        <a:effectLst/>
      </c:spPr>
      <c:txPr>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Annual Number of Youth Served in IIBHT</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trendline>
            <c:spPr>
              <a:ln w="9525" cap="rnd">
                <a:solidFill>
                  <a:schemeClr val="accent1"/>
                </a:solidFill>
              </a:ln>
              <a:effectLst/>
            </c:spPr>
            <c:trendlineType val="linear"/>
            <c:dispRSqr val="0"/>
            <c:dispEq val="0"/>
          </c:trendline>
          <c:cat>
            <c:numRef>
              <c:f>Sheet1!$A$2:$A$4</c:f>
              <c:numCache>
                <c:formatCode>General</c:formatCode>
                <c:ptCount val="3"/>
                <c:pt idx="0">
                  <c:v>2021</c:v>
                </c:pt>
                <c:pt idx="1">
                  <c:v>2022</c:v>
                </c:pt>
                <c:pt idx="2">
                  <c:v>2023</c:v>
                </c:pt>
              </c:numCache>
            </c:numRef>
          </c:cat>
          <c:val>
            <c:numRef>
              <c:f>Sheet1!$B$2:$B$4</c:f>
              <c:numCache>
                <c:formatCode>General</c:formatCode>
                <c:ptCount val="3"/>
                <c:pt idx="0">
                  <c:v>9</c:v>
                </c:pt>
                <c:pt idx="1">
                  <c:v>14</c:v>
                </c:pt>
                <c:pt idx="2">
                  <c:v>26</c:v>
                </c:pt>
              </c:numCache>
            </c:numRef>
          </c:val>
          <c:extLst>
            <c:ext xmlns:c16="http://schemas.microsoft.com/office/drawing/2014/chart" uri="{C3380CC4-5D6E-409C-BE32-E72D297353CC}">
              <c16:uniqueId val="{00000000-C5D7-4315-B390-95AAFC24884D}"/>
            </c:ext>
          </c:extLst>
        </c:ser>
        <c:dLbls>
          <c:dLblPos val="outEnd"/>
          <c:showLegendKey val="0"/>
          <c:showVal val="1"/>
          <c:showCatName val="0"/>
          <c:showSerName val="0"/>
          <c:showPercent val="0"/>
          <c:showBubbleSize val="0"/>
        </c:dLbls>
        <c:gapWidth val="355"/>
        <c:overlap val="-70"/>
        <c:axId val="630536408"/>
        <c:axId val="630536768"/>
      </c:barChart>
      <c:catAx>
        <c:axId val="630536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0536768"/>
        <c:crosses val="autoZero"/>
        <c:auto val="1"/>
        <c:lblAlgn val="ctr"/>
        <c:lblOffset val="100"/>
        <c:noMultiLvlLbl val="0"/>
      </c:catAx>
      <c:valAx>
        <c:axId val="630536768"/>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0536408"/>
        <c:crosses val="autoZero"/>
        <c:crossBetween val="between"/>
      </c:valAx>
      <c:spPr>
        <a:noFill/>
        <a:ln>
          <a:noFill/>
        </a:ln>
        <a:effectLst/>
      </c:spPr>
    </c:plotArea>
    <c:legend>
      <c:legendPos val="b"/>
      <c:legendEntry>
        <c:idx val="1"/>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omments/modernComment_16E_C8B94E46.xml><?xml version="1.0" encoding="utf-8"?>
<p188:cmLst xmlns:a="http://schemas.openxmlformats.org/drawingml/2006/main" xmlns:r="http://schemas.openxmlformats.org/officeDocument/2006/relationships" xmlns:p188="http://schemas.microsoft.com/office/powerpoint/2018/8/main">
  <p188:cm id="{F5BC2C91-FD90-4B85-9AFE-7C504E3105FA}" authorId="{9487F309-EFB7-CEE4-5070-BEC786EF9357}" created="2024-03-15T14:52:14.320">
    <pc:sldMkLst xmlns:pc="http://schemas.microsoft.com/office/powerpoint/2013/main/command">
      <pc:docMk/>
      <pc:sldMk cId="3367587398" sldId="366"/>
    </pc:sldMkLst>
    <p188:txBody>
      <a:bodyPr/>
      <a:lstStyle/>
      <a:p>
        <a:r>
          <a:rPr lang="en-US"/>
          <a:t>Year?</a:t>
        </a:r>
      </a:p>
    </p188:txBody>
  </p188:cm>
</p188:cmLst>
</file>

<file path=ppt/comments/modernComment_18F_A601A7BA.xml><?xml version="1.0" encoding="utf-8"?>
<p188:cmLst xmlns:a="http://schemas.openxmlformats.org/drawingml/2006/main" xmlns:r="http://schemas.openxmlformats.org/officeDocument/2006/relationships" xmlns:p188="http://schemas.microsoft.com/office/powerpoint/2018/8/main">
  <p188:cm id="{1116BB55-EC25-4BB6-A0A4-9F7BED66D2E1}" authorId="{9487F309-EFB7-CEE4-5070-BEC786EF9357}" status="resolved" created="2024-03-15T14:51:31.443" complete="100000">
    <ac:deMkLst xmlns:ac="http://schemas.microsoft.com/office/drawing/2013/main/command">
      <pc:docMk xmlns:pc="http://schemas.microsoft.com/office/powerpoint/2013/main/command"/>
      <pc:sldMk xmlns:pc="http://schemas.microsoft.com/office/powerpoint/2013/main/command" cId="2785126330" sldId="399"/>
      <ac:spMk id="6" creationId="{486C532D-5B97-8D3D-219D-0B5583C7C4A1}"/>
    </ac:deMkLst>
    <p188:txBody>
      <a:bodyPr/>
      <a:lstStyle/>
      <a:p>
        <a:r>
          <a:rPr lang="en-US"/>
          <a:t>What year?</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 Id="rId4" Type="http://schemas.openxmlformats.org/officeDocument/2006/relationships/image" Target="../media/image8.jpeg"/></Relationships>
</file>

<file path=ppt/diagrams/_rels/data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ucdenver.edu/offices/equity/support-resources/all-gender-resources" TargetMode="External"/><Relationship Id="rId1" Type="http://schemas.openxmlformats.org/officeDocument/2006/relationships/image" Target="../media/image48.jpe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ata13.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diagrams/_rels/data20.xml.rels><?xml version="1.0" encoding="UTF-8" standalone="yes"?>
<Relationships xmlns="http://schemas.openxmlformats.org/package/2006/relationships"><Relationship Id="rId1" Type="http://schemas.openxmlformats.org/officeDocument/2006/relationships/image" Target="../media/image70.png"/></Relationships>
</file>

<file path=ppt/diagrams/_rels/data23.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18.png"/><Relationship Id="rId7" Type="http://schemas.openxmlformats.org/officeDocument/2006/relationships/image" Target="../media/image76.png"/><Relationship Id="rId12" Type="http://schemas.openxmlformats.org/officeDocument/2006/relationships/image" Target="../media/image62.sv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75.svg"/><Relationship Id="rId11" Type="http://schemas.openxmlformats.org/officeDocument/2006/relationships/image" Target="../media/image61.pn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19.svg"/><Relationship Id="rId9" Type="http://schemas.openxmlformats.org/officeDocument/2006/relationships/image" Target="../media/image78.png"/></Relationships>
</file>

<file path=ppt/diagrams/_rels/data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diagrams/_rels/data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svg"/><Relationship Id="rId1" Type="http://schemas.openxmlformats.org/officeDocument/2006/relationships/image" Target="../media/image92.png"/><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diagrams/_rels/data3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diagrams/_rels/data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image" Target="../media/image4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 Id="rId4" Type="http://schemas.openxmlformats.org/officeDocument/2006/relationships/image" Target="../media/image8.jpeg"/></Relationships>
</file>

<file path=ppt/diagrams/_rels/drawing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ucdenver.edu/offices/equity/support-resources/all-gender-resources" TargetMode="External"/><Relationship Id="rId1" Type="http://schemas.openxmlformats.org/officeDocument/2006/relationships/image" Target="../media/image48.jpe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diagrams/_rels/drawing20.xml.rels><?xml version="1.0" encoding="UTF-8" standalone="yes"?>
<Relationships xmlns="http://schemas.openxmlformats.org/package/2006/relationships"><Relationship Id="rId1" Type="http://schemas.openxmlformats.org/officeDocument/2006/relationships/image" Target="../media/image70.png"/></Relationships>
</file>

<file path=ppt/diagrams/_rels/drawing23.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18.png"/><Relationship Id="rId7" Type="http://schemas.openxmlformats.org/officeDocument/2006/relationships/image" Target="../media/image76.png"/><Relationship Id="rId12" Type="http://schemas.openxmlformats.org/officeDocument/2006/relationships/image" Target="../media/image62.sv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75.svg"/><Relationship Id="rId11" Type="http://schemas.openxmlformats.org/officeDocument/2006/relationships/image" Target="../media/image61.pn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19.svg"/><Relationship Id="rId9" Type="http://schemas.openxmlformats.org/officeDocument/2006/relationships/image" Target="../media/image78.png"/></Relationships>
</file>

<file path=ppt/diagrams/_rels/drawing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diagrams/_rels/drawing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svg"/><Relationship Id="rId1" Type="http://schemas.openxmlformats.org/officeDocument/2006/relationships/image" Target="../media/image92.png"/><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diagrams/_rels/drawing3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diagrams/_rels/drawing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image" Target="../media/image4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BE66C3-3CD7-439D-B904-7C6E759C3254}"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F0DD159B-D524-49F6-B5C5-073198EACA61}">
      <dgm:prSet phldrT="[Text]"/>
      <dgm:spPr/>
      <dgm:t>
        <a:bodyPr/>
        <a:lstStyle/>
        <a:p>
          <a:r>
            <a:rPr lang="en-US"/>
            <a:t>Mission</a:t>
          </a:r>
        </a:p>
      </dgm:t>
    </dgm:pt>
    <dgm:pt modelId="{C6202E89-2CBA-41F3-AD2D-E3279C77ECEC}" type="parTrans" cxnId="{FFC9981E-742F-4BE5-87DA-B89E9419038A}">
      <dgm:prSet/>
      <dgm:spPr/>
      <dgm:t>
        <a:bodyPr/>
        <a:lstStyle/>
        <a:p>
          <a:endParaRPr lang="en-US"/>
        </a:p>
      </dgm:t>
    </dgm:pt>
    <dgm:pt modelId="{9B621E37-D7C7-4D6A-B655-74FCF52ED5A5}" type="sibTrans" cxnId="{FFC9981E-742F-4BE5-87DA-B89E9419038A}">
      <dgm:prSet/>
      <dgm:spPr/>
      <dgm:t>
        <a:bodyPr/>
        <a:lstStyle/>
        <a:p>
          <a:endParaRPr lang="en-US"/>
        </a:p>
      </dgm:t>
    </dgm:pt>
    <dgm:pt modelId="{74C93772-4A61-477C-9EA4-01729838F54B}">
      <dgm:prSet phldrT="[Text]"/>
      <dgm:spPr/>
      <dgm:t>
        <a:bodyPr/>
        <a:lstStyle/>
        <a:p>
          <a:r>
            <a:rPr lang="en-US"/>
            <a:t>Values</a:t>
          </a:r>
        </a:p>
      </dgm:t>
    </dgm:pt>
    <dgm:pt modelId="{07E8A9DD-1E82-4B79-8449-45C2C516B188}" type="parTrans" cxnId="{58DDF1AF-3D63-419F-8E8D-177A59BB513D}">
      <dgm:prSet/>
      <dgm:spPr/>
      <dgm:t>
        <a:bodyPr/>
        <a:lstStyle/>
        <a:p>
          <a:endParaRPr lang="en-US"/>
        </a:p>
      </dgm:t>
    </dgm:pt>
    <dgm:pt modelId="{37511092-FB8A-4C97-8933-981B7972FDCB}" type="sibTrans" cxnId="{58DDF1AF-3D63-419F-8E8D-177A59BB513D}">
      <dgm:prSet/>
      <dgm:spPr/>
      <dgm:t>
        <a:bodyPr/>
        <a:lstStyle/>
        <a:p>
          <a:endParaRPr lang="en-US"/>
        </a:p>
      </dgm:t>
    </dgm:pt>
    <dgm:pt modelId="{96267951-1852-4763-9480-4D4E5AADAFC5}">
      <dgm:prSet phldrT="[Text]"/>
      <dgm:spPr/>
      <dgm:t>
        <a:bodyPr/>
        <a:lstStyle/>
        <a:p>
          <a:r>
            <a:rPr lang="en-US"/>
            <a:t>Agreements</a:t>
          </a:r>
        </a:p>
      </dgm:t>
    </dgm:pt>
    <dgm:pt modelId="{FDE435C3-E456-4B6B-9B91-A0FA280A0366}" type="parTrans" cxnId="{A2244D98-8038-4CA7-AD24-8B95533E723E}">
      <dgm:prSet/>
      <dgm:spPr/>
      <dgm:t>
        <a:bodyPr/>
        <a:lstStyle/>
        <a:p>
          <a:endParaRPr lang="en-US"/>
        </a:p>
      </dgm:t>
    </dgm:pt>
    <dgm:pt modelId="{04629A10-572D-46B2-BCB7-C0678DF5BEA6}" type="sibTrans" cxnId="{A2244D98-8038-4CA7-AD24-8B95533E723E}">
      <dgm:prSet/>
      <dgm:spPr/>
      <dgm:t>
        <a:bodyPr/>
        <a:lstStyle/>
        <a:p>
          <a:endParaRPr lang="en-US"/>
        </a:p>
      </dgm:t>
    </dgm:pt>
    <dgm:pt modelId="{CEF5DDD9-29B9-41B5-B26F-F7B6837750D8}">
      <dgm:prSet phldrT="[Text]"/>
      <dgm:spPr/>
      <dgm:t>
        <a:bodyPr/>
        <a:lstStyle/>
        <a:p>
          <a:r>
            <a:rPr lang="en-US"/>
            <a:t>Health Equity</a:t>
          </a:r>
        </a:p>
      </dgm:t>
    </dgm:pt>
    <dgm:pt modelId="{D6FEB044-D840-402E-AB63-899549A763FF}" type="parTrans" cxnId="{D0385C75-FAC1-4216-AD07-F964999B7482}">
      <dgm:prSet/>
      <dgm:spPr/>
      <dgm:t>
        <a:bodyPr/>
        <a:lstStyle/>
        <a:p>
          <a:endParaRPr lang="en-US"/>
        </a:p>
      </dgm:t>
    </dgm:pt>
    <dgm:pt modelId="{309818B3-5D2E-4473-90E0-BFEC6EF4D51F}" type="sibTrans" cxnId="{D0385C75-FAC1-4216-AD07-F964999B7482}">
      <dgm:prSet/>
      <dgm:spPr/>
      <dgm:t>
        <a:bodyPr/>
        <a:lstStyle/>
        <a:p>
          <a:endParaRPr lang="en-US"/>
        </a:p>
      </dgm:t>
    </dgm:pt>
    <dgm:pt modelId="{8D03EE2C-65EB-42AC-AADE-7987D5B4A175}">
      <dgm:prSet phldrT="[Text]"/>
      <dgm:spPr/>
      <dgm:t>
        <a:bodyPr/>
        <a:lstStyle/>
        <a:p>
          <a:r>
            <a:rPr lang="en-US"/>
            <a:t>Promote and provide high quality, readily accessible healthcare in a patient-centered system of care for those we serve. </a:t>
          </a:r>
        </a:p>
      </dgm:t>
    </dgm:pt>
    <dgm:pt modelId="{CD2A55B7-B87D-42FD-AEEF-F0F928813097}" type="parTrans" cxnId="{DC62432B-C2C2-4C7A-91A1-083E0F754438}">
      <dgm:prSet/>
      <dgm:spPr/>
      <dgm:t>
        <a:bodyPr/>
        <a:lstStyle/>
        <a:p>
          <a:endParaRPr lang="en-US"/>
        </a:p>
      </dgm:t>
    </dgm:pt>
    <dgm:pt modelId="{A0224828-2752-4675-9FB4-E53AF6759BC1}" type="sibTrans" cxnId="{DC62432B-C2C2-4C7A-91A1-083E0F754438}">
      <dgm:prSet/>
      <dgm:spPr/>
      <dgm:t>
        <a:bodyPr/>
        <a:lstStyle/>
        <a:p>
          <a:endParaRPr lang="en-US"/>
        </a:p>
      </dgm:t>
    </dgm:pt>
    <dgm:pt modelId="{C181B0F0-A3DD-4C1A-9E45-C15B87579608}">
      <dgm:prSet/>
      <dgm:spPr/>
      <dgm:t>
        <a:bodyPr/>
        <a:lstStyle/>
        <a:p>
          <a:r>
            <a:rPr lang="en-US"/>
            <a:t>Stewardship</a:t>
          </a:r>
        </a:p>
      </dgm:t>
    </dgm:pt>
    <dgm:pt modelId="{3B48428D-6FCE-4155-8969-D06AEAAD629D}" type="parTrans" cxnId="{789FF7A8-400E-41C5-A900-DA59BFBCDFF2}">
      <dgm:prSet/>
      <dgm:spPr/>
      <dgm:t>
        <a:bodyPr/>
        <a:lstStyle/>
        <a:p>
          <a:endParaRPr lang="en-US"/>
        </a:p>
      </dgm:t>
    </dgm:pt>
    <dgm:pt modelId="{B70526BE-C570-4748-BA87-76950876B45B}" type="sibTrans" cxnId="{789FF7A8-400E-41C5-A900-DA59BFBCDFF2}">
      <dgm:prSet/>
      <dgm:spPr/>
      <dgm:t>
        <a:bodyPr/>
        <a:lstStyle/>
        <a:p>
          <a:endParaRPr lang="en-US"/>
        </a:p>
      </dgm:t>
    </dgm:pt>
    <dgm:pt modelId="{93132B87-00B8-4749-93ED-4D35D2452B45}">
      <dgm:prSet phldrT="[Text]"/>
      <dgm:spPr/>
      <dgm:t>
        <a:bodyPr/>
        <a:lstStyle/>
        <a:p>
          <a:r>
            <a:rPr lang="en-US"/>
            <a:t>Efficiency</a:t>
          </a:r>
        </a:p>
      </dgm:t>
    </dgm:pt>
    <dgm:pt modelId="{BC6B829A-B10B-4D2B-BE24-399F2756E04E}" type="parTrans" cxnId="{426E2BB7-F472-408E-ADEA-A26B389E5E4A}">
      <dgm:prSet/>
      <dgm:spPr/>
      <dgm:t>
        <a:bodyPr/>
        <a:lstStyle/>
        <a:p>
          <a:endParaRPr lang="en-US"/>
        </a:p>
      </dgm:t>
    </dgm:pt>
    <dgm:pt modelId="{E2930BB1-C4DD-4346-845E-F108DB5BA15E}" type="sibTrans" cxnId="{426E2BB7-F472-408E-ADEA-A26B389E5E4A}">
      <dgm:prSet/>
      <dgm:spPr/>
      <dgm:t>
        <a:bodyPr/>
        <a:lstStyle/>
        <a:p>
          <a:endParaRPr lang="en-US"/>
        </a:p>
      </dgm:t>
    </dgm:pt>
    <dgm:pt modelId="{077D8824-DC8D-41F8-B5BE-D7342763114D}">
      <dgm:prSet phldrT="[Text]"/>
      <dgm:spPr/>
      <dgm:t>
        <a:bodyPr/>
        <a:lstStyle/>
        <a:p>
          <a:r>
            <a:rPr lang="en-US"/>
            <a:t>Be a Team Player</a:t>
          </a:r>
        </a:p>
      </dgm:t>
    </dgm:pt>
    <dgm:pt modelId="{64331E06-7020-436C-8A3D-2D15C09A91F5}" type="parTrans" cxnId="{262BE1F6-7318-4F43-A96F-361D6E841CB6}">
      <dgm:prSet/>
      <dgm:spPr/>
      <dgm:t>
        <a:bodyPr/>
        <a:lstStyle/>
        <a:p>
          <a:endParaRPr lang="en-US"/>
        </a:p>
      </dgm:t>
    </dgm:pt>
    <dgm:pt modelId="{57E6233B-5248-493E-88B4-DE73FCAF9150}" type="sibTrans" cxnId="{262BE1F6-7318-4F43-A96F-361D6E841CB6}">
      <dgm:prSet/>
      <dgm:spPr/>
      <dgm:t>
        <a:bodyPr/>
        <a:lstStyle/>
        <a:p>
          <a:endParaRPr lang="en-US"/>
        </a:p>
      </dgm:t>
    </dgm:pt>
    <dgm:pt modelId="{FC2D8B41-09D7-496F-BCB3-4EAC49A15287}">
      <dgm:prSet phldrT="[Text]"/>
      <dgm:spPr/>
      <dgm:t>
        <a:bodyPr/>
        <a:lstStyle/>
        <a:p>
          <a:r>
            <a:rPr lang="en-US"/>
            <a:t>Integrity </a:t>
          </a:r>
        </a:p>
      </dgm:t>
    </dgm:pt>
    <dgm:pt modelId="{87B0DBC3-4246-4769-BB15-AF86BBF0FC17}" type="parTrans" cxnId="{3F2A63C7-A418-4BAD-94B1-21C73A040917}">
      <dgm:prSet/>
      <dgm:spPr/>
      <dgm:t>
        <a:bodyPr/>
        <a:lstStyle/>
        <a:p>
          <a:endParaRPr lang="en-US"/>
        </a:p>
      </dgm:t>
    </dgm:pt>
    <dgm:pt modelId="{3698874B-EFA4-40EB-97CB-706B6FE44638}" type="sibTrans" cxnId="{3F2A63C7-A418-4BAD-94B1-21C73A040917}">
      <dgm:prSet/>
      <dgm:spPr/>
      <dgm:t>
        <a:bodyPr/>
        <a:lstStyle/>
        <a:p>
          <a:endParaRPr lang="en-US"/>
        </a:p>
      </dgm:t>
    </dgm:pt>
    <dgm:pt modelId="{A5ECFE97-6288-4B05-991E-3E4F690B4965}">
      <dgm:prSet phldrT="[Text]"/>
      <dgm:spPr/>
      <dgm:t>
        <a:bodyPr/>
        <a:lstStyle/>
        <a:p>
          <a:r>
            <a:rPr lang="en-US"/>
            <a:t>Clear about our purpose before we act</a:t>
          </a:r>
        </a:p>
      </dgm:t>
    </dgm:pt>
    <dgm:pt modelId="{B25A94E2-4C48-4C53-9596-74722BE62E8B}" type="parTrans" cxnId="{C96C61B1-52E7-476E-B998-24A005EA1D5C}">
      <dgm:prSet/>
      <dgm:spPr/>
      <dgm:t>
        <a:bodyPr/>
        <a:lstStyle/>
        <a:p>
          <a:endParaRPr lang="en-US"/>
        </a:p>
      </dgm:t>
    </dgm:pt>
    <dgm:pt modelId="{B6A360B5-9809-4C0E-B651-ADD4DC3BA0D6}" type="sibTrans" cxnId="{C96C61B1-52E7-476E-B998-24A005EA1D5C}">
      <dgm:prSet/>
      <dgm:spPr/>
      <dgm:t>
        <a:bodyPr/>
        <a:lstStyle/>
        <a:p>
          <a:endParaRPr lang="en-US"/>
        </a:p>
      </dgm:t>
    </dgm:pt>
    <dgm:pt modelId="{7E6A3D34-42A1-4E50-AD3E-635491305E44}">
      <dgm:prSet phldrT="[Text]"/>
      <dgm:spPr/>
      <dgm:t>
        <a:bodyPr/>
        <a:lstStyle/>
        <a:p>
          <a:r>
            <a:rPr lang="en-US"/>
            <a:t>Present and engaged with one another as we work</a:t>
          </a:r>
        </a:p>
      </dgm:t>
    </dgm:pt>
    <dgm:pt modelId="{0CF20F56-ECD6-4174-9A15-9EA8E2D93E3A}" type="parTrans" cxnId="{41FB8CE4-1C38-4B2D-93E5-18D0E85622FB}">
      <dgm:prSet/>
      <dgm:spPr/>
      <dgm:t>
        <a:bodyPr/>
        <a:lstStyle/>
        <a:p>
          <a:endParaRPr lang="en-US"/>
        </a:p>
      </dgm:t>
    </dgm:pt>
    <dgm:pt modelId="{5245B027-E818-4E2E-8E9C-B2EB35835285}" type="sibTrans" cxnId="{41FB8CE4-1C38-4B2D-93E5-18D0E85622FB}">
      <dgm:prSet/>
      <dgm:spPr/>
      <dgm:t>
        <a:bodyPr/>
        <a:lstStyle/>
        <a:p>
          <a:endParaRPr lang="en-US"/>
        </a:p>
      </dgm:t>
    </dgm:pt>
    <dgm:pt modelId="{55D0859E-A65E-4F26-9FFB-501A81F690CC}">
      <dgm:prSet phldrT="[Text]"/>
      <dgm:spPr/>
      <dgm:t>
        <a:bodyPr/>
        <a:lstStyle/>
        <a:p>
          <a:r>
            <a:rPr lang="en-US"/>
            <a:t>Real and authentic in our communication</a:t>
          </a:r>
        </a:p>
      </dgm:t>
    </dgm:pt>
    <dgm:pt modelId="{5A8F50CB-E64F-488B-85BF-8B60E044ED6A}" type="parTrans" cxnId="{C7DE7B25-4031-4E2F-8713-6D5F3EE1EE24}">
      <dgm:prSet/>
      <dgm:spPr/>
      <dgm:t>
        <a:bodyPr/>
        <a:lstStyle/>
        <a:p>
          <a:endParaRPr lang="en-US"/>
        </a:p>
      </dgm:t>
    </dgm:pt>
    <dgm:pt modelId="{1BBC108D-09EA-4E9E-A32E-89F87151767E}" type="sibTrans" cxnId="{C7DE7B25-4031-4E2F-8713-6D5F3EE1EE24}">
      <dgm:prSet/>
      <dgm:spPr/>
      <dgm:t>
        <a:bodyPr/>
        <a:lstStyle/>
        <a:p>
          <a:endParaRPr lang="en-US"/>
        </a:p>
      </dgm:t>
    </dgm:pt>
    <dgm:pt modelId="{0150FA4E-11E3-487A-8E32-2A418DC34291}">
      <dgm:prSet phldrT="[Text]"/>
      <dgm:spPr/>
      <dgm:t>
        <a:bodyPr/>
        <a:lstStyle/>
        <a:p>
          <a:r>
            <a:rPr lang="en-US"/>
            <a:t>Connected through being kind and caring</a:t>
          </a:r>
        </a:p>
      </dgm:t>
    </dgm:pt>
    <dgm:pt modelId="{22F991F0-F1E0-4F65-AF8A-7031157E645C}" type="parTrans" cxnId="{CA4393EE-608D-4197-84BC-10D1DF41F650}">
      <dgm:prSet/>
      <dgm:spPr/>
      <dgm:t>
        <a:bodyPr/>
        <a:lstStyle/>
        <a:p>
          <a:endParaRPr lang="en-US"/>
        </a:p>
      </dgm:t>
    </dgm:pt>
    <dgm:pt modelId="{5BD557EF-23BD-43F9-836C-0FE28183FFC5}" type="sibTrans" cxnId="{CA4393EE-608D-4197-84BC-10D1DF41F650}">
      <dgm:prSet/>
      <dgm:spPr/>
      <dgm:t>
        <a:bodyPr/>
        <a:lstStyle/>
        <a:p>
          <a:endParaRPr lang="en-US"/>
        </a:p>
      </dgm:t>
    </dgm:pt>
    <dgm:pt modelId="{BAD3AC1F-5349-4702-BBD3-76E95BD0D870}">
      <dgm:prSet phldrT="[Text]"/>
      <dgm:spPr/>
      <dgm:t>
        <a:bodyPr/>
        <a:lstStyle/>
        <a:p>
          <a:r>
            <a:rPr lang="en-US"/>
            <a:t>Creative and innovative individually and collectively</a:t>
          </a:r>
        </a:p>
      </dgm:t>
    </dgm:pt>
    <dgm:pt modelId="{F60798D8-CC6F-4520-8410-8E46575D7040}" type="parTrans" cxnId="{A2EB786B-E83D-4E1D-88CE-EF2735D97271}">
      <dgm:prSet/>
      <dgm:spPr/>
      <dgm:t>
        <a:bodyPr/>
        <a:lstStyle/>
        <a:p>
          <a:endParaRPr lang="en-US"/>
        </a:p>
      </dgm:t>
    </dgm:pt>
    <dgm:pt modelId="{71941DF0-5DB6-4F45-B4D4-656A575AF9BD}" type="sibTrans" cxnId="{A2EB786B-E83D-4E1D-88CE-EF2735D97271}">
      <dgm:prSet/>
      <dgm:spPr/>
      <dgm:t>
        <a:bodyPr/>
        <a:lstStyle/>
        <a:p>
          <a:endParaRPr lang="en-US"/>
        </a:p>
      </dgm:t>
    </dgm:pt>
    <dgm:pt modelId="{CD91735A-6CE9-48C9-9E2B-1AA986DEE0B4}">
      <dgm:prSet phldrT="[Text]"/>
      <dgm:spPr/>
      <dgm:t>
        <a:bodyPr/>
        <a:lstStyle/>
        <a:p>
          <a:r>
            <a:rPr lang="en-US"/>
            <a:t>UHA’s mission works to achieve health equity for all population groups by allocating resources towards designing policies and programs to create greater social justice in health</a:t>
          </a:r>
        </a:p>
      </dgm:t>
    </dgm:pt>
    <dgm:pt modelId="{45E9683A-82F9-4FE8-9629-641BB39223AB}" type="parTrans" cxnId="{E7E10E8D-D1C7-4F18-8417-E1E023D40C35}">
      <dgm:prSet/>
      <dgm:spPr/>
      <dgm:t>
        <a:bodyPr/>
        <a:lstStyle/>
        <a:p>
          <a:endParaRPr lang="en-US"/>
        </a:p>
      </dgm:t>
    </dgm:pt>
    <dgm:pt modelId="{5B03E4BB-D2F6-4B9F-A636-A15C1A370772}" type="sibTrans" cxnId="{E7E10E8D-D1C7-4F18-8417-E1E023D40C35}">
      <dgm:prSet/>
      <dgm:spPr/>
      <dgm:t>
        <a:bodyPr/>
        <a:lstStyle/>
        <a:p>
          <a:endParaRPr lang="en-US"/>
        </a:p>
      </dgm:t>
    </dgm:pt>
    <dgm:pt modelId="{7AB15987-E264-4716-BBAA-ABAE398452D4}">
      <dgm:prSet phldrT="[Text]"/>
      <dgm:spPr/>
      <dgm:t>
        <a:bodyPr/>
        <a:lstStyle/>
        <a:p>
          <a:r>
            <a:rPr lang="en-US"/>
            <a:t>Accountability</a:t>
          </a:r>
        </a:p>
      </dgm:t>
    </dgm:pt>
    <dgm:pt modelId="{7B140DFE-BA95-48F5-BE42-C0C3EA6D40BA}" type="sibTrans" cxnId="{77085A24-1ACB-497B-A4B2-D594E5942827}">
      <dgm:prSet/>
      <dgm:spPr/>
      <dgm:t>
        <a:bodyPr/>
        <a:lstStyle/>
        <a:p>
          <a:endParaRPr lang="en-US"/>
        </a:p>
      </dgm:t>
    </dgm:pt>
    <dgm:pt modelId="{80FCDDB9-1C8D-4490-97F3-416C1274BEB8}" type="parTrans" cxnId="{77085A24-1ACB-497B-A4B2-D594E5942827}">
      <dgm:prSet/>
      <dgm:spPr/>
      <dgm:t>
        <a:bodyPr/>
        <a:lstStyle/>
        <a:p>
          <a:endParaRPr lang="en-US"/>
        </a:p>
      </dgm:t>
    </dgm:pt>
    <dgm:pt modelId="{7DCBA7B6-CC30-46AE-BAA4-E6298B75D598}" type="pres">
      <dgm:prSet presAssocID="{38BE66C3-3CD7-439D-B904-7C6E759C3254}" presName="Name0" presStyleCnt="0">
        <dgm:presLayoutVars>
          <dgm:dir/>
          <dgm:resizeHandles val="exact"/>
        </dgm:presLayoutVars>
      </dgm:prSet>
      <dgm:spPr/>
    </dgm:pt>
    <dgm:pt modelId="{466BA5B0-89A3-405E-A560-6858DBBDBA53}" type="pres">
      <dgm:prSet presAssocID="{F0DD159B-D524-49F6-B5C5-073198EACA61}" presName="composite" presStyleCnt="0"/>
      <dgm:spPr/>
    </dgm:pt>
    <dgm:pt modelId="{9431FF2A-C185-43A9-B0D4-7F82D592FF4B}" type="pres">
      <dgm:prSet presAssocID="{F0DD159B-D524-49F6-B5C5-073198EACA61}" presName="rect1" presStyleLbl="trAlignAcc1" presStyleIdx="0" presStyleCnt="4">
        <dgm:presLayoutVars>
          <dgm:bulletEnabled val="1"/>
        </dgm:presLayoutVars>
      </dgm:prSet>
      <dgm:spPr/>
    </dgm:pt>
    <dgm:pt modelId="{42ABCB1C-9010-4A5C-9899-F6A2DE3FFB19}" type="pres">
      <dgm:prSet presAssocID="{F0DD159B-D524-49F6-B5C5-073198EACA61}" presName="rect2"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62000" r="-62000"/>
          </a:stretch>
        </a:blipFill>
      </dgm:spPr>
      <dgm:extLst>
        <a:ext uri="{E40237B7-FDA0-4F09-8148-C483321AD2D9}">
          <dgm14:cNvPr xmlns:dgm14="http://schemas.microsoft.com/office/drawing/2010/diagram" id="0" name="" descr="One orange paper boat leading a group of white paper boats"/>
        </a:ext>
      </dgm:extLst>
    </dgm:pt>
    <dgm:pt modelId="{95B88D59-61D4-498A-B4EC-E5F06D60735A}" type="pres">
      <dgm:prSet presAssocID="{9B621E37-D7C7-4D6A-B655-74FCF52ED5A5}" presName="sibTrans" presStyleCnt="0"/>
      <dgm:spPr/>
    </dgm:pt>
    <dgm:pt modelId="{14A07C0C-A815-40AE-A6B1-12ADF1D2AAAA}" type="pres">
      <dgm:prSet presAssocID="{74C93772-4A61-477C-9EA4-01729838F54B}" presName="composite" presStyleCnt="0"/>
      <dgm:spPr/>
    </dgm:pt>
    <dgm:pt modelId="{28808EC3-16E2-4C45-8725-95F6B08CBF04}" type="pres">
      <dgm:prSet presAssocID="{74C93772-4A61-477C-9EA4-01729838F54B}" presName="rect1" presStyleLbl="trAlignAcc1" presStyleIdx="1" presStyleCnt="4">
        <dgm:presLayoutVars>
          <dgm:bulletEnabled val="1"/>
        </dgm:presLayoutVars>
      </dgm:prSet>
      <dgm:spPr/>
    </dgm:pt>
    <dgm:pt modelId="{B91E0D88-1405-4C1A-8786-F19AFA2076F7}" type="pres">
      <dgm:prSet presAssocID="{74C93772-4A61-477C-9EA4-01729838F54B}" presName="rect2"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3000" r="-63000"/>
          </a:stretch>
        </a:blipFill>
      </dgm:spPr>
      <dgm:extLst>
        <a:ext uri="{E40237B7-FDA0-4F09-8148-C483321AD2D9}">
          <dgm14:cNvPr xmlns:dgm14="http://schemas.microsoft.com/office/drawing/2010/diagram" id="0" name="" descr="Red dot with arrows pointing to it"/>
        </a:ext>
      </dgm:extLst>
    </dgm:pt>
    <dgm:pt modelId="{C8A35BDD-8DFA-4904-8DF2-A97DBBE6C1FA}" type="pres">
      <dgm:prSet presAssocID="{37511092-FB8A-4C97-8933-981B7972FDCB}" presName="sibTrans" presStyleCnt="0"/>
      <dgm:spPr/>
    </dgm:pt>
    <dgm:pt modelId="{FE656FD2-3148-4E4F-9762-B0EE253173B7}" type="pres">
      <dgm:prSet presAssocID="{96267951-1852-4763-9480-4D4E5AADAFC5}" presName="composite" presStyleCnt="0"/>
      <dgm:spPr/>
    </dgm:pt>
    <dgm:pt modelId="{D42AADB3-5367-4299-B2F5-2CFBB642D785}" type="pres">
      <dgm:prSet presAssocID="{96267951-1852-4763-9480-4D4E5AADAFC5}" presName="rect1" presStyleLbl="trAlignAcc1" presStyleIdx="2" presStyleCnt="4">
        <dgm:presLayoutVars>
          <dgm:bulletEnabled val="1"/>
        </dgm:presLayoutVars>
      </dgm:prSet>
      <dgm:spPr/>
    </dgm:pt>
    <dgm:pt modelId="{7EA77D1A-CE7F-49A2-864F-6B5AB15B362D}" type="pres">
      <dgm:prSet presAssocID="{96267951-1852-4763-9480-4D4E5AADAFC5}" presName="rect2"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3000" r="-63000"/>
          </a:stretch>
        </a:blipFill>
      </dgm:spPr>
      <dgm:extLst>
        <a:ext uri="{E40237B7-FDA0-4F09-8148-C483321AD2D9}">
          <dgm14:cNvPr xmlns:dgm14="http://schemas.microsoft.com/office/drawing/2010/diagram" id="0" name="" descr="Man raising thumbs up"/>
        </a:ext>
      </dgm:extLst>
    </dgm:pt>
    <dgm:pt modelId="{814920DF-8BCA-47EC-94E0-161B23153C49}" type="pres">
      <dgm:prSet presAssocID="{04629A10-572D-46B2-BCB7-C0678DF5BEA6}" presName="sibTrans" presStyleCnt="0"/>
      <dgm:spPr/>
    </dgm:pt>
    <dgm:pt modelId="{969A1409-5441-40E9-9BB1-C41014C4FE90}" type="pres">
      <dgm:prSet presAssocID="{CEF5DDD9-29B9-41B5-B26F-F7B6837750D8}" presName="composite" presStyleCnt="0"/>
      <dgm:spPr/>
    </dgm:pt>
    <dgm:pt modelId="{575482F4-7B09-4B6C-828E-556D1E43632E}" type="pres">
      <dgm:prSet presAssocID="{CEF5DDD9-29B9-41B5-B26F-F7B6837750D8}" presName="rect1" presStyleLbl="trAlignAcc1" presStyleIdx="3" presStyleCnt="4">
        <dgm:presLayoutVars>
          <dgm:bulletEnabled val="1"/>
        </dgm:presLayoutVars>
      </dgm:prSet>
      <dgm:spPr/>
    </dgm:pt>
    <dgm:pt modelId="{D10F9609-7716-43CA-B0A8-1086667CAD68}" type="pres">
      <dgm:prSet presAssocID="{CEF5DDD9-29B9-41B5-B26F-F7B6837750D8}" presName="rect2"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3000" r="-63000"/>
          </a:stretch>
        </a:blipFill>
      </dgm:spPr>
      <dgm:extLst>
        <a:ext uri="{E40237B7-FDA0-4F09-8148-C483321AD2D9}">
          <dgm14:cNvPr xmlns:dgm14="http://schemas.microsoft.com/office/drawing/2010/diagram" id="0" name="" descr="Senior and youth holding hands"/>
        </a:ext>
      </dgm:extLst>
    </dgm:pt>
  </dgm:ptLst>
  <dgm:cxnLst>
    <dgm:cxn modelId="{8172BB0A-8396-4B5C-97D7-FB73D3579F7C}" type="presOf" srcId="{0150FA4E-11E3-487A-8E32-2A418DC34291}" destId="{D42AADB3-5367-4299-B2F5-2CFBB642D785}" srcOrd="0" destOrd="4" presId="urn:microsoft.com/office/officeart/2008/layout/PictureStrips"/>
    <dgm:cxn modelId="{9D974D1D-F6B4-4EA6-B485-42DFC673AD85}" type="presOf" srcId="{8D03EE2C-65EB-42AC-AADE-7987D5B4A175}" destId="{9431FF2A-C185-43A9-B0D4-7F82D592FF4B}" srcOrd="0" destOrd="1" presId="urn:microsoft.com/office/officeart/2008/layout/PictureStrips"/>
    <dgm:cxn modelId="{FFC9981E-742F-4BE5-87DA-B89E9419038A}" srcId="{38BE66C3-3CD7-439D-B904-7C6E759C3254}" destId="{F0DD159B-D524-49F6-B5C5-073198EACA61}" srcOrd="0" destOrd="0" parTransId="{C6202E89-2CBA-41F3-AD2D-E3279C77ECEC}" sibTransId="{9B621E37-D7C7-4D6A-B655-74FCF52ED5A5}"/>
    <dgm:cxn modelId="{77085A24-1ACB-497B-A4B2-D594E5942827}" srcId="{74C93772-4A61-477C-9EA4-01729838F54B}" destId="{7AB15987-E264-4716-BBAA-ABAE398452D4}" srcOrd="0" destOrd="0" parTransId="{80FCDDB9-1C8D-4490-97F3-416C1274BEB8}" sibTransId="{7B140DFE-BA95-48F5-BE42-C0C3EA6D40BA}"/>
    <dgm:cxn modelId="{C7DE7B25-4031-4E2F-8713-6D5F3EE1EE24}" srcId="{96267951-1852-4763-9480-4D4E5AADAFC5}" destId="{55D0859E-A65E-4F26-9FFB-501A81F690CC}" srcOrd="2" destOrd="0" parTransId="{5A8F50CB-E64F-488B-85BF-8B60E044ED6A}" sibTransId="{1BBC108D-09EA-4E9E-A32E-89F87151767E}"/>
    <dgm:cxn modelId="{DC62432B-C2C2-4C7A-91A1-083E0F754438}" srcId="{F0DD159B-D524-49F6-B5C5-073198EACA61}" destId="{8D03EE2C-65EB-42AC-AADE-7987D5B4A175}" srcOrd="0" destOrd="0" parTransId="{CD2A55B7-B87D-42FD-AEEF-F0F928813097}" sibTransId="{A0224828-2752-4675-9FB4-E53AF6759BC1}"/>
    <dgm:cxn modelId="{77792534-DA0E-41ED-A61A-8731887372BE}" type="presOf" srcId="{CD91735A-6CE9-48C9-9E2B-1AA986DEE0B4}" destId="{575482F4-7B09-4B6C-828E-556D1E43632E}" srcOrd="0" destOrd="1" presId="urn:microsoft.com/office/officeart/2008/layout/PictureStrips"/>
    <dgm:cxn modelId="{8958083C-11BB-47F8-8C63-78A1787BF389}" type="presOf" srcId="{CEF5DDD9-29B9-41B5-B26F-F7B6837750D8}" destId="{575482F4-7B09-4B6C-828E-556D1E43632E}" srcOrd="0" destOrd="0" presId="urn:microsoft.com/office/officeart/2008/layout/PictureStrips"/>
    <dgm:cxn modelId="{CBF18D65-7CCF-4C74-BDC2-AFD2EA753A82}" type="presOf" srcId="{BAD3AC1F-5349-4702-BBD3-76E95BD0D870}" destId="{D42AADB3-5367-4299-B2F5-2CFBB642D785}" srcOrd="0" destOrd="5" presId="urn:microsoft.com/office/officeart/2008/layout/PictureStrips"/>
    <dgm:cxn modelId="{81622C49-5517-4A89-B10C-483BD342F208}" type="presOf" srcId="{74C93772-4A61-477C-9EA4-01729838F54B}" destId="{28808EC3-16E2-4C45-8725-95F6B08CBF04}" srcOrd="0" destOrd="0" presId="urn:microsoft.com/office/officeart/2008/layout/PictureStrips"/>
    <dgm:cxn modelId="{BB3C4A4A-7D34-41A3-A015-CBC43796725C}" type="presOf" srcId="{FC2D8B41-09D7-496F-BCB3-4EAC49A15287}" destId="{28808EC3-16E2-4C45-8725-95F6B08CBF04}" srcOrd="0" destOrd="4" presId="urn:microsoft.com/office/officeart/2008/layout/PictureStrips"/>
    <dgm:cxn modelId="{A2EB786B-E83D-4E1D-88CE-EF2735D97271}" srcId="{96267951-1852-4763-9480-4D4E5AADAFC5}" destId="{BAD3AC1F-5349-4702-BBD3-76E95BD0D870}" srcOrd="4" destOrd="0" parTransId="{F60798D8-CC6F-4520-8410-8E46575D7040}" sibTransId="{71941DF0-5DB6-4F45-B4D4-656A575AF9BD}"/>
    <dgm:cxn modelId="{05A6D16C-39AB-43EE-B3D4-608E04EAD388}" type="presOf" srcId="{7E6A3D34-42A1-4E50-AD3E-635491305E44}" destId="{D42AADB3-5367-4299-B2F5-2CFBB642D785}" srcOrd="0" destOrd="2" presId="urn:microsoft.com/office/officeart/2008/layout/PictureStrips"/>
    <dgm:cxn modelId="{D0385C75-FAC1-4216-AD07-F964999B7482}" srcId="{38BE66C3-3CD7-439D-B904-7C6E759C3254}" destId="{CEF5DDD9-29B9-41B5-B26F-F7B6837750D8}" srcOrd="3" destOrd="0" parTransId="{D6FEB044-D840-402E-AB63-899549A763FF}" sibTransId="{309818B3-5D2E-4473-90E0-BFEC6EF4D51F}"/>
    <dgm:cxn modelId="{2BD0EA57-1C16-4421-B119-7BDAAD3B809D}" type="presOf" srcId="{93132B87-00B8-4749-93ED-4D35D2452B45}" destId="{28808EC3-16E2-4C45-8725-95F6B08CBF04}" srcOrd="0" destOrd="2" presId="urn:microsoft.com/office/officeart/2008/layout/PictureStrips"/>
    <dgm:cxn modelId="{24F6A278-9AB3-42A7-B415-5BA07CCE5C70}" type="presOf" srcId="{A5ECFE97-6288-4B05-991E-3E4F690B4965}" destId="{D42AADB3-5367-4299-B2F5-2CFBB642D785}" srcOrd="0" destOrd="1" presId="urn:microsoft.com/office/officeart/2008/layout/PictureStrips"/>
    <dgm:cxn modelId="{58932687-D44D-42EF-9512-9D9222AC8166}" type="presOf" srcId="{7AB15987-E264-4716-BBAA-ABAE398452D4}" destId="{28808EC3-16E2-4C45-8725-95F6B08CBF04}" srcOrd="0" destOrd="1" presId="urn:microsoft.com/office/officeart/2008/layout/PictureStrips"/>
    <dgm:cxn modelId="{E7E10E8D-D1C7-4F18-8417-E1E023D40C35}" srcId="{CEF5DDD9-29B9-41B5-B26F-F7B6837750D8}" destId="{CD91735A-6CE9-48C9-9E2B-1AA986DEE0B4}" srcOrd="0" destOrd="0" parTransId="{45E9683A-82F9-4FE8-9629-641BB39223AB}" sibTransId="{5B03E4BB-D2F6-4B9F-A636-A15C1A370772}"/>
    <dgm:cxn modelId="{A50EDC92-980D-4EA1-A11C-0C2DBE3151DE}" type="presOf" srcId="{38BE66C3-3CD7-439D-B904-7C6E759C3254}" destId="{7DCBA7B6-CC30-46AE-BAA4-E6298B75D598}" srcOrd="0" destOrd="0" presId="urn:microsoft.com/office/officeart/2008/layout/PictureStrips"/>
    <dgm:cxn modelId="{A2244D98-8038-4CA7-AD24-8B95533E723E}" srcId="{38BE66C3-3CD7-439D-B904-7C6E759C3254}" destId="{96267951-1852-4763-9480-4D4E5AADAFC5}" srcOrd="2" destOrd="0" parTransId="{FDE435C3-E456-4B6B-9B91-A0FA280A0366}" sibTransId="{04629A10-572D-46B2-BCB7-C0678DF5BEA6}"/>
    <dgm:cxn modelId="{789FF7A8-400E-41C5-A900-DA59BFBCDFF2}" srcId="{74C93772-4A61-477C-9EA4-01729838F54B}" destId="{C181B0F0-A3DD-4C1A-9E45-C15B87579608}" srcOrd="4" destOrd="0" parTransId="{3B48428D-6FCE-4155-8969-D06AEAAD629D}" sibTransId="{B70526BE-C570-4748-BA87-76950876B45B}"/>
    <dgm:cxn modelId="{58DDF1AF-3D63-419F-8E8D-177A59BB513D}" srcId="{38BE66C3-3CD7-439D-B904-7C6E759C3254}" destId="{74C93772-4A61-477C-9EA4-01729838F54B}" srcOrd="1" destOrd="0" parTransId="{07E8A9DD-1E82-4B79-8449-45C2C516B188}" sibTransId="{37511092-FB8A-4C97-8933-981B7972FDCB}"/>
    <dgm:cxn modelId="{C96C61B1-52E7-476E-B998-24A005EA1D5C}" srcId="{96267951-1852-4763-9480-4D4E5AADAFC5}" destId="{A5ECFE97-6288-4B05-991E-3E4F690B4965}" srcOrd="0" destOrd="0" parTransId="{B25A94E2-4C48-4C53-9596-74722BE62E8B}" sibTransId="{B6A360B5-9809-4C0E-B651-ADD4DC3BA0D6}"/>
    <dgm:cxn modelId="{B923BFB3-C53B-4EAC-8428-6EC0DD2F5474}" type="presOf" srcId="{C181B0F0-A3DD-4C1A-9E45-C15B87579608}" destId="{28808EC3-16E2-4C45-8725-95F6B08CBF04}" srcOrd="0" destOrd="5" presId="urn:microsoft.com/office/officeart/2008/layout/PictureStrips"/>
    <dgm:cxn modelId="{426E2BB7-F472-408E-ADEA-A26B389E5E4A}" srcId="{74C93772-4A61-477C-9EA4-01729838F54B}" destId="{93132B87-00B8-4749-93ED-4D35D2452B45}" srcOrd="1" destOrd="0" parTransId="{BC6B829A-B10B-4D2B-BE24-399F2756E04E}" sibTransId="{E2930BB1-C4DD-4346-845E-F108DB5BA15E}"/>
    <dgm:cxn modelId="{3F2A63C7-A418-4BAD-94B1-21C73A040917}" srcId="{74C93772-4A61-477C-9EA4-01729838F54B}" destId="{FC2D8B41-09D7-496F-BCB3-4EAC49A15287}" srcOrd="3" destOrd="0" parTransId="{87B0DBC3-4246-4769-BB15-AF86BBF0FC17}" sibTransId="{3698874B-EFA4-40EB-97CB-706B6FE44638}"/>
    <dgm:cxn modelId="{4306C9CC-1852-4550-997F-0D45643C10FA}" type="presOf" srcId="{96267951-1852-4763-9480-4D4E5AADAFC5}" destId="{D42AADB3-5367-4299-B2F5-2CFBB642D785}" srcOrd="0" destOrd="0" presId="urn:microsoft.com/office/officeart/2008/layout/PictureStrips"/>
    <dgm:cxn modelId="{FC205EDA-12E0-4DFD-BC33-A2D7D4595993}" type="presOf" srcId="{F0DD159B-D524-49F6-B5C5-073198EACA61}" destId="{9431FF2A-C185-43A9-B0D4-7F82D592FF4B}" srcOrd="0" destOrd="0" presId="urn:microsoft.com/office/officeart/2008/layout/PictureStrips"/>
    <dgm:cxn modelId="{41FB8CE4-1C38-4B2D-93E5-18D0E85622FB}" srcId="{96267951-1852-4763-9480-4D4E5AADAFC5}" destId="{7E6A3D34-42A1-4E50-AD3E-635491305E44}" srcOrd="1" destOrd="0" parTransId="{0CF20F56-ECD6-4174-9A15-9EA8E2D93E3A}" sibTransId="{5245B027-E818-4E2E-8E9C-B2EB35835285}"/>
    <dgm:cxn modelId="{CA4393EE-608D-4197-84BC-10D1DF41F650}" srcId="{96267951-1852-4763-9480-4D4E5AADAFC5}" destId="{0150FA4E-11E3-487A-8E32-2A418DC34291}" srcOrd="3" destOrd="0" parTransId="{22F991F0-F1E0-4F65-AF8A-7031157E645C}" sibTransId="{5BD557EF-23BD-43F9-836C-0FE28183FFC5}"/>
    <dgm:cxn modelId="{262BE1F6-7318-4F43-A96F-361D6E841CB6}" srcId="{74C93772-4A61-477C-9EA4-01729838F54B}" destId="{077D8824-DC8D-41F8-B5BE-D7342763114D}" srcOrd="2" destOrd="0" parTransId="{64331E06-7020-436C-8A3D-2D15C09A91F5}" sibTransId="{57E6233B-5248-493E-88B4-DE73FCAF9150}"/>
    <dgm:cxn modelId="{F884AFF9-357B-4FDC-92D8-B06395FC41EA}" type="presOf" srcId="{55D0859E-A65E-4F26-9FFB-501A81F690CC}" destId="{D42AADB3-5367-4299-B2F5-2CFBB642D785}" srcOrd="0" destOrd="3" presId="urn:microsoft.com/office/officeart/2008/layout/PictureStrips"/>
    <dgm:cxn modelId="{D674D4FC-1662-4AAD-A839-31FD1C4AE36F}" type="presOf" srcId="{077D8824-DC8D-41F8-B5BE-D7342763114D}" destId="{28808EC3-16E2-4C45-8725-95F6B08CBF04}" srcOrd="0" destOrd="3" presId="urn:microsoft.com/office/officeart/2008/layout/PictureStrips"/>
    <dgm:cxn modelId="{7C3259C8-CF72-4127-A433-9869870FADF3}" type="presParOf" srcId="{7DCBA7B6-CC30-46AE-BAA4-E6298B75D598}" destId="{466BA5B0-89A3-405E-A560-6858DBBDBA53}" srcOrd="0" destOrd="0" presId="urn:microsoft.com/office/officeart/2008/layout/PictureStrips"/>
    <dgm:cxn modelId="{B5DBA565-88C6-41B8-B1C0-FB901828FC43}" type="presParOf" srcId="{466BA5B0-89A3-405E-A560-6858DBBDBA53}" destId="{9431FF2A-C185-43A9-B0D4-7F82D592FF4B}" srcOrd="0" destOrd="0" presId="urn:microsoft.com/office/officeart/2008/layout/PictureStrips"/>
    <dgm:cxn modelId="{AC18DC3A-67C4-483D-AC62-448FD3604B7E}" type="presParOf" srcId="{466BA5B0-89A3-405E-A560-6858DBBDBA53}" destId="{42ABCB1C-9010-4A5C-9899-F6A2DE3FFB19}" srcOrd="1" destOrd="0" presId="urn:microsoft.com/office/officeart/2008/layout/PictureStrips"/>
    <dgm:cxn modelId="{58E53A00-5E7E-4A03-82E2-333AB2B038A7}" type="presParOf" srcId="{7DCBA7B6-CC30-46AE-BAA4-E6298B75D598}" destId="{95B88D59-61D4-498A-B4EC-E5F06D60735A}" srcOrd="1" destOrd="0" presId="urn:microsoft.com/office/officeart/2008/layout/PictureStrips"/>
    <dgm:cxn modelId="{C4468584-7376-4CEF-88A6-7F8B229170D9}" type="presParOf" srcId="{7DCBA7B6-CC30-46AE-BAA4-E6298B75D598}" destId="{14A07C0C-A815-40AE-A6B1-12ADF1D2AAAA}" srcOrd="2" destOrd="0" presId="urn:microsoft.com/office/officeart/2008/layout/PictureStrips"/>
    <dgm:cxn modelId="{159FAF2E-1EC3-4CB4-95D9-84770FCD0E59}" type="presParOf" srcId="{14A07C0C-A815-40AE-A6B1-12ADF1D2AAAA}" destId="{28808EC3-16E2-4C45-8725-95F6B08CBF04}" srcOrd="0" destOrd="0" presId="urn:microsoft.com/office/officeart/2008/layout/PictureStrips"/>
    <dgm:cxn modelId="{120576AE-EE09-44B2-ABB1-BE1C2251E7AB}" type="presParOf" srcId="{14A07C0C-A815-40AE-A6B1-12ADF1D2AAAA}" destId="{B91E0D88-1405-4C1A-8786-F19AFA2076F7}" srcOrd="1" destOrd="0" presId="urn:microsoft.com/office/officeart/2008/layout/PictureStrips"/>
    <dgm:cxn modelId="{9F351D6A-16C1-40FC-AFD3-6ED2E6CF469F}" type="presParOf" srcId="{7DCBA7B6-CC30-46AE-BAA4-E6298B75D598}" destId="{C8A35BDD-8DFA-4904-8DF2-A97DBBE6C1FA}" srcOrd="3" destOrd="0" presId="urn:microsoft.com/office/officeart/2008/layout/PictureStrips"/>
    <dgm:cxn modelId="{C2893F09-934F-499E-8BA7-75E04840C81F}" type="presParOf" srcId="{7DCBA7B6-CC30-46AE-BAA4-E6298B75D598}" destId="{FE656FD2-3148-4E4F-9762-B0EE253173B7}" srcOrd="4" destOrd="0" presId="urn:microsoft.com/office/officeart/2008/layout/PictureStrips"/>
    <dgm:cxn modelId="{9D13B419-B2C7-4855-9CF5-5DB6794215E1}" type="presParOf" srcId="{FE656FD2-3148-4E4F-9762-B0EE253173B7}" destId="{D42AADB3-5367-4299-B2F5-2CFBB642D785}" srcOrd="0" destOrd="0" presId="urn:microsoft.com/office/officeart/2008/layout/PictureStrips"/>
    <dgm:cxn modelId="{6AB4CE7D-D3CE-4EBD-BC9F-FCE0D20E8674}" type="presParOf" srcId="{FE656FD2-3148-4E4F-9762-B0EE253173B7}" destId="{7EA77D1A-CE7F-49A2-864F-6B5AB15B362D}" srcOrd="1" destOrd="0" presId="urn:microsoft.com/office/officeart/2008/layout/PictureStrips"/>
    <dgm:cxn modelId="{FC342382-B2A3-4662-A6AA-3B1967E014A4}" type="presParOf" srcId="{7DCBA7B6-CC30-46AE-BAA4-E6298B75D598}" destId="{814920DF-8BCA-47EC-94E0-161B23153C49}" srcOrd="5" destOrd="0" presId="urn:microsoft.com/office/officeart/2008/layout/PictureStrips"/>
    <dgm:cxn modelId="{C7621970-09E2-4697-8B08-5B53FADF1F8E}" type="presParOf" srcId="{7DCBA7B6-CC30-46AE-BAA4-E6298B75D598}" destId="{969A1409-5441-40E9-9BB1-C41014C4FE90}" srcOrd="6" destOrd="0" presId="urn:microsoft.com/office/officeart/2008/layout/PictureStrips"/>
    <dgm:cxn modelId="{F34EA3C1-F479-4181-85AC-25D4535BB3C2}" type="presParOf" srcId="{969A1409-5441-40E9-9BB1-C41014C4FE90}" destId="{575482F4-7B09-4B6C-828E-556D1E43632E}" srcOrd="0" destOrd="0" presId="urn:microsoft.com/office/officeart/2008/layout/PictureStrips"/>
    <dgm:cxn modelId="{35F8B12D-25A0-4149-B639-4A5E8B516DE4}" type="presParOf" srcId="{969A1409-5441-40E9-9BB1-C41014C4FE90}" destId="{D10F9609-7716-43CA-B0A8-1086667CAD68}"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1F08F5D-D981-481A-98AF-1DE33E6F608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5E57DF0-5A9B-4D1C-AFCE-BF480A6B679F}">
      <dgm:prSet/>
      <dgm:spPr/>
      <dgm:t>
        <a:bodyPr/>
        <a:lstStyle/>
        <a:p>
          <a:pPr>
            <a:lnSpc>
              <a:spcPct val="100000"/>
            </a:lnSpc>
          </a:pPr>
          <a:r>
            <a:rPr lang="en-US"/>
            <a:t>The Douglas County 2023 Pride Fest, an event to celebrate members of the LGBTQIA2S+ population and their allies.  Additionally, UHA provides resources to the Umpqua Valley Rainbow Collective for community building and support systems for LGBTQIA2S+ community members.</a:t>
          </a:r>
        </a:p>
      </dgm:t>
    </dgm:pt>
    <dgm:pt modelId="{46CD2CDE-AE67-41A4-8B36-7523EC5B1290}" type="parTrans" cxnId="{2D719F3C-B73F-4D47-B6B5-3A4A052CEE97}">
      <dgm:prSet/>
      <dgm:spPr/>
      <dgm:t>
        <a:bodyPr/>
        <a:lstStyle/>
        <a:p>
          <a:endParaRPr lang="en-US"/>
        </a:p>
      </dgm:t>
    </dgm:pt>
    <dgm:pt modelId="{B3D7ACF4-83DA-4F0A-974D-0768CFE63F5C}" type="sibTrans" cxnId="{2D719F3C-B73F-4D47-B6B5-3A4A052CEE97}">
      <dgm:prSet/>
      <dgm:spPr/>
      <dgm:t>
        <a:bodyPr/>
        <a:lstStyle/>
        <a:p>
          <a:endParaRPr lang="en-US"/>
        </a:p>
      </dgm:t>
    </dgm:pt>
    <dgm:pt modelId="{5F1BD3A2-7703-4B27-ACDE-A2EDFC9D3F53}">
      <dgm:prSet/>
      <dgm:spPr/>
      <dgm:t>
        <a:bodyPr/>
        <a:lstStyle/>
        <a:p>
          <a:pPr>
            <a:lnSpc>
              <a:spcPct val="100000"/>
            </a:lnSpc>
          </a:pPr>
          <a:r>
            <a:rPr lang="en-US"/>
            <a:t>The Yoncalla School and Community Playground Wellness Path, in partnership with the Yoncalla School District. The trail is part of the playscape project and will include planned exercise and mindfulness stations throughout to encourage students and community members to focus on their well-being.</a:t>
          </a:r>
        </a:p>
      </dgm:t>
    </dgm:pt>
    <dgm:pt modelId="{1EA9C7C8-0659-42D7-92C3-B6E93CBDE566}" type="parTrans" cxnId="{65C6817B-C1E0-4ECC-AB97-FF1C52A095D3}">
      <dgm:prSet/>
      <dgm:spPr/>
      <dgm:t>
        <a:bodyPr/>
        <a:lstStyle/>
        <a:p>
          <a:endParaRPr lang="en-US"/>
        </a:p>
      </dgm:t>
    </dgm:pt>
    <dgm:pt modelId="{42309432-22E9-47C2-BFCE-A7B7E46A693E}" type="sibTrans" cxnId="{65C6817B-C1E0-4ECC-AB97-FF1C52A095D3}">
      <dgm:prSet/>
      <dgm:spPr/>
      <dgm:t>
        <a:bodyPr/>
        <a:lstStyle/>
        <a:p>
          <a:endParaRPr lang="en-US"/>
        </a:p>
      </dgm:t>
    </dgm:pt>
    <dgm:pt modelId="{90C61A51-4B41-40D2-8692-7A9E2D4DB9D9}">
      <dgm:prSet/>
      <dgm:spPr/>
      <dgm:t>
        <a:bodyPr/>
        <a:lstStyle/>
        <a:p>
          <a:pPr>
            <a:lnSpc>
              <a:spcPct val="100000"/>
            </a:lnSpc>
          </a:pPr>
          <a:r>
            <a:rPr lang="en-US"/>
            <a:t>Community Gardening with NeighborWorks Umpqua. The partnership provided residents in low-income housing supplies and support for porch gardens and community gardens with in-ground and raised garden beds.</a:t>
          </a:r>
        </a:p>
      </dgm:t>
    </dgm:pt>
    <dgm:pt modelId="{BD810355-AFB9-4D3E-9954-39DEA9771CFB}" type="parTrans" cxnId="{2D9D54E7-595F-4B80-89BA-2C42BF1FA2F3}">
      <dgm:prSet/>
      <dgm:spPr/>
      <dgm:t>
        <a:bodyPr/>
        <a:lstStyle/>
        <a:p>
          <a:endParaRPr lang="en-US"/>
        </a:p>
      </dgm:t>
    </dgm:pt>
    <dgm:pt modelId="{48BF867F-5E3D-495C-A91C-064271058EF7}" type="sibTrans" cxnId="{2D9D54E7-595F-4B80-89BA-2C42BF1FA2F3}">
      <dgm:prSet/>
      <dgm:spPr/>
      <dgm:t>
        <a:bodyPr/>
        <a:lstStyle/>
        <a:p>
          <a:endParaRPr lang="en-US"/>
        </a:p>
      </dgm:t>
    </dgm:pt>
    <dgm:pt modelId="{942FB07D-A4BE-4AF6-81D6-9E40B040975C}" type="pres">
      <dgm:prSet presAssocID="{31F08F5D-D981-481A-98AF-1DE33E6F6080}" presName="root" presStyleCnt="0">
        <dgm:presLayoutVars>
          <dgm:dir/>
          <dgm:resizeHandles val="exact"/>
        </dgm:presLayoutVars>
      </dgm:prSet>
      <dgm:spPr/>
    </dgm:pt>
    <dgm:pt modelId="{3D1EB854-4296-48BC-BB9D-4DDCF74DA792}" type="pres">
      <dgm:prSet presAssocID="{05E57DF0-5A9B-4D1C-AFCE-BF480A6B679F}" presName="compNode" presStyleCnt="0"/>
      <dgm:spPr/>
    </dgm:pt>
    <dgm:pt modelId="{FD2F4341-6EB8-4C8D-B0B5-853D9CD3F1F6}" type="pres">
      <dgm:prSet presAssocID="{05E57DF0-5A9B-4D1C-AFCE-BF480A6B679F}" presName="bgRect" presStyleLbl="bgShp" presStyleIdx="0" presStyleCnt="3"/>
      <dgm:spPr/>
    </dgm:pt>
    <dgm:pt modelId="{80A8133E-CB4C-4C55-B03A-C46CC77E7966}" type="pres">
      <dgm:prSet presAssocID="{05E57DF0-5A9B-4D1C-AFCE-BF480A6B679F}" presName="iconRect" presStyleLbl="node1" presStyleIdx="0" presStyleCnt="3"/>
      <dgm:spPr>
        <a:blipFill dpi="0"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7701" t="-16507" r="-4299" b="-16507"/>
          </a:stretch>
        </a:blipFill>
      </dgm:spPr>
    </dgm:pt>
    <dgm:pt modelId="{9E383298-3FC2-406D-893A-168783A29FD4}" type="pres">
      <dgm:prSet presAssocID="{05E57DF0-5A9B-4D1C-AFCE-BF480A6B679F}" presName="spaceRect" presStyleCnt="0"/>
      <dgm:spPr/>
    </dgm:pt>
    <dgm:pt modelId="{8BA77EF0-C568-46CE-A6CD-BB9525E31717}" type="pres">
      <dgm:prSet presAssocID="{05E57DF0-5A9B-4D1C-AFCE-BF480A6B679F}" presName="parTx" presStyleLbl="revTx" presStyleIdx="0" presStyleCnt="3">
        <dgm:presLayoutVars>
          <dgm:chMax val="0"/>
          <dgm:chPref val="0"/>
        </dgm:presLayoutVars>
      </dgm:prSet>
      <dgm:spPr/>
    </dgm:pt>
    <dgm:pt modelId="{8F8BECB7-1FDB-4BE4-B997-6A2111A9A841}" type="pres">
      <dgm:prSet presAssocID="{B3D7ACF4-83DA-4F0A-974D-0768CFE63F5C}" presName="sibTrans" presStyleCnt="0"/>
      <dgm:spPr/>
    </dgm:pt>
    <dgm:pt modelId="{693E9E0C-DC69-40C1-A4B6-784127420CC1}" type="pres">
      <dgm:prSet presAssocID="{5F1BD3A2-7703-4B27-ACDE-A2EDFC9D3F53}" presName="compNode" presStyleCnt="0"/>
      <dgm:spPr/>
    </dgm:pt>
    <dgm:pt modelId="{B089C0DF-66E3-4C1D-8720-9C92566FC0AB}" type="pres">
      <dgm:prSet presAssocID="{5F1BD3A2-7703-4B27-ACDE-A2EDFC9D3F53}" presName="bgRect" presStyleLbl="bgShp" presStyleIdx="1" presStyleCnt="3"/>
      <dgm:spPr/>
    </dgm:pt>
    <dgm:pt modelId="{159EF39A-7A1B-41AA-9A32-A3286054558D}" type="pres">
      <dgm:prSet presAssocID="{5F1BD3A2-7703-4B27-ACDE-A2EDFC9D3F5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ark scene"/>
        </a:ext>
      </dgm:extLst>
    </dgm:pt>
    <dgm:pt modelId="{032CC794-2D30-4CFE-9CEF-DBA1A6BE6087}" type="pres">
      <dgm:prSet presAssocID="{5F1BD3A2-7703-4B27-ACDE-A2EDFC9D3F53}" presName="spaceRect" presStyleCnt="0"/>
      <dgm:spPr/>
    </dgm:pt>
    <dgm:pt modelId="{B71B38E3-0931-4397-8778-85839BABC45B}" type="pres">
      <dgm:prSet presAssocID="{5F1BD3A2-7703-4B27-ACDE-A2EDFC9D3F53}" presName="parTx" presStyleLbl="revTx" presStyleIdx="1" presStyleCnt="3">
        <dgm:presLayoutVars>
          <dgm:chMax val="0"/>
          <dgm:chPref val="0"/>
        </dgm:presLayoutVars>
      </dgm:prSet>
      <dgm:spPr/>
    </dgm:pt>
    <dgm:pt modelId="{515732B5-9AAA-4BAE-BCD4-B89F5B7DED93}" type="pres">
      <dgm:prSet presAssocID="{42309432-22E9-47C2-BFCE-A7B7E46A693E}" presName="sibTrans" presStyleCnt="0"/>
      <dgm:spPr/>
    </dgm:pt>
    <dgm:pt modelId="{713D0267-5B0A-42DD-BE73-E71D84096C9E}" type="pres">
      <dgm:prSet presAssocID="{90C61A51-4B41-40D2-8692-7A9E2D4DB9D9}" presName="compNode" presStyleCnt="0"/>
      <dgm:spPr/>
    </dgm:pt>
    <dgm:pt modelId="{E0B67E73-02E7-475A-AF94-9BFDB68D0847}" type="pres">
      <dgm:prSet presAssocID="{90C61A51-4B41-40D2-8692-7A9E2D4DB9D9}" presName="bgRect" presStyleLbl="bgShp" presStyleIdx="2" presStyleCnt="3"/>
      <dgm:spPr/>
    </dgm:pt>
    <dgm:pt modelId="{AB12DC13-E15B-4ABB-B703-9C947AA39457}" type="pres">
      <dgm:prSet presAssocID="{90C61A51-4B41-40D2-8692-7A9E2D4DB9D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Watering pot with solid fill"/>
        </a:ext>
      </dgm:extLst>
    </dgm:pt>
    <dgm:pt modelId="{52CA8CF0-C89A-4A71-8896-B12E827E32B2}" type="pres">
      <dgm:prSet presAssocID="{90C61A51-4B41-40D2-8692-7A9E2D4DB9D9}" presName="spaceRect" presStyleCnt="0"/>
      <dgm:spPr/>
    </dgm:pt>
    <dgm:pt modelId="{6351002C-8EC7-471A-ACEB-F93DFF678FDB}" type="pres">
      <dgm:prSet presAssocID="{90C61A51-4B41-40D2-8692-7A9E2D4DB9D9}" presName="parTx" presStyleLbl="revTx" presStyleIdx="2" presStyleCnt="3">
        <dgm:presLayoutVars>
          <dgm:chMax val="0"/>
          <dgm:chPref val="0"/>
        </dgm:presLayoutVars>
      </dgm:prSet>
      <dgm:spPr/>
    </dgm:pt>
  </dgm:ptLst>
  <dgm:cxnLst>
    <dgm:cxn modelId="{2D719F3C-B73F-4D47-B6B5-3A4A052CEE97}" srcId="{31F08F5D-D981-481A-98AF-1DE33E6F6080}" destId="{05E57DF0-5A9B-4D1C-AFCE-BF480A6B679F}" srcOrd="0" destOrd="0" parTransId="{46CD2CDE-AE67-41A4-8B36-7523EC5B1290}" sibTransId="{B3D7ACF4-83DA-4F0A-974D-0768CFE63F5C}"/>
    <dgm:cxn modelId="{139D294C-6FA2-4E40-A278-B11E9443C20D}" type="presOf" srcId="{90C61A51-4B41-40D2-8692-7A9E2D4DB9D9}" destId="{6351002C-8EC7-471A-ACEB-F93DFF678FDB}" srcOrd="0" destOrd="0" presId="urn:microsoft.com/office/officeart/2018/2/layout/IconVerticalSolidList"/>
    <dgm:cxn modelId="{65C6817B-C1E0-4ECC-AB97-FF1C52A095D3}" srcId="{31F08F5D-D981-481A-98AF-1DE33E6F6080}" destId="{5F1BD3A2-7703-4B27-ACDE-A2EDFC9D3F53}" srcOrd="1" destOrd="0" parTransId="{1EA9C7C8-0659-42D7-92C3-B6E93CBDE566}" sibTransId="{42309432-22E9-47C2-BFCE-A7B7E46A693E}"/>
    <dgm:cxn modelId="{AC7CF77E-8D24-4696-8041-0B3618145046}" type="presOf" srcId="{05E57DF0-5A9B-4D1C-AFCE-BF480A6B679F}" destId="{8BA77EF0-C568-46CE-A6CD-BB9525E31717}" srcOrd="0" destOrd="0" presId="urn:microsoft.com/office/officeart/2018/2/layout/IconVerticalSolidList"/>
    <dgm:cxn modelId="{EA7829C3-9D13-4D77-A9BE-F4333AABE114}" type="presOf" srcId="{31F08F5D-D981-481A-98AF-1DE33E6F6080}" destId="{942FB07D-A4BE-4AF6-81D6-9E40B040975C}" srcOrd="0" destOrd="0" presId="urn:microsoft.com/office/officeart/2018/2/layout/IconVerticalSolidList"/>
    <dgm:cxn modelId="{2D9D54E7-595F-4B80-89BA-2C42BF1FA2F3}" srcId="{31F08F5D-D981-481A-98AF-1DE33E6F6080}" destId="{90C61A51-4B41-40D2-8692-7A9E2D4DB9D9}" srcOrd="2" destOrd="0" parTransId="{BD810355-AFB9-4D3E-9954-39DEA9771CFB}" sibTransId="{48BF867F-5E3D-495C-A91C-064271058EF7}"/>
    <dgm:cxn modelId="{9FC1FCE8-67B0-43E4-8826-E41F9625ACB3}" type="presOf" srcId="{5F1BD3A2-7703-4B27-ACDE-A2EDFC9D3F53}" destId="{B71B38E3-0931-4397-8778-85839BABC45B}" srcOrd="0" destOrd="0" presId="urn:microsoft.com/office/officeart/2018/2/layout/IconVerticalSolidList"/>
    <dgm:cxn modelId="{493769BB-F8C9-455F-89F6-4FFEF0BF3145}" type="presParOf" srcId="{942FB07D-A4BE-4AF6-81D6-9E40B040975C}" destId="{3D1EB854-4296-48BC-BB9D-4DDCF74DA792}" srcOrd="0" destOrd="0" presId="urn:microsoft.com/office/officeart/2018/2/layout/IconVerticalSolidList"/>
    <dgm:cxn modelId="{E48FB9BF-215F-483A-8846-CBAD0953B2B5}" type="presParOf" srcId="{3D1EB854-4296-48BC-BB9D-4DDCF74DA792}" destId="{FD2F4341-6EB8-4C8D-B0B5-853D9CD3F1F6}" srcOrd="0" destOrd="0" presId="urn:microsoft.com/office/officeart/2018/2/layout/IconVerticalSolidList"/>
    <dgm:cxn modelId="{BF983371-1E01-440D-B6CC-652A838B3937}" type="presParOf" srcId="{3D1EB854-4296-48BC-BB9D-4DDCF74DA792}" destId="{80A8133E-CB4C-4C55-B03A-C46CC77E7966}" srcOrd="1" destOrd="0" presId="urn:microsoft.com/office/officeart/2018/2/layout/IconVerticalSolidList"/>
    <dgm:cxn modelId="{19140036-5852-4FE9-A863-60C0F4A2E5AB}" type="presParOf" srcId="{3D1EB854-4296-48BC-BB9D-4DDCF74DA792}" destId="{9E383298-3FC2-406D-893A-168783A29FD4}" srcOrd="2" destOrd="0" presId="urn:microsoft.com/office/officeart/2018/2/layout/IconVerticalSolidList"/>
    <dgm:cxn modelId="{7238C176-9329-423F-BF4D-02F0CD29DD82}" type="presParOf" srcId="{3D1EB854-4296-48BC-BB9D-4DDCF74DA792}" destId="{8BA77EF0-C568-46CE-A6CD-BB9525E31717}" srcOrd="3" destOrd="0" presId="urn:microsoft.com/office/officeart/2018/2/layout/IconVerticalSolidList"/>
    <dgm:cxn modelId="{E138A746-E64F-4163-B74F-F91877E68C21}" type="presParOf" srcId="{942FB07D-A4BE-4AF6-81D6-9E40B040975C}" destId="{8F8BECB7-1FDB-4BE4-B997-6A2111A9A841}" srcOrd="1" destOrd="0" presId="urn:microsoft.com/office/officeart/2018/2/layout/IconVerticalSolidList"/>
    <dgm:cxn modelId="{FE46581E-E795-4B29-9099-789F2E65B2EF}" type="presParOf" srcId="{942FB07D-A4BE-4AF6-81D6-9E40B040975C}" destId="{693E9E0C-DC69-40C1-A4B6-784127420CC1}" srcOrd="2" destOrd="0" presId="urn:microsoft.com/office/officeart/2018/2/layout/IconVerticalSolidList"/>
    <dgm:cxn modelId="{E27FEF62-EB00-444F-8024-5D17437CBC3F}" type="presParOf" srcId="{693E9E0C-DC69-40C1-A4B6-784127420CC1}" destId="{B089C0DF-66E3-4C1D-8720-9C92566FC0AB}" srcOrd="0" destOrd="0" presId="urn:microsoft.com/office/officeart/2018/2/layout/IconVerticalSolidList"/>
    <dgm:cxn modelId="{CE1C8865-C28E-4EBF-9DD9-A1469C7BA738}" type="presParOf" srcId="{693E9E0C-DC69-40C1-A4B6-784127420CC1}" destId="{159EF39A-7A1B-41AA-9A32-A3286054558D}" srcOrd="1" destOrd="0" presId="urn:microsoft.com/office/officeart/2018/2/layout/IconVerticalSolidList"/>
    <dgm:cxn modelId="{3305AFB9-A4E1-40F2-AD4C-F1EBD3BD575D}" type="presParOf" srcId="{693E9E0C-DC69-40C1-A4B6-784127420CC1}" destId="{032CC794-2D30-4CFE-9CEF-DBA1A6BE6087}" srcOrd="2" destOrd="0" presId="urn:microsoft.com/office/officeart/2018/2/layout/IconVerticalSolidList"/>
    <dgm:cxn modelId="{0DF8E685-A28A-4675-9833-3B357EC4ED94}" type="presParOf" srcId="{693E9E0C-DC69-40C1-A4B6-784127420CC1}" destId="{B71B38E3-0931-4397-8778-85839BABC45B}" srcOrd="3" destOrd="0" presId="urn:microsoft.com/office/officeart/2018/2/layout/IconVerticalSolidList"/>
    <dgm:cxn modelId="{79A3D946-439D-4B38-A43D-DD9D2AABF325}" type="presParOf" srcId="{942FB07D-A4BE-4AF6-81D6-9E40B040975C}" destId="{515732B5-9AAA-4BAE-BCD4-B89F5B7DED93}" srcOrd="3" destOrd="0" presId="urn:microsoft.com/office/officeart/2018/2/layout/IconVerticalSolidList"/>
    <dgm:cxn modelId="{82E52224-7385-4ADF-AC29-83E9F18F53A0}" type="presParOf" srcId="{942FB07D-A4BE-4AF6-81D6-9E40B040975C}" destId="{713D0267-5B0A-42DD-BE73-E71D84096C9E}" srcOrd="4" destOrd="0" presId="urn:microsoft.com/office/officeart/2018/2/layout/IconVerticalSolidList"/>
    <dgm:cxn modelId="{CC67BF32-C841-4555-8A80-FF91077F4A71}" type="presParOf" srcId="{713D0267-5B0A-42DD-BE73-E71D84096C9E}" destId="{E0B67E73-02E7-475A-AF94-9BFDB68D0847}" srcOrd="0" destOrd="0" presId="urn:microsoft.com/office/officeart/2018/2/layout/IconVerticalSolidList"/>
    <dgm:cxn modelId="{8DB10235-2F91-4B6D-B90D-1D8182CA9F9F}" type="presParOf" srcId="{713D0267-5B0A-42DD-BE73-E71D84096C9E}" destId="{AB12DC13-E15B-4ABB-B703-9C947AA39457}" srcOrd="1" destOrd="0" presId="urn:microsoft.com/office/officeart/2018/2/layout/IconVerticalSolidList"/>
    <dgm:cxn modelId="{4B98865B-8EA1-4D17-82B3-BAFAC059FFE3}" type="presParOf" srcId="{713D0267-5B0A-42DD-BE73-E71D84096C9E}" destId="{52CA8CF0-C89A-4A71-8896-B12E827E32B2}" srcOrd="2" destOrd="0" presId="urn:microsoft.com/office/officeart/2018/2/layout/IconVerticalSolidList"/>
    <dgm:cxn modelId="{B3267FAD-22B7-4E83-B63D-F4CE34A203E2}" type="presParOf" srcId="{713D0267-5B0A-42DD-BE73-E71D84096C9E}" destId="{6351002C-8EC7-471A-ACEB-F93DFF678FD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ADB2FD7-73AD-416C-97C4-EC3D27C3A5F3}"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B0983492-A2EE-436E-9029-74B41761CFD2}">
      <dgm:prSet/>
      <dgm:spPr>
        <a:xfrm>
          <a:off x="988086" y="6933"/>
          <a:ext cx="6026480" cy="908530"/>
        </a:xfrm>
      </dgm:spPr>
      <dgm:t>
        <a:bodyPr/>
        <a:lstStyle/>
        <a:p>
          <a:pPr rtl="0"/>
          <a:r>
            <a:rPr lang="en-US">
              <a:latin typeface="Gill Sans MT" panose="020B0502020104020203"/>
              <a:ea typeface="+mn-ea"/>
              <a:cs typeface="+mn-cs"/>
            </a:rPr>
            <a:t>Intervention 1: </a:t>
          </a:r>
          <a:r>
            <a:rPr lang="en-US">
              <a:latin typeface="Gill Sans MT"/>
            </a:rPr>
            <a:t> Strategic involvement with community partners, focusing on housing capacity developments </a:t>
          </a:r>
        </a:p>
      </dgm:t>
    </dgm:pt>
    <dgm:pt modelId="{A3F6E69B-C696-4AB1-80E4-26B219EADDA0}" type="parTrans" cxnId="{4DB62791-DDB8-4C0C-9838-715D9BD13409}">
      <dgm:prSet/>
      <dgm:spPr/>
      <dgm:t>
        <a:bodyPr/>
        <a:lstStyle/>
        <a:p>
          <a:endParaRPr lang="en-US" sz="1400"/>
        </a:p>
      </dgm:t>
    </dgm:pt>
    <dgm:pt modelId="{D21688DF-E427-44D6-AEAF-6783446E4522}" type="sibTrans" cxnId="{4DB62791-DDB8-4C0C-9838-715D9BD13409}">
      <dgm:prSet/>
      <dgm:spPr/>
      <dgm:t>
        <a:bodyPr/>
        <a:lstStyle/>
        <a:p>
          <a:endParaRPr lang="en-US"/>
        </a:p>
      </dgm:t>
    </dgm:pt>
    <dgm:pt modelId="{77819B2C-02A2-4E43-9C6C-2590178C6BC9}">
      <dgm:prSet/>
      <dgm:spPr>
        <a:xfrm>
          <a:off x="988086" y="1142597"/>
          <a:ext cx="6026480" cy="908530"/>
        </a:xfrm>
      </dgm:spPr>
      <dgm:t>
        <a:bodyPr/>
        <a:lstStyle/>
        <a:p>
          <a:pPr rtl="0"/>
          <a:r>
            <a:rPr lang="en-US" u="none">
              <a:solidFill>
                <a:schemeClr val="tx1"/>
              </a:solidFill>
            </a:rPr>
            <a:t>Intervention 2: Increase investment in infrastructure development focused on housing for individuals with behavioral health needs</a:t>
          </a:r>
          <a:endParaRPr lang="en-US">
            <a:solidFill>
              <a:schemeClr val="tx1"/>
            </a:solidFill>
          </a:endParaRPr>
        </a:p>
      </dgm:t>
    </dgm:pt>
    <dgm:pt modelId="{2D2B1B2F-6031-4B72-8E6C-D258CAB49140}" type="parTrans" cxnId="{A3C2E04A-E812-4FB4-B316-A3944C15D1CB}">
      <dgm:prSet/>
      <dgm:spPr/>
      <dgm:t>
        <a:bodyPr/>
        <a:lstStyle/>
        <a:p>
          <a:endParaRPr lang="en-US" sz="1400"/>
        </a:p>
      </dgm:t>
    </dgm:pt>
    <dgm:pt modelId="{87EC7293-CE10-4AC4-86D3-A96F2F1DDBDA}" type="sibTrans" cxnId="{A3C2E04A-E812-4FB4-B316-A3944C15D1CB}">
      <dgm:prSet/>
      <dgm:spPr/>
      <dgm:t>
        <a:bodyPr/>
        <a:lstStyle/>
        <a:p>
          <a:endParaRPr lang="en-US"/>
        </a:p>
      </dgm:t>
    </dgm:pt>
    <dgm:pt modelId="{4BB5DDCF-8CC7-49DA-9DFE-17693C5B4C6F}">
      <dgm:prSet/>
      <dgm:spPr>
        <a:xfrm>
          <a:off x="988086" y="2278260"/>
          <a:ext cx="6026480" cy="908530"/>
        </a:xfrm>
      </dgm:spPr>
      <dgm:t>
        <a:bodyPr/>
        <a:lstStyle/>
        <a:p>
          <a:pPr rtl="0"/>
          <a:r>
            <a:rPr lang="en-US">
              <a:latin typeface="Gill Sans MT" panose="020B0502020104020203"/>
              <a:ea typeface="+mn-ea"/>
              <a:cs typeface="+mn-cs"/>
            </a:rPr>
            <a:t>Intervention 3: </a:t>
          </a:r>
          <a:r>
            <a:rPr lang="en-US"/>
            <a:t> Increase </a:t>
          </a:r>
          <a:r>
            <a:rPr lang="en-US">
              <a:latin typeface="Gill Sans MT" panose="020B0502020104020203"/>
            </a:rPr>
            <a:t>youth and family-centered</a:t>
          </a:r>
          <a:r>
            <a:rPr lang="en-US"/>
            <a:t> housing resources </a:t>
          </a:r>
        </a:p>
      </dgm:t>
    </dgm:pt>
    <dgm:pt modelId="{D15408C7-E9E5-496B-BFD6-71D0D5944D2B}" type="parTrans" cxnId="{67EC88E6-590B-4481-9F28-A511BD390BF8}">
      <dgm:prSet/>
      <dgm:spPr/>
      <dgm:t>
        <a:bodyPr/>
        <a:lstStyle/>
        <a:p>
          <a:endParaRPr lang="en-US" sz="1400"/>
        </a:p>
      </dgm:t>
    </dgm:pt>
    <dgm:pt modelId="{CAF282D7-3E86-4FFF-894A-82B26ACFD0EB}" type="sibTrans" cxnId="{67EC88E6-590B-4481-9F28-A511BD390BF8}">
      <dgm:prSet/>
      <dgm:spPr/>
      <dgm:t>
        <a:bodyPr/>
        <a:lstStyle/>
        <a:p>
          <a:endParaRPr lang="en-US"/>
        </a:p>
      </dgm:t>
    </dgm:pt>
    <dgm:pt modelId="{2A6CAA03-7629-4EA1-A3ED-A5FA9622CA80}">
      <dgm:prSet/>
      <dgm:spPr>
        <a:xfrm>
          <a:off x="988086" y="2278260"/>
          <a:ext cx="6026480" cy="908530"/>
        </a:xfrm>
      </dgm:spPr>
      <dgm:t>
        <a:bodyPr/>
        <a:lstStyle/>
        <a:p>
          <a:pPr rtl="0"/>
          <a:r>
            <a:rPr lang="en-US"/>
            <a:t>Increase the number of families </a:t>
          </a:r>
          <a:r>
            <a:rPr lang="en-US">
              <a:latin typeface="Gill Sans MT" panose="020B0502020104020203"/>
            </a:rPr>
            <a:t>sheltered through</a:t>
          </a:r>
          <a:r>
            <a:rPr lang="en-US"/>
            <a:t> </a:t>
          </a:r>
          <a:r>
            <a:rPr lang="en-US">
              <a:latin typeface="Gill Sans MT" panose="020B0502020104020203"/>
            </a:rPr>
            <a:t>the </a:t>
          </a:r>
          <a:r>
            <a:rPr lang="en-US"/>
            <a:t>Gary Leif Navigation Center by 10%</a:t>
          </a:r>
          <a:r>
            <a:rPr lang="en-US">
              <a:latin typeface="Gill Sans MT" panose="020B0502020104020203"/>
            </a:rPr>
            <a:t> by the end</a:t>
          </a:r>
          <a:r>
            <a:rPr lang="en-US"/>
            <a:t> </a:t>
          </a:r>
          <a:r>
            <a:rPr lang="en-US">
              <a:latin typeface="Gill Sans MT" panose="020B0502020104020203"/>
            </a:rPr>
            <a:t>of Q4 in </a:t>
          </a:r>
          <a:r>
            <a:rPr lang="en-US"/>
            <a:t>2024</a:t>
          </a:r>
        </a:p>
      </dgm:t>
    </dgm:pt>
    <dgm:pt modelId="{47A195E2-23EF-4E08-893C-1972C760A93D}" type="parTrans" cxnId="{1CA30EB6-4918-4D55-BDD3-20DE67CFEDD4}">
      <dgm:prSet/>
      <dgm:spPr/>
      <dgm:t>
        <a:bodyPr/>
        <a:lstStyle/>
        <a:p>
          <a:endParaRPr lang="en-US"/>
        </a:p>
      </dgm:t>
    </dgm:pt>
    <dgm:pt modelId="{0B0BFEB8-D255-47A1-88AC-31BC0B5E4D7F}" type="sibTrans" cxnId="{1CA30EB6-4918-4D55-BDD3-20DE67CFEDD4}">
      <dgm:prSet/>
      <dgm:spPr/>
      <dgm:t>
        <a:bodyPr/>
        <a:lstStyle/>
        <a:p>
          <a:endParaRPr lang="en-US"/>
        </a:p>
      </dgm:t>
    </dgm:pt>
    <dgm:pt modelId="{161EF81F-06AC-47E3-AB98-394B2B420A7B}">
      <dgm:prSet/>
      <dgm:spPr>
        <a:xfrm>
          <a:off x="988086" y="1142597"/>
          <a:ext cx="6026480" cy="908530"/>
        </a:xfrm>
      </dgm:spPr>
      <dgm:t>
        <a:bodyPr/>
        <a:lstStyle/>
        <a:p>
          <a:pPr algn="l" rtl="0"/>
          <a:r>
            <a:rPr lang="en-US" u="none">
              <a:solidFill>
                <a:schemeClr val="tx1"/>
              </a:solidFill>
              <a:latin typeface="Gill Sans MT" panose="020B0502020104020203"/>
            </a:rPr>
            <a:t>Increase the capacity of Adapts Rodeway Project for individuals experiencing behavioral health concerns and in need of transitional housing, by adding 10 beds by the end of 2024.</a:t>
          </a:r>
        </a:p>
      </dgm:t>
    </dgm:pt>
    <dgm:pt modelId="{554AB23D-AC72-4D2D-9C2D-40E6D55CB121}" type="parTrans" cxnId="{B5A50BED-F26F-4B35-8E20-C65D97374C11}">
      <dgm:prSet/>
      <dgm:spPr/>
      <dgm:t>
        <a:bodyPr/>
        <a:lstStyle/>
        <a:p>
          <a:endParaRPr lang="en-US"/>
        </a:p>
      </dgm:t>
    </dgm:pt>
    <dgm:pt modelId="{497993B9-D864-4908-9825-DA9EEDA14A31}" type="sibTrans" cxnId="{B5A50BED-F26F-4B35-8E20-C65D97374C11}">
      <dgm:prSet/>
      <dgm:spPr/>
      <dgm:t>
        <a:bodyPr/>
        <a:lstStyle/>
        <a:p>
          <a:endParaRPr lang="en-US"/>
        </a:p>
      </dgm:t>
    </dgm:pt>
    <dgm:pt modelId="{64DBB5F9-8D40-47D2-9CE2-BB17C4F08702}">
      <dgm:prSet phldr="0"/>
      <dgm:spPr/>
      <dgm:t>
        <a:bodyPr/>
        <a:lstStyle/>
        <a:p>
          <a:pPr rtl="0"/>
          <a:r>
            <a:rPr lang="en-US"/>
            <a:t>Increase family occupancy of Hillside Terrace</a:t>
          </a:r>
          <a:r>
            <a:rPr lang="en-US">
              <a:latin typeface="Gill Sans MT" panose="020B0502020104020203"/>
            </a:rPr>
            <a:t> in</a:t>
          </a:r>
          <a:r>
            <a:rPr lang="en-US"/>
            <a:t> </a:t>
          </a:r>
          <a:r>
            <a:rPr lang="en-US">
              <a:latin typeface="Gill Sans MT" panose="020B0502020104020203"/>
            </a:rPr>
            <a:t>2024 </a:t>
          </a:r>
          <a:r>
            <a:rPr lang="en-US"/>
            <a:t>from 50% to 75%</a:t>
          </a:r>
          <a:r>
            <a:rPr lang="en-US">
              <a:latin typeface="Gill Sans MT" panose="020B0502020104020203"/>
            </a:rPr>
            <a:t> by the end of Q4.</a:t>
          </a:r>
          <a:endParaRPr lang="en-US"/>
        </a:p>
      </dgm:t>
    </dgm:pt>
    <dgm:pt modelId="{FEC70F42-657C-4D5F-8FA8-AB06FC7BD577}" type="parTrans" cxnId="{7A3F5F0D-C7C0-4388-9732-CD8938CC2133}">
      <dgm:prSet/>
      <dgm:spPr/>
      <dgm:t>
        <a:bodyPr/>
        <a:lstStyle/>
        <a:p>
          <a:endParaRPr lang="en-US"/>
        </a:p>
      </dgm:t>
    </dgm:pt>
    <dgm:pt modelId="{6E511E54-35A4-41A9-9AA8-81A836E0A46F}" type="sibTrans" cxnId="{7A3F5F0D-C7C0-4388-9732-CD8938CC2133}">
      <dgm:prSet/>
      <dgm:spPr/>
      <dgm:t>
        <a:bodyPr/>
        <a:lstStyle/>
        <a:p>
          <a:endParaRPr lang="en-US"/>
        </a:p>
      </dgm:t>
    </dgm:pt>
    <dgm:pt modelId="{43861092-94F6-4725-A564-22A5A5EAACB7}">
      <dgm:prSet phldr="0"/>
      <dgm:spPr/>
      <dgm:t>
        <a:bodyPr/>
        <a:lstStyle/>
        <a:p>
          <a:pPr algn="l" rtl="0"/>
          <a:r>
            <a:rPr lang="en-US">
              <a:solidFill>
                <a:schemeClr val="tx1"/>
              </a:solidFill>
              <a:latin typeface="Gill Sans MT" panose="020B0502020104020203"/>
              <a:cs typeface="Arial"/>
            </a:rPr>
            <a:t>UHA will participate in the annual Point in Time Houseless count in </a:t>
          </a:r>
          <a:r>
            <a:rPr lang="en-US">
              <a:solidFill>
                <a:schemeClr val="tx1"/>
              </a:solidFill>
              <a:latin typeface="Calibri"/>
              <a:ea typeface="Calibri"/>
              <a:cs typeface="Calibri"/>
            </a:rPr>
            <a:t>January 2024.</a:t>
          </a:r>
        </a:p>
      </dgm:t>
    </dgm:pt>
    <dgm:pt modelId="{34EFAEDA-D239-47BD-A6E4-B24A008D1490}" type="parTrans" cxnId="{0E9C8FBD-46F9-49AE-80AC-79303BDD5AAB}">
      <dgm:prSet/>
      <dgm:spPr/>
      <dgm:t>
        <a:bodyPr/>
        <a:lstStyle/>
        <a:p>
          <a:endParaRPr lang="en-US"/>
        </a:p>
      </dgm:t>
    </dgm:pt>
    <dgm:pt modelId="{CFCB0FC9-1882-49A8-9B10-8ACA947E0F11}" type="sibTrans" cxnId="{0E9C8FBD-46F9-49AE-80AC-79303BDD5AAB}">
      <dgm:prSet/>
      <dgm:spPr/>
      <dgm:t>
        <a:bodyPr/>
        <a:lstStyle/>
        <a:p>
          <a:endParaRPr lang="en-US"/>
        </a:p>
      </dgm:t>
    </dgm:pt>
    <dgm:pt modelId="{4A5BBAB9-1C76-4222-AAF8-ABFBCB29B530}">
      <dgm:prSet phldr="0"/>
      <dgm:spPr/>
      <dgm:t>
        <a:bodyPr/>
        <a:lstStyle/>
        <a:p>
          <a:pPr algn="l" rtl="0"/>
          <a:r>
            <a:rPr lang="en-US" u="none">
              <a:solidFill>
                <a:schemeClr val="tx1"/>
              </a:solidFill>
              <a:latin typeface="Gill Sans MT" panose="020B0502020104020203"/>
            </a:rPr>
            <a:t>Implement quarterly tracking </a:t>
          </a:r>
          <a:r>
            <a:rPr lang="en-US" u="none">
              <a:solidFill>
                <a:schemeClr val="tx1"/>
              </a:solidFill>
            </a:rPr>
            <a:t> </a:t>
          </a:r>
          <a:r>
            <a:rPr lang="en-US" u="none">
              <a:solidFill>
                <a:schemeClr val="tx1"/>
              </a:solidFill>
              <a:latin typeface="Gill Sans MT" panose="020B0502020104020203"/>
            </a:rPr>
            <a:t>and monitoring of the </a:t>
          </a:r>
          <a:r>
            <a:rPr lang="en-US" u="none">
              <a:solidFill>
                <a:schemeClr val="tx1"/>
              </a:solidFill>
            </a:rPr>
            <a:t>number of members </a:t>
          </a:r>
          <a:r>
            <a:rPr lang="en-US">
              <a:solidFill>
                <a:schemeClr val="tx1"/>
              </a:solidFill>
            </a:rPr>
            <a:t>with behavioral health needs </a:t>
          </a:r>
          <a:r>
            <a:rPr lang="en-US">
              <a:solidFill>
                <a:schemeClr val="tx1"/>
              </a:solidFill>
              <a:latin typeface="Gill Sans MT" panose="020B0502020104020203"/>
            </a:rPr>
            <a:t>receiving</a:t>
          </a:r>
          <a:r>
            <a:rPr lang="en-US">
              <a:solidFill>
                <a:schemeClr val="tx1"/>
              </a:solidFill>
            </a:rPr>
            <a:t> Housing-Related HRS</a:t>
          </a:r>
          <a:r>
            <a:rPr lang="en-US">
              <a:solidFill>
                <a:schemeClr val="tx1"/>
              </a:solidFill>
              <a:latin typeface="Gill Sans MT" panose="020B0502020104020203"/>
            </a:rPr>
            <a:t>.  Looking to identify trends and opportunities for improvement in housing support services.</a:t>
          </a:r>
          <a:endParaRPr lang="en-US">
            <a:solidFill>
              <a:schemeClr val="tx1"/>
            </a:solidFill>
          </a:endParaRPr>
        </a:p>
      </dgm:t>
    </dgm:pt>
    <dgm:pt modelId="{7A64E7A9-B6B8-4AB8-8219-3742B911A319}" type="parTrans" cxnId="{0BF6F84C-D8CD-4869-B541-D66DDAB518E1}">
      <dgm:prSet/>
      <dgm:spPr/>
      <dgm:t>
        <a:bodyPr/>
        <a:lstStyle/>
        <a:p>
          <a:endParaRPr lang="en-US"/>
        </a:p>
      </dgm:t>
    </dgm:pt>
    <dgm:pt modelId="{60DEF0F8-E9B4-4157-8EE2-A4B83E9FD84D}" type="sibTrans" cxnId="{0BF6F84C-D8CD-4869-B541-D66DDAB518E1}">
      <dgm:prSet/>
      <dgm:spPr/>
      <dgm:t>
        <a:bodyPr/>
        <a:lstStyle/>
        <a:p>
          <a:endParaRPr lang="en-US"/>
        </a:p>
      </dgm:t>
    </dgm:pt>
    <dgm:pt modelId="{B252708D-24C3-4BE3-AF55-F26C452CC26B}">
      <dgm:prSet phldr="0"/>
      <dgm:spPr/>
      <dgm:t>
        <a:bodyPr/>
        <a:lstStyle/>
        <a:p>
          <a:pPr rtl="0"/>
          <a:r>
            <a:rPr lang="en-US">
              <a:latin typeface="+mn-lt"/>
              <a:ea typeface="+mn-ea"/>
              <a:cs typeface="+mn-cs"/>
            </a:rPr>
            <a:t>Open a supportive housing program for transitional aged youth, 18-24, by the end of 2025</a:t>
          </a:r>
        </a:p>
      </dgm:t>
    </dgm:pt>
    <dgm:pt modelId="{861987BB-1C06-43D5-8729-D0D6E94B85E9}" type="parTrans" cxnId="{02CF7C67-1DD5-4E7E-8D1C-A6072E965A7D}">
      <dgm:prSet/>
      <dgm:spPr/>
      <dgm:t>
        <a:bodyPr/>
        <a:lstStyle/>
        <a:p>
          <a:endParaRPr lang="en-US"/>
        </a:p>
      </dgm:t>
    </dgm:pt>
    <dgm:pt modelId="{37DD5DA2-EDCA-4699-8561-05C8C29B5F50}" type="sibTrans" cxnId="{02CF7C67-1DD5-4E7E-8D1C-A6072E965A7D}">
      <dgm:prSet/>
      <dgm:spPr/>
      <dgm:t>
        <a:bodyPr/>
        <a:lstStyle/>
        <a:p>
          <a:endParaRPr lang="en-US"/>
        </a:p>
      </dgm:t>
    </dgm:pt>
    <dgm:pt modelId="{C1ED0104-3408-4E6E-8464-C273F22B2DB6}">
      <dgm:prSet phldr="0"/>
      <dgm:spPr/>
      <dgm:t>
        <a:bodyPr/>
        <a:lstStyle/>
        <a:p>
          <a:pPr algn="l" rtl="0"/>
          <a:r>
            <a:rPr lang="en-US">
              <a:latin typeface="Gill Sans MT"/>
            </a:rPr>
            <a:t>Attend</a:t>
          </a:r>
          <a:r>
            <a:rPr lang="en-US"/>
            <a:t> all the Homeless Transition Action Group (HTAG) me</a:t>
          </a:r>
          <a:r>
            <a:rPr lang="en-US">
              <a:solidFill>
                <a:schemeClr val="tx1"/>
              </a:solidFill>
            </a:rPr>
            <a:t>etings and the LPSCC Behavioral Health &amp; Housing Subcommittee Meetings</a:t>
          </a:r>
          <a:r>
            <a:rPr lang="en-US">
              <a:solidFill>
                <a:schemeClr val="tx1"/>
              </a:solidFill>
              <a:latin typeface="Gill Sans MT"/>
            </a:rPr>
            <a:t> in 2024 to</a:t>
          </a:r>
          <a:r>
            <a:rPr lang="en-US">
              <a:solidFill>
                <a:schemeClr val="tx1"/>
              </a:solidFill>
            </a:rPr>
            <a:t> increase strategic involvement with community partners</a:t>
          </a:r>
          <a:r>
            <a:rPr lang="en-US">
              <a:solidFill>
                <a:schemeClr val="tx1"/>
              </a:solidFill>
              <a:latin typeface="Gill Sans MT"/>
            </a:rPr>
            <a:t>.</a:t>
          </a:r>
        </a:p>
      </dgm:t>
    </dgm:pt>
    <dgm:pt modelId="{D2CCB1F2-FC33-4659-9FE6-C32E6FE95CC2}" type="parTrans" cxnId="{8AE17D60-5E30-492B-B51E-AFB1D25164AD}">
      <dgm:prSet/>
      <dgm:spPr/>
      <dgm:t>
        <a:bodyPr/>
        <a:lstStyle/>
        <a:p>
          <a:endParaRPr lang="en-US"/>
        </a:p>
      </dgm:t>
    </dgm:pt>
    <dgm:pt modelId="{26F3EEB1-78EA-4AB0-A2ED-2AE88B32EC24}" type="sibTrans" cxnId="{8AE17D60-5E30-492B-B51E-AFB1D25164AD}">
      <dgm:prSet/>
      <dgm:spPr/>
      <dgm:t>
        <a:bodyPr/>
        <a:lstStyle/>
        <a:p>
          <a:endParaRPr lang="en-US"/>
        </a:p>
      </dgm:t>
    </dgm:pt>
    <dgm:pt modelId="{3D893475-3A29-4025-B2CC-D6D7514CA9E0}">
      <dgm:prSet phldr="0"/>
      <dgm:spPr/>
      <dgm:t>
        <a:bodyPr/>
        <a:lstStyle/>
        <a:p>
          <a:pPr algn="l" rtl="0"/>
          <a:r>
            <a:rPr lang="en-US"/>
            <a:t>Increase referrals to </a:t>
          </a:r>
          <a:r>
            <a:rPr lang="en-US" err="1"/>
            <a:t>Neighborworks</a:t>
          </a:r>
          <a:r>
            <a:rPr lang="en-US"/>
            <a:t> Umpqua's Housing Stability Program by 3% by the end of Q4 </a:t>
          </a:r>
          <a:r>
            <a:rPr lang="en-US">
              <a:latin typeface="Gill Sans MT" panose="020B0502020104020203"/>
            </a:rPr>
            <a:t>2024</a:t>
          </a:r>
          <a:r>
            <a:rPr lang="en-US"/>
            <a:t>. This program focuses on enhancing the skills, knowledge, and abilities of low-income and unhoused individuals to secure housing and attain stability and success.</a:t>
          </a:r>
        </a:p>
      </dgm:t>
    </dgm:pt>
    <dgm:pt modelId="{623B9762-EEFA-4716-BEDF-B5ADF1944A4D}" type="parTrans" cxnId="{739B99EC-81D2-43ED-BB8C-A37C12AF4618}">
      <dgm:prSet/>
      <dgm:spPr/>
      <dgm:t>
        <a:bodyPr/>
        <a:lstStyle/>
        <a:p>
          <a:endParaRPr lang="en-US"/>
        </a:p>
      </dgm:t>
    </dgm:pt>
    <dgm:pt modelId="{921E986E-E137-4622-B2F4-6930C40E043F}" type="sibTrans" cxnId="{739B99EC-81D2-43ED-BB8C-A37C12AF4618}">
      <dgm:prSet/>
      <dgm:spPr/>
      <dgm:t>
        <a:bodyPr/>
        <a:lstStyle/>
        <a:p>
          <a:endParaRPr lang="en-US"/>
        </a:p>
      </dgm:t>
    </dgm:pt>
    <dgm:pt modelId="{C48BF4CA-059D-42AC-8558-CA21C0CA764E}">
      <dgm:prSet phldr="0"/>
      <dgm:spPr/>
      <dgm:t>
        <a:bodyPr/>
        <a:lstStyle/>
        <a:p>
          <a:pPr rtl="0"/>
          <a:r>
            <a:rPr lang="en-US" u="none">
              <a:solidFill>
                <a:schemeClr val="tx1"/>
              </a:solidFill>
              <a:latin typeface="Gill Sans MT" panose="020B0502020104020203"/>
            </a:rPr>
            <a:t>Increase the number of members with substance use disorders provided transitional housing through Adapts Lodge by at least 2% in 2024.</a:t>
          </a:r>
          <a:endParaRPr lang="en-US"/>
        </a:p>
      </dgm:t>
    </dgm:pt>
    <dgm:pt modelId="{FC10FAD0-C579-438E-B249-D49AE84E895D}" type="parTrans" cxnId="{7B2C9680-46D5-42E3-A80F-28594CF8BB0E}">
      <dgm:prSet/>
      <dgm:spPr/>
      <dgm:t>
        <a:bodyPr/>
        <a:lstStyle/>
        <a:p>
          <a:endParaRPr lang="en-US"/>
        </a:p>
      </dgm:t>
    </dgm:pt>
    <dgm:pt modelId="{38B75BD3-8D31-4EAC-AE17-FBA5A7A92DAB}" type="sibTrans" cxnId="{7B2C9680-46D5-42E3-A80F-28594CF8BB0E}">
      <dgm:prSet/>
      <dgm:spPr/>
      <dgm:t>
        <a:bodyPr/>
        <a:lstStyle/>
        <a:p>
          <a:endParaRPr lang="en-US"/>
        </a:p>
      </dgm:t>
    </dgm:pt>
    <dgm:pt modelId="{D311A17C-52CE-4C41-B46E-91DB2438314B}">
      <dgm:prSet phldr="0"/>
      <dgm:spPr/>
      <dgm:t>
        <a:bodyPr/>
        <a:lstStyle/>
        <a:p>
          <a:pPr algn="l" rtl="0"/>
          <a:r>
            <a:rPr lang="en-US">
              <a:solidFill>
                <a:schemeClr val="tx1"/>
              </a:solidFill>
              <a:latin typeface="Gill Sans MT"/>
            </a:rPr>
            <a:t> Gather</a:t>
          </a:r>
          <a:r>
            <a:rPr lang="en-US">
              <a:solidFill>
                <a:schemeClr val="tx1"/>
              </a:solidFill>
            </a:rPr>
            <a:t> information and updates</a:t>
          </a:r>
          <a:r>
            <a:rPr lang="en-US">
              <a:solidFill>
                <a:schemeClr val="tx1"/>
              </a:solidFill>
              <a:latin typeface="Gill Sans MT"/>
            </a:rPr>
            <a:t> during these</a:t>
          </a:r>
          <a:r>
            <a:rPr lang="en-US">
              <a:solidFill>
                <a:schemeClr val="tx1"/>
              </a:solidFill>
            </a:rPr>
            <a:t> </a:t>
          </a:r>
          <a:r>
            <a:rPr lang="en-US">
              <a:solidFill>
                <a:schemeClr val="tx1"/>
              </a:solidFill>
              <a:latin typeface="Gill Sans MT"/>
            </a:rPr>
            <a:t>meetings </a:t>
          </a:r>
          <a:r>
            <a:rPr lang="en-US">
              <a:solidFill>
                <a:schemeClr val="tx1"/>
              </a:solidFill>
            </a:rPr>
            <a:t>on housing capacity developments</a:t>
          </a:r>
          <a:r>
            <a:rPr lang="en-US">
              <a:solidFill>
                <a:schemeClr val="tx1"/>
              </a:solidFill>
              <a:latin typeface="Gill Sans MT"/>
            </a:rPr>
            <a:t> including</a:t>
          </a:r>
          <a:r>
            <a:rPr lang="en-US">
              <a:solidFill>
                <a:schemeClr val="tx1"/>
              </a:solidFill>
            </a:rPr>
            <a:t> urban campground</a:t>
          </a:r>
          <a:r>
            <a:rPr lang="en-US">
              <a:solidFill>
                <a:schemeClr val="tx1"/>
              </a:solidFill>
              <a:latin typeface="Gill Sans MT"/>
            </a:rPr>
            <a:t> development</a:t>
          </a:r>
          <a:r>
            <a:rPr lang="en-US">
              <a:solidFill>
                <a:schemeClr val="tx1"/>
              </a:solidFill>
            </a:rPr>
            <a:t> and </a:t>
          </a:r>
          <a:r>
            <a:rPr lang="en-US">
              <a:solidFill>
                <a:schemeClr val="tx1"/>
              </a:solidFill>
              <a:latin typeface="Gill Sans MT"/>
            </a:rPr>
            <a:t>promote the</a:t>
          </a:r>
          <a:r>
            <a:rPr lang="en-US">
              <a:solidFill>
                <a:schemeClr val="tx1"/>
              </a:solidFill>
            </a:rPr>
            <a:t> Share Application for increased </a:t>
          </a:r>
          <a:r>
            <a:rPr lang="en-US">
              <a:solidFill>
                <a:schemeClr val="tx1"/>
              </a:solidFill>
              <a:latin typeface="Gill Sans MT"/>
            </a:rPr>
            <a:t>potential funded</a:t>
          </a:r>
          <a:r>
            <a:rPr lang="en-US">
              <a:solidFill>
                <a:schemeClr val="tx1"/>
              </a:solidFill>
            </a:rPr>
            <a:t> </a:t>
          </a:r>
          <a:r>
            <a:rPr lang="en-US">
              <a:solidFill>
                <a:schemeClr val="tx1"/>
              </a:solidFill>
              <a:latin typeface="Gill Sans MT"/>
            </a:rPr>
            <a:t>housing opportunities</a:t>
          </a:r>
          <a:r>
            <a:rPr lang="en-US">
              <a:solidFill>
                <a:schemeClr val="tx1"/>
              </a:solidFill>
            </a:rPr>
            <a:t>.</a:t>
          </a:r>
          <a:endParaRPr lang="en-US"/>
        </a:p>
      </dgm:t>
    </dgm:pt>
    <dgm:pt modelId="{75E35696-FBFA-46EC-85E2-0469B7A7F3A8}" type="parTrans" cxnId="{7203EAFB-5557-4F72-94A4-293C74224D12}">
      <dgm:prSet/>
      <dgm:spPr/>
    </dgm:pt>
    <dgm:pt modelId="{74AD4044-4DFB-455D-929A-61A106C91A0C}" type="sibTrans" cxnId="{7203EAFB-5557-4F72-94A4-293C74224D12}">
      <dgm:prSet/>
      <dgm:spPr/>
    </dgm:pt>
    <dgm:pt modelId="{50668B47-E1B1-4701-AE40-744CFBFE697F}">
      <dgm:prSet phldr="0"/>
      <dgm:spPr/>
      <dgm:t>
        <a:bodyPr/>
        <a:lstStyle/>
        <a:p>
          <a:pPr algn="l" rtl="0"/>
          <a:r>
            <a:rPr lang="en-US">
              <a:solidFill>
                <a:schemeClr val="tx1"/>
              </a:solidFill>
              <a:latin typeface="Calibri"/>
              <a:cs typeface="Calibri"/>
            </a:rPr>
            <a:t>Socialize housing capacity development updates with the Behavioral Health Committee, at least once quarterly throughout 2024.</a:t>
          </a:r>
        </a:p>
      </dgm:t>
    </dgm:pt>
    <dgm:pt modelId="{A2D91B68-8097-4A00-B3A1-9B7A7FE8FB6A}" type="parTrans" cxnId="{0982DA8D-1B3D-4116-950B-B53F79B37F38}">
      <dgm:prSet/>
      <dgm:spPr/>
    </dgm:pt>
    <dgm:pt modelId="{35644B8B-2E40-48EC-92C4-B79ABB98EA8B}" type="sibTrans" cxnId="{0982DA8D-1B3D-4116-950B-B53F79B37F38}">
      <dgm:prSet/>
      <dgm:spPr/>
    </dgm:pt>
    <dgm:pt modelId="{222EA242-547E-4908-B09D-8992D52A1142}" type="pres">
      <dgm:prSet presAssocID="{4ADB2FD7-73AD-416C-97C4-EC3D27C3A5F3}" presName="linear" presStyleCnt="0">
        <dgm:presLayoutVars>
          <dgm:animLvl val="lvl"/>
          <dgm:resizeHandles val="exact"/>
        </dgm:presLayoutVars>
      </dgm:prSet>
      <dgm:spPr/>
    </dgm:pt>
    <dgm:pt modelId="{28788FF7-B0DD-47DD-B66B-023574508132}" type="pres">
      <dgm:prSet presAssocID="{B0983492-A2EE-436E-9029-74B41761CFD2}" presName="parentText" presStyleLbl="node1" presStyleIdx="0" presStyleCnt="3">
        <dgm:presLayoutVars>
          <dgm:chMax val="0"/>
          <dgm:bulletEnabled val="1"/>
        </dgm:presLayoutVars>
      </dgm:prSet>
      <dgm:spPr/>
    </dgm:pt>
    <dgm:pt modelId="{C42D6406-C0D1-4DFF-BA91-8E602BA3F40C}" type="pres">
      <dgm:prSet presAssocID="{B0983492-A2EE-436E-9029-74B41761CFD2}" presName="childText" presStyleLbl="revTx" presStyleIdx="0" presStyleCnt="3">
        <dgm:presLayoutVars>
          <dgm:bulletEnabled val="1"/>
        </dgm:presLayoutVars>
      </dgm:prSet>
      <dgm:spPr/>
    </dgm:pt>
    <dgm:pt modelId="{D94E11CB-F53E-41BA-B172-B4AE5EC3B59B}" type="pres">
      <dgm:prSet presAssocID="{77819B2C-02A2-4E43-9C6C-2590178C6BC9}" presName="parentText" presStyleLbl="node1" presStyleIdx="1" presStyleCnt="3">
        <dgm:presLayoutVars>
          <dgm:chMax val="0"/>
          <dgm:bulletEnabled val="1"/>
        </dgm:presLayoutVars>
      </dgm:prSet>
      <dgm:spPr/>
    </dgm:pt>
    <dgm:pt modelId="{CFE4AE3F-81F2-4043-8EF9-F9EC6CE34E32}" type="pres">
      <dgm:prSet presAssocID="{77819B2C-02A2-4E43-9C6C-2590178C6BC9}" presName="childText" presStyleLbl="revTx" presStyleIdx="1" presStyleCnt="3">
        <dgm:presLayoutVars>
          <dgm:bulletEnabled val="1"/>
        </dgm:presLayoutVars>
      </dgm:prSet>
      <dgm:spPr/>
    </dgm:pt>
    <dgm:pt modelId="{53AA7C52-D60A-4019-ACF3-53276C3C64E4}" type="pres">
      <dgm:prSet presAssocID="{4BB5DDCF-8CC7-49DA-9DFE-17693C5B4C6F}" presName="parentText" presStyleLbl="node1" presStyleIdx="2" presStyleCnt="3">
        <dgm:presLayoutVars>
          <dgm:chMax val="0"/>
          <dgm:bulletEnabled val="1"/>
        </dgm:presLayoutVars>
      </dgm:prSet>
      <dgm:spPr/>
    </dgm:pt>
    <dgm:pt modelId="{8DD927B2-B8C3-4B5D-B53B-9B5851EAE844}" type="pres">
      <dgm:prSet presAssocID="{4BB5DDCF-8CC7-49DA-9DFE-17693C5B4C6F}" presName="childText" presStyleLbl="revTx" presStyleIdx="2" presStyleCnt="3">
        <dgm:presLayoutVars>
          <dgm:bulletEnabled val="1"/>
        </dgm:presLayoutVars>
      </dgm:prSet>
      <dgm:spPr/>
    </dgm:pt>
  </dgm:ptLst>
  <dgm:cxnLst>
    <dgm:cxn modelId="{F4C28A0A-FF88-49C8-8A1C-BC3DA8A6D4A3}" type="presOf" srcId="{161EF81F-06AC-47E3-AB98-394B2B420A7B}" destId="{CFE4AE3F-81F2-4043-8EF9-F9EC6CE34E32}" srcOrd="0" destOrd="1" presId="urn:microsoft.com/office/officeart/2005/8/layout/vList2"/>
    <dgm:cxn modelId="{7A3F5F0D-C7C0-4388-9732-CD8938CC2133}" srcId="{4BB5DDCF-8CC7-49DA-9DFE-17693C5B4C6F}" destId="{64DBB5F9-8D40-47D2-9CE2-BB17C4F08702}" srcOrd="1" destOrd="0" parTransId="{FEC70F42-657C-4D5F-8FA8-AB06FC7BD577}" sibTransId="{6E511E54-35A4-41A9-9AA8-81A836E0A46F}"/>
    <dgm:cxn modelId="{B49EFE14-B52F-4FAD-B43E-321C4A8188C3}" type="presOf" srcId="{43861092-94F6-4725-A564-22A5A5EAACB7}" destId="{C42D6406-C0D1-4DFF-BA91-8E602BA3F40C}" srcOrd="0" destOrd="3" presId="urn:microsoft.com/office/officeart/2005/8/layout/vList2"/>
    <dgm:cxn modelId="{E406FA15-9A8D-4B7D-B0A5-DE7F01352FCA}" type="presOf" srcId="{C1ED0104-3408-4E6E-8464-C273F22B2DB6}" destId="{C42D6406-C0D1-4DFF-BA91-8E602BA3F40C}" srcOrd="0" destOrd="0" presId="urn:microsoft.com/office/officeart/2005/8/layout/vList2"/>
    <dgm:cxn modelId="{50751221-8560-4345-A1A5-069D98D221E4}" type="presOf" srcId="{4ADB2FD7-73AD-416C-97C4-EC3D27C3A5F3}" destId="{222EA242-547E-4908-B09D-8992D52A1142}" srcOrd="0" destOrd="0" presId="urn:microsoft.com/office/officeart/2005/8/layout/vList2"/>
    <dgm:cxn modelId="{2AD95B2B-087C-4DBA-964C-30450E99E5F9}" type="presOf" srcId="{50668B47-E1B1-4701-AE40-744CFBFE697F}" destId="{C42D6406-C0D1-4DFF-BA91-8E602BA3F40C}" srcOrd="0" destOrd="4" presId="urn:microsoft.com/office/officeart/2005/8/layout/vList2"/>
    <dgm:cxn modelId="{971ED92E-36AD-4938-AD09-2D165E72D4EA}" type="presOf" srcId="{C48BF4CA-059D-42AC-8558-CA21C0CA764E}" destId="{CFE4AE3F-81F2-4043-8EF9-F9EC6CE34E32}" srcOrd="0" destOrd="0" presId="urn:microsoft.com/office/officeart/2005/8/layout/vList2"/>
    <dgm:cxn modelId="{F19CC237-5CD8-4ABD-B16C-FD02023297D3}" type="presOf" srcId="{B252708D-24C3-4BE3-AF55-F26C452CC26B}" destId="{8DD927B2-B8C3-4B5D-B53B-9B5851EAE844}" srcOrd="0" destOrd="2" presId="urn:microsoft.com/office/officeart/2005/8/layout/vList2"/>
    <dgm:cxn modelId="{8AE17D60-5E30-492B-B51E-AFB1D25164AD}" srcId="{B0983492-A2EE-436E-9029-74B41761CFD2}" destId="{C1ED0104-3408-4E6E-8464-C273F22B2DB6}" srcOrd="0" destOrd="0" parTransId="{D2CCB1F2-FC33-4659-9FE6-C32E6FE95CC2}" sibTransId="{26F3EEB1-78EA-4AB0-A2ED-2AE88B32EC24}"/>
    <dgm:cxn modelId="{BB6DE961-3A28-447B-8CC5-68033111DC5D}" type="presOf" srcId="{B0983492-A2EE-436E-9029-74B41761CFD2}" destId="{28788FF7-B0DD-47DD-B66B-023574508132}" srcOrd="0" destOrd="0" presId="urn:microsoft.com/office/officeart/2005/8/layout/vList2"/>
    <dgm:cxn modelId="{02CF7C67-1DD5-4E7E-8D1C-A6072E965A7D}" srcId="{4BB5DDCF-8CC7-49DA-9DFE-17693C5B4C6F}" destId="{B252708D-24C3-4BE3-AF55-F26C452CC26B}" srcOrd="2" destOrd="0" parTransId="{861987BB-1C06-43D5-8729-D0D6E94B85E9}" sibTransId="{37DD5DA2-EDCA-4699-8561-05C8C29B5F50}"/>
    <dgm:cxn modelId="{E1E9DB48-7493-4EC2-AD16-04A0CBECAB55}" type="presOf" srcId="{77819B2C-02A2-4E43-9C6C-2590178C6BC9}" destId="{D94E11CB-F53E-41BA-B172-B4AE5EC3B59B}" srcOrd="0" destOrd="0" presId="urn:microsoft.com/office/officeart/2005/8/layout/vList2"/>
    <dgm:cxn modelId="{A3C2E04A-E812-4FB4-B316-A3944C15D1CB}" srcId="{4ADB2FD7-73AD-416C-97C4-EC3D27C3A5F3}" destId="{77819B2C-02A2-4E43-9C6C-2590178C6BC9}" srcOrd="1" destOrd="0" parTransId="{2D2B1B2F-6031-4B72-8E6C-D258CAB49140}" sibTransId="{87EC7293-CE10-4AC4-86D3-A96F2F1DDBDA}"/>
    <dgm:cxn modelId="{0BF6F84C-D8CD-4869-B541-D66DDAB518E1}" srcId="{77819B2C-02A2-4E43-9C6C-2590178C6BC9}" destId="{4A5BBAB9-1C76-4222-AAF8-ABFBCB29B530}" srcOrd="2" destOrd="0" parTransId="{7A64E7A9-B6B8-4AB8-8219-3742B911A319}" sibTransId="{60DEF0F8-E9B4-4157-8EE2-A4B83E9FD84D}"/>
    <dgm:cxn modelId="{3411254F-7528-448D-84CE-72EEC2AF58BF}" type="presOf" srcId="{3D893475-3A29-4025-B2CC-D6D7514CA9E0}" destId="{C42D6406-C0D1-4DFF-BA91-8E602BA3F40C}" srcOrd="0" destOrd="2" presId="urn:microsoft.com/office/officeart/2005/8/layout/vList2"/>
    <dgm:cxn modelId="{7B2C9680-46D5-42E3-A80F-28594CF8BB0E}" srcId="{77819B2C-02A2-4E43-9C6C-2590178C6BC9}" destId="{C48BF4CA-059D-42AC-8558-CA21C0CA764E}" srcOrd="0" destOrd="0" parTransId="{FC10FAD0-C579-438E-B249-D49AE84E895D}" sibTransId="{38B75BD3-8D31-4EAC-AE17-FBA5A7A92DAB}"/>
    <dgm:cxn modelId="{0982DA8D-1B3D-4116-950B-B53F79B37F38}" srcId="{B0983492-A2EE-436E-9029-74B41761CFD2}" destId="{50668B47-E1B1-4701-AE40-744CFBFE697F}" srcOrd="3" destOrd="0" parTransId="{A2D91B68-8097-4A00-B3A1-9B7A7FE8FB6A}" sibTransId="{35644B8B-2E40-48EC-92C4-B79ABB98EA8B}"/>
    <dgm:cxn modelId="{4DB62791-DDB8-4C0C-9838-715D9BD13409}" srcId="{4ADB2FD7-73AD-416C-97C4-EC3D27C3A5F3}" destId="{B0983492-A2EE-436E-9029-74B41761CFD2}" srcOrd="0" destOrd="0" parTransId="{A3F6E69B-C696-4AB1-80E4-26B219EADDA0}" sibTransId="{D21688DF-E427-44D6-AEAF-6783446E4522}"/>
    <dgm:cxn modelId="{1CA30EB6-4918-4D55-BDD3-20DE67CFEDD4}" srcId="{4BB5DDCF-8CC7-49DA-9DFE-17693C5B4C6F}" destId="{2A6CAA03-7629-4EA1-A3ED-A5FA9622CA80}" srcOrd="0" destOrd="0" parTransId="{47A195E2-23EF-4E08-893C-1972C760A93D}" sibTransId="{0B0BFEB8-D255-47A1-88AC-31BC0B5E4D7F}"/>
    <dgm:cxn modelId="{DA5872B9-3C07-47A2-ADC4-4EDE81EF43AA}" type="presOf" srcId="{D311A17C-52CE-4C41-B46E-91DB2438314B}" destId="{C42D6406-C0D1-4DFF-BA91-8E602BA3F40C}" srcOrd="0" destOrd="1" presId="urn:microsoft.com/office/officeart/2005/8/layout/vList2"/>
    <dgm:cxn modelId="{0E9C8FBD-46F9-49AE-80AC-79303BDD5AAB}" srcId="{B0983492-A2EE-436E-9029-74B41761CFD2}" destId="{43861092-94F6-4725-A564-22A5A5EAACB7}" srcOrd="2" destOrd="0" parTransId="{34EFAEDA-D239-47BD-A6E4-B24A008D1490}" sibTransId="{CFCB0FC9-1882-49A8-9B10-8ACA947E0F11}"/>
    <dgm:cxn modelId="{85F124C3-1C2E-4A0A-82CB-D0CD998B8837}" type="presOf" srcId="{64DBB5F9-8D40-47D2-9CE2-BB17C4F08702}" destId="{8DD927B2-B8C3-4B5D-B53B-9B5851EAE844}" srcOrd="0" destOrd="1" presId="urn:microsoft.com/office/officeart/2005/8/layout/vList2"/>
    <dgm:cxn modelId="{549C96D0-46D0-4075-A477-87FAC10957DA}" type="presOf" srcId="{4A5BBAB9-1C76-4222-AAF8-ABFBCB29B530}" destId="{CFE4AE3F-81F2-4043-8EF9-F9EC6CE34E32}" srcOrd="0" destOrd="2" presId="urn:microsoft.com/office/officeart/2005/8/layout/vList2"/>
    <dgm:cxn modelId="{67EC88E6-590B-4481-9F28-A511BD390BF8}" srcId="{4ADB2FD7-73AD-416C-97C4-EC3D27C3A5F3}" destId="{4BB5DDCF-8CC7-49DA-9DFE-17693C5B4C6F}" srcOrd="2" destOrd="0" parTransId="{D15408C7-E9E5-496B-BFD6-71D0D5944D2B}" sibTransId="{CAF282D7-3E86-4FFF-894A-82B26ACFD0EB}"/>
    <dgm:cxn modelId="{739B99EC-81D2-43ED-BB8C-A37C12AF4618}" srcId="{B0983492-A2EE-436E-9029-74B41761CFD2}" destId="{3D893475-3A29-4025-B2CC-D6D7514CA9E0}" srcOrd="1" destOrd="0" parTransId="{623B9762-EEFA-4716-BEDF-B5ADF1944A4D}" sibTransId="{921E986E-E137-4622-B2F4-6930C40E043F}"/>
    <dgm:cxn modelId="{B5A50BED-F26F-4B35-8E20-C65D97374C11}" srcId="{77819B2C-02A2-4E43-9C6C-2590178C6BC9}" destId="{161EF81F-06AC-47E3-AB98-394B2B420A7B}" srcOrd="1" destOrd="0" parTransId="{554AB23D-AC72-4D2D-9C2D-40E6D55CB121}" sibTransId="{497993B9-D864-4908-9825-DA9EEDA14A31}"/>
    <dgm:cxn modelId="{3AFCB8F1-9B8C-4A62-A501-AA894726569E}" type="presOf" srcId="{4BB5DDCF-8CC7-49DA-9DFE-17693C5B4C6F}" destId="{53AA7C52-D60A-4019-ACF3-53276C3C64E4}" srcOrd="0" destOrd="0" presId="urn:microsoft.com/office/officeart/2005/8/layout/vList2"/>
    <dgm:cxn modelId="{727B34F6-AB5F-455B-934C-30280D14405E}" type="presOf" srcId="{2A6CAA03-7629-4EA1-A3ED-A5FA9622CA80}" destId="{8DD927B2-B8C3-4B5D-B53B-9B5851EAE844}" srcOrd="0" destOrd="0" presId="urn:microsoft.com/office/officeart/2005/8/layout/vList2"/>
    <dgm:cxn modelId="{7203EAFB-5557-4F72-94A4-293C74224D12}" srcId="{C1ED0104-3408-4E6E-8464-C273F22B2DB6}" destId="{D311A17C-52CE-4C41-B46E-91DB2438314B}" srcOrd="0" destOrd="0" parTransId="{75E35696-FBFA-46EC-85E2-0469B7A7F3A8}" sibTransId="{74AD4044-4DFB-455D-929A-61A106C91A0C}"/>
    <dgm:cxn modelId="{7355D06B-6B5A-4F58-9E56-748193BF3612}" type="presParOf" srcId="{222EA242-547E-4908-B09D-8992D52A1142}" destId="{28788FF7-B0DD-47DD-B66B-023574508132}" srcOrd="0" destOrd="0" presId="urn:microsoft.com/office/officeart/2005/8/layout/vList2"/>
    <dgm:cxn modelId="{76804CC3-05E5-4914-90F1-A85DF4BDEF7B}" type="presParOf" srcId="{222EA242-547E-4908-B09D-8992D52A1142}" destId="{C42D6406-C0D1-4DFF-BA91-8E602BA3F40C}" srcOrd="1" destOrd="0" presId="urn:microsoft.com/office/officeart/2005/8/layout/vList2"/>
    <dgm:cxn modelId="{4EF520AF-B546-4D91-8F15-BD299372E998}" type="presParOf" srcId="{222EA242-547E-4908-B09D-8992D52A1142}" destId="{D94E11CB-F53E-41BA-B172-B4AE5EC3B59B}" srcOrd="2" destOrd="0" presId="urn:microsoft.com/office/officeart/2005/8/layout/vList2"/>
    <dgm:cxn modelId="{66ACE442-5FA2-484E-A13A-BC14BA777E15}" type="presParOf" srcId="{222EA242-547E-4908-B09D-8992D52A1142}" destId="{CFE4AE3F-81F2-4043-8EF9-F9EC6CE34E32}" srcOrd="3" destOrd="0" presId="urn:microsoft.com/office/officeart/2005/8/layout/vList2"/>
    <dgm:cxn modelId="{F2C9AE1E-45F1-415B-8392-DC7A42732363}" type="presParOf" srcId="{222EA242-547E-4908-B09D-8992D52A1142}" destId="{53AA7C52-D60A-4019-ACF3-53276C3C64E4}" srcOrd="4" destOrd="0" presId="urn:microsoft.com/office/officeart/2005/8/layout/vList2"/>
    <dgm:cxn modelId="{3614EDF0-5F81-47E1-B05D-50A6771E6841}" type="presParOf" srcId="{222EA242-547E-4908-B09D-8992D52A1142}" destId="{8DD927B2-B8C3-4B5D-B53B-9B5851EAE844}"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BEB0FF3D-5CDA-4BBD-996F-3E79622EC9F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53880B8-9BAB-45B5-A30F-E34145EADB85}">
      <dgm:prSet phldrT="[Text]" phldr="0"/>
      <dgm:spPr/>
      <dgm:t>
        <a:bodyPr/>
        <a:lstStyle/>
        <a:p>
          <a:pPr rtl="0"/>
          <a:r>
            <a:rPr lang="en-US">
              <a:latin typeface="Gill Sans MT" panose="020B0502020104020203"/>
            </a:rPr>
            <a:t>By the end of Quarter 1</a:t>
          </a:r>
          <a:endParaRPr lang="en-US"/>
        </a:p>
      </dgm:t>
    </dgm:pt>
    <dgm:pt modelId="{2088A32A-572C-450D-BD26-D404C419E844}" type="parTrans" cxnId="{11253C1F-C0F3-46A3-80C7-335BCD2F355E}">
      <dgm:prSet/>
      <dgm:spPr/>
      <dgm:t>
        <a:bodyPr/>
        <a:lstStyle/>
        <a:p>
          <a:endParaRPr lang="en-US"/>
        </a:p>
      </dgm:t>
    </dgm:pt>
    <dgm:pt modelId="{4078BC73-F23D-4AFE-9090-A1386202AB1D}" type="sibTrans" cxnId="{11253C1F-C0F3-46A3-80C7-335BCD2F355E}">
      <dgm:prSet/>
      <dgm:spPr/>
      <dgm:t>
        <a:bodyPr/>
        <a:lstStyle/>
        <a:p>
          <a:endParaRPr lang="en-US"/>
        </a:p>
      </dgm:t>
    </dgm:pt>
    <dgm:pt modelId="{FF0DE04B-AB6E-4C51-B9E6-B32895B86879}">
      <dgm:prSet phldrT="[Text]" phldr="0"/>
      <dgm:spPr/>
      <dgm:t>
        <a:bodyPr/>
        <a:lstStyle/>
        <a:p>
          <a:pPr rtl="0"/>
          <a:r>
            <a:rPr lang="en-US">
              <a:latin typeface="Gill Sans MT" panose="020B0502020104020203"/>
            </a:rPr>
            <a:t>By the end of Quarter 2</a:t>
          </a:r>
          <a:endParaRPr lang="en-US"/>
        </a:p>
      </dgm:t>
    </dgm:pt>
    <dgm:pt modelId="{FF5A916B-B89F-4F9D-84AE-8EC9673EF2B2}" type="parTrans" cxnId="{6D64F154-A38E-4E4B-847A-FCC116853F26}">
      <dgm:prSet/>
      <dgm:spPr/>
      <dgm:t>
        <a:bodyPr/>
        <a:lstStyle/>
        <a:p>
          <a:endParaRPr lang="en-US"/>
        </a:p>
      </dgm:t>
    </dgm:pt>
    <dgm:pt modelId="{A6F7CC20-E5A5-4BC7-A8E0-20685EF3CA41}" type="sibTrans" cxnId="{6D64F154-A38E-4E4B-847A-FCC116853F26}">
      <dgm:prSet/>
      <dgm:spPr/>
      <dgm:t>
        <a:bodyPr/>
        <a:lstStyle/>
        <a:p>
          <a:endParaRPr lang="en-US"/>
        </a:p>
      </dgm:t>
    </dgm:pt>
    <dgm:pt modelId="{D9BCD6B2-8F87-47C8-8B3A-073E2582BEA0}">
      <dgm:prSet phldrT="[Text]" phldr="0"/>
      <dgm:spPr/>
      <dgm:t>
        <a:bodyPr/>
        <a:lstStyle/>
        <a:p>
          <a:pPr rtl="0"/>
          <a:r>
            <a:rPr lang="en-US">
              <a:solidFill>
                <a:schemeClr val="tx1"/>
              </a:solidFill>
              <a:latin typeface="Calibri"/>
              <a:cs typeface="Calibri"/>
            </a:rPr>
            <a:t> UHA will host a webinar about Community Capacity Building Funds to promote housing development.</a:t>
          </a:r>
        </a:p>
      </dgm:t>
    </dgm:pt>
    <dgm:pt modelId="{5506642A-E9B0-47A3-9C1A-3AAF88052427}" type="parTrans" cxnId="{998EF251-1EFD-4F57-8F6A-02C9ED0BCA38}">
      <dgm:prSet/>
      <dgm:spPr/>
      <dgm:t>
        <a:bodyPr/>
        <a:lstStyle/>
        <a:p>
          <a:endParaRPr lang="en-US"/>
        </a:p>
      </dgm:t>
    </dgm:pt>
    <dgm:pt modelId="{90CC97F7-07FA-42EC-A3BE-D485CC4819AC}" type="sibTrans" cxnId="{998EF251-1EFD-4F57-8F6A-02C9ED0BCA38}">
      <dgm:prSet/>
      <dgm:spPr/>
      <dgm:t>
        <a:bodyPr/>
        <a:lstStyle/>
        <a:p>
          <a:endParaRPr lang="en-US"/>
        </a:p>
      </dgm:t>
    </dgm:pt>
    <dgm:pt modelId="{303E19A4-63F7-4857-ABEF-9E7079581CBC}">
      <dgm:prSet phldrT="[Text]" phldr="0"/>
      <dgm:spPr/>
      <dgm:t>
        <a:bodyPr/>
        <a:lstStyle/>
        <a:p>
          <a:pPr rtl="0"/>
          <a:r>
            <a:rPr lang="en-US">
              <a:solidFill>
                <a:schemeClr val="tx1"/>
              </a:solidFill>
              <a:latin typeface="Calibri"/>
              <a:cs typeface="Calibri"/>
            </a:rPr>
            <a:t>UHA will host a grant education webinar to help community-based organizations learn how to apply for UHA grant funds (including the housing requirement of SHARE funds).</a:t>
          </a:r>
        </a:p>
      </dgm:t>
    </dgm:pt>
    <dgm:pt modelId="{1290ADEA-2748-4DBC-B78D-F694FA745981}" type="parTrans" cxnId="{1222F998-0416-4CB0-86DA-40CC490173EF}">
      <dgm:prSet/>
      <dgm:spPr/>
      <dgm:t>
        <a:bodyPr/>
        <a:lstStyle/>
        <a:p>
          <a:endParaRPr lang="en-US"/>
        </a:p>
      </dgm:t>
    </dgm:pt>
    <dgm:pt modelId="{E0379AAC-66D0-40E8-8300-E708786A54C8}" type="sibTrans" cxnId="{1222F998-0416-4CB0-86DA-40CC490173EF}">
      <dgm:prSet/>
      <dgm:spPr/>
      <dgm:t>
        <a:bodyPr/>
        <a:lstStyle/>
        <a:p>
          <a:endParaRPr lang="en-US"/>
        </a:p>
      </dgm:t>
    </dgm:pt>
    <dgm:pt modelId="{F4E896CF-0613-43B0-80AF-E1C2D3BDC45A}">
      <dgm:prSet phldrT="[Text]" phldr="0"/>
      <dgm:spPr/>
      <dgm:t>
        <a:bodyPr/>
        <a:lstStyle/>
        <a:p>
          <a:pPr rtl="0"/>
          <a:r>
            <a:rPr lang="en-US">
              <a:latin typeface="Gill Sans MT" panose="020B0502020104020203"/>
            </a:rPr>
            <a:t>By the end of Quarter 3</a:t>
          </a:r>
          <a:endParaRPr lang="en-US"/>
        </a:p>
      </dgm:t>
    </dgm:pt>
    <dgm:pt modelId="{1B7C6C6C-1CB5-4B9C-999E-76789420804A}" type="parTrans" cxnId="{1E2B9E38-CABE-42CB-B44C-9971645A599F}">
      <dgm:prSet/>
      <dgm:spPr/>
      <dgm:t>
        <a:bodyPr/>
        <a:lstStyle/>
        <a:p>
          <a:endParaRPr lang="en-US"/>
        </a:p>
      </dgm:t>
    </dgm:pt>
    <dgm:pt modelId="{44750793-E980-4194-AD21-B6E2BCEBB1AF}" type="sibTrans" cxnId="{1E2B9E38-CABE-42CB-B44C-9971645A599F}">
      <dgm:prSet/>
      <dgm:spPr/>
      <dgm:t>
        <a:bodyPr/>
        <a:lstStyle/>
        <a:p>
          <a:endParaRPr lang="en-US"/>
        </a:p>
      </dgm:t>
    </dgm:pt>
    <dgm:pt modelId="{EE5A6C34-2232-4C98-B687-D28BCC756F61}">
      <dgm:prSet phldrT="[Text]" phldr="0"/>
      <dgm:spPr/>
      <dgm:t>
        <a:bodyPr/>
        <a:lstStyle/>
        <a:p>
          <a:pPr rtl="0"/>
          <a:r>
            <a:rPr lang="en-US">
              <a:latin typeface="Gill Sans MT" panose="020B0502020104020203"/>
            </a:rPr>
            <a:t>By the end of Quarter 4</a:t>
          </a:r>
          <a:endParaRPr lang="en-US"/>
        </a:p>
      </dgm:t>
    </dgm:pt>
    <dgm:pt modelId="{ACEB0D6C-9A9D-4109-B340-D53D4EE9D9C1}" type="parTrans" cxnId="{2E36B820-7D38-4985-925F-ADABA622AEDC}">
      <dgm:prSet/>
      <dgm:spPr/>
      <dgm:t>
        <a:bodyPr/>
        <a:lstStyle/>
        <a:p>
          <a:endParaRPr lang="en-US"/>
        </a:p>
      </dgm:t>
    </dgm:pt>
    <dgm:pt modelId="{1178AC6B-2661-4EC2-97BD-B38122BF0305}" type="sibTrans" cxnId="{2E36B820-7D38-4985-925F-ADABA622AEDC}">
      <dgm:prSet/>
      <dgm:spPr/>
      <dgm:t>
        <a:bodyPr/>
        <a:lstStyle/>
        <a:p>
          <a:endParaRPr lang="en-US"/>
        </a:p>
      </dgm:t>
    </dgm:pt>
    <dgm:pt modelId="{729CD32D-0A79-4839-B288-B8C633AB7369}">
      <dgm:prSet phldrT="[Text]" phldr="0"/>
      <dgm:spPr/>
      <dgm:t>
        <a:bodyPr/>
        <a:lstStyle/>
        <a:p>
          <a:pPr rtl="0"/>
          <a:r>
            <a:rPr lang="en-US">
              <a:solidFill>
                <a:schemeClr val="tx1"/>
              </a:solidFill>
              <a:latin typeface="Calibri"/>
              <a:cs typeface="Calibri"/>
            </a:rPr>
            <a:t>Adapt Integrated Health Care will finish construction on the Rodeway Behavioral Health Project with 10 rooms dedicated to </a:t>
          </a:r>
          <a:r>
            <a:rPr lang="en-US">
              <a:solidFill>
                <a:srgbClr val="000000"/>
              </a:solidFill>
              <a:latin typeface="Calibri"/>
              <a:cs typeface="Calibri"/>
            </a:rPr>
            <a:t>UHA members experiencing  behavioral health concerns.</a:t>
          </a:r>
        </a:p>
      </dgm:t>
    </dgm:pt>
    <dgm:pt modelId="{A6464479-5433-4658-A61D-A41717BDE554}" type="parTrans" cxnId="{F261FBDF-F7D4-4CC5-951E-7FEB1E7D16D4}">
      <dgm:prSet/>
      <dgm:spPr/>
      <dgm:t>
        <a:bodyPr/>
        <a:lstStyle/>
        <a:p>
          <a:endParaRPr lang="en-US"/>
        </a:p>
      </dgm:t>
    </dgm:pt>
    <dgm:pt modelId="{F0837C2C-3C4B-4411-86D7-06B29084587D}" type="sibTrans" cxnId="{F261FBDF-F7D4-4CC5-951E-7FEB1E7D16D4}">
      <dgm:prSet/>
      <dgm:spPr/>
      <dgm:t>
        <a:bodyPr/>
        <a:lstStyle/>
        <a:p>
          <a:endParaRPr lang="en-US"/>
        </a:p>
      </dgm:t>
    </dgm:pt>
    <dgm:pt modelId="{13AC9234-E158-4304-948F-804A7D83A0B8}">
      <dgm:prSet phldr="0"/>
      <dgm:spPr/>
      <dgm:t>
        <a:bodyPr/>
        <a:lstStyle/>
        <a:p>
          <a:pPr rtl="0"/>
          <a:r>
            <a:rPr lang="en-US" b="0">
              <a:solidFill>
                <a:schemeClr val="tx1"/>
              </a:solidFill>
              <a:latin typeface="Calibri"/>
              <a:cs typeface="Calibri"/>
            </a:rPr>
            <a:t>Conduct survey on Behavioral Health Housing needs</a:t>
          </a:r>
        </a:p>
      </dgm:t>
    </dgm:pt>
    <dgm:pt modelId="{B88EEF93-84F3-4223-82EB-B062AB1461F8}" type="parTrans" cxnId="{09434290-37CB-43CF-8FB7-8F0A675AC4C9}">
      <dgm:prSet/>
      <dgm:spPr/>
      <dgm:t>
        <a:bodyPr/>
        <a:lstStyle/>
        <a:p>
          <a:endParaRPr lang="en-US"/>
        </a:p>
      </dgm:t>
    </dgm:pt>
    <dgm:pt modelId="{EE18AA49-20BF-4FF5-A043-30E663B04903}" type="sibTrans" cxnId="{09434290-37CB-43CF-8FB7-8F0A675AC4C9}">
      <dgm:prSet/>
      <dgm:spPr/>
      <dgm:t>
        <a:bodyPr/>
        <a:lstStyle/>
        <a:p>
          <a:endParaRPr lang="en-US"/>
        </a:p>
      </dgm:t>
    </dgm:pt>
    <dgm:pt modelId="{91432106-1307-4572-84F7-9BA85F1F49B9}">
      <dgm:prSet phldr="0"/>
      <dgm:spPr/>
      <dgm:t>
        <a:bodyPr/>
        <a:lstStyle/>
        <a:p>
          <a:pPr rtl="0"/>
          <a:r>
            <a:rPr lang="en-US">
              <a:solidFill>
                <a:schemeClr val="tx1"/>
              </a:solidFill>
              <a:latin typeface="Calibri"/>
              <a:cs typeface="Calibri"/>
            </a:rPr>
            <a:t>UHA will develop a Memorandum of Understanding with Adapt Integrated Health Care to set aside 10 rooms of their 52-room hotel for UHA Members with behavioral health needs.</a:t>
          </a:r>
        </a:p>
      </dgm:t>
    </dgm:pt>
    <dgm:pt modelId="{55B292F1-41BF-4DD7-B2BD-663D46F8A888}" type="parTrans" cxnId="{231656FE-295E-4D7A-A285-36945839731C}">
      <dgm:prSet/>
      <dgm:spPr/>
      <dgm:t>
        <a:bodyPr/>
        <a:lstStyle/>
        <a:p>
          <a:endParaRPr lang="en-US"/>
        </a:p>
      </dgm:t>
    </dgm:pt>
    <dgm:pt modelId="{532446A0-83E4-474F-8983-EEC02742A551}" type="sibTrans" cxnId="{231656FE-295E-4D7A-A285-36945839731C}">
      <dgm:prSet/>
      <dgm:spPr/>
      <dgm:t>
        <a:bodyPr/>
        <a:lstStyle/>
        <a:p>
          <a:endParaRPr lang="en-US"/>
        </a:p>
      </dgm:t>
    </dgm:pt>
    <dgm:pt modelId="{F3D8B710-ED29-4834-AD81-7C4AF553A1A6}">
      <dgm:prSet phldr="0"/>
      <dgm:spPr/>
      <dgm:t>
        <a:bodyPr/>
        <a:lstStyle/>
        <a:p>
          <a:pPr rtl="0"/>
          <a:endParaRPr lang="en-US">
            <a:latin typeface="Gill Sans MT" panose="020B0502020104020203"/>
          </a:endParaRPr>
        </a:p>
      </dgm:t>
    </dgm:pt>
    <dgm:pt modelId="{03E49E4E-EDE0-4D12-8EB6-E2A18A74FA4B}" type="parTrans" cxnId="{A86D6D24-3E01-4C7F-A0D1-44C126CE8C62}">
      <dgm:prSet/>
      <dgm:spPr/>
      <dgm:t>
        <a:bodyPr/>
        <a:lstStyle/>
        <a:p>
          <a:endParaRPr lang="en-US"/>
        </a:p>
      </dgm:t>
    </dgm:pt>
    <dgm:pt modelId="{6416627B-B827-4EA1-A12B-011FAA51BBDE}" type="sibTrans" cxnId="{A86D6D24-3E01-4C7F-A0D1-44C126CE8C62}">
      <dgm:prSet/>
      <dgm:spPr/>
      <dgm:t>
        <a:bodyPr/>
        <a:lstStyle/>
        <a:p>
          <a:endParaRPr lang="en-US"/>
        </a:p>
      </dgm:t>
    </dgm:pt>
    <dgm:pt modelId="{8F546B14-B611-4CFC-A2EE-D333BF1DA672}">
      <dgm:prSet phldr="0"/>
      <dgm:spPr/>
      <dgm:t>
        <a:bodyPr/>
        <a:lstStyle/>
        <a:p>
          <a:pPr rtl="0"/>
          <a:r>
            <a:rPr lang="en-US" b="0">
              <a:solidFill>
                <a:schemeClr val="tx1"/>
              </a:solidFill>
              <a:latin typeface="Calibri"/>
              <a:cs typeface="Calibri"/>
            </a:rPr>
            <a:t>Host annual Umpqua Innovation Conference to highlight the CHP and SHARE Housing Initiatives.</a:t>
          </a:r>
        </a:p>
      </dgm:t>
    </dgm:pt>
    <dgm:pt modelId="{4576BF4C-AA0C-471E-AD7E-ABD5834B9E55}" type="parTrans" cxnId="{0B5E907E-0EB3-427E-A22C-B16BC743C833}">
      <dgm:prSet/>
      <dgm:spPr/>
      <dgm:t>
        <a:bodyPr/>
        <a:lstStyle/>
        <a:p>
          <a:endParaRPr lang="en-US"/>
        </a:p>
      </dgm:t>
    </dgm:pt>
    <dgm:pt modelId="{E8511129-24D8-4FCD-A297-3C9679B0D08C}" type="sibTrans" cxnId="{0B5E907E-0EB3-427E-A22C-B16BC743C833}">
      <dgm:prSet/>
      <dgm:spPr/>
      <dgm:t>
        <a:bodyPr/>
        <a:lstStyle/>
        <a:p>
          <a:endParaRPr lang="en-US"/>
        </a:p>
      </dgm:t>
    </dgm:pt>
    <dgm:pt modelId="{AC782D09-48E6-4078-8D6F-830D19B8F8BC}">
      <dgm:prSet phldrT="[Text]" phldr="0"/>
      <dgm:spPr/>
      <dgm:t>
        <a:bodyPr/>
        <a:lstStyle/>
        <a:p>
          <a:pPr rtl="0"/>
          <a:r>
            <a:rPr lang="en-US">
              <a:solidFill>
                <a:schemeClr val="tx1"/>
              </a:solidFill>
              <a:latin typeface="Calibri"/>
              <a:cs typeface="Calibri"/>
            </a:rPr>
            <a:t>CHIP funding will be announced.</a:t>
          </a:r>
          <a:endParaRPr lang="en-US">
            <a:solidFill>
              <a:srgbClr val="000000"/>
            </a:solidFill>
            <a:latin typeface="Calibri"/>
            <a:cs typeface="Calibri"/>
          </a:endParaRPr>
        </a:p>
      </dgm:t>
    </dgm:pt>
    <dgm:pt modelId="{81FA7DD5-EE48-4FFF-854F-90D609836F29}" type="parTrans" cxnId="{51D94D57-643A-4B04-8705-6B0588C1CDCF}">
      <dgm:prSet/>
      <dgm:spPr/>
      <dgm:t>
        <a:bodyPr/>
        <a:lstStyle/>
        <a:p>
          <a:endParaRPr lang="en-US"/>
        </a:p>
      </dgm:t>
    </dgm:pt>
    <dgm:pt modelId="{9E355FDB-4AEE-48CB-A0AC-724C78764224}" type="sibTrans" cxnId="{51D94D57-643A-4B04-8705-6B0588C1CDCF}">
      <dgm:prSet/>
      <dgm:spPr/>
      <dgm:t>
        <a:bodyPr/>
        <a:lstStyle/>
        <a:p>
          <a:endParaRPr lang="en-US"/>
        </a:p>
      </dgm:t>
    </dgm:pt>
    <dgm:pt modelId="{FA12437E-5C2B-4255-A2BD-1CD119FA1454}" type="pres">
      <dgm:prSet presAssocID="{BEB0FF3D-5CDA-4BBD-996F-3E79622EC9F3}" presName="Name0" presStyleCnt="0">
        <dgm:presLayoutVars>
          <dgm:dir/>
          <dgm:animLvl val="lvl"/>
          <dgm:resizeHandles val="exact"/>
        </dgm:presLayoutVars>
      </dgm:prSet>
      <dgm:spPr/>
    </dgm:pt>
    <dgm:pt modelId="{7BD5E2D3-CCBE-4609-9363-43C387E17A1C}" type="pres">
      <dgm:prSet presAssocID="{A53880B8-9BAB-45B5-A30F-E34145EADB85}" presName="composite" presStyleCnt="0"/>
      <dgm:spPr/>
    </dgm:pt>
    <dgm:pt modelId="{DF266F39-CCDF-49C7-B86F-954A09F491F6}" type="pres">
      <dgm:prSet presAssocID="{A53880B8-9BAB-45B5-A30F-E34145EADB85}" presName="parTx" presStyleLbl="alignNode1" presStyleIdx="0" presStyleCnt="4">
        <dgm:presLayoutVars>
          <dgm:chMax val="0"/>
          <dgm:chPref val="0"/>
          <dgm:bulletEnabled val="1"/>
        </dgm:presLayoutVars>
      </dgm:prSet>
      <dgm:spPr/>
    </dgm:pt>
    <dgm:pt modelId="{9044F5D0-33C7-4473-9351-2B1F53B677CB}" type="pres">
      <dgm:prSet presAssocID="{A53880B8-9BAB-45B5-A30F-E34145EADB85}" presName="desTx" presStyleLbl="alignAccFollowNode1" presStyleIdx="0" presStyleCnt="4" custLinFactNeighborX="-166" custLinFactNeighborY="-1104">
        <dgm:presLayoutVars>
          <dgm:bulletEnabled val="1"/>
        </dgm:presLayoutVars>
      </dgm:prSet>
      <dgm:spPr/>
    </dgm:pt>
    <dgm:pt modelId="{2F6CAF9C-3BBD-47A2-8D30-E52DE66B7439}" type="pres">
      <dgm:prSet presAssocID="{4078BC73-F23D-4AFE-9090-A1386202AB1D}" presName="space" presStyleCnt="0"/>
      <dgm:spPr/>
    </dgm:pt>
    <dgm:pt modelId="{7FB3A34E-9FAB-4270-AF17-55F5DD4A7B72}" type="pres">
      <dgm:prSet presAssocID="{FF0DE04B-AB6E-4C51-B9E6-B32895B86879}" presName="composite" presStyleCnt="0"/>
      <dgm:spPr/>
    </dgm:pt>
    <dgm:pt modelId="{57FC7D57-8ECE-4B3A-81C5-1EFF41B2DCFC}" type="pres">
      <dgm:prSet presAssocID="{FF0DE04B-AB6E-4C51-B9E6-B32895B86879}" presName="parTx" presStyleLbl="alignNode1" presStyleIdx="1" presStyleCnt="4">
        <dgm:presLayoutVars>
          <dgm:chMax val="0"/>
          <dgm:chPref val="0"/>
          <dgm:bulletEnabled val="1"/>
        </dgm:presLayoutVars>
      </dgm:prSet>
      <dgm:spPr/>
    </dgm:pt>
    <dgm:pt modelId="{AB7B7578-3FDC-4500-8F2A-3D6D6489C1D8}" type="pres">
      <dgm:prSet presAssocID="{FF0DE04B-AB6E-4C51-B9E6-B32895B86879}" presName="desTx" presStyleLbl="alignAccFollowNode1" presStyleIdx="1" presStyleCnt="4">
        <dgm:presLayoutVars>
          <dgm:bulletEnabled val="1"/>
        </dgm:presLayoutVars>
      </dgm:prSet>
      <dgm:spPr/>
    </dgm:pt>
    <dgm:pt modelId="{9787CA02-C7D2-4191-B25A-810E46535997}" type="pres">
      <dgm:prSet presAssocID="{A6F7CC20-E5A5-4BC7-A8E0-20685EF3CA41}" presName="space" presStyleCnt="0"/>
      <dgm:spPr/>
    </dgm:pt>
    <dgm:pt modelId="{EA3F0703-FE00-461A-9B4F-18A456B429DE}" type="pres">
      <dgm:prSet presAssocID="{F4E896CF-0613-43B0-80AF-E1C2D3BDC45A}" presName="composite" presStyleCnt="0"/>
      <dgm:spPr/>
    </dgm:pt>
    <dgm:pt modelId="{C8D23C17-E1F2-49DB-8DA4-8B3F304EF7B6}" type="pres">
      <dgm:prSet presAssocID="{F4E896CF-0613-43B0-80AF-E1C2D3BDC45A}" presName="parTx" presStyleLbl="alignNode1" presStyleIdx="2" presStyleCnt="4">
        <dgm:presLayoutVars>
          <dgm:chMax val="0"/>
          <dgm:chPref val="0"/>
          <dgm:bulletEnabled val="1"/>
        </dgm:presLayoutVars>
      </dgm:prSet>
      <dgm:spPr/>
    </dgm:pt>
    <dgm:pt modelId="{6CB6EB67-5C02-4443-9606-C14F1F084F78}" type="pres">
      <dgm:prSet presAssocID="{F4E896CF-0613-43B0-80AF-E1C2D3BDC45A}" presName="desTx" presStyleLbl="alignAccFollowNode1" presStyleIdx="2" presStyleCnt="4">
        <dgm:presLayoutVars>
          <dgm:bulletEnabled val="1"/>
        </dgm:presLayoutVars>
      </dgm:prSet>
      <dgm:spPr/>
    </dgm:pt>
    <dgm:pt modelId="{85C8969D-0AE4-4D7F-A532-6DBCE591DD7F}" type="pres">
      <dgm:prSet presAssocID="{44750793-E980-4194-AD21-B6E2BCEBB1AF}" presName="space" presStyleCnt="0"/>
      <dgm:spPr/>
    </dgm:pt>
    <dgm:pt modelId="{9599A56B-7258-4556-B69B-1479A61401F8}" type="pres">
      <dgm:prSet presAssocID="{EE5A6C34-2232-4C98-B687-D28BCC756F61}" presName="composite" presStyleCnt="0"/>
      <dgm:spPr/>
    </dgm:pt>
    <dgm:pt modelId="{3602C9C2-67B8-4DDD-9EF3-F453ACF60694}" type="pres">
      <dgm:prSet presAssocID="{EE5A6C34-2232-4C98-B687-D28BCC756F61}" presName="parTx" presStyleLbl="alignNode1" presStyleIdx="3" presStyleCnt="4">
        <dgm:presLayoutVars>
          <dgm:chMax val="0"/>
          <dgm:chPref val="0"/>
          <dgm:bulletEnabled val="1"/>
        </dgm:presLayoutVars>
      </dgm:prSet>
      <dgm:spPr/>
    </dgm:pt>
    <dgm:pt modelId="{FBA5AAD5-1362-40A4-9EEE-29F60A709200}" type="pres">
      <dgm:prSet presAssocID="{EE5A6C34-2232-4C98-B687-D28BCC756F61}" presName="desTx" presStyleLbl="alignAccFollowNode1" presStyleIdx="3" presStyleCnt="4">
        <dgm:presLayoutVars>
          <dgm:bulletEnabled val="1"/>
        </dgm:presLayoutVars>
      </dgm:prSet>
      <dgm:spPr/>
    </dgm:pt>
  </dgm:ptLst>
  <dgm:cxnLst>
    <dgm:cxn modelId="{F4CD7C0B-CFC5-4C8E-84BA-4E47AD9C7F16}" type="presOf" srcId="{8F546B14-B611-4CFC-A2EE-D333BF1DA672}" destId="{6CB6EB67-5C02-4443-9606-C14F1F084F78}" srcOrd="0" destOrd="1" presId="urn:microsoft.com/office/officeart/2005/8/layout/hList1"/>
    <dgm:cxn modelId="{11253C1F-C0F3-46A3-80C7-335BCD2F355E}" srcId="{BEB0FF3D-5CDA-4BBD-996F-3E79622EC9F3}" destId="{A53880B8-9BAB-45B5-A30F-E34145EADB85}" srcOrd="0" destOrd="0" parTransId="{2088A32A-572C-450D-BD26-D404C419E844}" sibTransId="{4078BC73-F23D-4AFE-9090-A1386202AB1D}"/>
    <dgm:cxn modelId="{2E36B820-7D38-4985-925F-ADABA622AEDC}" srcId="{BEB0FF3D-5CDA-4BBD-996F-3E79622EC9F3}" destId="{EE5A6C34-2232-4C98-B687-D28BCC756F61}" srcOrd="3" destOrd="0" parTransId="{ACEB0D6C-9A9D-4109-B340-D53D4EE9D9C1}" sibTransId="{1178AC6B-2661-4EC2-97BD-B38122BF0305}"/>
    <dgm:cxn modelId="{A86D6D24-3E01-4C7F-A0D1-44C126CE8C62}" srcId="{FF0DE04B-AB6E-4C51-B9E6-B32895B86879}" destId="{F3D8B710-ED29-4834-AD81-7C4AF553A1A6}" srcOrd="2" destOrd="0" parTransId="{03E49E4E-EDE0-4D12-8EB6-E2A18A74FA4B}" sibTransId="{6416627B-B827-4EA1-A12B-011FAA51BBDE}"/>
    <dgm:cxn modelId="{D4930B25-1A20-44CC-94CC-8F4D2DAE73EF}" type="presOf" srcId="{729CD32D-0A79-4839-B288-B8C633AB7369}" destId="{FBA5AAD5-1362-40A4-9EEE-29F60A709200}" srcOrd="0" destOrd="0" presId="urn:microsoft.com/office/officeart/2005/8/layout/hList1"/>
    <dgm:cxn modelId="{2BCD6232-394E-4811-B8BF-7AE32F1355A2}" type="presOf" srcId="{F4E896CF-0613-43B0-80AF-E1C2D3BDC45A}" destId="{C8D23C17-E1F2-49DB-8DA4-8B3F304EF7B6}" srcOrd="0" destOrd="0" presId="urn:microsoft.com/office/officeart/2005/8/layout/hList1"/>
    <dgm:cxn modelId="{1E2B9E38-CABE-42CB-B44C-9971645A599F}" srcId="{BEB0FF3D-5CDA-4BBD-996F-3E79622EC9F3}" destId="{F4E896CF-0613-43B0-80AF-E1C2D3BDC45A}" srcOrd="2" destOrd="0" parTransId="{1B7C6C6C-1CB5-4B9C-999E-76789420804A}" sibTransId="{44750793-E980-4194-AD21-B6E2BCEBB1AF}"/>
    <dgm:cxn modelId="{998EF251-1EFD-4F57-8F6A-02C9ED0BCA38}" srcId="{FF0DE04B-AB6E-4C51-B9E6-B32895B86879}" destId="{D9BCD6B2-8F87-47C8-8B3A-073E2582BEA0}" srcOrd="0" destOrd="0" parTransId="{5506642A-E9B0-47A3-9C1A-3AAF88052427}" sibTransId="{90CC97F7-07FA-42EC-A3BE-D485CC4819AC}"/>
    <dgm:cxn modelId="{6D64F154-A38E-4E4B-847A-FCC116853F26}" srcId="{BEB0FF3D-5CDA-4BBD-996F-3E79622EC9F3}" destId="{FF0DE04B-AB6E-4C51-B9E6-B32895B86879}" srcOrd="1" destOrd="0" parTransId="{FF5A916B-B89F-4F9D-84AE-8EC9673EF2B2}" sibTransId="{A6F7CC20-E5A5-4BC7-A8E0-20685EF3CA41}"/>
    <dgm:cxn modelId="{51D94D57-643A-4B04-8705-6B0588C1CDCF}" srcId="{EE5A6C34-2232-4C98-B687-D28BCC756F61}" destId="{AC782D09-48E6-4078-8D6F-830D19B8F8BC}" srcOrd="1" destOrd="0" parTransId="{81FA7DD5-EE48-4FFF-854F-90D609836F29}" sibTransId="{9E355FDB-4AEE-48CB-A0AC-724C78764224}"/>
    <dgm:cxn modelId="{0B5E907E-0EB3-427E-A22C-B16BC743C833}" srcId="{F4E896CF-0613-43B0-80AF-E1C2D3BDC45A}" destId="{8F546B14-B611-4CFC-A2EE-D333BF1DA672}" srcOrd="1" destOrd="0" parTransId="{4576BF4C-AA0C-471E-AD7E-ABD5834B9E55}" sibTransId="{E8511129-24D8-4FCD-A297-3C9679B0D08C}"/>
    <dgm:cxn modelId="{8238A98E-D5A4-433F-8590-449EFA6ED697}" type="presOf" srcId="{F3D8B710-ED29-4834-AD81-7C4AF553A1A6}" destId="{AB7B7578-3FDC-4500-8F2A-3D6D6489C1D8}" srcOrd="0" destOrd="2" presId="urn:microsoft.com/office/officeart/2005/8/layout/hList1"/>
    <dgm:cxn modelId="{09434290-37CB-43CF-8FB7-8F0A675AC4C9}" srcId="{F4E896CF-0613-43B0-80AF-E1C2D3BDC45A}" destId="{13AC9234-E158-4304-948F-804A7D83A0B8}" srcOrd="0" destOrd="0" parTransId="{B88EEF93-84F3-4223-82EB-B062AB1461F8}" sibTransId="{EE18AA49-20BF-4FF5-A043-30E663B04903}"/>
    <dgm:cxn modelId="{CED3AF90-1253-485D-9949-A8A0245CD8FF}" type="presOf" srcId="{EE5A6C34-2232-4C98-B687-D28BCC756F61}" destId="{3602C9C2-67B8-4DDD-9EF3-F453ACF60694}" srcOrd="0" destOrd="0" presId="urn:microsoft.com/office/officeart/2005/8/layout/hList1"/>
    <dgm:cxn modelId="{4D8D1D92-935E-4587-9F93-4AA4C4257FA0}" type="presOf" srcId="{FF0DE04B-AB6E-4C51-B9E6-B32895B86879}" destId="{57FC7D57-8ECE-4B3A-81C5-1EFF41B2DCFC}" srcOrd="0" destOrd="0" presId="urn:microsoft.com/office/officeart/2005/8/layout/hList1"/>
    <dgm:cxn modelId="{12C18394-FD57-48E4-8D58-9169CB24A18C}" type="presOf" srcId="{13AC9234-E158-4304-948F-804A7D83A0B8}" destId="{6CB6EB67-5C02-4443-9606-C14F1F084F78}" srcOrd="0" destOrd="0" presId="urn:microsoft.com/office/officeart/2005/8/layout/hList1"/>
    <dgm:cxn modelId="{1222F998-0416-4CB0-86DA-40CC490173EF}" srcId="{FF0DE04B-AB6E-4C51-B9E6-B32895B86879}" destId="{303E19A4-63F7-4857-ABEF-9E7079581CBC}" srcOrd="1" destOrd="0" parTransId="{1290ADEA-2748-4DBC-B78D-F694FA745981}" sibTransId="{E0379AAC-66D0-40E8-8300-E708786A54C8}"/>
    <dgm:cxn modelId="{E3FDABBC-5799-4308-B125-A8059849C787}" type="presOf" srcId="{303E19A4-63F7-4857-ABEF-9E7079581CBC}" destId="{AB7B7578-3FDC-4500-8F2A-3D6D6489C1D8}" srcOrd="0" destOrd="1" presId="urn:microsoft.com/office/officeart/2005/8/layout/hList1"/>
    <dgm:cxn modelId="{179BF2D0-A1B7-48A9-8062-49354D061130}" type="presOf" srcId="{BEB0FF3D-5CDA-4BBD-996F-3E79622EC9F3}" destId="{FA12437E-5C2B-4255-A2BD-1CD119FA1454}" srcOrd="0" destOrd="0" presId="urn:microsoft.com/office/officeart/2005/8/layout/hList1"/>
    <dgm:cxn modelId="{DBCC33D3-EB25-4359-9A88-CCA3BF50F50F}" type="presOf" srcId="{D9BCD6B2-8F87-47C8-8B3A-073E2582BEA0}" destId="{AB7B7578-3FDC-4500-8F2A-3D6D6489C1D8}" srcOrd="0" destOrd="0" presId="urn:microsoft.com/office/officeart/2005/8/layout/hList1"/>
    <dgm:cxn modelId="{F261FBDF-F7D4-4CC5-951E-7FEB1E7D16D4}" srcId="{EE5A6C34-2232-4C98-B687-D28BCC756F61}" destId="{729CD32D-0A79-4839-B288-B8C633AB7369}" srcOrd="0" destOrd="0" parTransId="{A6464479-5433-4658-A61D-A41717BDE554}" sibTransId="{F0837C2C-3C4B-4411-86D7-06B29084587D}"/>
    <dgm:cxn modelId="{A1966AE3-EAEB-416F-A501-705BCED6297C}" type="presOf" srcId="{91432106-1307-4572-84F7-9BA85F1F49B9}" destId="{9044F5D0-33C7-4473-9351-2B1F53B677CB}" srcOrd="0" destOrd="0" presId="urn:microsoft.com/office/officeart/2005/8/layout/hList1"/>
    <dgm:cxn modelId="{40910BFD-0785-4875-B718-6C1F00FB4433}" type="presOf" srcId="{A53880B8-9BAB-45B5-A30F-E34145EADB85}" destId="{DF266F39-CCDF-49C7-B86F-954A09F491F6}" srcOrd="0" destOrd="0" presId="urn:microsoft.com/office/officeart/2005/8/layout/hList1"/>
    <dgm:cxn modelId="{19258CFD-B3FC-43B1-BE1A-A0E0A5960B7E}" type="presOf" srcId="{AC782D09-48E6-4078-8D6F-830D19B8F8BC}" destId="{FBA5AAD5-1362-40A4-9EEE-29F60A709200}" srcOrd="0" destOrd="1" presId="urn:microsoft.com/office/officeart/2005/8/layout/hList1"/>
    <dgm:cxn modelId="{231656FE-295E-4D7A-A285-36945839731C}" srcId="{A53880B8-9BAB-45B5-A30F-E34145EADB85}" destId="{91432106-1307-4572-84F7-9BA85F1F49B9}" srcOrd="0" destOrd="0" parTransId="{55B292F1-41BF-4DD7-B2BD-663D46F8A888}" sibTransId="{532446A0-83E4-474F-8983-EEC02742A551}"/>
    <dgm:cxn modelId="{2B06D840-A44F-4C5A-922C-4E37D53F064D}" type="presParOf" srcId="{FA12437E-5C2B-4255-A2BD-1CD119FA1454}" destId="{7BD5E2D3-CCBE-4609-9363-43C387E17A1C}" srcOrd="0" destOrd="0" presId="urn:microsoft.com/office/officeart/2005/8/layout/hList1"/>
    <dgm:cxn modelId="{C133611A-3662-443E-B674-FDCDF95B193A}" type="presParOf" srcId="{7BD5E2D3-CCBE-4609-9363-43C387E17A1C}" destId="{DF266F39-CCDF-49C7-B86F-954A09F491F6}" srcOrd="0" destOrd="0" presId="urn:microsoft.com/office/officeart/2005/8/layout/hList1"/>
    <dgm:cxn modelId="{8D909CB3-A460-4D05-B428-86B2530FFDB0}" type="presParOf" srcId="{7BD5E2D3-CCBE-4609-9363-43C387E17A1C}" destId="{9044F5D0-33C7-4473-9351-2B1F53B677CB}" srcOrd="1" destOrd="0" presId="urn:microsoft.com/office/officeart/2005/8/layout/hList1"/>
    <dgm:cxn modelId="{29304266-3BFE-46D7-9DCF-11917E625157}" type="presParOf" srcId="{FA12437E-5C2B-4255-A2BD-1CD119FA1454}" destId="{2F6CAF9C-3BBD-47A2-8D30-E52DE66B7439}" srcOrd="1" destOrd="0" presId="urn:microsoft.com/office/officeart/2005/8/layout/hList1"/>
    <dgm:cxn modelId="{B4ABFB0D-44DE-4014-9FB2-CDDF3AA86EFF}" type="presParOf" srcId="{FA12437E-5C2B-4255-A2BD-1CD119FA1454}" destId="{7FB3A34E-9FAB-4270-AF17-55F5DD4A7B72}" srcOrd="2" destOrd="0" presId="urn:microsoft.com/office/officeart/2005/8/layout/hList1"/>
    <dgm:cxn modelId="{EDE2C3F4-EEDF-4049-9CDF-1344BDC74CF8}" type="presParOf" srcId="{7FB3A34E-9FAB-4270-AF17-55F5DD4A7B72}" destId="{57FC7D57-8ECE-4B3A-81C5-1EFF41B2DCFC}" srcOrd="0" destOrd="0" presId="urn:microsoft.com/office/officeart/2005/8/layout/hList1"/>
    <dgm:cxn modelId="{9A880D39-CAEC-47E6-B118-03BC5877EDCB}" type="presParOf" srcId="{7FB3A34E-9FAB-4270-AF17-55F5DD4A7B72}" destId="{AB7B7578-3FDC-4500-8F2A-3D6D6489C1D8}" srcOrd="1" destOrd="0" presId="urn:microsoft.com/office/officeart/2005/8/layout/hList1"/>
    <dgm:cxn modelId="{7C897CEB-B52B-4A84-A84D-75B966281863}" type="presParOf" srcId="{FA12437E-5C2B-4255-A2BD-1CD119FA1454}" destId="{9787CA02-C7D2-4191-B25A-810E46535997}" srcOrd="3" destOrd="0" presId="urn:microsoft.com/office/officeart/2005/8/layout/hList1"/>
    <dgm:cxn modelId="{0CD5AB3F-7981-4438-AA52-A378CD8747AB}" type="presParOf" srcId="{FA12437E-5C2B-4255-A2BD-1CD119FA1454}" destId="{EA3F0703-FE00-461A-9B4F-18A456B429DE}" srcOrd="4" destOrd="0" presId="urn:microsoft.com/office/officeart/2005/8/layout/hList1"/>
    <dgm:cxn modelId="{1FC4C2FA-6963-4BE8-AF73-6CE0DEF0CA57}" type="presParOf" srcId="{EA3F0703-FE00-461A-9B4F-18A456B429DE}" destId="{C8D23C17-E1F2-49DB-8DA4-8B3F304EF7B6}" srcOrd="0" destOrd="0" presId="urn:microsoft.com/office/officeart/2005/8/layout/hList1"/>
    <dgm:cxn modelId="{C20B0A1E-131C-4FA2-83D7-B03F7F37EF58}" type="presParOf" srcId="{EA3F0703-FE00-461A-9B4F-18A456B429DE}" destId="{6CB6EB67-5C02-4443-9606-C14F1F084F78}" srcOrd="1" destOrd="0" presId="urn:microsoft.com/office/officeart/2005/8/layout/hList1"/>
    <dgm:cxn modelId="{464FCBB7-F8B5-4BA4-B519-A57721714992}" type="presParOf" srcId="{FA12437E-5C2B-4255-A2BD-1CD119FA1454}" destId="{85C8969D-0AE4-4D7F-A532-6DBCE591DD7F}" srcOrd="5" destOrd="0" presId="urn:microsoft.com/office/officeart/2005/8/layout/hList1"/>
    <dgm:cxn modelId="{41590AEA-12DE-4768-8AEA-0F8F1FB79416}" type="presParOf" srcId="{FA12437E-5C2B-4255-A2BD-1CD119FA1454}" destId="{9599A56B-7258-4556-B69B-1479A61401F8}" srcOrd="6" destOrd="0" presId="urn:microsoft.com/office/officeart/2005/8/layout/hList1"/>
    <dgm:cxn modelId="{2AEA962E-23E0-49B2-B912-CCAF16ED2F6E}" type="presParOf" srcId="{9599A56B-7258-4556-B69B-1479A61401F8}" destId="{3602C9C2-67B8-4DDD-9EF3-F453ACF60694}" srcOrd="0" destOrd="0" presId="urn:microsoft.com/office/officeart/2005/8/layout/hList1"/>
    <dgm:cxn modelId="{9510BA8B-915B-4E40-8F2B-08E41A7014E3}" type="presParOf" srcId="{9599A56B-7258-4556-B69B-1479A61401F8}" destId="{FBA5AAD5-1362-40A4-9EEE-29F60A70920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ADB2FD7-73AD-416C-97C4-EC3D27C3A5F3}" type="doc">
      <dgm:prSet loTypeId="urn:microsoft.com/office/officeart/2018/2/layout/IconVerticalSolidList" loCatId="icon" qsTypeId="urn:microsoft.com/office/officeart/2005/8/quickstyle/simple1" qsCatId="simple" csTypeId="urn:microsoft.com/office/officeart/2005/8/colors/accent1_5" csCatId="accent1" phldr="1"/>
      <dgm:spPr/>
      <dgm:t>
        <a:bodyPr/>
        <a:lstStyle/>
        <a:p>
          <a:endParaRPr lang="en-US"/>
        </a:p>
      </dgm:t>
    </dgm:pt>
    <dgm:pt modelId="{B0983492-A2EE-436E-9029-74B41761CFD2}">
      <dgm:prSet custT="1"/>
      <dgm:spPr/>
      <dgm:t>
        <a:bodyPr/>
        <a:lstStyle/>
        <a:p>
          <a:pPr>
            <a:lnSpc>
              <a:spcPct val="100000"/>
            </a:lnSpc>
          </a:pPr>
          <a:r>
            <a:rPr lang="en-US" sz="1700">
              <a:solidFill>
                <a:schemeClr val="bg1"/>
              </a:solidFill>
              <a:latin typeface="+mn-lt"/>
            </a:rPr>
            <a:t>Intervention 1: Open adult inpatient psychiatric unit at Mercy Medical Center within one year</a:t>
          </a:r>
        </a:p>
      </dgm:t>
    </dgm:pt>
    <dgm:pt modelId="{A3F6E69B-C696-4AB1-80E4-26B219EADDA0}" type="parTrans" cxnId="{4DB62791-DDB8-4C0C-9838-715D9BD13409}">
      <dgm:prSet/>
      <dgm:spPr/>
      <dgm:t>
        <a:bodyPr/>
        <a:lstStyle/>
        <a:p>
          <a:endParaRPr lang="en-US"/>
        </a:p>
      </dgm:t>
    </dgm:pt>
    <dgm:pt modelId="{D21688DF-E427-44D6-AEAF-6783446E4522}" type="sibTrans" cxnId="{4DB62791-DDB8-4C0C-9838-715D9BD13409}">
      <dgm:prSet/>
      <dgm:spPr/>
      <dgm:t>
        <a:bodyPr/>
        <a:lstStyle/>
        <a:p>
          <a:endParaRPr lang="en-US"/>
        </a:p>
      </dgm:t>
    </dgm:pt>
    <dgm:pt modelId="{77819B2C-02A2-4E43-9C6C-2590178C6BC9}">
      <dgm:prSet custT="1"/>
      <dgm:spPr/>
      <dgm:t>
        <a:bodyPr/>
        <a:lstStyle/>
        <a:p>
          <a:pPr>
            <a:lnSpc>
              <a:spcPct val="100000"/>
            </a:lnSpc>
          </a:pPr>
          <a:r>
            <a:rPr lang="en-US" sz="1700" u="none">
              <a:solidFill>
                <a:schemeClr val="bg1"/>
              </a:solidFill>
              <a:latin typeface="+mn-lt"/>
            </a:rPr>
            <a:t>Intervention 2:</a:t>
          </a:r>
          <a:r>
            <a:rPr lang="en-US" sz="1700" u="none">
              <a:solidFill>
                <a:schemeClr val="accent3"/>
              </a:solidFill>
              <a:latin typeface="+mn-lt"/>
            </a:rPr>
            <a:t> </a:t>
          </a:r>
          <a:r>
            <a:rPr lang="en-US" sz="1700">
              <a:solidFill>
                <a:schemeClr val="bg1"/>
              </a:solidFill>
              <a:latin typeface="+mn-lt"/>
            </a:rPr>
            <a:t>Open Sobering Center within one year</a:t>
          </a:r>
        </a:p>
      </dgm:t>
    </dgm:pt>
    <dgm:pt modelId="{2D2B1B2F-6031-4B72-8E6C-D258CAB49140}" type="parTrans" cxnId="{A3C2E04A-E812-4FB4-B316-A3944C15D1CB}">
      <dgm:prSet/>
      <dgm:spPr/>
      <dgm:t>
        <a:bodyPr/>
        <a:lstStyle/>
        <a:p>
          <a:endParaRPr lang="en-US"/>
        </a:p>
      </dgm:t>
    </dgm:pt>
    <dgm:pt modelId="{87EC7293-CE10-4AC4-86D3-A96F2F1DDBDA}" type="sibTrans" cxnId="{A3C2E04A-E812-4FB4-B316-A3944C15D1CB}">
      <dgm:prSet/>
      <dgm:spPr/>
      <dgm:t>
        <a:bodyPr/>
        <a:lstStyle/>
        <a:p>
          <a:endParaRPr lang="en-US"/>
        </a:p>
      </dgm:t>
    </dgm:pt>
    <dgm:pt modelId="{4BB5DDCF-8CC7-49DA-9DFE-17693C5B4C6F}">
      <dgm:prSet custT="1"/>
      <dgm:spPr/>
      <dgm:t>
        <a:bodyPr/>
        <a:lstStyle/>
        <a:p>
          <a:pPr>
            <a:lnSpc>
              <a:spcPct val="100000"/>
            </a:lnSpc>
          </a:pPr>
          <a:r>
            <a:rPr lang="en-US" sz="1700">
              <a:solidFill>
                <a:schemeClr val="bg1"/>
              </a:solidFill>
              <a:latin typeface="+mn-lt"/>
            </a:rPr>
            <a:t>Intervention 3: Develop and implement VBP plan to incentivize providers in reducing inappropriate utilization of emergency services and higher levels of care by Q2 2024</a:t>
          </a:r>
        </a:p>
      </dgm:t>
    </dgm:pt>
    <dgm:pt modelId="{D15408C7-E9E5-496B-BFD6-71D0D5944D2B}" type="parTrans" cxnId="{67EC88E6-590B-4481-9F28-A511BD390BF8}">
      <dgm:prSet/>
      <dgm:spPr/>
      <dgm:t>
        <a:bodyPr/>
        <a:lstStyle/>
        <a:p>
          <a:endParaRPr lang="en-US"/>
        </a:p>
      </dgm:t>
    </dgm:pt>
    <dgm:pt modelId="{CAF282D7-3E86-4FFF-894A-82B26ACFD0EB}" type="sibTrans" cxnId="{67EC88E6-590B-4481-9F28-A511BD390BF8}">
      <dgm:prSet/>
      <dgm:spPr/>
      <dgm:t>
        <a:bodyPr/>
        <a:lstStyle/>
        <a:p>
          <a:endParaRPr lang="en-US"/>
        </a:p>
      </dgm:t>
    </dgm:pt>
    <dgm:pt modelId="{3200A1F4-C1AD-4ED5-BBBB-8B739EC36263}">
      <dgm:prSet custT="1"/>
      <dgm:spPr/>
      <dgm:t>
        <a:bodyPr/>
        <a:lstStyle/>
        <a:p>
          <a:pPr>
            <a:lnSpc>
              <a:spcPct val="100000"/>
            </a:lnSpc>
          </a:pPr>
          <a:r>
            <a:rPr lang="en-US" sz="1700">
              <a:solidFill>
                <a:schemeClr val="bg1"/>
              </a:solidFill>
              <a:latin typeface="+mn-lt"/>
            </a:rPr>
            <a:t>Intervention 4:</a:t>
          </a:r>
          <a:r>
            <a:rPr lang="en-US" sz="1700">
              <a:solidFill>
                <a:schemeClr val="accent3"/>
              </a:solidFill>
              <a:latin typeface="+mn-lt"/>
            </a:rPr>
            <a:t> </a:t>
          </a:r>
          <a:r>
            <a:rPr lang="en-US" sz="1700">
              <a:solidFill>
                <a:schemeClr val="bg1"/>
              </a:solidFill>
              <a:latin typeface="+mn-lt"/>
            </a:rPr>
            <a:t>Double IIBHT capacity for youth/adolescents from 10 to 20 within one year</a:t>
          </a:r>
        </a:p>
      </dgm:t>
    </dgm:pt>
    <dgm:pt modelId="{9C839860-A54B-4CE9-A55E-FF25C7A8BCF8}" type="parTrans" cxnId="{39B361B4-2013-40D7-8119-03A938E2ED59}">
      <dgm:prSet/>
      <dgm:spPr/>
      <dgm:t>
        <a:bodyPr/>
        <a:lstStyle/>
        <a:p>
          <a:endParaRPr lang="en-US"/>
        </a:p>
      </dgm:t>
    </dgm:pt>
    <dgm:pt modelId="{D6EDA082-3356-4566-993E-EFBF5487D156}" type="sibTrans" cxnId="{39B361B4-2013-40D7-8119-03A938E2ED59}">
      <dgm:prSet/>
      <dgm:spPr/>
      <dgm:t>
        <a:bodyPr/>
        <a:lstStyle/>
        <a:p>
          <a:endParaRPr lang="en-US"/>
        </a:p>
      </dgm:t>
    </dgm:pt>
    <dgm:pt modelId="{D0910A8D-8F70-4CEC-B4BD-883E64FB1C19}">
      <dgm:prSet custT="1"/>
      <dgm:spPr/>
      <dgm:t>
        <a:bodyPr/>
        <a:lstStyle/>
        <a:p>
          <a:pPr>
            <a:lnSpc>
              <a:spcPct val="100000"/>
            </a:lnSpc>
          </a:pPr>
          <a:r>
            <a:rPr lang="en-US" sz="1700">
              <a:solidFill>
                <a:schemeClr val="bg1"/>
              </a:solidFill>
              <a:latin typeface="+mn-lt"/>
            </a:rPr>
            <a:t>Intervention 5:</a:t>
          </a:r>
          <a:r>
            <a:rPr lang="en-US" sz="1700">
              <a:solidFill>
                <a:schemeClr val="accent3"/>
              </a:solidFill>
              <a:latin typeface="+mn-lt"/>
            </a:rPr>
            <a:t> </a:t>
          </a:r>
          <a:r>
            <a:rPr lang="en-US" sz="1700">
              <a:solidFill>
                <a:schemeClr val="bg1"/>
              </a:solidFill>
              <a:latin typeface="+mn-lt"/>
            </a:rPr>
            <a:t>Develop and distribute infographics and resource/guides on pathways to treatment and available services/ programs by Q4 2022</a:t>
          </a:r>
        </a:p>
      </dgm:t>
    </dgm:pt>
    <dgm:pt modelId="{788FA22C-3B86-4D89-B3DB-A26E4B842A21}" type="parTrans" cxnId="{089064D3-A55D-431B-A8FC-EA3F02FB85BA}">
      <dgm:prSet/>
      <dgm:spPr/>
      <dgm:t>
        <a:bodyPr/>
        <a:lstStyle/>
        <a:p>
          <a:endParaRPr lang="en-US"/>
        </a:p>
      </dgm:t>
    </dgm:pt>
    <dgm:pt modelId="{E45D3883-0BBF-45FD-BB38-E202B1621716}" type="sibTrans" cxnId="{089064D3-A55D-431B-A8FC-EA3F02FB85BA}">
      <dgm:prSet/>
      <dgm:spPr/>
      <dgm:t>
        <a:bodyPr/>
        <a:lstStyle/>
        <a:p>
          <a:endParaRPr lang="en-US"/>
        </a:p>
      </dgm:t>
    </dgm:pt>
    <dgm:pt modelId="{3A6DC38A-E9FD-4DC5-98FA-9F70ACE497E1}" type="pres">
      <dgm:prSet presAssocID="{4ADB2FD7-73AD-416C-97C4-EC3D27C3A5F3}" presName="root" presStyleCnt="0">
        <dgm:presLayoutVars>
          <dgm:dir/>
          <dgm:resizeHandles val="exact"/>
        </dgm:presLayoutVars>
      </dgm:prSet>
      <dgm:spPr/>
    </dgm:pt>
    <dgm:pt modelId="{235A6C76-047D-43CD-87FC-C36F3BA6DC9D}" type="pres">
      <dgm:prSet presAssocID="{B0983492-A2EE-436E-9029-74B41761CFD2}" presName="compNode" presStyleCnt="0"/>
      <dgm:spPr/>
    </dgm:pt>
    <dgm:pt modelId="{E84A4C93-B2CE-4EB7-9EB2-65A8F4917470}" type="pres">
      <dgm:prSet presAssocID="{B0983492-A2EE-436E-9029-74B41761CFD2}" presName="bgRect" presStyleLbl="bgShp" presStyleIdx="0" presStyleCnt="5"/>
      <dgm:spPr/>
    </dgm:pt>
    <dgm:pt modelId="{F5DA7A60-1B34-411C-80F8-90FD0C8BC8A0}" type="pres">
      <dgm:prSet presAssocID="{B0983492-A2EE-436E-9029-74B41761CFD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ospital with solid fill"/>
        </a:ext>
      </dgm:extLst>
    </dgm:pt>
    <dgm:pt modelId="{70195DA4-E8EF-4B78-8D39-89CF243142AE}" type="pres">
      <dgm:prSet presAssocID="{B0983492-A2EE-436E-9029-74B41761CFD2}" presName="spaceRect" presStyleCnt="0"/>
      <dgm:spPr/>
    </dgm:pt>
    <dgm:pt modelId="{86AE22D7-F457-42BD-B069-9B3FCC66B1DD}" type="pres">
      <dgm:prSet presAssocID="{B0983492-A2EE-436E-9029-74B41761CFD2}" presName="parTx" presStyleLbl="revTx" presStyleIdx="0" presStyleCnt="5">
        <dgm:presLayoutVars>
          <dgm:chMax val="0"/>
          <dgm:chPref val="0"/>
        </dgm:presLayoutVars>
      </dgm:prSet>
      <dgm:spPr/>
    </dgm:pt>
    <dgm:pt modelId="{94E8A92C-85BE-4C38-AC30-990C6A6EFC36}" type="pres">
      <dgm:prSet presAssocID="{D21688DF-E427-44D6-AEAF-6783446E4522}" presName="sibTrans" presStyleCnt="0"/>
      <dgm:spPr/>
    </dgm:pt>
    <dgm:pt modelId="{16038A0E-A6BC-4089-B695-75BD2E6155D3}" type="pres">
      <dgm:prSet presAssocID="{77819B2C-02A2-4E43-9C6C-2590178C6BC9}" presName="compNode" presStyleCnt="0"/>
      <dgm:spPr/>
    </dgm:pt>
    <dgm:pt modelId="{858F9FF6-15B1-4CB4-864A-E2F546A2009F}" type="pres">
      <dgm:prSet presAssocID="{77819B2C-02A2-4E43-9C6C-2590178C6BC9}" presName="bgRect" presStyleLbl="bgShp" presStyleIdx="1" presStyleCnt="5"/>
      <dgm:spPr/>
    </dgm:pt>
    <dgm:pt modelId="{A4F9EEF6-8A54-4578-B9AE-542328ECF413}" type="pres">
      <dgm:prSet presAssocID="{77819B2C-02A2-4E43-9C6C-2590178C6BC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ullseye with solid fill"/>
        </a:ext>
      </dgm:extLst>
    </dgm:pt>
    <dgm:pt modelId="{0990FAE4-D820-473C-93F6-E5CA20603562}" type="pres">
      <dgm:prSet presAssocID="{77819B2C-02A2-4E43-9C6C-2590178C6BC9}" presName="spaceRect" presStyleCnt="0"/>
      <dgm:spPr/>
    </dgm:pt>
    <dgm:pt modelId="{9608BFFD-ADDC-432F-88BC-96DC427D2813}" type="pres">
      <dgm:prSet presAssocID="{77819B2C-02A2-4E43-9C6C-2590178C6BC9}" presName="parTx" presStyleLbl="revTx" presStyleIdx="1" presStyleCnt="5">
        <dgm:presLayoutVars>
          <dgm:chMax val="0"/>
          <dgm:chPref val="0"/>
        </dgm:presLayoutVars>
      </dgm:prSet>
      <dgm:spPr/>
    </dgm:pt>
    <dgm:pt modelId="{D9F87536-B1CF-4398-BC14-7A28DE53B089}" type="pres">
      <dgm:prSet presAssocID="{87EC7293-CE10-4AC4-86D3-A96F2F1DDBDA}" presName="sibTrans" presStyleCnt="0"/>
      <dgm:spPr/>
    </dgm:pt>
    <dgm:pt modelId="{41BD6C3D-3CBE-4621-B5BC-E1FB5BD907BA}" type="pres">
      <dgm:prSet presAssocID="{4BB5DDCF-8CC7-49DA-9DFE-17693C5B4C6F}" presName="compNode" presStyleCnt="0"/>
      <dgm:spPr/>
    </dgm:pt>
    <dgm:pt modelId="{BB11EBEC-B800-414E-8858-8FF8294D8452}" type="pres">
      <dgm:prSet presAssocID="{4BB5DDCF-8CC7-49DA-9DFE-17693C5B4C6F}" presName="bgRect" presStyleLbl="bgShp" presStyleIdx="2" presStyleCnt="5" custLinFactNeighborY="2174"/>
      <dgm:spPr/>
    </dgm:pt>
    <dgm:pt modelId="{A6CFCC7D-7393-44B3-9139-97669342EF48}" type="pres">
      <dgm:prSet presAssocID="{4BB5DDCF-8CC7-49DA-9DFE-17693C5B4C6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ullseye with solid fill"/>
        </a:ext>
      </dgm:extLst>
    </dgm:pt>
    <dgm:pt modelId="{A1093AB3-1870-41A2-B8B0-7EBCD0244491}" type="pres">
      <dgm:prSet presAssocID="{4BB5DDCF-8CC7-49DA-9DFE-17693C5B4C6F}" presName="spaceRect" presStyleCnt="0"/>
      <dgm:spPr/>
    </dgm:pt>
    <dgm:pt modelId="{89A0CC43-C40E-472E-B293-3CC994F162FA}" type="pres">
      <dgm:prSet presAssocID="{4BB5DDCF-8CC7-49DA-9DFE-17693C5B4C6F}" presName="parTx" presStyleLbl="revTx" presStyleIdx="2" presStyleCnt="5">
        <dgm:presLayoutVars>
          <dgm:chMax val="0"/>
          <dgm:chPref val="0"/>
        </dgm:presLayoutVars>
      </dgm:prSet>
      <dgm:spPr/>
    </dgm:pt>
    <dgm:pt modelId="{9E8A2C9B-FB3C-4ADB-91E5-3334AFD76D55}" type="pres">
      <dgm:prSet presAssocID="{CAF282D7-3E86-4FFF-894A-82B26ACFD0EB}" presName="sibTrans" presStyleCnt="0"/>
      <dgm:spPr/>
    </dgm:pt>
    <dgm:pt modelId="{5ABE94FF-7108-4938-BBC4-30E6AF401C96}" type="pres">
      <dgm:prSet presAssocID="{3200A1F4-C1AD-4ED5-BBBB-8B739EC36263}" presName="compNode" presStyleCnt="0"/>
      <dgm:spPr/>
    </dgm:pt>
    <dgm:pt modelId="{69FBC49F-92D3-4784-BD76-DC374ECB7228}" type="pres">
      <dgm:prSet presAssocID="{3200A1F4-C1AD-4ED5-BBBB-8B739EC36263}" presName="bgRect" presStyleLbl="bgShp" presStyleIdx="3" presStyleCnt="5"/>
      <dgm:spPr/>
    </dgm:pt>
    <dgm:pt modelId="{7B35A98A-0234-4586-8327-06E5E5EAD514}" type="pres">
      <dgm:prSet presAssocID="{3200A1F4-C1AD-4ED5-BBBB-8B739EC3626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ullseye with solid fill"/>
        </a:ext>
      </dgm:extLst>
    </dgm:pt>
    <dgm:pt modelId="{AFAF6F34-9D74-497B-B760-F23D2CAE25CF}" type="pres">
      <dgm:prSet presAssocID="{3200A1F4-C1AD-4ED5-BBBB-8B739EC36263}" presName="spaceRect" presStyleCnt="0"/>
      <dgm:spPr/>
    </dgm:pt>
    <dgm:pt modelId="{7D54FBDB-BF5D-43AD-B19E-FF32167AB52A}" type="pres">
      <dgm:prSet presAssocID="{3200A1F4-C1AD-4ED5-BBBB-8B739EC36263}" presName="parTx" presStyleLbl="revTx" presStyleIdx="3" presStyleCnt="5">
        <dgm:presLayoutVars>
          <dgm:chMax val="0"/>
          <dgm:chPref val="0"/>
        </dgm:presLayoutVars>
      </dgm:prSet>
      <dgm:spPr/>
    </dgm:pt>
    <dgm:pt modelId="{BB17D21E-1CB8-4EC9-8E7A-45EFDAFE0494}" type="pres">
      <dgm:prSet presAssocID="{D6EDA082-3356-4566-993E-EFBF5487D156}" presName="sibTrans" presStyleCnt="0"/>
      <dgm:spPr/>
    </dgm:pt>
    <dgm:pt modelId="{07313ACF-7C17-4AE6-AE36-2B3AB8119545}" type="pres">
      <dgm:prSet presAssocID="{D0910A8D-8F70-4CEC-B4BD-883E64FB1C19}" presName="compNode" presStyleCnt="0"/>
      <dgm:spPr/>
    </dgm:pt>
    <dgm:pt modelId="{5BB31A8F-8297-4ED7-BB7F-8786A86B6AB1}" type="pres">
      <dgm:prSet presAssocID="{D0910A8D-8F70-4CEC-B4BD-883E64FB1C19}" presName="bgRect" presStyleLbl="bgShp" presStyleIdx="4" presStyleCnt="5"/>
      <dgm:spPr/>
    </dgm:pt>
    <dgm:pt modelId="{2B5B08E5-F1CA-4628-985C-26E1E5E6B6D2}" type="pres">
      <dgm:prSet presAssocID="{D0910A8D-8F70-4CEC-B4BD-883E64FB1C1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Bullseye with solid fill"/>
        </a:ext>
      </dgm:extLst>
    </dgm:pt>
    <dgm:pt modelId="{7F8E8D68-A413-4DC9-8CF2-DF170D5C2117}" type="pres">
      <dgm:prSet presAssocID="{D0910A8D-8F70-4CEC-B4BD-883E64FB1C19}" presName="spaceRect" presStyleCnt="0"/>
      <dgm:spPr/>
    </dgm:pt>
    <dgm:pt modelId="{164D52B9-AB95-48C5-BBC7-DD97BBBE32F6}" type="pres">
      <dgm:prSet presAssocID="{D0910A8D-8F70-4CEC-B4BD-883E64FB1C19}" presName="parTx" presStyleLbl="revTx" presStyleIdx="4" presStyleCnt="5">
        <dgm:presLayoutVars>
          <dgm:chMax val="0"/>
          <dgm:chPref val="0"/>
        </dgm:presLayoutVars>
      </dgm:prSet>
      <dgm:spPr/>
    </dgm:pt>
  </dgm:ptLst>
  <dgm:cxnLst>
    <dgm:cxn modelId="{0434E831-6383-41DE-B289-F56005AF12E1}" type="presOf" srcId="{77819B2C-02A2-4E43-9C6C-2590178C6BC9}" destId="{9608BFFD-ADDC-432F-88BC-96DC427D2813}" srcOrd="0" destOrd="0" presId="urn:microsoft.com/office/officeart/2018/2/layout/IconVerticalSolidList"/>
    <dgm:cxn modelId="{A3C2E04A-E812-4FB4-B316-A3944C15D1CB}" srcId="{4ADB2FD7-73AD-416C-97C4-EC3D27C3A5F3}" destId="{77819B2C-02A2-4E43-9C6C-2590178C6BC9}" srcOrd="1" destOrd="0" parTransId="{2D2B1B2F-6031-4B72-8E6C-D258CAB49140}" sibTransId="{87EC7293-CE10-4AC4-86D3-A96F2F1DDBDA}"/>
    <dgm:cxn modelId="{206F054C-8BDD-492A-AC3E-87054FAD0E73}" type="presOf" srcId="{4BB5DDCF-8CC7-49DA-9DFE-17693C5B4C6F}" destId="{89A0CC43-C40E-472E-B293-3CC994F162FA}" srcOrd="0" destOrd="0" presId="urn:microsoft.com/office/officeart/2018/2/layout/IconVerticalSolidList"/>
    <dgm:cxn modelId="{4DB62791-DDB8-4C0C-9838-715D9BD13409}" srcId="{4ADB2FD7-73AD-416C-97C4-EC3D27C3A5F3}" destId="{B0983492-A2EE-436E-9029-74B41761CFD2}" srcOrd="0" destOrd="0" parTransId="{A3F6E69B-C696-4AB1-80E4-26B219EADDA0}" sibTransId="{D21688DF-E427-44D6-AEAF-6783446E4522}"/>
    <dgm:cxn modelId="{D6FA9E93-B8A1-499B-933A-909274F2ABB3}" type="presOf" srcId="{D0910A8D-8F70-4CEC-B4BD-883E64FB1C19}" destId="{164D52B9-AB95-48C5-BBC7-DD97BBBE32F6}" srcOrd="0" destOrd="0" presId="urn:microsoft.com/office/officeart/2018/2/layout/IconVerticalSolidList"/>
    <dgm:cxn modelId="{7EEA799D-6384-455D-9ADC-2A01E4D7778A}" type="presOf" srcId="{4ADB2FD7-73AD-416C-97C4-EC3D27C3A5F3}" destId="{3A6DC38A-E9FD-4DC5-98FA-9F70ACE497E1}" srcOrd="0" destOrd="0" presId="urn:microsoft.com/office/officeart/2018/2/layout/IconVerticalSolidList"/>
    <dgm:cxn modelId="{39B361B4-2013-40D7-8119-03A938E2ED59}" srcId="{4ADB2FD7-73AD-416C-97C4-EC3D27C3A5F3}" destId="{3200A1F4-C1AD-4ED5-BBBB-8B739EC36263}" srcOrd="3" destOrd="0" parTransId="{9C839860-A54B-4CE9-A55E-FF25C7A8BCF8}" sibTransId="{D6EDA082-3356-4566-993E-EFBF5487D156}"/>
    <dgm:cxn modelId="{ECBD50BE-0733-454D-B132-3D0CA26137A1}" type="presOf" srcId="{B0983492-A2EE-436E-9029-74B41761CFD2}" destId="{86AE22D7-F457-42BD-B069-9B3FCC66B1DD}" srcOrd="0" destOrd="0" presId="urn:microsoft.com/office/officeart/2018/2/layout/IconVerticalSolidList"/>
    <dgm:cxn modelId="{42406CCF-01DD-4271-9998-FDBFE7D3F958}" type="presOf" srcId="{3200A1F4-C1AD-4ED5-BBBB-8B739EC36263}" destId="{7D54FBDB-BF5D-43AD-B19E-FF32167AB52A}" srcOrd="0" destOrd="0" presId="urn:microsoft.com/office/officeart/2018/2/layout/IconVerticalSolidList"/>
    <dgm:cxn modelId="{089064D3-A55D-431B-A8FC-EA3F02FB85BA}" srcId="{4ADB2FD7-73AD-416C-97C4-EC3D27C3A5F3}" destId="{D0910A8D-8F70-4CEC-B4BD-883E64FB1C19}" srcOrd="4" destOrd="0" parTransId="{788FA22C-3B86-4D89-B3DB-A26E4B842A21}" sibTransId="{E45D3883-0BBF-45FD-BB38-E202B1621716}"/>
    <dgm:cxn modelId="{67EC88E6-590B-4481-9F28-A511BD390BF8}" srcId="{4ADB2FD7-73AD-416C-97C4-EC3D27C3A5F3}" destId="{4BB5DDCF-8CC7-49DA-9DFE-17693C5B4C6F}" srcOrd="2" destOrd="0" parTransId="{D15408C7-E9E5-496B-BFD6-71D0D5944D2B}" sibTransId="{CAF282D7-3E86-4FFF-894A-82B26ACFD0EB}"/>
    <dgm:cxn modelId="{F4A7A5AF-9658-4285-992B-B6B9470CD97C}" type="presParOf" srcId="{3A6DC38A-E9FD-4DC5-98FA-9F70ACE497E1}" destId="{235A6C76-047D-43CD-87FC-C36F3BA6DC9D}" srcOrd="0" destOrd="0" presId="urn:microsoft.com/office/officeart/2018/2/layout/IconVerticalSolidList"/>
    <dgm:cxn modelId="{D350D71E-0538-4906-A121-94CFF39678C5}" type="presParOf" srcId="{235A6C76-047D-43CD-87FC-C36F3BA6DC9D}" destId="{E84A4C93-B2CE-4EB7-9EB2-65A8F4917470}" srcOrd="0" destOrd="0" presId="urn:microsoft.com/office/officeart/2018/2/layout/IconVerticalSolidList"/>
    <dgm:cxn modelId="{341D3CB0-2E07-44A8-8C91-50731502894B}" type="presParOf" srcId="{235A6C76-047D-43CD-87FC-C36F3BA6DC9D}" destId="{F5DA7A60-1B34-411C-80F8-90FD0C8BC8A0}" srcOrd="1" destOrd="0" presId="urn:microsoft.com/office/officeart/2018/2/layout/IconVerticalSolidList"/>
    <dgm:cxn modelId="{DF9339CD-5F03-44DD-B8A3-6F29317B06B8}" type="presParOf" srcId="{235A6C76-047D-43CD-87FC-C36F3BA6DC9D}" destId="{70195DA4-E8EF-4B78-8D39-89CF243142AE}" srcOrd="2" destOrd="0" presId="urn:microsoft.com/office/officeart/2018/2/layout/IconVerticalSolidList"/>
    <dgm:cxn modelId="{C18BB0B7-ACE7-48C9-BAC2-6B528CC8C6F6}" type="presParOf" srcId="{235A6C76-047D-43CD-87FC-C36F3BA6DC9D}" destId="{86AE22D7-F457-42BD-B069-9B3FCC66B1DD}" srcOrd="3" destOrd="0" presId="urn:microsoft.com/office/officeart/2018/2/layout/IconVerticalSolidList"/>
    <dgm:cxn modelId="{BA20D704-905D-49DA-9BCF-666D95D61D2F}" type="presParOf" srcId="{3A6DC38A-E9FD-4DC5-98FA-9F70ACE497E1}" destId="{94E8A92C-85BE-4C38-AC30-990C6A6EFC36}" srcOrd="1" destOrd="0" presId="urn:microsoft.com/office/officeart/2018/2/layout/IconVerticalSolidList"/>
    <dgm:cxn modelId="{9DE93FFE-0504-497F-A01A-9AA7CA666B0E}" type="presParOf" srcId="{3A6DC38A-E9FD-4DC5-98FA-9F70ACE497E1}" destId="{16038A0E-A6BC-4089-B695-75BD2E6155D3}" srcOrd="2" destOrd="0" presId="urn:microsoft.com/office/officeart/2018/2/layout/IconVerticalSolidList"/>
    <dgm:cxn modelId="{B613EEF7-2D9C-4F19-92D3-B7E56F242AA6}" type="presParOf" srcId="{16038A0E-A6BC-4089-B695-75BD2E6155D3}" destId="{858F9FF6-15B1-4CB4-864A-E2F546A2009F}" srcOrd="0" destOrd="0" presId="urn:microsoft.com/office/officeart/2018/2/layout/IconVerticalSolidList"/>
    <dgm:cxn modelId="{16C09E91-9D8D-4641-910E-A2062958A62F}" type="presParOf" srcId="{16038A0E-A6BC-4089-B695-75BD2E6155D3}" destId="{A4F9EEF6-8A54-4578-B9AE-542328ECF413}" srcOrd="1" destOrd="0" presId="urn:microsoft.com/office/officeart/2018/2/layout/IconVerticalSolidList"/>
    <dgm:cxn modelId="{95E2442F-9D5E-41BF-A95A-272AAF671CB8}" type="presParOf" srcId="{16038A0E-A6BC-4089-B695-75BD2E6155D3}" destId="{0990FAE4-D820-473C-93F6-E5CA20603562}" srcOrd="2" destOrd="0" presId="urn:microsoft.com/office/officeart/2018/2/layout/IconVerticalSolidList"/>
    <dgm:cxn modelId="{47B6F1EB-4E75-4495-B31E-B1E46F5B7898}" type="presParOf" srcId="{16038A0E-A6BC-4089-B695-75BD2E6155D3}" destId="{9608BFFD-ADDC-432F-88BC-96DC427D2813}" srcOrd="3" destOrd="0" presId="urn:microsoft.com/office/officeart/2018/2/layout/IconVerticalSolidList"/>
    <dgm:cxn modelId="{47C4A5E2-48EB-4313-B2A1-C58244DFAE26}" type="presParOf" srcId="{3A6DC38A-E9FD-4DC5-98FA-9F70ACE497E1}" destId="{D9F87536-B1CF-4398-BC14-7A28DE53B089}" srcOrd="3" destOrd="0" presId="urn:microsoft.com/office/officeart/2018/2/layout/IconVerticalSolidList"/>
    <dgm:cxn modelId="{09572AA8-A046-4D3E-BEE4-A29F9A347D6B}" type="presParOf" srcId="{3A6DC38A-E9FD-4DC5-98FA-9F70ACE497E1}" destId="{41BD6C3D-3CBE-4621-B5BC-E1FB5BD907BA}" srcOrd="4" destOrd="0" presId="urn:microsoft.com/office/officeart/2018/2/layout/IconVerticalSolidList"/>
    <dgm:cxn modelId="{2048C6F0-EDC7-429F-B5BE-F73E5B0378A6}" type="presParOf" srcId="{41BD6C3D-3CBE-4621-B5BC-E1FB5BD907BA}" destId="{BB11EBEC-B800-414E-8858-8FF8294D8452}" srcOrd="0" destOrd="0" presId="urn:microsoft.com/office/officeart/2018/2/layout/IconVerticalSolidList"/>
    <dgm:cxn modelId="{2B75811A-2D9F-4938-BECD-9268BADE9776}" type="presParOf" srcId="{41BD6C3D-3CBE-4621-B5BC-E1FB5BD907BA}" destId="{A6CFCC7D-7393-44B3-9139-97669342EF48}" srcOrd="1" destOrd="0" presId="urn:microsoft.com/office/officeart/2018/2/layout/IconVerticalSolidList"/>
    <dgm:cxn modelId="{49BEE2EE-1830-4A1A-9970-264248B1F89A}" type="presParOf" srcId="{41BD6C3D-3CBE-4621-B5BC-E1FB5BD907BA}" destId="{A1093AB3-1870-41A2-B8B0-7EBCD0244491}" srcOrd="2" destOrd="0" presId="urn:microsoft.com/office/officeart/2018/2/layout/IconVerticalSolidList"/>
    <dgm:cxn modelId="{33A568FE-7EF5-4D6C-8AD7-4DA633877CEE}" type="presParOf" srcId="{41BD6C3D-3CBE-4621-B5BC-E1FB5BD907BA}" destId="{89A0CC43-C40E-472E-B293-3CC994F162FA}" srcOrd="3" destOrd="0" presId="urn:microsoft.com/office/officeart/2018/2/layout/IconVerticalSolidList"/>
    <dgm:cxn modelId="{F7E4F1B2-CFAA-4276-9E14-5853220ADE92}" type="presParOf" srcId="{3A6DC38A-E9FD-4DC5-98FA-9F70ACE497E1}" destId="{9E8A2C9B-FB3C-4ADB-91E5-3334AFD76D55}" srcOrd="5" destOrd="0" presId="urn:microsoft.com/office/officeart/2018/2/layout/IconVerticalSolidList"/>
    <dgm:cxn modelId="{99FBF7C6-ADE8-4D10-B81D-981C0525AFCD}" type="presParOf" srcId="{3A6DC38A-E9FD-4DC5-98FA-9F70ACE497E1}" destId="{5ABE94FF-7108-4938-BBC4-30E6AF401C96}" srcOrd="6" destOrd="0" presId="urn:microsoft.com/office/officeart/2018/2/layout/IconVerticalSolidList"/>
    <dgm:cxn modelId="{383FCF4F-4DAB-4FE2-B8DD-15D98FB101D5}" type="presParOf" srcId="{5ABE94FF-7108-4938-BBC4-30E6AF401C96}" destId="{69FBC49F-92D3-4784-BD76-DC374ECB7228}" srcOrd="0" destOrd="0" presId="urn:microsoft.com/office/officeart/2018/2/layout/IconVerticalSolidList"/>
    <dgm:cxn modelId="{ED9E4A44-BDA2-4050-BE6C-222E6BBAF097}" type="presParOf" srcId="{5ABE94FF-7108-4938-BBC4-30E6AF401C96}" destId="{7B35A98A-0234-4586-8327-06E5E5EAD514}" srcOrd="1" destOrd="0" presId="urn:microsoft.com/office/officeart/2018/2/layout/IconVerticalSolidList"/>
    <dgm:cxn modelId="{29570E8C-A490-4A0F-BB91-9C215F303B9E}" type="presParOf" srcId="{5ABE94FF-7108-4938-BBC4-30E6AF401C96}" destId="{AFAF6F34-9D74-497B-B760-F23D2CAE25CF}" srcOrd="2" destOrd="0" presId="urn:microsoft.com/office/officeart/2018/2/layout/IconVerticalSolidList"/>
    <dgm:cxn modelId="{BF0D6AEE-74EC-4636-B6B5-44BD2AFBFB8C}" type="presParOf" srcId="{5ABE94FF-7108-4938-BBC4-30E6AF401C96}" destId="{7D54FBDB-BF5D-43AD-B19E-FF32167AB52A}" srcOrd="3" destOrd="0" presId="urn:microsoft.com/office/officeart/2018/2/layout/IconVerticalSolidList"/>
    <dgm:cxn modelId="{D780B863-8735-4136-AD8E-FDC7BEB9758C}" type="presParOf" srcId="{3A6DC38A-E9FD-4DC5-98FA-9F70ACE497E1}" destId="{BB17D21E-1CB8-4EC9-8E7A-45EFDAFE0494}" srcOrd="7" destOrd="0" presId="urn:microsoft.com/office/officeart/2018/2/layout/IconVerticalSolidList"/>
    <dgm:cxn modelId="{3A29BE89-3BCB-4470-AF47-9659408F9365}" type="presParOf" srcId="{3A6DC38A-E9FD-4DC5-98FA-9F70ACE497E1}" destId="{07313ACF-7C17-4AE6-AE36-2B3AB8119545}" srcOrd="8" destOrd="0" presId="urn:microsoft.com/office/officeart/2018/2/layout/IconVerticalSolidList"/>
    <dgm:cxn modelId="{12E357EB-CF58-4650-88C1-20E29BC356B9}" type="presParOf" srcId="{07313ACF-7C17-4AE6-AE36-2B3AB8119545}" destId="{5BB31A8F-8297-4ED7-BB7F-8786A86B6AB1}" srcOrd="0" destOrd="0" presId="urn:microsoft.com/office/officeart/2018/2/layout/IconVerticalSolidList"/>
    <dgm:cxn modelId="{37EDFB8A-FB65-496F-8A24-3CC10BCFD28B}" type="presParOf" srcId="{07313ACF-7C17-4AE6-AE36-2B3AB8119545}" destId="{2B5B08E5-F1CA-4628-985C-26E1E5E6B6D2}" srcOrd="1" destOrd="0" presId="urn:microsoft.com/office/officeart/2018/2/layout/IconVerticalSolidList"/>
    <dgm:cxn modelId="{8E38B4FB-0D42-4254-B8EA-631244EBED0D}" type="presParOf" srcId="{07313ACF-7C17-4AE6-AE36-2B3AB8119545}" destId="{7F8E8D68-A413-4DC9-8CF2-DF170D5C2117}" srcOrd="2" destOrd="0" presId="urn:microsoft.com/office/officeart/2018/2/layout/IconVerticalSolidList"/>
    <dgm:cxn modelId="{EF17CF8F-C28D-4D22-85CE-8F671ECA3239}" type="presParOf" srcId="{07313ACF-7C17-4AE6-AE36-2B3AB8119545}" destId="{164D52B9-AB95-48C5-BBC7-DD97BBBE32F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72404E56-86D4-4F52-AAF8-9CF75ABB52D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558EC70-D439-466A-81CF-763687636BBC}">
      <dgm:prSet phldrT="[Text]" custT="1"/>
      <dgm:spPr/>
      <dgm:t>
        <a:bodyPr/>
        <a:lstStyle/>
        <a:p>
          <a:pPr rtl="0"/>
          <a:r>
            <a:rPr lang="en-US" sz="2800"/>
            <a:t>Phase 1</a:t>
          </a:r>
          <a:r>
            <a:rPr lang="en-US" sz="2800">
              <a:latin typeface="Gill Sans MT" panose="020B0502020104020203"/>
            </a:rPr>
            <a:t>:</a:t>
          </a:r>
          <a:endParaRPr lang="en-US" sz="2800"/>
        </a:p>
      </dgm:t>
    </dgm:pt>
    <dgm:pt modelId="{B50F4C93-C006-49C1-8573-33159183FAB7}" type="parTrans" cxnId="{2457E3F9-2185-4507-8BDD-E80DA7EC3727}">
      <dgm:prSet/>
      <dgm:spPr/>
      <dgm:t>
        <a:bodyPr/>
        <a:lstStyle/>
        <a:p>
          <a:endParaRPr lang="en-US"/>
        </a:p>
      </dgm:t>
    </dgm:pt>
    <dgm:pt modelId="{7FD648AB-4599-40FD-882A-6A812006DC21}" type="sibTrans" cxnId="{2457E3F9-2185-4507-8BDD-E80DA7EC3727}">
      <dgm:prSet/>
      <dgm:spPr/>
      <dgm:t>
        <a:bodyPr/>
        <a:lstStyle/>
        <a:p>
          <a:endParaRPr lang="en-US"/>
        </a:p>
      </dgm:t>
    </dgm:pt>
    <dgm:pt modelId="{57DA4325-F176-4784-80D5-B42BEFC37C2A}">
      <dgm:prSet phldrT="[Text]"/>
      <dgm:spPr/>
      <dgm:t>
        <a:bodyPr/>
        <a:lstStyle/>
        <a:p>
          <a:pPr rtl="0"/>
          <a:r>
            <a:rPr lang="en-US"/>
            <a:t>Sobering Center opened</a:t>
          </a:r>
          <a:r>
            <a:rPr lang="en-US">
              <a:latin typeface="Gill Sans MT" panose="020B0502020104020203"/>
            </a:rPr>
            <a:t> August 2021 </a:t>
          </a:r>
          <a:endParaRPr lang="en-US"/>
        </a:p>
      </dgm:t>
    </dgm:pt>
    <dgm:pt modelId="{CB5FA474-BBD2-4D8D-8697-BFDDC95F1F4B}" type="parTrans" cxnId="{949EDE00-5B05-476A-A12C-C7A51ADEF46E}">
      <dgm:prSet/>
      <dgm:spPr/>
      <dgm:t>
        <a:bodyPr/>
        <a:lstStyle/>
        <a:p>
          <a:endParaRPr lang="en-US"/>
        </a:p>
      </dgm:t>
    </dgm:pt>
    <dgm:pt modelId="{1C6C3209-58D3-4778-9394-EA0211AF1BFD}" type="sibTrans" cxnId="{949EDE00-5B05-476A-A12C-C7A51ADEF46E}">
      <dgm:prSet/>
      <dgm:spPr/>
      <dgm:t>
        <a:bodyPr/>
        <a:lstStyle/>
        <a:p>
          <a:endParaRPr lang="en-US"/>
        </a:p>
      </dgm:t>
    </dgm:pt>
    <dgm:pt modelId="{123551FA-C040-4B05-8E93-C736C51179FC}">
      <dgm:prSet phldrT="[Text]" custT="1"/>
      <dgm:spPr/>
      <dgm:t>
        <a:bodyPr/>
        <a:lstStyle/>
        <a:p>
          <a:pPr rtl="0"/>
          <a:r>
            <a:rPr lang="en-US" sz="2800"/>
            <a:t>Phase 2</a:t>
          </a:r>
          <a:r>
            <a:rPr lang="en-US" sz="1400">
              <a:latin typeface="Gill Sans MT" panose="020B0502020104020203"/>
            </a:rPr>
            <a:t>:</a:t>
          </a:r>
          <a:endParaRPr lang="en-US" sz="1400"/>
        </a:p>
      </dgm:t>
    </dgm:pt>
    <dgm:pt modelId="{88C60751-E354-4141-9AB7-71C6B90A9F9B}" type="parTrans" cxnId="{28738421-BB7C-4A09-85D1-B03A69C5D718}">
      <dgm:prSet/>
      <dgm:spPr/>
      <dgm:t>
        <a:bodyPr/>
        <a:lstStyle/>
        <a:p>
          <a:endParaRPr lang="en-US"/>
        </a:p>
      </dgm:t>
    </dgm:pt>
    <dgm:pt modelId="{447FEA06-7859-44FC-9C47-A61851B4AECC}" type="sibTrans" cxnId="{28738421-BB7C-4A09-85D1-B03A69C5D718}">
      <dgm:prSet/>
      <dgm:spPr/>
      <dgm:t>
        <a:bodyPr/>
        <a:lstStyle/>
        <a:p>
          <a:endParaRPr lang="en-US"/>
        </a:p>
      </dgm:t>
    </dgm:pt>
    <dgm:pt modelId="{4DDE484D-8C93-402F-AA70-F3CE646B38DB}">
      <dgm:prSet phldrT="[Text]"/>
      <dgm:spPr/>
      <dgm:t>
        <a:bodyPr/>
        <a:lstStyle/>
        <a:p>
          <a:r>
            <a:rPr lang="en-US">
              <a:solidFill>
                <a:schemeClr val="bg1"/>
              </a:solidFill>
            </a:rPr>
            <a:t>Crisis Resolution Rooms have been in use since August 2023</a:t>
          </a:r>
          <a:endParaRPr lang="en-US"/>
        </a:p>
      </dgm:t>
    </dgm:pt>
    <dgm:pt modelId="{EE5972C1-0B50-4BA3-A14E-DFD191E8989F}" type="parTrans" cxnId="{9C1B1747-3F01-4C37-9E92-51D208C5FC67}">
      <dgm:prSet/>
      <dgm:spPr/>
      <dgm:t>
        <a:bodyPr/>
        <a:lstStyle/>
        <a:p>
          <a:endParaRPr lang="en-US"/>
        </a:p>
      </dgm:t>
    </dgm:pt>
    <dgm:pt modelId="{4CC1CC5D-BC75-4604-A037-ADBB803BB19D}" type="sibTrans" cxnId="{9C1B1747-3F01-4C37-9E92-51D208C5FC67}">
      <dgm:prSet/>
      <dgm:spPr/>
      <dgm:t>
        <a:bodyPr/>
        <a:lstStyle/>
        <a:p>
          <a:endParaRPr lang="en-US"/>
        </a:p>
      </dgm:t>
    </dgm:pt>
    <dgm:pt modelId="{DD90FA83-8051-426C-8C1B-8A684621DA33}">
      <dgm:prSet phldrT="[Text]" custT="1"/>
      <dgm:spPr/>
      <dgm:t>
        <a:bodyPr/>
        <a:lstStyle/>
        <a:p>
          <a:r>
            <a:rPr lang="en-US" sz="2800"/>
            <a:t>Phase 3</a:t>
          </a:r>
          <a:r>
            <a:rPr lang="en-US" sz="2800">
              <a:latin typeface="Gill Sans MT" panose="020B0502020104020203"/>
            </a:rPr>
            <a:t>:</a:t>
          </a:r>
          <a:endParaRPr lang="en-US" sz="2800"/>
        </a:p>
      </dgm:t>
    </dgm:pt>
    <dgm:pt modelId="{C6344111-5F0B-4D54-8565-3629BD34F94A}" type="parTrans" cxnId="{842118B3-EAF1-44BA-8C30-1376FBE3B7ED}">
      <dgm:prSet/>
      <dgm:spPr/>
      <dgm:t>
        <a:bodyPr/>
        <a:lstStyle/>
        <a:p>
          <a:endParaRPr lang="en-US"/>
        </a:p>
      </dgm:t>
    </dgm:pt>
    <dgm:pt modelId="{2F3BEB40-99E2-4B33-97CC-020B96A140D8}" type="sibTrans" cxnId="{842118B3-EAF1-44BA-8C30-1376FBE3B7ED}">
      <dgm:prSet/>
      <dgm:spPr/>
      <dgm:t>
        <a:bodyPr/>
        <a:lstStyle/>
        <a:p>
          <a:endParaRPr lang="en-US"/>
        </a:p>
      </dgm:t>
    </dgm:pt>
    <dgm:pt modelId="{F7825BFF-2EF2-48C7-815B-7F88E7A9616E}">
      <dgm:prSet/>
      <dgm:spPr/>
      <dgm:t>
        <a:bodyPr/>
        <a:lstStyle/>
        <a:p>
          <a:r>
            <a:rPr lang="en-US"/>
            <a:t>Adapt's Sobering Center diverts individuals from jail and the emergency department by providing a safe and supervised space to sober up.</a:t>
          </a:r>
        </a:p>
      </dgm:t>
    </dgm:pt>
    <dgm:pt modelId="{53196299-0515-4391-91DE-03B0022CE482}" type="parTrans" cxnId="{925352C3-9CC3-44C0-B40F-99BE831ED04A}">
      <dgm:prSet/>
      <dgm:spPr/>
      <dgm:t>
        <a:bodyPr/>
        <a:lstStyle/>
        <a:p>
          <a:endParaRPr lang="en-US"/>
        </a:p>
      </dgm:t>
    </dgm:pt>
    <dgm:pt modelId="{96DF4E34-988B-4A24-90DA-B4DC03D98529}" type="sibTrans" cxnId="{925352C3-9CC3-44C0-B40F-99BE831ED04A}">
      <dgm:prSet/>
      <dgm:spPr/>
      <dgm:t>
        <a:bodyPr/>
        <a:lstStyle/>
        <a:p>
          <a:endParaRPr lang="en-US"/>
        </a:p>
      </dgm:t>
    </dgm:pt>
    <dgm:pt modelId="{A0EDBCC5-43A3-44D3-8185-4A5C2109ECC8}">
      <dgm:prSet/>
      <dgm:spPr/>
      <dgm:t>
        <a:bodyPr/>
        <a:lstStyle/>
        <a:p>
          <a:r>
            <a:rPr lang="en-US"/>
            <a:t>This center works collaboratively with teams including Mobile Crisis, Crossroads Residential Treatment, the Assertive Community Treatment Team, Mobile Crisis Team and Detox and Outpatient Teams.  </a:t>
          </a:r>
        </a:p>
      </dgm:t>
    </dgm:pt>
    <dgm:pt modelId="{35870364-F8B6-4179-B88E-6B551E09FA20}" type="parTrans" cxnId="{9D198C8A-275D-4BDB-9296-AF5D1848D2EF}">
      <dgm:prSet/>
      <dgm:spPr/>
      <dgm:t>
        <a:bodyPr/>
        <a:lstStyle/>
        <a:p>
          <a:endParaRPr lang="en-US"/>
        </a:p>
      </dgm:t>
    </dgm:pt>
    <dgm:pt modelId="{A1709C60-CF3A-45C9-9005-712CEB9697C0}" type="sibTrans" cxnId="{9D198C8A-275D-4BDB-9296-AF5D1848D2EF}">
      <dgm:prSet/>
      <dgm:spPr/>
      <dgm:t>
        <a:bodyPr/>
        <a:lstStyle/>
        <a:p>
          <a:endParaRPr lang="en-US"/>
        </a:p>
      </dgm:t>
    </dgm:pt>
    <dgm:pt modelId="{079A090A-4961-4948-82FF-463525B25C8A}">
      <dgm:prSet/>
      <dgm:spPr/>
      <dgm:t>
        <a:bodyPr/>
        <a:lstStyle/>
        <a:p>
          <a:r>
            <a:rPr lang="en-US">
              <a:solidFill>
                <a:schemeClr val="bg1"/>
              </a:solidFill>
            </a:rPr>
            <a:t>A double-unit structure that provides temporary lodging to individuals experiencing a behavioral health crisis for up to 23 hours</a:t>
          </a:r>
        </a:p>
      </dgm:t>
    </dgm:pt>
    <dgm:pt modelId="{695C08E2-5C9F-4F5B-B3FC-A3DA38348B48}" type="parTrans" cxnId="{F8E3918E-B2D7-4900-8468-D6D2E7DBCE5F}">
      <dgm:prSet/>
      <dgm:spPr/>
      <dgm:t>
        <a:bodyPr/>
        <a:lstStyle/>
        <a:p>
          <a:endParaRPr lang="en-US"/>
        </a:p>
      </dgm:t>
    </dgm:pt>
    <dgm:pt modelId="{EABAD043-4F05-4DAE-AD9F-5ABEBF588069}" type="sibTrans" cxnId="{F8E3918E-B2D7-4900-8468-D6D2E7DBCE5F}">
      <dgm:prSet/>
      <dgm:spPr/>
      <dgm:t>
        <a:bodyPr/>
        <a:lstStyle/>
        <a:p>
          <a:endParaRPr lang="en-US"/>
        </a:p>
      </dgm:t>
    </dgm:pt>
    <dgm:pt modelId="{B08D84CC-D98A-4D7C-B376-68E8A9AD4007}">
      <dgm:prSet/>
      <dgm:spPr/>
      <dgm:t>
        <a:bodyPr/>
        <a:lstStyle/>
        <a:p>
          <a:r>
            <a:rPr lang="en-US">
              <a:solidFill>
                <a:schemeClr val="bg1"/>
              </a:solidFill>
            </a:rPr>
            <a:t>Infrastructure was developed through the support of IMPACTs grant funding from the Criminal Justice Commission (CJC)</a:t>
          </a:r>
        </a:p>
      </dgm:t>
    </dgm:pt>
    <dgm:pt modelId="{142C3727-7589-4A6A-99FE-058A0DF1188C}" type="parTrans" cxnId="{A305692F-43CD-4198-B250-D2C8114CABF3}">
      <dgm:prSet/>
      <dgm:spPr/>
      <dgm:t>
        <a:bodyPr/>
        <a:lstStyle/>
        <a:p>
          <a:endParaRPr lang="en-US"/>
        </a:p>
      </dgm:t>
    </dgm:pt>
    <dgm:pt modelId="{0BA09D8D-CB30-4ACC-AD20-FB702AEA8E36}" type="sibTrans" cxnId="{A305692F-43CD-4198-B250-D2C8114CABF3}">
      <dgm:prSet/>
      <dgm:spPr/>
      <dgm:t>
        <a:bodyPr/>
        <a:lstStyle/>
        <a:p>
          <a:endParaRPr lang="en-US"/>
        </a:p>
      </dgm:t>
    </dgm:pt>
    <dgm:pt modelId="{752F2F55-783C-49B5-89B2-E3D02AA19C7F}">
      <dgm:prSet/>
      <dgm:spPr/>
      <dgm:t>
        <a:bodyPr/>
        <a:lstStyle/>
        <a:p>
          <a:pPr rtl="0"/>
          <a:r>
            <a:rPr lang="en-US">
              <a:latin typeface="Gill Sans MT" panose="020B0502020104020203"/>
            </a:rPr>
            <a:t>Monitor Adapt’s</a:t>
          </a:r>
          <a:r>
            <a:rPr lang="en-US"/>
            <a:t> Mobile Crisis team </a:t>
          </a:r>
          <a:r>
            <a:rPr lang="en-US">
              <a:latin typeface="Gill Sans MT" panose="020B0502020104020203"/>
            </a:rPr>
            <a:t>staffing</a:t>
          </a:r>
        </a:p>
      </dgm:t>
    </dgm:pt>
    <dgm:pt modelId="{B959163E-D136-4298-BF45-FC6D36B5BD0F}" type="parTrans" cxnId="{D391A893-2033-49FA-8675-0AF9B6569A2A}">
      <dgm:prSet/>
      <dgm:spPr/>
      <dgm:t>
        <a:bodyPr/>
        <a:lstStyle/>
        <a:p>
          <a:endParaRPr lang="en-US"/>
        </a:p>
      </dgm:t>
    </dgm:pt>
    <dgm:pt modelId="{624DD4EE-B252-494E-966B-DB32A56599F2}" type="sibTrans" cxnId="{D391A893-2033-49FA-8675-0AF9B6569A2A}">
      <dgm:prSet/>
      <dgm:spPr/>
      <dgm:t>
        <a:bodyPr/>
        <a:lstStyle/>
        <a:p>
          <a:endParaRPr lang="en-US"/>
        </a:p>
      </dgm:t>
    </dgm:pt>
    <dgm:pt modelId="{AA0449BC-6797-4A63-B412-61DCB49AD2C1}">
      <dgm:prSet phldrT="[Text]"/>
      <dgm:spPr/>
      <dgm:t>
        <a:bodyPr/>
        <a:lstStyle/>
        <a:p>
          <a:pPr rtl="0"/>
          <a:r>
            <a:rPr lang="en-US">
              <a:latin typeface="Gill Sans MT" panose="020B0502020104020203"/>
            </a:rPr>
            <a:t>Increase </a:t>
          </a:r>
          <a:r>
            <a:rPr lang="en-US"/>
            <a:t>Mobile Crisis Response and Stabilization Services</a:t>
          </a:r>
          <a:r>
            <a:rPr lang="en-US">
              <a:latin typeface="Gill Sans MT" panose="020B0502020104020203"/>
            </a:rPr>
            <a:t> in 2024</a:t>
          </a:r>
          <a:endParaRPr lang="en-US"/>
        </a:p>
      </dgm:t>
    </dgm:pt>
    <dgm:pt modelId="{B572AACD-1720-46DF-BE21-058E41AFDC86}" type="parTrans" cxnId="{DFD8421B-CBC8-499B-B311-C89CC13EC057}">
      <dgm:prSet/>
      <dgm:spPr/>
      <dgm:t>
        <a:bodyPr/>
        <a:lstStyle/>
        <a:p>
          <a:endParaRPr lang="en-US"/>
        </a:p>
      </dgm:t>
    </dgm:pt>
    <dgm:pt modelId="{DCE94CE1-F6B3-4055-A1AC-134B44ED866A}" type="sibTrans" cxnId="{DFD8421B-CBC8-499B-B311-C89CC13EC057}">
      <dgm:prSet/>
      <dgm:spPr/>
      <dgm:t>
        <a:bodyPr/>
        <a:lstStyle/>
        <a:p>
          <a:endParaRPr lang="en-US"/>
        </a:p>
      </dgm:t>
    </dgm:pt>
    <dgm:pt modelId="{FDEE3327-249A-43EB-BBFF-426082D2560A}">
      <dgm:prSet phldr="0"/>
      <dgm:spPr/>
      <dgm:t>
        <a:bodyPr/>
        <a:lstStyle/>
        <a:p>
          <a:pPr rtl="0"/>
          <a:r>
            <a:rPr lang="en-US">
              <a:latin typeface="Gill Sans MT" panose="020B0502020104020203"/>
            </a:rPr>
            <a:t>Expanded</a:t>
          </a:r>
          <a:r>
            <a:rPr lang="en-US"/>
            <a:t> from 2 FTE to 8 FTE</a:t>
          </a:r>
          <a:r>
            <a:rPr lang="en-US">
              <a:latin typeface="Gill Sans MT" panose="020B0502020104020203"/>
            </a:rPr>
            <a:t> in 2023</a:t>
          </a:r>
          <a:endParaRPr lang="en-US"/>
        </a:p>
      </dgm:t>
    </dgm:pt>
    <dgm:pt modelId="{60B6F709-C00A-4233-AEED-9E331BD60AE5}" type="parTrans" cxnId="{72FAB819-4EA3-43FB-8703-8B1F80122271}">
      <dgm:prSet/>
      <dgm:spPr/>
    </dgm:pt>
    <dgm:pt modelId="{10C37409-C633-4BF4-A2F9-20531265C91F}" type="sibTrans" cxnId="{72FAB819-4EA3-43FB-8703-8B1F80122271}">
      <dgm:prSet/>
      <dgm:spPr/>
    </dgm:pt>
    <dgm:pt modelId="{D65D1BCE-8E07-42D4-B05D-E4F65177A283}" type="pres">
      <dgm:prSet presAssocID="{72404E56-86D4-4F52-AAF8-9CF75ABB52D9}" presName="linear" presStyleCnt="0">
        <dgm:presLayoutVars>
          <dgm:dir/>
          <dgm:animLvl val="lvl"/>
          <dgm:resizeHandles val="exact"/>
        </dgm:presLayoutVars>
      </dgm:prSet>
      <dgm:spPr/>
    </dgm:pt>
    <dgm:pt modelId="{599E653D-8E8B-4A6C-8261-CAC26F42EAE9}" type="pres">
      <dgm:prSet presAssocID="{8558EC70-D439-466A-81CF-763687636BBC}" presName="parentLin" presStyleCnt="0"/>
      <dgm:spPr/>
    </dgm:pt>
    <dgm:pt modelId="{563480B1-0F98-4A91-B609-F449C328CD53}" type="pres">
      <dgm:prSet presAssocID="{8558EC70-D439-466A-81CF-763687636BBC}" presName="parentLeftMargin" presStyleLbl="node1" presStyleIdx="0" presStyleCnt="3"/>
      <dgm:spPr/>
    </dgm:pt>
    <dgm:pt modelId="{3384A193-4F02-4B38-8B46-1B5DD40A1FA7}" type="pres">
      <dgm:prSet presAssocID="{8558EC70-D439-466A-81CF-763687636BBC}" presName="parentText" presStyleLbl="node1" presStyleIdx="0" presStyleCnt="3">
        <dgm:presLayoutVars>
          <dgm:chMax val="0"/>
          <dgm:bulletEnabled val="1"/>
        </dgm:presLayoutVars>
      </dgm:prSet>
      <dgm:spPr/>
    </dgm:pt>
    <dgm:pt modelId="{47C3E97D-4019-41DF-947B-2D950D4883F9}" type="pres">
      <dgm:prSet presAssocID="{8558EC70-D439-466A-81CF-763687636BBC}" presName="negativeSpace" presStyleCnt="0"/>
      <dgm:spPr/>
    </dgm:pt>
    <dgm:pt modelId="{9B953E3D-BBD2-48AB-A216-751980669B1C}" type="pres">
      <dgm:prSet presAssocID="{8558EC70-D439-466A-81CF-763687636BBC}" presName="childText" presStyleLbl="conFgAcc1" presStyleIdx="0" presStyleCnt="3">
        <dgm:presLayoutVars>
          <dgm:bulletEnabled val="1"/>
        </dgm:presLayoutVars>
      </dgm:prSet>
      <dgm:spPr/>
    </dgm:pt>
    <dgm:pt modelId="{F0FC176C-E3AA-467D-8E05-B31B958CD15B}" type="pres">
      <dgm:prSet presAssocID="{7FD648AB-4599-40FD-882A-6A812006DC21}" presName="spaceBetweenRectangles" presStyleCnt="0"/>
      <dgm:spPr/>
    </dgm:pt>
    <dgm:pt modelId="{E1661913-28F0-4913-A0F5-3F272834EAC0}" type="pres">
      <dgm:prSet presAssocID="{123551FA-C040-4B05-8E93-C736C51179FC}" presName="parentLin" presStyleCnt="0"/>
      <dgm:spPr/>
    </dgm:pt>
    <dgm:pt modelId="{076EAD99-BAD6-4631-A84A-D08CDB12E96A}" type="pres">
      <dgm:prSet presAssocID="{123551FA-C040-4B05-8E93-C736C51179FC}" presName="parentLeftMargin" presStyleLbl="node1" presStyleIdx="0" presStyleCnt="3"/>
      <dgm:spPr/>
    </dgm:pt>
    <dgm:pt modelId="{613DB686-8D07-4CB0-9103-7C4F9C1005CE}" type="pres">
      <dgm:prSet presAssocID="{123551FA-C040-4B05-8E93-C736C51179FC}" presName="parentText" presStyleLbl="node1" presStyleIdx="1" presStyleCnt="3">
        <dgm:presLayoutVars>
          <dgm:chMax val="0"/>
          <dgm:bulletEnabled val="1"/>
        </dgm:presLayoutVars>
      </dgm:prSet>
      <dgm:spPr/>
    </dgm:pt>
    <dgm:pt modelId="{CD9DA682-83D0-47CA-A424-97578DAD15D7}" type="pres">
      <dgm:prSet presAssocID="{123551FA-C040-4B05-8E93-C736C51179FC}" presName="negativeSpace" presStyleCnt="0"/>
      <dgm:spPr/>
    </dgm:pt>
    <dgm:pt modelId="{40D28E05-4711-4FD9-BA35-4189927E70D6}" type="pres">
      <dgm:prSet presAssocID="{123551FA-C040-4B05-8E93-C736C51179FC}" presName="childText" presStyleLbl="conFgAcc1" presStyleIdx="1" presStyleCnt="3">
        <dgm:presLayoutVars>
          <dgm:bulletEnabled val="1"/>
        </dgm:presLayoutVars>
      </dgm:prSet>
      <dgm:spPr/>
    </dgm:pt>
    <dgm:pt modelId="{C4CC7C39-B321-460E-A61E-AF8CCFB28925}" type="pres">
      <dgm:prSet presAssocID="{447FEA06-7859-44FC-9C47-A61851B4AECC}" presName="spaceBetweenRectangles" presStyleCnt="0"/>
      <dgm:spPr/>
    </dgm:pt>
    <dgm:pt modelId="{0033F541-E57D-4604-8F1F-233CCBBD5429}" type="pres">
      <dgm:prSet presAssocID="{DD90FA83-8051-426C-8C1B-8A684621DA33}" presName="parentLin" presStyleCnt="0"/>
      <dgm:spPr/>
    </dgm:pt>
    <dgm:pt modelId="{4EA69808-80CB-4C2E-B6AA-A28402222682}" type="pres">
      <dgm:prSet presAssocID="{DD90FA83-8051-426C-8C1B-8A684621DA33}" presName="parentLeftMargin" presStyleLbl="node1" presStyleIdx="1" presStyleCnt="3"/>
      <dgm:spPr/>
    </dgm:pt>
    <dgm:pt modelId="{87950DBB-9D76-4BE6-B8A1-7AFB7DDC13DE}" type="pres">
      <dgm:prSet presAssocID="{DD90FA83-8051-426C-8C1B-8A684621DA33}" presName="parentText" presStyleLbl="node1" presStyleIdx="2" presStyleCnt="3">
        <dgm:presLayoutVars>
          <dgm:chMax val="0"/>
          <dgm:bulletEnabled val="1"/>
        </dgm:presLayoutVars>
      </dgm:prSet>
      <dgm:spPr/>
    </dgm:pt>
    <dgm:pt modelId="{FBF709C2-3D1D-4D01-8336-9E7B69520A0A}" type="pres">
      <dgm:prSet presAssocID="{DD90FA83-8051-426C-8C1B-8A684621DA33}" presName="negativeSpace" presStyleCnt="0"/>
      <dgm:spPr/>
    </dgm:pt>
    <dgm:pt modelId="{C3FB9C10-AA7E-47A9-960C-2EA8B8F02ABA}" type="pres">
      <dgm:prSet presAssocID="{DD90FA83-8051-426C-8C1B-8A684621DA33}" presName="childText" presStyleLbl="conFgAcc1" presStyleIdx="2" presStyleCnt="3">
        <dgm:presLayoutVars>
          <dgm:bulletEnabled val="1"/>
        </dgm:presLayoutVars>
      </dgm:prSet>
      <dgm:spPr/>
    </dgm:pt>
  </dgm:ptLst>
  <dgm:cxnLst>
    <dgm:cxn modelId="{949EDE00-5B05-476A-A12C-C7A51ADEF46E}" srcId="{8558EC70-D439-466A-81CF-763687636BBC}" destId="{57DA4325-F176-4784-80D5-B42BEFC37C2A}" srcOrd="0" destOrd="0" parTransId="{CB5FA474-BBD2-4D8D-8697-BFDDC95F1F4B}" sibTransId="{1C6C3209-58D3-4778-9394-EA0211AF1BFD}"/>
    <dgm:cxn modelId="{945F6310-E378-492C-A006-BA577DD78438}" type="presOf" srcId="{FDEE3327-249A-43EB-BBFF-426082D2560A}" destId="{C3FB9C10-AA7E-47A9-960C-2EA8B8F02ABA}" srcOrd="0" destOrd="2" presId="urn:microsoft.com/office/officeart/2005/8/layout/list1"/>
    <dgm:cxn modelId="{F9C91A19-1589-44FA-AC0B-416A92B5F0DE}" type="presOf" srcId="{123551FA-C040-4B05-8E93-C736C51179FC}" destId="{613DB686-8D07-4CB0-9103-7C4F9C1005CE}" srcOrd="1" destOrd="0" presId="urn:microsoft.com/office/officeart/2005/8/layout/list1"/>
    <dgm:cxn modelId="{72FAB819-4EA3-43FB-8703-8B1F80122271}" srcId="{752F2F55-783C-49B5-89B2-E3D02AA19C7F}" destId="{FDEE3327-249A-43EB-BBFF-426082D2560A}" srcOrd="0" destOrd="0" parTransId="{60B6F709-C00A-4233-AEED-9E331BD60AE5}" sibTransId="{10C37409-C633-4BF4-A2F9-20531265C91F}"/>
    <dgm:cxn modelId="{DFD8421B-CBC8-499B-B311-C89CC13EC057}" srcId="{DD90FA83-8051-426C-8C1B-8A684621DA33}" destId="{AA0449BC-6797-4A63-B412-61DCB49AD2C1}" srcOrd="0" destOrd="0" parTransId="{B572AACD-1720-46DF-BE21-058E41AFDC86}" sibTransId="{DCE94CE1-F6B3-4055-A1AC-134B44ED866A}"/>
    <dgm:cxn modelId="{28738421-BB7C-4A09-85D1-B03A69C5D718}" srcId="{72404E56-86D4-4F52-AAF8-9CF75ABB52D9}" destId="{123551FA-C040-4B05-8E93-C736C51179FC}" srcOrd="1" destOrd="0" parTransId="{88C60751-E354-4141-9AB7-71C6B90A9F9B}" sibTransId="{447FEA06-7859-44FC-9C47-A61851B4AECC}"/>
    <dgm:cxn modelId="{A305692F-43CD-4198-B250-D2C8114CABF3}" srcId="{123551FA-C040-4B05-8E93-C736C51179FC}" destId="{B08D84CC-D98A-4D7C-B376-68E8A9AD4007}" srcOrd="2" destOrd="0" parTransId="{142C3727-7589-4A6A-99FE-058A0DF1188C}" sibTransId="{0BA09D8D-CB30-4ACC-AD20-FB702AEA8E36}"/>
    <dgm:cxn modelId="{ED41715F-9403-4548-9031-9A35CB3FC056}" type="presOf" srcId="{8558EC70-D439-466A-81CF-763687636BBC}" destId="{563480B1-0F98-4A91-B609-F449C328CD53}" srcOrd="0" destOrd="0" presId="urn:microsoft.com/office/officeart/2005/8/layout/list1"/>
    <dgm:cxn modelId="{A27D1764-22D6-460F-BE2A-2CAB9B47CDA8}" type="presOf" srcId="{AA0449BC-6797-4A63-B412-61DCB49AD2C1}" destId="{C3FB9C10-AA7E-47A9-960C-2EA8B8F02ABA}" srcOrd="0" destOrd="0" presId="urn:microsoft.com/office/officeart/2005/8/layout/list1"/>
    <dgm:cxn modelId="{7033A664-1FF4-4348-85BC-DBBED0982BB9}" type="presOf" srcId="{A0EDBCC5-43A3-44D3-8185-4A5C2109ECC8}" destId="{9B953E3D-BBD2-48AB-A216-751980669B1C}" srcOrd="0" destOrd="2" presId="urn:microsoft.com/office/officeart/2005/8/layout/list1"/>
    <dgm:cxn modelId="{9C1B1747-3F01-4C37-9E92-51D208C5FC67}" srcId="{123551FA-C040-4B05-8E93-C736C51179FC}" destId="{4DDE484D-8C93-402F-AA70-F3CE646B38DB}" srcOrd="0" destOrd="0" parTransId="{EE5972C1-0B50-4BA3-A14E-DFD191E8989F}" sibTransId="{4CC1CC5D-BC75-4604-A037-ADBB803BB19D}"/>
    <dgm:cxn modelId="{0D5DEC69-5E5A-4987-9257-3E429B3CB3B3}" type="presOf" srcId="{DD90FA83-8051-426C-8C1B-8A684621DA33}" destId="{87950DBB-9D76-4BE6-B8A1-7AFB7DDC13DE}" srcOrd="1" destOrd="0" presId="urn:microsoft.com/office/officeart/2005/8/layout/list1"/>
    <dgm:cxn modelId="{3A2EB473-541B-4833-B0FA-590EED435875}" type="presOf" srcId="{079A090A-4961-4948-82FF-463525B25C8A}" destId="{40D28E05-4711-4FD9-BA35-4189927E70D6}" srcOrd="0" destOrd="1" presId="urn:microsoft.com/office/officeart/2005/8/layout/list1"/>
    <dgm:cxn modelId="{AF221B74-DF4A-41A6-B764-D289A89BA38E}" type="presOf" srcId="{123551FA-C040-4B05-8E93-C736C51179FC}" destId="{076EAD99-BAD6-4631-A84A-D08CDB12E96A}" srcOrd="0" destOrd="0" presId="urn:microsoft.com/office/officeart/2005/8/layout/list1"/>
    <dgm:cxn modelId="{0F77A558-8717-4F72-9F8A-0D4D8DE9335E}" type="presOf" srcId="{57DA4325-F176-4784-80D5-B42BEFC37C2A}" destId="{9B953E3D-BBD2-48AB-A216-751980669B1C}" srcOrd="0" destOrd="0" presId="urn:microsoft.com/office/officeart/2005/8/layout/list1"/>
    <dgm:cxn modelId="{28759882-0568-4B67-9680-460D00FDF5A1}" type="presOf" srcId="{F7825BFF-2EF2-48C7-815B-7F88E7A9616E}" destId="{9B953E3D-BBD2-48AB-A216-751980669B1C}" srcOrd="0" destOrd="1" presId="urn:microsoft.com/office/officeart/2005/8/layout/list1"/>
    <dgm:cxn modelId="{25408D83-B4C6-4069-96D5-01892A82927D}" type="presOf" srcId="{752F2F55-783C-49B5-89B2-E3D02AA19C7F}" destId="{C3FB9C10-AA7E-47A9-960C-2EA8B8F02ABA}" srcOrd="0" destOrd="1" presId="urn:microsoft.com/office/officeart/2005/8/layout/list1"/>
    <dgm:cxn modelId="{03CB0787-4317-4F90-80BE-720E4D17CCF7}" type="presOf" srcId="{4DDE484D-8C93-402F-AA70-F3CE646B38DB}" destId="{40D28E05-4711-4FD9-BA35-4189927E70D6}" srcOrd="0" destOrd="0" presId="urn:microsoft.com/office/officeart/2005/8/layout/list1"/>
    <dgm:cxn modelId="{F2D0A787-C459-4296-9CF3-97047D7C481B}" type="presOf" srcId="{B08D84CC-D98A-4D7C-B376-68E8A9AD4007}" destId="{40D28E05-4711-4FD9-BA35-4189927E70D6}" srcOrd="0" destOrd="2" presId="urn:microsoft.com/office/officeart/2005/8/layout/list1"/>
    <dgm:cxn modelId="{9D198C8A-275D-4BDB-9296-AF5D1848D2EF}" srcId="{8558EC70-D439-466A-81CF-763687636BBC}" destId="{A0EDBCC5-43A3-44D3-8185-4A5C2109ECC8}" srcOrd="2" destOrd="0" parTransId="{35870364-F8B6-4179-B88E-6B551E09FA20}" sibTransId="{A1709C60-CF3A-45C9-9005-712CEB9697C0}"/>
    <dgm:cxn modelId="{F8E3918E-B2D7-4900-8468-D6D2E7DBCE5F}" srcId="{123551FA-C040-4B05-8E93-C736C51179FC}" destId="{079A090A-4961-4948-82FF-463525B25C8A}" srcOrd="1" destOrd="0" parTransId="{695C08E2-5C9F-4F5B-B3FC-A3DA38348B48}" sibTransId="{EABAD043-4F05-4DAE-AD9F-5ABEBF588069}"/>
    <dgm:cxn modelId="{D391A893-2033-49FA-8675-0AF9B6569A2A}" srcId="{DD90FA83-8051-426C-8C1B-8A684621DA33}" destId="{752F2F55-783C-49B5-89B2-E3D02AA19C7F}" srcOrd="1" destOrd="0" parTransId="{B959163E-D136-4298-BF45-FC6D36B5BD0F}" sibTransId="{624DD4EE-B252-494E-966B-DB32A56599F2}"/>
    <dgm:cxn modelId="{93570F96-73E3-4D7C-BE37-6CE4947DEB96}" type="presOf" srcId="{72404E56-86D4-4F52-AAF8-9CF75ABB52D9}" destId="{D65D1BCE-8E07-42D4-B05D-E4F65177A283}" srcOrd="0" destOrd="0" presId="urn:microsoft.com/office/officeart/2005/8/layout/list1"/>
    <dgm:cxn modelId="{A9A29C99-609B-43FE-BCAE-2220169D468F}" type="presOf" srcId="{8558EC70-D439-466A-81CF-763687636BBC}" destId="{3384A193-4F02-4B38-8B46-1B5DD40A1FA7}" srcOrd="1" destOrd="0" presId="urn:microsoft.com/office/officeart/2005/8/layout/list1"/>
    <dgm:cxn modelId="{842118B3-EAF1-44BA-8C30-1376FBE3B7ED}" srcId="{72404E56-86D4-4F52-AAF8-9CF75ABB52D9}" destId="{DD90FA83-8051-426C-8C1B-8A684621DA33}" srcOrd="2" destOrd="0" parTransId="{C6344111-5F0B-4D54-8565-3629BD34F94A}" sibTransId="{2F3BEB40-99E2-4B33-97CC-020B96A140D8}"/>
    <dgm:cxn modelId="{925352C3-9CC3-44C0-B40F-99BE831ED04A}" srcId="{8558EC70-D439-466A-81CF-763687636BBC}" destId="{F7825BFF-2EF2-48C7-815B-7F88E7A9616E}" srcOrd="1" destOrd="0" parTransId="{53196299-0515-4391-91DE-03B0022CE482}" sibTransId="{96DF4E34-988B-4A24-90DA-B4DC03D98529}"/>
    <dgm:cxn modelId="{E897D7E3-59C8-4609-9B3A-AFEBB78ABA11}" type="presOf" srcId="{DD90FA83-8051-426C-8C1B-8A684621DA33}" destId="{4EA69808-80CB-4C2E-B6AA-A28402222682}" srcOrd="0" destOrd="0" presId="urn:microsoft.com/office/officeart/2005/8/layout/list1"/>
    <dgm:cxn modelId="{2457E3F9-2185-4507-8BDD-E80DA7EC3727}" srcId="{72404E56-86D4-4F52-AAF8-9CF75ABB52D9}" destId="{8558EC70-D439-466A-81CF-763687636BBC}" srcOrd="0" destOrd="0" parTransId="{B50F4C93-C006-49C1-8573-33159183FAB7}" sibTransId="{7FD648AB-4599-40FD-882A-6A812006DC21}"/>
    <dgm:cxn modelId="{7E6A9983-97B5-4EE1-8E83-3C5379947C86}" type="presParOf" srcId="{D65D1BCE-8E07-42D4-B05D-E4F65177A283}" destId="{599E653D-8E8B-4A6C-8261-CAC26F42EAE9}" srcOrd="0" destOrd="0" presId="urn:microsoft.com/office/officeart/2005/8/layout/list1"/>
    <dgm:cxn modelId="{278C62B5-6FE0-4A06-854C-E19F51942916}" type="presParOf" srcId="{599E653D-8E8B-4A6C-8261-CAC26F42EAE9}" destId="{563480B1-0F98-4A91-B609-F449C328CD53}" srcOrd="0" destOrd="0" presId="urn:microsoft.com/office/officeart/2005/8/layout/list1"/>
    <dgm:cxn modelId="{EC0B6CA8-9A39-47B6-9B21-BEE580CEB818}" type="presParOf" srcId="{599E653D-8E8B-4A6C-8261-CAC26F42EAE9}" destId="{3384A193-4F02-4B38-8B46-1B5DD40A1FA7}" srcOrd="1" destOrd="0" presId="urn:microsoft.com/office/officeart/2005/8/layout/list1"/>
    <dgm:cxn modelId="{F034D470-48DA-4B15-8258-09A6B8E79E12}" type="presParOf" srcId="{D65D1BCE-8E07-42D4-B05D-E4F65177A283}" destId="{47C3E97D-4019-41DF-947B-2D950D4883F9}" srcOrd="1" destOrd="0" presId="urn:microsoft.com/office/officeart/2005/8/layout/list1"/>
    <dgm:cxn modelId="{8E44B682-B317-46E3-8F79-6107E1BC83F2}" type="presParOf" srcId="{D65D1BCE-8E07-42D4-B05D-E4F65177A283}" destId="{9B953E3D-BBD2-48AB-A216-751980669B1C}" srcOrd="2" destOrd="0" presId="urn:microsoft.com/office/officeart/2005/8/layout/list1"/>
    <dgm:cxn modelId="{3EDBD3A8-FA02-433B-B3FF-37037D823354}" type="presParOf" srcId="{D65D1BCE-8E07-42D4-B05D-E4F65177A283}" destId="{F0FC176C-E3AA-467D-8E05-B31B958CD15B}" srcOrd="3" destOrd="0" presId="urn:microsoft.com/office/officeart/2005/8/layout/list1"/>
    <dgm:cxn modelId="{3B5940CE-4118-4EC1-9C6A-D9F6725DF5E9}" type="presParOf" srcId="{D65D1BCE-8E07-42D4-B05D-E4F65177A283}" destId="{E1661913-28F0-4913-A0F5-3F272834EAC0}" srcOrd="4" destOrd="0" presId="urn:microsoft.com/office/officeart/2005/8/layout/list1"/>
    <dgm:cxn modelId="{C3BE7767-BE5C-4184-818C-2CCB90880374}" type="presParOf" srcId="{E1661913-28F0-4913-A0F5-3F272834EAC0}" destId="{076EAD99-BAD6-4631-A84A-D08CDB12E96A}" srcOrd="0" destOrd="0" presId="urn:microsoft.com/office/officeart/2005/8/layout/list1"/>
    <dgm:cxn modelId="{1EA26468-CD1C-4CD6-A688-9A3D745A502A}" type="presParOf" srcId="{E1661913-28F0-4913-A0F5-3F272834EAC0}" destId="{613DB686-8D07-4CB0-9103-7C4F9C1005CE}" srcOrd="1" destOrd="0" presId="urn:microsoft.com/office/officeart/2005/8/layout/list1"/>
    <dgm:cxn modelId="{322ECCC8-AA48-41FD-8AAE-A4FB88A095C2}" type="presParOf" srcId="{D65D1BCE-8E07-42D4-B05D-E4F65177A283}" destId="{CD9DA682-83D0-47CA-A424-97578DAD15D7}" srcOrd="5" destOrd="0" presId="urn:microsoft.com/office/officeart/2005/8/layout/list1"/>
    <dgm:cxn modelId="{0385778D-ACA5-49D5-967B-784479559060}" type="presParOf" srcId="{D65D1BCE-8E07-42D4-B05D-E4F65177A283}" destId="{40D28E05-4711-4FD9-BA35-4189927E70D6}" srcOrd="6" destOrd="0" presId="urn:microsoft.com/office/officeart/2005/8/layout/list1"/>
    <dgm:cxn modelId="{40EDF332-0A09-4803-B431-C6E1AEAE318C}" type="presParOf" srcId="{D65D1BCE-8E07-42D4-B05D-E4F65177A283}" destId="{C4CC7C39-B321-460E-A61E-AF8CCFB28925}" srcOrd="7" destOrd="0" presId="urn:microsoft.com/office/officeart/2005/8/layout/list1"/>
    <dgm:cxn modelId="{440430B2-F225-40AE-89CC-072A46547C5F}" type="presParOf" srcId="{D65D1BCE-8E07-42D4-B05D-E4F65177A283}" destId="{0033F541-E57D-4604-8F1F-233CCBBD5429}" srcOrd="8" destOrd="0" presId="urn:microsoft.com/office/officeart/2005/8/layout/list1"/>
    <dgm:cxn modelId="{46E5DA62-5F38-41B9-90B0-78B96BA0E198}" type="presParOf" srcId="{0033F541-E57D-4604-8F1F-233CCBBD5429}" destId="{4EA69808-80CB-4C2E-B6AA-A28402222682}" srcOrd="0" destOrd="0" presId="urn:microsoft.com/office/officeart/2005/8/layout/list1"/>
    <dgm:cxn modelId="{E0095B1A-EAAB-4521-A3AE-4506265155F3}" type="presParOf" srcId="{0033F541-E57D-4604-8F1F-233CCBBD5429}" destId="{87950DBB-9D76-4BE6-B8A1-7AFB7DDC13DE}" srcOrd="1" destOrd="0" presId="urn:microsoft.com/office/officeart/2005/8/layout/list1"/>
    <dgm:cxn modelId="{556110E3-7FE4-4213-8604-B7B49B89BF57}" type="presParOf" srcId="{D65D1BCE-8E07-42D4-B05D-E4F65177A283}" destId="{FBF709C2-3D1D-4D01-8336-9E7B69520A0A}" srcOrd="9" destOrd="0" presId="urn:microsoft.com/office/officeart/2005/8/layout/list1"/>
    <dgm:cxn modelId="{4F9DAEFA-5778-4DF3-9164-A81AC18D00EC}" type="presParOf" srcId="{D65D1BCE-8E07-42D4-B05D-E4F65177A283}" destId="{C3FB9C10-AA7E-47A9-960C-2EA8B8F02ABA}"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C31BD1B-C545-4F1D-B863-4A436280A4D9}" type="doc">
      <dgm:prSet loTypeId="urn:microsoft.com/office/officeart/2005/8/layout/chevron1" loCatId="process" qsTypeId="urn:microsoft.com/office/officeart/2005/8/quickstyle/simple5" qsCatId="simple" csTypeId="urn:microsoft.com/office/officeart/2005/8/colors/colorful1" csCatId="colorful" phldr="1"/>
      <dgm:spPr/>
      <dgm:t>
        <a:bodyPr/>
        <a:lstStyle/>
        <a:p>
          <a:endParaRPr lang="en-US"/>
        </a:p>
      </dgm:t>
    </dgm:pt>
    <dgm:pt modelId="{1E718EBB-4ED5-4816-9C2A-6C7915826110}">
      <dgm:prSet phldrT="[Text]" custT="1"/>
      <dgm:spPr/>
      <dgm:t>
        <a:bodyPr/>
        <a:lstStyle/>
        <a:p>
          <a:pPr rtl="0"/>
          <a:r>
            <a:rPr lang="en-US" sz="1600"/>
            <a:t>Improve provider management of inappropriate ED utilization</a:t>
          </a:r>
          <a:r>
            <a:rPr lang="en-US" sz="1600">
              <a:latin typeface="Gill Sans MT" panose="020B0502020104020203"/>
            </a:rPr>
            <a:t> </a:t>
          </a:r>
          <a:endParaRPr lang="en-US" sz="1600"/>
        </a:p>
      </dgm:t>
    </dgm:pt>
    <dgm:pt modelId="{A24EF89A-BCF4-420D-9FF6-263687B696E2}" type="parTrans" cxnId="{74A7654E-00AA-4F81-9634-1188E9657F5E}">
      <dgm:prSet/>
      <dgm:spPr/>
      <dgm:t>
        <a:bodyPr/>
        <a:lstStyle/>
        <a:p>
          <a:endParaRPr lang="en-US"/>
        </a:p>
      </dgm:t>
    </dgm:pt>
    <dgm:pt modelId="{58BAAA66-77A1-406F-9C02-C3812A8A6C87}" type="sibTrans" cxnId="{74A7654E-00AA-4F81-9634-1188E9657F5E}">
      <dgm:prSet/>
      <dgm:spPr/>
      <dgm:t>
        <a:bodyPr/>
        <a:lstStyle/>
        <a:p>
          <a:endParaRPr lang="en-US"/>
        </a:p>
      </dgm:t>
    </dgm:pt>
    <dgm:pt modelId="{9A08AAD3-8CF1-49CE-A76B-0C8B6DBF1941}">
      <dgm:prSet phldrT="[Text]" custT="1"/>
      <dgm:spPr/>
      <dgm:t>
        <a:bodyPr/>
        <a:lstStyle/>
        <a:p>
          <a:r>
            <a:rPr lang="en-US" sz="1600"/>
            <a:t>Implement VBP Metric Across Provider Contracts</a:t>
          </a:r>
        </a:p>
      </dgm:t>
    </dgm:pt>
    <dgm:pt modelId="{FF75C941-E59B-495D-A07A-380D8293C5A0}" type="parTrans" cxnId="{A79DF3C5-7790-4538-831C-4A86C34CE3F8}">
      <dgm:prSet/>
      <dgm:spPr/>
      <dgm:t>
        <a:bodyPr/>
        <a:lstStyle/>
        <a:p>
          <a:endParaRPr lang="en-US"/>
        </a:p>
      </dgm:t>
    </dgm:pt>
    <dgm:pt modelId="{0D09EE42-EA0A-4096-B5D7-9D1A1BA0F259}" type="sibTrans" cxnId="{A79DF3C5-7790-4538-831C-4A86C34CE3F8}">
      <dgm:prSet/>
      <dgm:spPr/>
      <dgm:t>
        <a:bodyPr/>
        <a:lstStyle/>
        <a:p>
          <a:endParaRPr lang="en-US"/>
        </a:p>
      </dgm:t>
    </dgm:pt>
    <dgm:pt modelId="{AE712687-3F0F-4D3B-AB68-CF3A8FEFFE80}">
      <dgm:prSet phldrT="[Text]" custT="1"/>
      <dgm:spPr/>
      <dgm:t>
        <a:bodyPr/>
        <a:lstStyle/>
        <a:p>
          <a:pPr rtl="0"/>
          <a:r>
            <a:rPr lang="en-US" sz="1600">
              <a:latin typeface="Gill Sans MT" panose="020B0502020104020203"/>
            </a:rPr>
            <a:t>Address Health Equity in Emergency Department Utilization for  </a:t>
          </a:r>
          <a:endParaRPr lang="en-US" sz="1600"/>
        </a:p>
      </dgm:t>
    </dgm:pt>
    <dgm:pt modelId="{E5969865-3A68-49E3-B8A6-60BACB9BB8E7}" type="parTrans" cxnId="{18509E0F-D74F-4AD1-9EC0-6E7E3FD5613D}">
      <dgm:prSet/>
      <dgm:spPr/>
      <dgm:t>
        <a:bodyPr/>
        <a:lstStyle/>
        <a:p>
          <a:endParaRPr lang="en-US"/>
        </a:p>
      </dgm:t>
    </dgm:pt>
    <dgm:pt modelId="{DACCB28B-591F-4D27-8735-20E020EECDD4}" type="sibTrans" cxnId="{18509E0F-D74F-4AD1-9EC0-6E7E3FD5613D}">
      <dgm:prSet/>
      <dgm:spPr/>
      <dgm:t>
        <a:bodyPr/>
        <a:lstStyle/>
        <a:p>
          <a:endParaRPr lang="en-US"/>
        </a:p>
      </dgm:t>
    </dgm:pt>
    <dgm:pt modelId="{99C718B0-2F5C-4467-9756-57402144F687}">
      <dgm:prSet phldrT="[Text]" custT="1"/>
      <dgm:spPr/>
      <dgm:t>
        <a:bodyPr/>
        <a:lstStyle/>
        <a:p>
          <a:pPr algn="l"/>
          <a:r>
            <a:rPr lang="en-US" sz="1200">
              <a:solidFill>
                <a:srgbClr val="000000"/>
              </a:solidFill>
              <a:latin typeface="Gill Sans MT" panose="020B0502020104020203"/>
            </a:rPr>
            <a:t>Program targets involve reducing ER return rates to 20.26% (currently at 20.8%) and reaching or surpassing the 17.33% substance use disorder treatment start rate by 2023, which currently stands at 20.3%.</a:t>
          </a:r>
          <a:endParaRPr lang="en-US" sz="1200"/>
        </a:p>
      </dgm:t>
    </dgm:pt>
    <dgm:pt modelId="{5AE26822-C652-443C-9E1C-E1616697A31C}" type="parTrans" cxnId="{003F714B-3865-4CDE-A865-70839A430880}">
      <dgm:prSet/>
      <dgm:spPr/>
      <dgm:t>
        <a:bodyPr/>
        <a:lstStyle/>
        <a:p>
          <a:endParaRPr lang="en-US"/>
        </a:p>
      </dgm:t>
    </dgm:pt>
    <dgm:pt modelId="{DBB1C288-447C-42D1-90D4-A1CEF7189065}" type="sibTrans" cxnId="{003F714B-3865-4CDE-A865-70839A430880}">
      <dgm:prSet/>
      <dgm:spPr/>
      <dgm:t>
        <a:bodyPr/>
        <a:lstStyle/>
        <a:p>
          <a:endParaRPr lang="en-US"/>
        </a:p>
      </dgm:t>
    </dgm:pt>
    <dgm:pt modelId="{5A8AD029-BBF0-4203-A2E5-58784C787D96}">
      <dgm:prSet phldrT="[Text]" custT="1"/>
      <dgm:spPr/>
      <dgm:t>
        <a:bodyPr/>
        <a:lstStyle/>
        <a:p>
          <a:r>
            <a:rPr lang="en-US" sz="1200">
              <a:latin typeface="+mn-lt"/>
            </a:rPr>
            <a:t>UHA created the Member Attribution Cost Summary (MACS) VBP plan in 2019, </a:t>
          </a:r>
          <a:r>
            <a:rPr lang="en-US" sz="1200" b="0" i="0">
              <a:solidFill>
                <a:srgbClr val="000000"/>
              </a:solidFill>
              <a:effectLst/>
              <a:latin typeface="+mn-lt"/>
            </a:rPr>
            <a:t>The objective is to increase the quality of care due to increased communication and care coordination between PCP, specialists, and facilities regarding the management of member care.</a:t>
          </a:r>
          <a:endParaRPr lang="en-US" sz="1200">
            <a:latin typeface="+mn-lt"/>
          </a:endParaRPr>
        </a:p>
      </dgm:t>
    </dgm:pt>
    <dgm:pt modelId="{EA69F9C9-D4F5-44A6-92E1-5796C798BBA9}" type="sibTrans" cxnId="{E65CDB56-0725-4B2B-BE91-5FDDDE3483AB}">
      <dgm:prSet/>
      <dgm:spPr/>
      <dgm:t>
        <a:bodyPr/>
        <a:lstStyle/>
        <a:p>
          <a:endParaRPr lang="en-US"/>
        </a:p>
      </dgm:t>
    </dgm:pt>
    <dgm:pt modelId="{D9B6812C-FB2A-4A70-A8F4-769450189A7E}" type="parTrans" cxnId="{E65CDB56-0725-4B2B-BE91-5FDDDE3483AB}">
      <dgm:prSet/>
      <dgm:spPr/>
      <dgm:t>
        <a:bodyPr/>
        <a:lstStyle/>
        <a:p>
          <a:endParaRPr lang="en-US"/>
        </a:p>
      </dgm:t>
    </dgm:pt>
    <dgm:pt modelId="{756F3F54-69E3-4DB9-9354-26E2B7E97E59}">
      <dgm:prSet phldrT="[Text]" custT="1"/>
      <dgm:spPr/>
      <dgm:t>
        <a:bodyPr/>
        <a:lstStyle/>
        <a:p>
          <a:pPr rtl="0"/>
          <a:r>
            <a:rPr lang="en-US" sz="1200">
              <a:latin typeface="+mn-lt"/>
            </a:rPr>
            <a:t>The MACS program curbed inappropriate ER visits;  resulting in a total of $25M risk pool payments across 79 vendors across 22 clinics for 2022.</a:t>
          </a:r>
        </a:p>
      </dgm:t>
    </dgm:pt>
    <dgm:pt modelId="{962C82CD-96ED-4D60-B766-624C4CA04B05}" type="sibTrans" cxnId="{1A5EC656-9905-4FC5-AE92-1C51C59BE705}">
      <dgm:prSet/>
      <dgm:spPr/>
      <dgm:t>
        <a:bodyPr/>
        <a:lstStyle/>
        <a:p>
          <a:endParaRPr lang="en-US"/>
        </a:p>
      </dgm:t>
    </dgm:pt>
    <dgm:pt modelId="{13AC3E03-2E3F-4CD7-A5F7-D2F52D4D970D}" type="parTrans" cxnId="{1A5EC656-9905-4FC5-AE92-1C51C59BE705}">
      <dgm:prSet/>
      <dgm:spPr/>
      <dgm:t>
        <a:bodyPr/>
        <a:lstStyle/>
        <a:p>
          <a:endParaRPr lang="en-US"/>
        </a:p>
      </dgm:t>
    </dgm:pt>
    <dgm:pt modelId="{4EC3D58F-D6E9-4136-A9B5-F51F7D489866}">
      <dgm:prSet phldrT="[Text]" custT="1"/>
      <dgm:spPr/>
      <dgm:t>
        <a:bodyPr/>
        <a:lstStyle/>
        <a:p>
          <a:r>
            <a:rPr lang="en-US" sz="1200">
              <a:latin typeface="+mn-lt"/>
            </a:rPr>
            <a:t>Patient costs are monitored and managed effectively by the PCPs, aiming to remain below 87% of collected premiums. Overshooting the target, can impact other providers involved in the patients’ care.</a:t>
          </a:r>
        </a:p>
      </dgm:t>
    </dgm:pt>
    <dgm:pt modelId="{14229C16-0CBB-41D9-9FC2-50AA38C9BFB8}" type="parTrans" cxnId="{3518B37F-D2D9-4FDF-99FE-412746EDAFF1}">
      <dgm:prSet/>
      <dgm:spPr/>
      <dgm:t>
        <a:bodyPr/>
        <a:lstStyle/>
        <a:p>
          <a:endParaRPr lang="en-US"/>
        </a:p>
      </dgm:t>
    </dgm:pt>
    <dgm:pt modelId="{43F5A853-B2DA-4A30-8D7A-056FAD5B95B0}" type="sibTrans" cxnId="{3518B37F-D2D9-4FDF-99FE-412746EDAFF1}">
      <dgm:prSet/>
      <dgm:spPr/>
      <dgm:t>
        <a:bodyPr/>
        <a:lstStyle/>
        <a:p>
          <a:endParaRPr lang="en-US"/>
        </a:p>
      </dgm:t>
    </dgm:pt>
    <dgm:pt modelId="{48B411ED-6E61-461E-AD0A-D1AFFA84E4B7}">
      <dgm:prSet custT="1"/>
      <dgm:spPr/>
      <dgm:t>
        <a:bodyPr/>
        <a:lstStyle/>
        <a:p>
          <a:pPr>
            <a:buFont typeface="Arial" panose="020B0604020202020204" pitchFamily="34" charset="0"/>
            <a:buChar char="•"/>
          </a:pPr>
          <a:endParaRPr lang="en-US" sz="1400"/>
        </a:p>
      </dgm:t>
    </dgm:pt>
    <dgm:pt modelId="{54886CDB-8FEC-4993-8FF5-5D7FD211E736}" type="parTrans" cxnId="{D5C040C2-B1C2-4046-89BE-BA3DB20ADD32}">
      <dgm:prSet/>
      <dgm:spPr/>
      <dgm:t>
        <a:bodyPr/>
        <a:lstStyle/>
        <a:p>
          <a:endParaRPr lang="en-US"/>
        </a:p>
      </dgm:t>
    </dgm:pt>
    <dgm:pt modelId="{11F88605-487A-4863-B835-81C5F58DFBBB}" type="sibTrans" cxnId="{D5C040C2-B1C2-4046-89BE-BA3DB20ADD32}">
      <dgm:prSet/>
      <dgm:spPr/>
      <dgm:t>
        <a:bodyPr/>
        <a:lstStyle/>
        <a:p>
          <a:endParaRPr lang="en-US"/>
        </a:p>
      </dgm:t>
    </dgm:pt>
    <dgm:pt modelId="{4433C2F4-805A-4F90-A092-E918D6F34BAD}">
      <dgm:prSet phldrT="[Text]" custT="1"/>
      <dgm:spPr/>
      <dgm:t>
        <a:bodyPr/>
        <a:lstStyle/>
        <a:p>
          <a:r>
            <a:rPr lang="en-US" sz="1200">
              <a:latin typeface="+mn-lt"/>
            </a:rPr>
            <a:t>Preliminary results from 2023 show involvement across 22 clinics</a:t>
          </a:r>
        </a:p>
      </dgm:t>
    </dgm:pt>
    <dgm:pt modelId="{4BA1CF0B-1566-4F3D-9C68-B5F371AB1986}" type="parTrans" cxnId="{01808BD4-5040-4914-9023-27EE18FAA45F}">
      <dgm:prSet/>
      <dgm:spPr/>
      <dgm:t>
        <a:bodyPr/>
        <a:lstStyle/>
        <a:p>
          <a:endParaRPr lang="en-US"/>
        </a:p>
      </dgm:t>
    </dgm:pt>
    <dgm:pt modelId="{C8DCC39B-707E-4F56-BC53-48C552655727}" type="sibTrans" cxnId="{01808BD4-5040-4914-9023-27EE18FAA45F}">
      <dgm:prSet/>
      <dgm:spPr/>
      <dgm:t>
        <a:bodyPr/>
        <a:lstStyle/>
        <a:p>
          <a:endParaRPr lang="en-US"/>
        </a:p>
      </dgm:t>
    </dgm:pt>
    <dgm:pt modelId="{F1FB701B-7C1E-401F-ACF0-BBD6FD8A245F}">
      <dgm:prSet phldr="0" custT="1"/>
      <dgm:spPr/>
      <dgm:t>
        <a:bodyPr/>
        <a:lstStyle/>
        <a:p>
          <a:pPr rtl="0">
            <a:buFont typeface="Arial" panose="020B0604020202020204" pitchFamily="34" charset="0"/>
            <a:buChar char="•"/>
          </a:pPr>
          <a:r>
            <a:rPr lang="en-US" sz="1200">
              <a:solidFill>
                <a:srgbClr val="000000"/>
              </a:solidFill>
              <a:latin typeface="+mn-lt"/>
              <a:cs typeface="Times New Roman"/>
            </a:rPr>
            <a:t>Incentivize provider reporting of REAL+D and SDOH.</a:t>
          </a:r>
          <a:endParaRPr lang="en-US" sz="1200">
            <a:solidFill>
              <a:srgbClr val="000000"/>
            </a:solidFill>
            <a:latin typeface="+mn-lt"/>
          </a:endParaRPr>
        </a:p>
      </dgm:t>
    </dgm:pt>
    <dgm:pt modelId="{28F9BFF2-8ACD-4C6E-B348-44B982AC90DF}" type="parTrans" cxnId="{E78CAFCD-0744-430E-A4A5-1238F4B49FBB}">
      <dgm:prSet/>
      <dgm:spPr/>
      <dgm:t>
        <a:bodyPr/>
        <a:lstStyle/>
        <a:p>
          <a:endParaRPr lang="en-US"/>
        </a:p>
      </dgm:t>
    </dgm:pt>
    <dgm:pt modelId="{C1E88DAD-F790-4739-96F9-40DCC26A9C8D}" type="sibTrans" cxnId="{E78CAFCD-0744-430E-A4A5-1238F4B49FBB}">
      <dgm:prSet/>
      <dgm:spPr/>
      <dgm:t>
        <a:bodyPr/>
        <a:lstStyle/>
        <a:p>
          <a:endParaRPr lang="en-US"/>
        </a:p>
      </dgm:t>
    </dgm:pt>
    <dgm:pt modelId="{310A2A21-04B7-45D3-87F6-CF252F412D1B}">
      <dgm:prSet custT="1"/>
      <dgm:spPr/>
      <dgm:t>
        <a:bodyPr/>
        <a:lstStyle/>
        <a:p>
          <a:pPr rtl="0">
            <a:buFont typeface="Arial" panose="020B0604020202020204" pitchFamily="34" charset="0"/>
            <a:buChar char="•"/>
          </a:pPr>
          <a:r>
            <a:rPr lang="en-US" sz="1200">
              <a:solidFill>
                <a:srgbClr val="000000"/>
              </a:solidFill>
              <a:latin typeface="+mn-lt"/>
              <a:cs typeface="Times New Roman"/>
            </a:rPr>
            <a:t>Provide training to network providers on cultural responsiveness and implicit bias</a:t>
          </a:r>
          <a:r>
            <a:rPr lang="en-US" sz="1200">
              <a:latin typeface="+mn-lt"/>
              <a:cs typeface="Times New Roman"/>
            </a:rPr>
            <a:t> </a:t>
          </a:r>
          <a:endParaRPr lang="en-US" sz="1200">
            <a:latin typeface="+mn-lt"/>
          </a:endParaRPr>
        </a:p>
      </dgm:t>
    </dgm:pt>
    <dgm:pt modelId="{585B95E9-D723-4FA9-B9E5-CF3A244C4537}" type="parTrans" cxnId="{F9061A9F-9859-46FB-86E2-F36530DB3924}">
      <dgm:prSet/>
      <dgm:spPr/>
      <dgm:t>
        <a:bodyPr/>
        <a:lstStyle/>
        <a:p>
          <a:endParaRPr lang="en-US"/>
        </a:p>
      </dgm:t>
    </dgm:pt>
    <dgm:pt modelId="{BDDA52C2-335B-4E7A-BBA1-AF3C61C2D4F2}" type="sibTrans" cxnId="{F9061A9F-9859-46FB-86E2-F36530DB3924}">
      <dgm:prSet/>
      <dgm:spPr/>
      <dgm:t>
        <a:bodyPr/>
        <a:lstStyle/>
        <a:p>
          <a:endParaRPr lang="en-US"/>
        </a:p>
      </dgm:t>
    </dgm:pt>
    <dgm:pt modelId="{130FFF37-1210-4339-907B-9AFB85D73995}">
      <dgm:prSet custT="1"/>
      <dgm:spPr/>
      <dgm:t>
        <a:bodyPr/>
        <a:lstStyle/>
        <a:p>
          <a:pPr>
            <a:buFont typeface="Arial" panose="020B0604020202020204" pitchFamily="34" charset="0"/>
            <a:buChar char="•"/>
          </a:pPr>
          <a:endParaRPr lang="en-US" sz="1400"/>
        </a:p>
      </dgm:t>
    </dgm:pt>
    <dgm:pt modelId="{6A66F2DB-B96C-4C2F-8C16-C2B5E1EE164D}" type="parTrans" cxnId="{BB375971-8FA0-401C-BB3A-145CC8C9B874}">
      <dgm:prSet/>
      <dgm:spPr/>
      <dgm:t>
        <a:bodyPr/>
        <a:lstStyle/>
        <a:p>
          <a:endParaRPr lang="en-US"/>
        </a:p>
      </dgm:t>
    </dgm:pt>
    <dgm:pt modelId="{C2B666C6-CBBC-45D4-A6F7-5423B003804E}" type="sibTrans" cxnId="{BB375971-8FA0-401C-BB3A-145CC8C9B874}">
      <dgm:prSet/>
      <dgm:spPr/>
      <dgm:t>
        <a:bodyPr/>
        <a:lstStyle/>
        <a:p>
          <a:endParaRPr lang="en-US"/>
        </a:p>
      </dgm:t>
    </dgm:pt>
    <dgm:pt modelId="{EB27F717-2802-4BA2-A6DB-1C9DD72F556A}">
      <dgm:prSet custT="1"/>
      <dgm:spPr/>
      <dgm:t>
        <a:bodyPr/>
        <a:lstStyle/>
        <a:p>
          <a:pPr rtl="0">
            <a:buFont typeface="Arial" panose="020B0604020202020204" pitchFamily="34" charset="0"/>
            <a:buChar char="•"/>
          </a:pPr>
          <a:r>
            <a:rPr lang="en-US" sz="1200">
              <a:latin typeface="+mn-lt"/>
            </a:rPr>
            <a:t>Enhance staff comprehension of diverse cultures and backgrounds and improve cultural competency</a:t>
          </a:r>
        </a:p>
      </dgm:t>
    </dgm:pt>
    <dgm:pt modelId="{39ED109D-75C5-4E8A-87C3-BD571F0335DF}" type="parTrans" cxnId="{97115F46-C547-4896-A9A8-7922B3D177DC}">
      <dgm:prSet/>
      <dgm:spPr/>
      <dgm:t>
        <a:bodyPr/>
        <a:lstStyle/>
        <a:p>
          <a:endParaRPr lang="en-US"/>
        </a:p>
      </dgm:t>
    </dgm:pt>
    <dgm:pt modelId="{391924FE-0B09-4081-8B16-6DD11AA6D828}" type="sibTrans" cxnId="{97115F46-C547-4896-A9A8-7922B3D177DC}">
      <dgm:prSet/>
      <dgm:spPr/>
      <dgm:t>
        <a:bodyPr/>
        <a:lstStyle/>
        <a:p>
          <a:endParaRPr lang="en-US"/>
        </a:p>
      </dgm:t>
    </dgm:pt>
    <dgm:pt modelId="{CE41664A-4053-42FA-81E9-79E378E21D0A}">
      <dgm:prSet phldrT="[Text]" custT="1"/>
      <dgm:spPr/>
      <dgm:t>
        <a:bodyPr/>
        <a:lstStyle/>
        <a:p>
          <a:r>
            <a:rPr lang="en-US" sz="1200">
              <a:latin typeface="+mn-lt"/>
            </a:rPr>
            <a:t>4- year implementation plan </a:t>
          </a:r>
          <a:r>
            <a:rPr lang="en-US" sz="1200" b="0" i="0">
              <a:solidFill>
                <a:srgbClr val="000000"/>
              </a:solidFill>
              <a:effectLst/>
              <a:latin typeface="+mn-lt"/>
            </a:rPr>
            <a:t>uses an incremental approach of 25%, 50%, 75%, and ending at 100% risk to their withholding. </a:t>
          </a:r>
          <a:r>
            <a:rPr lang="en-US" sz="1200">
              <a:latin typeface="+mn-lt"/>
            </a:rPr>
            <a:t>.</a:t>
          </a:r>
        </a:p>
      </dgm:t>
    </dgm:pt>
    <dgm:pt modelId="{5548DABA-19C5-4AF4-A2C0-A063FE3166E0}" type="parTrans" cxnId="{F944BD14-12C8-435A-B499-373A7AF0D09F}">
      <dgm:prSet/>
      <dgm:spPr/>
      <dgm:t>
        <a:bodyPr/>
        <a:lstStyle/>
        <a:p>
          <a:endParaRPr lang="en-US"/>
        </a:p>
      </dgm:t>
    </dgm:pt>
    <dgm:pt modelId="{599B1815-ED0D-43AC-B3EF-F2ACD030B0AB}" type="sibTrans" cxnId="{F944BD14-12C8-435A-B499-373A7AF0D09F}">
      <dgm:prSet/>
      <dgm:spPr/>
      <dgm:t>
        <a:bodyPr/>
        <a:lstStyle/>
        <a:p>
          <a:endParaRPr lang="en-US"/>
        </a:p>
      </dgm:t>
    </dgm:pt>
    <dgm:pt modelId="{DBE10E96-74C2-48BE-97C9-DAA06540FBA7}">
      <dgm:prSet phldrT="[Text]" custT="1"/>
      <dgm:spPr/>
      <dgm:t>
        <a:bodyPr/>
        <a:lstStyle/>
        <a:p>
          <a:pPr>
            <a:buFont typeface="Arial" panose="020B0604020202020204" pitchFamily="34" charset="0"/>
            <a:buChar char="•"/>
          </a:pPr>
          <a:r>
            <a:rPr lang="en-US" sz="1200">
              <a:cs typeface="Times New Roman"/>
            </a:rPr>
            <a:t>Improve management of members with mild to moderate mental illness and/or substance use disorders within the primary care setting </a:t>
          </a:r>
          <a:endParaRPr lang="en-US" sz="1200"/>
        </a:p>
      </dgm:t>
    </dgm:pt>
    <dgm:pt modelId="{4B2816F7-E98D-4869-AD82-664016683362}" type="parTrans" cxnId="{3E505BC5-57B7-4ED2-BA5E-1CF07F2493CA}">
      <dgm:prSet/>
      <dgm:spPr/>
      <dgm:t>
        <a:bodyPr/>
        <a:lstStyle/>
        <a:p>
          <a:endParaRPr lang="en-US"/>
        </a:p>
      </dgm:t>
    </dgm:pt>
    <dgm:pt modelId="{BF10FF1F-2A1E-4B25-AA51-C8BA0CA59EF4}" type="sibTrans" cxnId="{3E505BC5-57B7-4ED2-BA5E-1CF07F2493CA}">
      <dgm:prSet/>
      <dgm:spPr/>
      <dgm:t>
        <a:bodyPr/>
        <a:lstStyle/>
        <a:p>
          <a:endParaRPr lang="en-US"/>
        </a:p>
      </dgm:t>
    </dgm:pt>
    <dgm:pt modelId="{4E7FB97D-79F0-466A-ADC2-E73D0E63CD2F}" type="pres">
      <dgm:prSet presAssocID="{EC31BD1B-C545-4F1D-B863-4A436280A4D9}" presName="Name0" presStyleCnt="0">
        <dgm:presLayoutVars>
          <dgm:dir/>
          <dgm:animLvl val="lvl"/>
          <dgm:resizeHandles val="exact"/>
        </dgm:presLayoutVars>
      </dgm:prSet>
      <dgm:spPr/>
    </dgm:pt>
    <dgm:pt modelId="{4E60FFDC-2A51-48E2-921B-039C033D8589}" type="pres">
      <dgm:prSet presAssocID="{1E718EBB-4ED5-4816-9C2A-6C7915826110}" presName="composite" presStyleCnt="0"/>
      <dgm:spPr/>
    </dgm:pt>
    <dgm:pt modelId="{91DDC87F-0004-4FCE-AB0D-54350F03CA24}" type="pres">
      <dgm:prSet presAssocID="{1E718EBB-4ED5-4816-9C2A-6C7915826110}" presName="parTx" presStyleLbl="node1" presStyleIdx="0" presStyleCnt="3" custLinFactNeighborX="1853" custLinFactNeighborY="126">
        <dgm:presLayoutVars>
          <dgm:chMax val="0"/>
          <dgm:chPref val="0"/>
          <dgm:bulletEnabled val="1"/>
        </dgm:presLayoutVars>
      </dgm:prSet>
      <dgm:spPr/>
    </dgm:pt>
    <dgm:pt modelId="{84DCE3F6-E98C-430C-BE27-F42A4150E3C4}" type="pres">
      <dgm:prSet presAssocID="{1E718EBB-4ED5-4816-9C2A-6C7915826110}" presName="desTx" presStyleLbl="revTx" presStyleIdx="0" presStyleCnt="3" custScaleX="105124" custLinFactNeighborX="4233" custLinFactNeighborY="-400">
        <dgm:presLayoutVars>
          <dgm:bulletEnabled val="1"/>
        </dgm:presLayoutVars>
      </dgm:prSet>
      <dgm:spPr/>
    </dgm:pt>
    <dgm:pt modelId="{52F0E30C-08E8-478F-B855-9997812046CE}" type="pres">
      <dgm:prSet presAssocID="{58BAAA66-77A1-406F-9C02-C3812A8A6C87}" presName="space" presStyleCnt="0"/>
      <dgm:spPr/>
    </dgm:pt>
    <dgm:pt modelId="{D112ED73-7477-454A-8CAD-9DA481B6326D}" type="pres">
      <dgm:prSet presAssocID="{9A08AAD3-8CF1-49CE-A76B-0C8B6DBF1941}" presName="composite" presStyleCnt="0"/>
      <dgm:spPr/>
    </dgm:pt>
    <dgm:pt modelId="{D2337CA4-2501-42AE-B82D-94D08197FE18}" type="pres">
      <dgm:prSet presAssocID="{9A08AAD3-8CF1-49CE-A76B-0C8B6DBF1941}" presName="parTx" presStyleLbl="node1" presStyleIdx="1" presStyleCnt="3">
        <dgm:presLayoutVars>
          <dgm:chMax val="0"/>
          <dgm:chPref val="0"/>
          <dgm:bulletEnabled val="1"/>
        </dgm:presLayoutVars>
      </dgm:prSet>
      <dgm:spPr/>
    </dgm:pt>
    <dgm:pt modelId="{AA61CE39-7526-436B-B181-9DCCBAE250AE}" type="pres">
      <dgm:prSet presAssocID="{9A08AAD3-8CF1-49CE-A76B-0C8B6DBF1941}" presName="desTx" presStyleLbl="revTx" presStyleIdx="1" presStyleCnt="3">
        <dgm:presLayoutVars>
          <dgm:bulletEnabled val="1"/>
        </dgm:presLayoutVars>
      </dgm:prSet>
      <dgm:spPr/>
    </dgm:pt>
    <dgm:pt modelId="{C51DFBDB-5912-4B0A-B554-35AAC6D8F6A3}" type="pres">
      <dgm:prSet presAssocID="{0D09EE42-EA0A-4096-B5D7-9D1A1BA0F259}" presName="space" presStyleCnt="0"/>
      <dgm:spPr/>
    </dgm:pt>
    <dgm:pt modelId="{A48A93ED-BD02-4E6A-AD70-03EEF680B4E6}" type="pres">
      <dgm:prSet presAssocID="{AE712687-3F0F-4D3B-AB68-CF3A8FEFFE80}" presName="composite" presStyleCnt="0"/>
      <dgm:spPr/>
    </dgm:pt>
    <dgm:pt modelId="{A7F105A7-ED26-47EC-8CD7-2D815960585D}" type="pres">
      <dgm:prSet presAssocID="{AE712687-3F0F-4D3B-AB68-CF3A8FEFFE80}" presName="parTx" presStyleLbl="node1" presStyleIdx="2" presStyleCnt="3">
        <dgm:presLayoutVars>
          <dgm:chMax val="0"/>
          <dgm:chPref val="0"/>
          <dgm:bulletEnabled val="1"/>
        </dgm:presLayoutVars>
      </dgm:prSet>
      <dgm:spPr/>
    </dgm:pt>
    <dgm:pt modelId="{59017638-0E8C-4A49-9ED7-7F07DAF1A96F}" type="pres">
      <dgm:prSet presAssocID="{AE712687-3F0F-4D3B-AB68-CF3A8FEFFE80}" presName="desTx" presStyleLbl="revTx" presStyleIdx="2" presStyleCnt="3" custLinFactNeighborX="10812" custLinFactNeighborY="2938">
        <dgm:presLayoutVars>
          <dgm:bulletEnabled val="1"/>
        </dgm:presLayoutVars>
      </dgm:prSet>
      <dgm:spPr/>
    </dgm:pt>
  </dgm:ptLst>
  <dgm:cxnLst>
    <dgm:cxn modelId="{C93FC00C-3183-4BA1-9B05-FFE79971768B}" type="presOf" srcId="{AE712687-3F0F-4D3B-AB68-CF3A8FEFFE80}" destId="{A7F105A7-ED26-47EC-8CD7-2D815960585D}" srcOrd="0" destOrd="0" presId="urn:microsoft.com/office/officeart/2005/8/layout/chevron1"/>
    <dgm:cxn modelId="{18509E0F-D74F-4AD1-9EC0-6E7E3FD5613D}" srcId="{EC31BD1B-C545-4F1D-B863-4A436280A4D9}" destId="{AE712687-3F0F-4D3B-AB68-CF3A8FEFFE80}" srcOrd="2" destOrd="0" parTransId="{E5969865-3A68-49E3-B8A6-60BACB9BB8E7}" sibTransId="{DACCB28B-591F-4D27-8735-20E020EECDD4}"/>
    <dgm:cxn modelId="{18F61714-E8FE-49E6-BC73-E2F50E4E41EE}" type="presOf" srcId="{4433C2F4-805A-4F90-A092-E918D6F34BAD}" destId="{84DCE3F6-E98C-430C-BE27-F42A4150E3C4}" srcOrd="0" destOrd="4" presId="urn:microsoft.com/office/officeart/2005/8/layout/chevron1"/>
    <dgm:cxn modelId="{F944BD14-12C8-435A-B499-373A7AF0D09F}" srcId="{5A8AD029-BBF0-4203-A2E5-58784C787D96}" destId="{CE41664A-4053-42FA-81E9-79E378E21D0A}" srcOrd="0" destOrd="0" parTransId="{5548DABA-19C5-4AF4-A2C0-A063FE3166E0}" sibTransId="{599B1815-ED0D-43AC-B3EF-F2ACD030B0AB}"/>
    <dgm:cxn modelId="{86CA3E5F-EA93-47FD-BA9F-20894AC08C95}" type="presOf" srcId="{9A08AAD3-8CF1-49CE-A76B-0C8B6DBF1941}" destId="{D2337CA4-2501-42AE-B82D-94D08197FE18}" srcOrd="0" destOrd="0" presId="urn:microsoft.com/office/officeart/2005/8/layout/chevron1"/>
    <dgm:cxn modelId="{97115F46-C547-4896-A9A8-7922B3D177DC}" srcId="{AE712687-3F0F-4D3B-AB68-CF3A8FEFFE80}" destId="{EB27F717-2802-4BA2-A6DB-1C9DD72F556A}" srcOrd="1" destOrd="0" parTransId="{39ED109D-75C5-4E8A-87C3-BD571F0335DF}" sibTransId="{391924FE-0B09-4081-8B16-6DD11AA6D828}"/>
    <dgm:cxn modelId="{C008FB4A-4890-477D-9FCA-B56E6F923515}" type="presOf" srcId="{756F3F54-69E3-4DB9-9354-26E2B7E97E59}" destId="{84DCE3F6-E98C-430C-BE27-F42A4150E3C4}" srcOrd="0" destOrd="3" presId="urn:microsoft.com/office/officeart/2005/8/layout/chevron1"/>
    <dgm:cxn modelId="{1F922F4B-9468-47F1-AD34-1AD0554A40CE}" type="presOf" srcId="{130FFF37-1210-4339-907B-9AFB85D73995}" destId="{59017638-0E8C-4A49-9ED7-7F07DAF1A96F}" srcOrd="0" destOrd="0" presId="urn:microsoft.com/office/officeart/2005/8/layout/chevron1"/>
    <dgm:cxn modelId="{003F714B-3865-4CDE-A865-70839A430880}" srcId="{9A08AAD3-8CF1-49CE-A76B-0C8B6DBF1941}" destId="{99C718B0-2F5C-4467-9756-57402144F687}" srcOrd="1" destOrd="0" parTransId="{5AE26822-C652-443C-9E1C-E1616697A31C}" sibTransId="{DBB1C288-447C-42D1-90D4-A1CEF7189065}"/>
    <dgm:cxn modelId="{74A7654E-00AA-4F81-9634-1188E9657F5E}" srcId="{EC31BD1B-C545-4F1D-B863-4A436280A4D9}" destId="{1E718EBB-4ED5-4816-9C2A-6C7915826110}" srcOrd="0" destOrd="0" parTransId="{A24EF89A-BCF4-420D-9FF6-263687B696E2}" sibTransId="{58BAAA66-77A1-406F-9C02-C3812A8A6C87}"/>
    <dgm:cxn modelId="{BB375971-8FA0-401C-BB3A-145CC8C9B874}" srcId="{AE712687-3F0F-4D3B-AB68-CF3A8FEFFE80}" destId="{130FFF37-1210-4339-907B-9AFB85D73995}" srcOrd="0" destOrd="0" parTransId="{6A66F2DB-B96C-4C2F-8C16-C2B5E1EE164D}" sibTransId="{C2B666C6-CBBC-45D4-A6F7-5423B003804E}"/>
    <dgm:cxn modelId="{1A5EC656-9905-4FC5-AE92-1C51C59BE705}" srcId="{1E718EBB-4ED5-4816-9C2A-6C7915826110}" destId="{756F3F54-69E3-4DB9-9354-26E2B7E97E59}" srcOrd="2" destOrd="0" parTransId="{13AC3E03-2E3F-4CD7-A5F7-D2F52D4D970D}" sibTransId="{962C82CD-96ED-4D60-B766-624C4CA04B05}"/>
    <dgm:cxn modelId="{E65CDB56-0725-4B2B-BE91-5FDDDE3483AB}" srcId="{1E718EBB-4ED5-4816-9C2A-6C7915826110}" destId="{5A8AD029-BBF0-4203-A2E5-58784C787D96}" srcOrd="0" destOrd="0" parTransId="{D9B6812C-FB2A-4A70-A8F4-769450189A7E}" sibTransId="{EA69F9C9-D4F5-44A6-92E1-5796C798BBA9}"/>
    <dgm:cxn modelId="{76E5EE57-3FCA-47D5-861D-EEF935A71EA4}" type="presOf" srcId="{5A8AD029-BBF0-4203-A2E5-58784C787D96}" destId="{84DCE3F6-E98C-430C-BE27-F42A4150E3C4}" srcOrd="0" destOrd="0" presId="urn:microsoft.com/office/officeart/2005/8/layout/chevron1"/>
    <dgm:cxn modelId="{1E08B77E-07A2-4644-AA23-5077C39F90DB}" type="presOf" srcId="{1E718EBB-4ED5-4816-9C2A-6C7915826110}" destId="{91DDC87F-0004-4FCE-AB0D-54350F03CA24}" srcOrd="0" destOrd="0" presId="urn:microsoft.com/office/officeart/2005/8/layout/chevron1"/>
    <dgm:cxn modelId="{3518B37F-D2D9-4FDF-99FE-412746EDAFF1}" srcId="{1E718EBB-4ED5-4816-9C2A-6C7915826110}" destId="{4EC3D58F-D6E9-4136-A9B5-F51F7D489866}" srcOrd="1" destOrd="0" parTransId="{14229C16-0CBB-41D9-9FC2-50AA38C9BFB8}" sibTransId="{43F5A853-B2DA-4A30-8D7A-056FAD5B95B0}"/>
    <dgm:cxn modelId="{ADE67380-4732-4817-8983-084419916DA4}" type="presOf" srcId="{EB27F717-2802-4BA2-A6DB-1C9DD72F556A}" destId="{59017638-0E8C-4A49-9ED7-7F07DAF1A96F}" srcOrd="0" destOrd="1" presId="urn:microsoft.com/office/officeart/2005/8/layout/chevron1"/>
    <dgm:cxn modelId="{E34A7481-7D74-4545-BBDC-686E6A9A425A}" type="presOf" srcId="{F1FB701B-7C1E-401F-ACF0-BBD6FD8A245F}" destId="{59017638-0E8C-4A49-9ED7-7F07DAF1A96F}" srcOrd="0" destOrd="2" presId="urn:microsoft.com/office/officeart/2005/8/layout/chevron1"/>
    <dgm:cxn modelId="{716F9187-0121-46D8-80C7-080F62228CF9}" type="presOf" srcId="{310A2A21-04B7-45D3-87F6-CF252F412D1B}" destId="{59017638-0E8C-4A49-9ED7-7F07DAF1A96F}" srcOrd="0" destOrd="3" presId="urn:microsoft.com/office/officeart/2005/8/layout/chevron1"/>
    <dgm:cxn modelId="{F9061A9F-9859-46FB-86E2-F36530DB3924}" srcId="{AE712687-3F0F-4D3B-AB68-CF3A8FEFFE80}" destId="{310A2A21-04B7-45D3-87F6-CF252F412D1B}" srcOrd="3" destOrd="0" parTransId="{585B95E9-D723-4FA9-B9E5-CF3A244C4537}" sibTransId="{BDDA52C2-335B-4E7A-BBA1-AF3C61C2D4F2}"/>
    <dgm:cxn modelId="{C6D418B2-57CD-458A-AE36-9439187ECA34}" type="presOf" srcId="{4EC3D58F-D6E9-4136-A9B5-F51F7D489866}" destId="{84DCE3F6-E98C-430C-BE27-F42A4150E3C4}" srcOrd="0" destOrd="2" presId="urn:microsoft.com/office/officeart/2005/8/layout/chevron1"/>
    <dgm:cxn modelId="{72FBECB7-0D62-42C3-B817-AF195038A6A0}" type="presOf" srcId="{EC31BD1B-C545-4F1D-B863-4A436280A4D9}" destId="{4E7FB97D-79F0-466A-ADC2-E73D0E63CD2F}" srcOrd="0" destOrd="0" presId="urn:microsoft.com/office/officeart/2005/8/layout/chevron1"/>
    <dgm:cxn modelId="{D5C040C2-B1C2-4046-89BE-BA3DB20ADD32}" srcId="{AE712687-3F0F-4D3B-AB68-CF3A8FEFFE80}" destId="{48B411ED-6E61-461E-AD0A-D1AFFA84E4B7}" srcOrd="4" destOrd="0" parTransId="{54886CDB-8FEC-4993-8FF5-5D7FD211E736}" sibTransId="{11F88605-487A-4863-B835-81C5F58DFBBB}"/>
    <dgm:cxn modelId="{3E505BC5-57B7-4ED2-BA5E-1CF07F2493CA}" srcId="{9A08AAD3-8CF1-49CE-A76B-0C8B6DBF1941}" destId="{DBE10E96-74C2-48BE-97C9-DAA06540FBA7}" srcOrd="0" destOrd="0" parTransId="{4B2816F7-E98D-4869-AD82-664016683362}" sibTransId="{BF10FF1F-2A1E-4B25-AA51-C8BA0CA59EF4}"/>
    <dgm:cxn modelId="{A79DF3C5-7790-4538-831C-4A86C34CE3F8}" srcId="{EC31BD1B-C545-4F1D-B863-4A436280A4D9}" destId="{9A08AAD3-8CF1-49CE-A76B-0C8B6DBF1941}" srcOrd="1" destOrd="0" parTransId="{FF75C941-E59B-495D-A07A-380D8293C5A0}" sibTransId="{0D09EE42-EA0A-4096-B5D7-9D1A1BA0F259}"/>
    <dgm:cxn modelId="{E78CAFCD-0744-430E-A4A5-1238F4B49FBB}" srcId="{AE712687-3F0F-4D3B-AB68-CF3A8FEFFE80}" destId="{F1FB701B-7C1E-401F-ACF0-BBD6FD8A245F}" srcOrd="2" destOrd="0" parTransId="{28F9BFF2-8ACD-4C6E-B348-44B982AC90DF}" sibTransId="{C1E88DAD-F790-4739-96F9-40DCC26A9C8D}"/>
    <dgm:cxn modelId="{DF115DD4-05E3-4E0D-BF03-B4DAE1AC06A9}" type="presOf" srcId="{48B411ED-6E61-461E-AD0A-D1AFFA84E4B7}" destId="{59017638-0E8C-4A49-9ED7-7F07DAF1A96F}" srcOrd="0" destOrd="4" presId="urn:microsoft.com/office/officeart/2005/8/layout/chevron1"/>
    <dgm:cxn modelId="{01808BD4-5040-4914-9023-27EE18FAA45F}" srcId="{1E718EBB-4ED5-4816-9C2A-6C7915826110}" destId="{4433C2F4-805A-4F90-A092-E918D6F34BAD}" srcOrd="3" destOrd="0" parTransId="{4BA1CF0B-1566-4F3D-9C68-B5F371AB1986}" sibTransId="{C8DCC39B-707E-4F56-BC53-48C552655727}"/>
    <dgm:cxn modelId="{FC7764DF-0464-4FBA-8C9B-F0EB215E10BD}" type="presOf" srcId="{CE41664A-4053-42FA-81E9-79E378E21D0A}" destId="{84DCE3F6-E98C-430C-BE27-F42A4150E3C4}" srcOrd="0" destOrd="1" presId="urn:microsoft.com/office/officeart/2005/8/layout/chevron1"/>
    <dgm:cxn modelId="{F94E71FC-A717-422D-A80F-5A280F7491F8}" type="presOf" srcId="{99C718B0-2F5C-4467-9756-57402144F687}" destId="{AA61CE39-7526-436B-B181-9DCCBAE250AE}" srcOrd="0" destOrd="1" presId="urn:microsoft.com/office/officeart/2005/8/layout/chevron1"/>
    <dgm:cxn modelId="{8C8409FF-69A5-4958-A897-61F3262207AA}" type="presOf" srcId="{DBE10E96-74C2-48BE-97C9-DAA06540FBA7}" destId="{AA61CE39-7526-436B-B181-9DCCBAE250AE}" srcOrd="0" destOrd="0" presId="urn:microsoft.com/office/officeart/2005/8/layout/chevron1"/>
    <dgm:cxn modelId="{C21CFCE4-BEAF-4EFF-850C-07B064FB897C}" type="presParOf" srcId="{4E7FB97D-79F0-466A-ADC2-E73D0E63CD2F}" destId="{4E60FFDC-2A51-48E2-921B-039C033D8589}" srcOrd="0" destOrd="0" presId="urn:microsoft.com/office/officeart/2005/8/layout/chevron1"/>
    <dgm:cxn modelId="{7DE02D9E-15D2-431D-843B-E94BF5F2DA59}" type="presParOf" srcId="{4E60FFDC-2A51-48E2-921B-039C033D8589}" destId="{91DDC87F-0004-4FCE-AB0D-54350F03CA24}" srcOrd="0" destOrd="0" presId="urn:microsoft.com/office/officeart/2005/8/layout/chevron1"/>
    <dgm:cxn modelId="{C4E90170-F100-4815-A291-195414FC35C3}" type="presParOf" srcId="{4E60FFDC-2A51-48E2-921B-039C033D8589}" destId="{84DCE3F6-E98C-430C-BE27-F42A4150E3C4}" srcOrd="1" destOrd="0" presId="urn:microsoft.com/office/officeart/2005/8/layout/chevron1"/>
    <dgm:cxn modelId="{A3C4EA97-3B69-4E23-8CB7-BD91AE18284A}" type="presParOf" srcId="{4E7FB97D-79F0-466A-ADC2-E73D0E63CD2F}" destId="{52F0E30C-08E8-478F-B855-9997812046CE}" srcOrd="1" destOrd="0" presId="urn:microsoft.com/office/officeart/2005/8/layout/chevron1"/>
    <dgm:cxn modelId="{98BA91C7-18C7-44C8-ACEC-49CABA2D62EE}" type="presParOf" srcId="{4E7FB97D-79F0-466A-ADC2-E73D0E63CD2F}" destId="{D112ED73-7477-454A-8CAD-9DA481B6326D}" srcOrd="2" destOrd="0" presId="urn:microsoft.com/office/officeart/2005/8/layout/chevron1"/>
    <dgm:cxn modelId="{5819CED5-2E4B-48C9-9E2D-6E2383ECC4B4}" type="presParOf" srcId="{D112ED73-7477-454A-8CAD-9DA481B6326D}" destId="{D2337CA4-2501-42AE-B82D-94D08197FE18}" srcOrd="0" destOrd="0" presId="urn:microsoft.com/office/officeart/2005/8/layout/chevron1"/>
    <dgm:cxn modelId="{8B09E525-42C3-4E48-AE0E-1FEF4F8E641A}" type="presParOf" srcId="{D112ED73-7477-454A-8CAD-9DA481B6326D}" destId="{AA61CE39-7526-436B-B181-9DCCBAE250AE}" srcOrd="1" destOrd="0" presId="urn:microsoft.com/office/officeart/2005/8/layout/chevron1"/>
    <dgm:cxn modelId="{C6E05D65-1445-4EA3-8728-3B283BB12DE6}" type="presParOf" srcId="{4E7FB97D-79F0-466A-ADC2-E73D0E63CD2F}" destId="{C51DFBDB-5912-4B0A-B554-35AAC6D8F6A3}" srcOrd="3" destOrd="0" presId="urn:microsoft.com/office/officeart/2005/8/layout/chevron1"/>
    <dgm:cxn modelId="{CCC3C74E-5942-4BAD-A52E-9A88ABA4FB2F}" type="presParOf" srcId="{4E7FB97D-79F0-466A-ADC2-E73D0E63CD2F}" destId="{A48A93ED-BD02-4E6A-AD70-03EEF680B4E6}" srcOrd="4" destOrd="0" presId="urn:microsoft.com/office/officeart/2005/8/layout/chevron1"/>
    <dgm:cxn modelId="{80B50E75-ACDC-420D-B824-28570B0D890C}" type="presParOf" srcId="{A48A93ED-BD02-4E6A-AD70-03EEF680B4E6}" destId="{A7F105A7-ED26-47EC-8CD7-2D815960585D}" srcOrd="0" destOrd="0" presId="urn:microsoft.com/office/officeart/2005/8/layout/chevron1"/>
    <dgm:cxn modelId="{791019F5-ED1D-4996-82CA-DA716A361FD1}" type="presParOf" srcId="{A48A93ED-BD02-4E6A-AD70-03EEF680B4E6}" destId="{59017638-0E8C-4A49-9ED7-7F07DAF1A96F}"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68B9B7A-956E-4177-8A2E-FACED5B48838}" type="doc">
      <dgm:prSet loTypeId="urn:diagrams.loki3.com/VaryingWidthList" loCatId="list" qsTypeId="urn:microsoft.com/office/officeart/2005/8/quickstyle/simple1" qsCatId="simple" csTypeId="urn:microsoft.com/office/officeart/2005/8/colors/accent1_2" csCatId="accent1" phldr="1"/>
      <dgm:spPr/>
      <dgm:t>
        <a:bodyPr/>
        <a:lstStyle/>
        <a:p>
          <a:endParaRPr lang="en-US"/>
        </a:p>
      </dgm:t>
    </dgm:pt>
    <dgm:pt modelId="{E394D881-19E3-4704-8157-BA5DCF3B9CF3}">
      <dgm:prSet phldrT="[Text]"/>
      <dgm:spPr/>
      <dgm:t>
        <a:bodyPr/>
        <a:lstStyle/>
        <a:p>
          <a:r>
            <a:rPr lang="en-US"/>
            <a:t>2 IIBHT Program Clinicians Recruited in 2023 to increase program capacity. </a:t>
          </a:r>
        </a:p>
      </dgm:t>
    </dgm:pt>
    <dgm:pt modelId="{7FA8F247-E160-4408-99F7-80FA9F78CE9E}" type="parTrans" cxnId="{0BCD503F-B7D8-4AEC-8CD1-4ED18F999598}">
      <dgm:prSet/>
      <dgm:spPr/>
      <dgm:t>
        <a:bodyPr/>
        <a:lstStyle/>
        <a:p>
          <a:endParaRPr lang="en-US"/>
        </a:p>
      </dgm:t>
    </dgm:pt>
    <dgm:pt modelId="{2E22DEC3-9F9F-44A9-804E-B854089B81C9}" type="sibTrans" cxnId="{0BCD503F-B7D8-4AEC-8CD1-4ED18F999598}">
      <dgm:prSet/>
      <dgm:spPr/>
      <dgm:t>
        <a:bodyPr/>
        <a:lstStyle/>
        <a:p>
          <a:endParaRPr lang="en-US"/>
        </a:p>
      </dgm:t>
    </dgm:pt>
    <dgm:pt modelId="{38E27863-907C-4DA5-8450-783DCF1E5425}">
      <dgm:prSet/>
      <dgm:spPr/>
      <dgm:t>
        <a:bodyPr/>
        <a:lstStyle/>
        <a:p>
          <a:r>
            <a:rPr lang="en-US"/>
            <a:t>Increased youth participation in IIBHT by 46.2% for 2023.</a:t>
          </a:r>
        </a:p>
      </dgm:t>
    </dgm:pt>
    <dgm:pt modelId="{069D6F8B-320F-4A0E-94FA-BC5FD563F960}" type="parTrans" cxnId="{301026D5-E78F-4E5C-A228-A701342EFA83}">
      <dgm:prSet/>
      <dgm:spPr/>
      <dgm:t>
        <a:bodyPr/>
        <a:lstStyle/>
        <a:p>
          <a:endParaRPr lang="en-US"/>
        </a:p>
      </dgm:t>
    </dgm:pt>
    <dgm:pt modelId="{7F89A409-4450-438B-ABA0-EC01AA713682}" type="sibTrans" cxnId="{301026D5-E78F-4E5C-A228-A701342EFA83}">
      <dgm:prSet/>
      <dgm:spPr/>
      <dgm:t>
        <a:bodyPr/>
        <a:lstStyle/>
        <a:p>
          <a:endParaRPr lang="en-US"/>
        </a:p>
      </dgm:t>
    </dgm:pt>
    <dgm:pt modelId="{A8EC8005-DB89-4294-B60B-D59322298E25}">
      <dgm:prSet/>
      <dgm:spPr/>
      <dgm:t>
        <a:bodyPr/>
        <a:lstStyle/>
        <a:p>
          <a:r>
            <a:rPr lang="en-US">
              <a:latin typeface="Gill Sans MT" panose="020B0502020104020203"/>
            </a:rPr>
            <a:t>UHA was the first CCO in Oregon to successfully implement IIBHT to address gaps in the children’s mental health service array.</a:t>
          </a:r>
          <a:endParaRPr lang="en-US"/>
        </a:p>
      </dgm:t>
    </dgm:pt>
    <dgm:pt modelId="{5F9B2F1A-8D15-49B4-A7B1-A60098563859}" type="parTrans" cxnId="{8791F359-8E43-4827-918C-8ADB614F9FDA}">
      <dgm:prSet/>
      <dgm:spPr/>
      <dgm:t>
        <a:bodyPr/>
        <a:lstStyle/>
        <a:p>
          <a:endParaRPr lang="en-US"/>
        </a:p>
      </dgm:t>
    </dgm:pt>
    <dgm:pt modelId="{74116A86-C048-49B8-80A5-70D14E6CDF33}" type="sibTrans" cxnId="{8791F359-8E43-4827-918C-8ADB614F9FDA}">
      <dgm:prSet/>
      <dgm:spPr/>
      <dgm:t>
        <a:bodyPr/>
        <a:lstStyle/>
        <a:p>
          <a:endParaRPr lang="en-US"/>
        </a:p>
      </dgm:t>
    </dgm:pt>
    <dgm:pt modelId="{442BEBA8-2861-4A79-B439-396C16E0EB24}" type="pres">
      <dgm:prSet presAssocID="{668B9B7A-956E-4177-8A2E-FACED5B48838}" presName="Name0" presStyleCnt="0">
        <dgm:presLayoutVars>
          <dgm:resizeHandles/>
        </dgm:presLayoutVars>
      </dgm:prSet>
      <dgm:spPr/>
    </dgm:pt>
    <dgm:pt modelId="{EE8A6ACB-17B5-4447-B8BB-FBBA4BC67D15}" type="pres">
      <dgm:prSet presAssocID="{A8EC8005-DB89-4294-B60B-D59322298E25}" presName="text" presStyleLbl="node1" presStyleIdx="0" presStyleCnt="3" custScaleX="102126">
        <dgm:presLayoutVars>
          <dgm:bulletEnabled val="1"/>
        </dgm:presLayoutVars>
      </dgm:prSet>
      <dgm:spPr/>
    </dgm:pt>
    <dgm:pt modelId="{91F52684-326E-4C9E-B1F1-515C9DF551D5}" type="pres">
      <dgm:prSet presAssocID="{74116A86-C048-49B8-80A5-70D14E6CDF33}" presName="space" presStyleCnt="0"/>
      <dgm:spPr/>
    </dgm:pt>
    <dgm:pt modelId="{0A7DE841-4C2C-49D4-9F02-4DDEDAB0B68F}" type="pres">
      <dgm:prSet presAssocID="{E394D881-19E3-4704-8157-BA5DCF3B9CF3}" presName="text" presStyleLbl="node1" presStyleIdx="1" presStyleCnt="3" custScaleX="564880">
        <dgm:presLayoutVars>
          <dgm:bulletEnabled val="1"/>
        </dgm:presLayoutVars>
      </dgm:prSet>
      <dgm:spPr/>
    </dgm:pt>
    <dgm:pt modelId="{185239F1-47DE-4974-8909-2C241B75791D}" type="pres">
      <dgm:prSet presAssocID="{2E22DEC3-9F9F-44A9-804E-B854089B81C9}" presName="space" presStyleCnt="0"/>
      <dgm:spPr/>
    </dgm:pt>
    <dgm:pt modelId="{3ADF1280-AF35-4086-82F8-DD275E5AC7F0}" type="pres">
      <dgm:prSet presAssocID="{38E27863-907C-4DA5-8450-783DCF1E5425}" presName="text" presStyleLbl="node1" presStyleIdx="2" presStyleCnt="3" custScaleX="672139">
        <dgm:presLayoutVars>
          <dgm:bulletEnabled val="1"/>
        </dgm:presLayoutVars>
      </dgm:prSet>
      <dgm:spPr/>
    </dgm:pt>
  </dgm:ptLst>
  <dgm:cxnLst>
    <dgm:cxn modelId="{947BA703-252D-4E91-A81A-B99C354DFD03}" type="presOf" srcId="{668B9B7A-956E-4177-8A2E-FACED5B48838}" destId="{442BEBA8-2861-4A79-B439-396C16E0EB24}" srcOrd="0" destOrd="0" presId="urn:diagrams.loki3.com/VaryingWidthList"/>
    <dgm:cxn modelId="{25CFDA14-C014-4BCC-804B-C331D8B41C90}" type="presOf" srcId="{E394D881-19E3-4704-8157-BA5DCF3B9CF3}" destId="{0A7DE841-4C2C-49D4-9F02-4DDEDAB0B68F}" srcOrd="0" destOrd="0" presId="urn:diagrams.loki3.com/VaryingWidthList"/>
    <dgm:cxn modelId="{0BCD503F-B7D8-4AEC-8CD1-4ED18F999598}" srcId="{668B9B7A-956E-4177-8A2E-FACED5B48838}" destId="{E394D881-19E3-4704-8157-BA5DCF3B9CF3}" srcOrd="1" destOrd="0" parTransId="{7FA8F247-E160-4408-99F7-80FA9F78CE9E}" sibTransId="{2E22DEC3-9F9F-44A9-804E-B854089B81C9}"/>
    <dgm:cxn modelId="{E94CAA6A-C730-41EB-ADD6-6074DD920440}" type="presOf" srcId="{38E27863-907C-4DA5-8450-783DCF1E5425}" destId="{3ADF1280-AF35-4086-82F8-DD275E5AC7F0}" srcOrd="0" destOrd="0" presId="urn:diagrams.loki3.com/VaryingWidthList"/>
    <dgm:cxn modelId="{129B046C-3D5B-4140-B517-ADCE7B275727}" type="presOf" srcId="{A8EC8005-DB89-4294-B60B-D59322298E25}" destId="{EE8A6ACB-17B5-4447-B8BB-FBBA4BC67D15}" srcOrd="0" destOrd="0" presId="urn:diagrams.loki3.com/VaryingWidthList"/>
    <dgm:cxn modelId="{8791F359-8E43-4827-918C-8ADB614F9FDA}" srcId="{668B9B7A-956E-4177-8A2E-FACED5B48838}" destId="{A8EC8005-DB89-4294-B60B-D59322298E25}" srcOrd="0" destOrd="0" parTransId="{5F9B2F1A-8D15-49B4-A7B1-A60098563859}" sibTransId="{74116A86-C048-49B8-80A5-70D14E6CDF33}"/>
    <dgm:cxn modelId="{301026D5-E78F-4E5C-A228-A701342EFA83}" srcId="{668B9B7A-956E-4177-8A2E-FACED5B48838}" destId="{38E27863-907C-4DA5-8450-783DCF1E5425}" srcOrd="2" destOrd="0" parTransId="{069D6F8B-320F-4A0E-94FA-BC5FD563F960}" sibTransId="{7F89A409-4450-438B-ABA0-EC01AA713682}"/>
    <dgm:cxn modelId="{B7FF4D5A-030C-4CB2-90E1-A985064EA579}" type="presParOf" srcId="{442BEBA8-2861-4A79-B439-396C16E0EB24}" destId="{EE8A6ACB-17B5-4447-B8BB-FBBA4BC67D15}" srcOrd="0" destOrd="0" presId="urn:diagrams.loki3.com/VaryingWidthList"/>
    <dgm:cxn modelId="{9368E89A-C18E-43ED-8167-E6B9565910C0}" type="presParOf" srcId="{442BEBA8-2861-4A79-B439-396C16E0EB24}" destId="{91F52684-326E-4C9E-B1F1-515C9DF551D5}" srcOrd="1" destOrd="0" presId="urn:diagrams.loki3.com/VaryingWidthList"/>
    <dgm:cxn modelId="{651F896F-831E-4A3A-A441-196813E14927}" type="presParOf" srcId="{442BEBA8-2861-4A79-B439-396C16E0EB24}" destId="{0A7DE841-4C2C-49D4-9F02-4DDEDAB0B68F}" srcOrd="2" destOrd="0" presId="urn:diagrams.loki3.com/VaryingWidthList"/>
    <dgm:cxn modelId="{059AAE84-3106-47C5-B299-7A58D0E5C0D7}" type="presParOf" srcId="{442BEBA8-2861-4A79-B439-396C16E0EB24}" destId="{185239F1-47DE-4974-8909-2C241B75791D}" srcOrd="3" destOrd="0" presId="urn:diagrams.loki3.com/VaryingWidthList"/>
    <dgm:cxn modelId="{EFC732DA-FD70-46BE-8EE1-8B013D23F725}" type="presParOf" srcId="{442BEBA8-2861-4A79-B439-396C16E0EB24}" destId="{3ADF1280-AF35-4086-82F8-DD275E5AC7F0}" srcOrd="4"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5AD250F-1899-4335-A146-AE6630F16D15}" type="doc">
      <dgm:prSet loTypeId="urn:microsoft.com/office/officeart/2005/8/layout/pList2" loCatId="list" qsTypeId="urn:microsoft.com/office/officeart/2005/8/quickstyle/simple1" qsCatId="simple" csTypeId="urn:microsoft.com/office/officeart/2005/8/colors/accent1_2" csCatId="accent1" phldr="1"/>
      <dgm:spPr/>
    </dgm:pt>
    <dgm:pt modelId="{4E019E62-5CA1-4384-BCF0-285E6210EFAD}">
      <dgm:prSet phldrT="[Text]" custT="1"/>
      <dgm:spPr/>
      <dgm:t>
        <a:bodyPr/>
        <a:lstStyle/>
        <a:p>
          <a:pPr algn="l"/>
          <a:r>
            <a:rPr lang="en-US" sz="1200"/>
            <a:t>CM Referral Form</a:t>
          </a:r>
        </a:p>
        <a:p>
          <a:pPr algn="l"/>
          <a:r>
            <a:rPr lang="en-US" sz="1200"/>
            <a:t>Care Coordination Program Services Information</a:t>
          </a:r>
        </a:p>
        <a:p>
          <a:pPr algn="l"/>
          <a:r>
            <a:rPr lang="en-US" sz="1200"/>
            <a:t>Certificate of Need Form</a:t>
          </a:r>
        </a:p>
        <a:p>
          <a:pPr algn="l"/>
          <a:r>
            <a:rPr lang="en-US" sz="1200"/>
            <a:t>IIBHT Program Flyer</a:t>
          </a:r>
        </a:p>
        <a:p>
          <a:pPr algn="l"/>
          <a:r>
            <a:rPr lang="en-US" sz="1200"/>
            <a:t>IIBHT Referral Form</a:t>
          </a:r>
        </a:p>
        <a:p>
          <a:pPr algn="l"/>
          <a:r>
            <a:rPr lang="en-US" sz="1200"/>
            <a:t>Disorder Eating Consultation and a TIP Sheet</a:t>
          </a:r>
        </a:p>
        <a:p>
          <a:pPr algn="l"/>
          <a:r>
            <a:rPr lang="en-US" sz="1200"/>
            <a:t>Peer Delivered Services Flyer</a:t>
          </a:r>
        </a:p>
        <a:p>
          <a:pPr algn="l"/>
          <a:r>
            <a:rPr lang="en-US" sz="1200"/>
            <a:t>Community Health Worker Flyer</a:t>
          </a:r>
        </a:p>
        <a:p>
          <a:pPr algn="l"/>
          <a:r>
            <a:rPr lang="en-US" sz="1200"/>
            <a:t>Hepatitis C – Education, Treatment, and Resources</a:t>
          </a:r>
        </a:p>
        <a:p>
          <a:pPr algn="l"/>
          <a:r>
            <a:rPr lang="en-US" sz="1200"/>
            <a:t>New Day Program Flyer – For pregnant mothers with substance use or mental health disorders</a:t>
          </a:r>
        </a:p>
        <a:p>
          <a:pPr algn="l"/>
          <a:r>
            <a:rPr lang="en-US" sz="1200"/>
            <a:t>New Beginnings Program Flyer – Children 0-5 program that works with the child and their families </a:t>
          </a:r>
          <a:r>
            <a:rPr lang="en-US" sz="1400"/>
            <a:t>to offer supports and resources.</a:t>
          </a:r>
        </a:p>
      </dgm:t>
    </dgm:pt>
    <dgm:pt modelId="{5FA4E117-A2FE-4B9A-8152-6189F12EEEA2}" type="parTrans" cxnId="{7293FCF1-FB3B-45B0-9A33-D4F5D5D56571}">
      <dgm:prSet/>
      <dgm:spPr/>
      <dgm:t>
        <a:bodyPr/>
        <a:lstStyle/>
        <a:p>
          <a:endParaRPr lang="en-US"/>
        </a:p>
      </dgm:t>
    </dgm:pt>
    <dgm:pt modelId="{5F3CA308-EDC4-4921-A9C7-46BBDFAE8D4F}" type="sibTrans" cxnId="{7293FCF1-FB3B-45B0-9A33-D4F5D5D56571}">
      <dgm:prSet/>
      <dgm:spPr/>
      <dgm:t>
        <a:bodyPr/>
        <a:lstStyle/>
        <a:p>
          <a:endParaRPr lang="en-US"/>
        </a:p>
      </dgm:t>
    </dgm:pt>
    <dgm:pt modelId="{FB368139-45A9-479A-94F5-26519DCE1855}">
      <dgm:prSet phldrT="[Text]" custT="1"/>
      <dgm:spPr/>
      <dgm:t>
        <a:bodyPr/>
        <a:lstStyle/>
        <a:p>
          <a:r>
            <a:rPr lang="en-US" sz="2400"/>
            <a:t>Specialty &amp; Integrated Behavioral Health Asset Map for Young Children Birth to Five (0-5)</a:t>
          </a:r>
          <a:br>
            <a:rPr lang="en-US" sz="2400"/>
          </a:br>
          <a:r>
            <a:rPr lang="en-US" sz="2000"/>
            <a:t>updated in 2023 </a:t>
          </a:r>
          <a:endParaRPr lang="en-US" sz="2400"/>
        </a:p>
      </dgm:t>
    </dgm:pt>
    <dgm:pt modelId="{198F3A6F-E745-40D6-97DB-B83ED2945825}" type="parTrans" cxnId="{58252E6A-D560-4760-95C5-503CA22FFE54}">
      <dgm:prSet/>
      <dgm:spPr/>
      <dgm:t>
        <a:bodyPr/>
        <a:lstStyle/>
        <a:p>
          <a:endParaRPr lang="en-US"/>
        </a:p>
      </dgm:t>
    </dgm:pt>
    <dgm:pt modelId="{D62ABDDF-E972-4FBF-8F40-DD16274156FB}" type="sibTrans" cxnId="{58252E6A-D560-4760-95C5-503CA22FFE54}">
      <dgm:prSet/>
      <dgm:spPr/>
      <dgm:t>
        <a:bodyPr/>
        <a:lstStyle/>
        <a:p>
          <a:endParaRPr lang="en-US"/>
        </a:p>
      </dgm:t>
    </dgm:pt>
    <dgm:pt modelId="{67EF7287-8912-4DD7-A5FC-73B6902F761D}" type="pres">
      <dgm:prSet presAssocID="{45AD250F-1899-4335-A146-AE6630F16D15}" presName="Name0" presStyleCnt="0">
        <dgm:presLayoutVars>
          <dgm:dir/>
          <dgm:resizeHandles val="exact"/>
        </dgm:presLayoutVars>
      </dgm:prSet>
      <dgm:spPr/>
    </dgm:pt>
    <dgm:pt modelId="{1FCC8794-A305-4F99-A426-CFE80AEE984F}" type="pres">
      <dgm:prSet presAssocID="{45AD250F-1899-4335-A146-AE6630F16D15}" presName="bkgdShp" presStyleLbl="alignAccFollowNode1" presStyleIdx="0" presStyleCnt="1" custScaleY="70432" custLinFactNeighborX="655" custLinFactNeighborY="-15479"/>
      <dgm:spPr/>
    </dgm:pt>
    <dgm:pt modelId="{E946928B-FBB3-47BF-83A2-E0A3B6CF7662}" type="pres">
      <dgm:prSet presAssocID="{45AD250F-1899-4335-A146-AE6630F16D15}" presName="linComp" presStyleCnt="0"/>
      <dgm:spPr/>
    </dgm:pt>
    <dgm:pt modelId="{4B8306A5-5F65-4097-9535-697813AE7CAF}" type="pres">
      <dgm:prSet presAssocID="{4E019E62-5CA1-4384-BCF0-285E6210EFAD}" presName="compNode" presStyleCnt="0"/>
      <dgm:spPr/>
    </dgm:pt>
    <dgm:pt modelId="{2D370E4D-4E89-4845-A95C-5F2CB4672FFD}" type="pres">
      <dgm:prSet presAssocID="{4E019E62-5CA1-4384-BCF0-285E6210EFAD}" presName="node" presStyleLbl="node1" presStyleIdx="0" presStyleCnt="2" custScaleX="146650" custScaleY="124274" custLinFactNeighborX="1014">
        <dgm:presLayoutVars>
          <dgm:bulletEnabled val="1"/>
        </dgm:presLayoutVars>
      </dgm:prSet>
      <dgm:spPr/>
    </dgm:pt>
    <dgm:pt modelId="{D6F3382B-862C-4C88-BBF6-E07E943130C9}" type="pres">
      <dgm:prSet presAssocID="{4E019E62-5CA1-4384-BCF0-285E6210EFAD}" presName="invisiNode" presStyleLbl="node1" presStyleIdx="0" presStyleCnt="2"/>
      <dgm:spPr/>
    </dgm:pt>
    <dgm:pt modelId="{E9699BC6-01F6-42A4-9D71-7828636FBAEE}" type="pres">
      <dgm:prSet presAssocID="{4E019E62-5CA1-4384-BCF0-285E6210EFAD}" presName="imagNode" presStyleLbl="fgImgPlace1" presStyleIdx="0" presStyleCnt="2" custScaleX="55919" custScaleY="38456" custLinFactNeighborX="-267" custLinFactNeighborY="-30019"/>
      <dgm:spPr>
        <a:solidFill>
          <a:schemeClr val="accent3"/>
        </a:solidFill>
      </dgm:spPr>
      <dgm:extLst>
        <a:ext uri="{E40237B7-FDA0-4F09-8148-C483321AD2D9}">
          <dgm14:cNvPr xmlns:dgm14="http://schemas.microsoft.com/office/drawing/2010/diagram" id="0" name="" descr="Badge 10 with solid fill"/>
        </a:ext>
      </dgm:extLst>
    </dgm:pt>
    <dgm:pt modelId="{CF8E0D5A-787C-483E-87F3-CDC45841FD68}" type="pres">
      <dgm:prSet presAssocID="{5F3CA308-EDC4-4921-A9C7-46BBDFAE8D4F}" presName="sibTrans" presStyleLbl="sibTrans2D1" presStyleIdx="0" presStyleCnt="0"/>
      <dgm:spPr/>
    </dgm:pt>
    <dgm:pt modelId="{F77B5A7A-DD23-4462-827F-BAA0E4784261}" type="pres">
      <dgm:prSet presAssocID="{FB368139-45A9-479A-94F5-26519DCE1855}" presName="compNode" presStyleCnt="0"/>
      <dgm:spPr/>
    </dgm:pt>
    <dgm:pt modelId="{7C9FF08C-2AB1-470E-9952-D7A621F7F3FE}" type="pres">
      <dgm:prSet presAssocID="{FB368139-45A9-479A-94F5-26519DCE1855}" presName="node" presStyleLbl="node1" presStyleIdx="1" presStyleCnt="2" custScaleX="136340" custScaleY="124274" custLinFactNeighborX="2077" custLinFactNeighborY="782">
        <dgm:presLayoutVars>
          <dgm:bulletEnabled val="1"/>
        </dgm:presLayoutVars>
      </dgm:prSet>
      <dgm:spPr/>
    </dgm:pt>
    <dgm:pt modelId="{5DB1A54E-EFC0-459D-82F6-663104578E78}" type="pres">
      <dgm:prSet presAssocID="{FB368139-45A9-479A-94F5-26519DCE1855}" presName="invisiNode" presStyleLbl="node1" presStyleIdx="1" presStyleCnt="2"/>
      <dgm:spPr/>
    </dgm:pt>
    <dgm:pt modelId="{2B2DE9D2-9BC7-4C96-B574-2A6F1EBB0BDC}" type="pres">
      <dgm:prSet presAssocID="{FB368139-45A9-479A-94F5-26519DCE1855}" presName="imagNode" presStyleLbl="fgImgPlace1" presStyleIdx="1" presStyleCnt="2" custScaleX="67974" custScaleY="38630" custLinFactNeighborX="1013" custLinFactNeighborY="-30308"/>
      <dgm:spPr>
        <a:solidFill>
          <a:schemeClr val="accent3"/>
        </a:solidFill>
      </dgm:spPr>
    </dgm:pt>
  </dgm:ptLst>
  <dgm:cxnLst>
    <dgm:cxn modelId="{7DFB0E19-3126-4F76-AC0B-E524E23B70E4}" type="presOf" srcId="{4E019E62-5CA1-4384-BCF0-285E6210EFAD}" destId="{2D370E4D-4E89-4845-A95C-5F2CB4672FFD}" srcOrd="0" destOrd="0" presId="urn:microsoft.com/office/officeart/2005/8/layout/pList2"/>
    <dgm:cxn modelId="{58252E6A-D560-4760-95C5-503CA22FFE54}" srcId="{45AD250F-1899-4335-A146-AE6630F16D15}" destId="{FB368139-45A9-479A-94F5-26519DCE1855}" srcOrd="1" destOrd="0" parTransId="{198F3A6F-E745-40D6-97DB-B83ED2945825}" sibTransId="{D62ABDDF-E972-4FBF-8F40-DD16274156FB}"/>
    <dgm:cxn modelId="{14463A6F-5AF8-41F4-B1A8-77EAF77E1C11}" type="presOf" srcId="{5F3CA308-EDC4-4921-A9C7-46BBDFAE8D4F}" destId="{CF8E0D5A-787C-483E-87F3-CDC45841FD68}" srcOrd="0" destOrd="0" presId="urn:microsoft.com/office/officeart/2005/8/layout/pList2"/>
    <dgm:cxn modelId="{EB14B5E7-438C-441F-B82B-27ED4CA82624}" type="presOf" srcId="{45AD250F-1899-4335-A146-AE6630F16D15}" destId="{67EF7287-8912-4DD7-A5FC-73B6902F761D}" srcOrd="0" destOrd="0" presId="urn:microsoft.com/office/officeart/2005/8/layout/pList2"/>
    <dgm:cxn modelId="{68C45FF0-50BC-456C-8AA7-37BEEE11E5A4}" type="presOf" srcId="{FB368139-45A9-479A-94F5-26519DCE1855}" destId="{7C9FF08C-2AB1-470E-9952-D7A621F7F3FE}" srcOrd="0" destOrd="0" presId="urn:microsoft.com/office/officeart/2005/8/layout/pList2"/>
    <dgm:cxn modelId="{7293FCF1-FB3B-45B0-9A33-D4F5D5D56571}" srcId="{45AD250F-1899-4335-A146-AE6630F16D15}" destId="{4E019E62-5CA1-4384-BCF0-285E6210EFAD}" srcOrd="0" destOrd="0" parTransId="{5FA4E117-A2FE-4B9A-8152-6189F12EEEA2}" sibTransId="{5F3CA308-EDC4-4921-A9C7-46BBDFAE8D4F}"/>
    <dgm:cxn modelId="{A9988950-97AF-4FBD-B6CD-8656B0F4489C}" type="presParOf" srcId="{67EF7287-8912-4DD7-A5FC-73B6902F761D}" destId="{1FCC8794-A305-4F99-A426-CFE80AEE984F}" srcOrd="0" destOrd="0" presId="urn:microsoft.com/office/officeart/2005/8/layout/pList2"/>
    <dgm:cxn modelId="{489ABBB0-7C17-4C0B-AF8D-ABB06AC599BE}" type="presParOf" srcId="{67EF7287-8912-4DD7-A5FC-73B6902F761D}" destId="{E946928B-FBB3-47BF-83A2-E0A3B6CF7662}" srcOrd="1" destOrd="0" presId="urn:microsoft.com/office/officeart/2005/8/layout/pList2"/>
    <dgm:cxn modelId="{B680E6C8-5FE2-4D7F-9174-8EA81ABB23A1}" type="presParOf" srcId="{E946928B-FBB3-47BF-83A2-E0A3B6CF7662}" destId="{4B8306A5-5F65-4097-9535-697813AE7CAF}" srcOrd="0" destOrd="0" presId="urn:microsoft.com/office/officeart/2005/8/layout/pList2"/>
    <dgm:cxn modelId="{A6632713-FB52-4DD1-85AA-AD030AED6A9A}" type="presParOf" srcId="{4B8306A5-5F65-4097-9535-697813AE7CAF}" destId="{2D370E4D-4E89-4845-A95C-5F2CB4672FFD}" srcOrd="0" destOrd="0" presId="urn:microsoft.com/office/officeart/2005/8/layout/pList2"/>
    <dgm:cxn modelId="{980F62B5-7EFB-49D1-B27E-F135B96398A5}" type="presParOf" srcId="{4B8306A5-5F65-4097-9535-697813AE7CAF}" destId="{D6F3382B-862C-4C88-BBF6-E07E943130C9}" srcOrd="1" destOrd="0" presId="urn:microsoft.com/office/officeart/2005/8/layout/pList2"/>
    <dgm:cxn modelId="{F7D31709-6817-45CF-9E71-7118AEE9A2B1}" type="presParOf" srcId="{4B8306A5-5F65-4097-9535-697813AE7CAF}" destId="{E9699BC6-01F6-42A4-9D71-7828636FBAEE}" srcOrd="2" destOrd="0" presId="urn:microsoft.com/office/officeart/2005/8/layout/pList2"/>
    <dgm:cxn modelId="{9C317F34-A1CD-4DF4-8931-F20D1852CB40}" type="presParOf" srcId="{E946928B-FBB3-47BF-83A2-E0A3B6CF7662}" destId="{CF8E0D5A-787C-483E-87F3-CDC45841FD68}" srcOrd="1" destOrd="0" presId="urn:microsoft.com/office/officeart/2005/8/layout/pList2"/>
    <dgm:cxn modelId="{369B3CD4-5FD2-4C82-8A0D-42D57AA1BA6C}" type="presParOf" srcId="{E946928B-FBB3-47BF-83A2-E0A3B6CF7662}" destId="{F77B5A7A-DD23-4462-827F-BAA0E4784261}" srcOrd="2" destOrd="0" presId="urn:microsoft.com/office/officeart/2005/8/layout/pList2"/>
    <dgm:cxn modelId="{B23B5302-840B-4832-9F9C-339C63B906C3}" type="presParOf" srcId="{F77B5A7A-DD23-4462-827F-BAA0E4784261}" destId="{7C9FF08C-2AB1-470E-9952-D7A621F7F3FE}" srcOrd="0" destOrd="0" presId="urn:microsoft.com/office/officeart/2005/8/layout/pList2"/>
    <dgm:cxn modelId="{EB220740-D635-4580-9298-F5CF40AF275E}" type="presParOf" srcId="{F77B5A7A-DD23-4462-827F-BAA0E4784261}" destId="{5DB1A54E-EFC0-459D-82F6-663104578E78}" srcOrd="1" destOrd="0" presId="urn:microsoft.com/office/officeart/2005/8/layout/pList2"/>
    <dgm:cxn modelId="{493D41F0-1E9E-4ECF-B201-0722392EF57F}" type="presParOf" srcId="{F77B5A7A-DD23-4462-827F-BAA0E4784261}" destId="{2B2DE9D2-9BC7-4C96-B574-2A6F1EBB0BDC}"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6725906-AFD9-4DB6-AF22-79FDC58D2313}"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US"/>
        </a:p>
      </dgm:t>
    </dgm:pt>
    <dgm:pt modelId="{DC07785D-FB9E-40F4-9A23-B1D64344BCD0}">
      <dgm:prSet phldrT="[Text]"/>
      <dgm:spPr/>
      <dgm:t>
        <a:bodyPr/>
        <a:lstStyle/>
        <a:p>
          <a:r>
            <a:rPr lang="en-US"/>
            <a:t>Newly contracted in October 2022</a:t>
          </a:r>
        </a:p>
      </dgm:t>
    </dgm:pt>
    <dgm:pt modelId="{1DBAC449-84D4-4FEE-A3C2-C9528671EEA2}" type="parTrans" cxnId="{DA9B9BE7-7B89-4993-A796-7D3FE10C4DA2}">
      <dgm:prSet/>
      <dgm:spPr/>
      <dgm:t>
        <a:bodyPr/>
        <a:lstStyle/>
        <a:p>
          <a:endParaRPr lang="en-US"/>
        </a:p>
      </dgm:t>
    </dgm:pt>
    <dgm:pt modelId="{F53EF35F-5E2C-4C5C-BD33-77A5080A4129}" type="sibTrans" cxnId="{DA9B9BE7-7B89-4993-A796-7D3FE10C4DA2}">
      <dgm:prSet/>
      <dgm:spPr/>
      <dgm:t>
        <a:bodyPr/>
        <a:lstStyle/>
        <a:p>
          <a:endParaRPr lang="en-US"/>
        </a:p>
      </dgm:t>
    </dgm:pt>
    <dgm:pt modelId="{4699A38F-727C-49C3-9BC4-44037A4FC684}">
      <dgm:prSet phldrT="[Text]"/>
      <dgm:spPr/>
      <dgm:t>
        <a:bodyPr/>
        <a:lstStyle/>
        <a:p>
          <a:r>
            <a:rPr lang="en-US"/>
            <a:t>Providing medically assisted treatment (MAT) services</a:t>
          </a:r>
        </a:p>
      </dgm:t>
    </dgm:pt>
    <dgm:pt modelId="{1A954264-064F-4FCF-94D6-CF5D99F48E38}" type="parTrans" cxnId="{816971D2-9B62-4E58-8B9E-8AE130D99FB4}">
      <dgm:prSet/>
      <dgm:spPr/>
      <dgm:t>
        <a:bodyPr/>
        <a:lstStyle/>
        <a:p>
          <a:endParaRPr lang="en-US"/>
        </a:p>
      </dgm:t>
    </dgm:pt>
    <dgm:pt modelId="{5B0B5132-A9DE-4139-AE74-45A9AAE117BC}" type="sibTrans" cxnId="{816971D2-9B62-4E58-8B9E-8AE130D99FB4}">
      <dgm:prSet/>
      <dgm:spPr/>
      <dgm:t>
        <a:bodyPr/>
        <a:lstStyle/>
        <a:p>
          <a:endParaRPr lang="en-US"/>
        </a:p>
      </dgm:t>
    </dgm:pt>
    <dgm:pt modelId="{D0AF8A3B-6C89-4EDF-B95E-7525EC94CBBD}">
      <dgm:prSet phldrT="[Text]"/>
      <dgm:spPr/>
      <dgm:t>
        <a:bodyPr/>
        <a:lstStyle/>
        <a:p>
          <a:r>
            <a:rPr lang="en-US"/>
            <a:t>Telehealth services in an all-inclusive monthly bundled rate.</a:t>
          </a:r>
        </a:p>
      </dgm:t>
    </dgm:pt>
    <dgm:pt modelId="{CADAE5E7-79A9-4424-A119-89E746E32DF2}" type="parTrans" cxnId="{B5593138-2426-478C-A729-45880A4998C4}">
      <dgm:prSet/>
      <dgm:spPr/>
      <dgm:t>
        <a:bodyPr/>
        <a:lstStyle/>
        <a:p>
          <a:endParaRPr lang="en-US"/>
        </a:p>
      </dgm:t>
    </dgm:pt>
    <dgm:pt modelId="{C783FD53-22FA-4FE8-A7B2-7340FCD632BF}" type="sibTrans" cxnId="{B5593138-2426-478C-A729-45880A4998C4}">
      <dgm:prSet/>
      <dgm:spPr/>
      <dgm:t>
        <a:bodyPr/>
        <a:lstStyle/>
        <a:p>
          <a:endParaRPr lang="en-US"/>
        </a:p>
      </dgm:t>
    </dgm:pt>
    <dgm:pt modelId="{3CFEB374-0BD3-423B-9649-852BC1365AC7}" type="pres">
      <dgm:prSet presAssocID="{16725906-AFD9-4DB6-AF22-79FDC58D2313}" presName="diagram" presStyleCnt="0">
        <dgm:presLayoutVars>
          <dgm:dir/>
          <dgm:resizeHandles val="exact"/>
        </dgm:presLayoutVars>
      </dgm:prSet>
      <dgm:spPr/>
    </dgm:pt>
    <dgm:pt modelId="{E1D81230-951E-4145-8BC4-3263C677CEE1}" type="pres">
      <dgm:prSet presAssocID="{DC07785D-FB9E-40F4-9A23-B1D64344BCD0}" presName="node" presStyleLbl="node1" presStyleIdx="0" presStyleCnt="3">
        <dgm:presLayoutVars>
          <dgm:bulletEnabled val="1"/>
        </dgm:presLayoutVars>
      </dgm:prSet>
      <dgm:spPr/>
    </dgm:pt>
    <dgm:pt modelId="{8A8D8C57-5588-4160-A542-EE2F14314F2E}" type="pres">
      <dgm:prSet presAssocID="{F53EF35F-5E2C-4C5C-BD33-77A5080A4129}" presName="sibTrans" presStyleCnt="0"/>
      <dgm:spPr/>
    </dgm:pt>
    <dgm:pt modelId="{0F707404-0902-469B-B416-CA201ED37A85}" type="pres">
      <dgm:prSet presAssocID="{4699A38F-727C-49C3-9BC4-44037A4FC684}" presName="node" presStyleLbl="node1" presStyleIdx="1" presStyleCnt="3">
        <dgm:presLayoutVars>
          <dgm:bulletEnabled val="1"/>
        </dgm:presLayoutVars>
      </dgm:prSet>
      <dgm:spPr/>
    </dgm:pt>
    <dgm:pt modelId="{983AA15E-FCA1-4F2A-B8BE-2F7AA8337206}" type="pres">
      <dgm:prSet presAssocID="{5B0B5132-A9DE-4139-AE74-45A9AAE117BC}" presName="sibTrans" presStyleCnt="0"/>
      <dgm:spPr/>
    </dgm:pt>
    <dgm:pt modelId="{C88987B0-570A-4AAC-A256-5E8EEC7950F5}" type="pres">
      <dgm:prSet presAssocID="{D0AF8A3B-6C89-4EDF-B95E-7525EC94CBBD}" presName="node" presStyleLbl="node1" presStyleIdx="2" presStyleCnt="3">
        <dgm:presLayoutVars>
          <dgm:bulletEnabled val="1"/>
        </dgm:presLayoutVars>
      </dgm:prSet>
      <dgm:spPr/>
    </dgm:pt>
  </dgm:ptLst>
  <dgm:cxnLst>
    <dgm:cxn modelId="{B5593138-2426-478C-A729-45880A4998C4}" srcId="{16725906-AFD9-4DB6-AF22-79FDC58D2313}" destId="{D0AF8A3B-6C89-4EDF-B95E-7525EC94CBBD}" srcOrd="2" destOrd="0" parTransId="{CADAE5E7-79A9-4424-A119-89E746E32DF2}" sibTransId="{C783FD53-22FA-4FE8-A7B2-7340FCD632BF}"/>
    <dgm:cxn modelId="{697D4D6C-0052-4337-8EA2-0F4CDDB5ED1E}" type="presOf" srcId="{4699A38F-727C-49C3-9BC4-44037A4FC684}" destId="{0F707404-0902-469B-B416-CA201ED37A85}" srcOrd="0" destOrd="0" presId="urn:microsoft.com/office/officeart/2005/8/layout/default"/>
    <dgm:cxn modelId="{9E3A4785-A5D7-48AF-8F80-033E2FC82730}" type="presOf" srcId="{D0AF8A3B-6C89-4EDF-B95E-7525EC94CBBD}" destId="{C88987B0-570A-4AAC-A256-5E8EEC7950F5}" srcOrd="0" destOrd="0" presId="urn:microsoft.com/office/officeart/2005/8/layout/default"/>
    <dgm:cxn modelId="{816971D2-9B62-4E58-8B9E-8AE130D99FB4}" srcId="{16725906-AFD9-4DB6-AF22-79FDC58D2313}" destId="{4699A38F-727C-49C3-9BC4-44037A4FC684}" srcOrd="1" destOrd="0" parTransId="{1A954264-064F-4FCF-94D6-CF5D99F48E38}" sibTransId="{5B0B5132-A9DE-4139-AE74-45A9AAE117BC}"/>
    <dgm:cxn modelId="{9A2716E7-FBBE-4099-9A02-FD7E0A384FA2}" type="presOf" srcId="{DC07785D-FB9E-40F4-9A23-B1D64344BCD0}" destId="{E1D81230-951E-4145-8BC4-3263C677CEE1}" srcOrd="0" destOrd="0" presId="urn:microsoft.com/office/officeart/2005/8/layout/default"/>
    <dgm:cxn modelId="{DA9B9BE7-7B89-4993-A796-7D3FE10C4DA2}" srcId="{16725906-AFD9-4DB6-AF22-79FDC58D2313}" destId="{DC07785D-FB9E-40F4-9A23-B1D64344BCD0}" srcOrd="0" destOrd="0" parTransId="{1DBAC449-84D4-4FEE-A3C2-C9528671EEA2}" sibTransId="{F53EF35F-5E2C-4C5C-BD33-77A5080A4129}"/>
    <dgm:cxn modelId="{5E7688ED-59B8-424C-BDCE-E2775DD2ED49}" type="presOf" srcId="{16725906-AFD9-4DB6-AF22-79FDC58D2313}" destId="{3CFEB374-0BD3-423B-9649-852BC1365AC7}" srcOrd="0" destOrd="0" presId="urn:microsoft.com/office/officeart/2005/8/layout/default"/>
    <dgm:cxn modelId="{7F0DD6CD-CCDD-4B2E-A416-B3FEEEB7F521}" type="presParOf" srcId="{3CFEB374-0BD3-423B-9649-852BC1365AC7}" destId="{E1D81230-951E-4145-8BC4-3263C677CEE1}" srcOrd="0" destOrd="0" presId="urn:microsoft.com/office/officeart/2005/8/layout/default"/>
    <dgm:cxn modelId="{C3BF2E7F-7DC5-4CD5-8CA3-BF2FBC50D291}" type="presParOf" srcId="{3CFEB374-0BD3-423B-9649-852BC1365AC7}" destId="{8A8D8C57-5588-4160-A542-EE2F14314F2E}" srcOrd="1" destOrd="0" presId="urn:microsoft.com/office/officeart/2005/8/layout/default"/>
    <dgm:cxn modelId="{721D9819-6201-4075-9713-D29EFE427B6E}" type="presParOf" srcId="{3CFEB374-0BD3-423B-9649-852BC1365AC7}" destId="{0F707404-0902-469B-B416-CA201ED37A85}" srcOrd="2" destOrd="0" presId="urn:microsoft.com/office/officeart/2005/8/layout/default"/>
    <dgm:cxn modelId="{0DEC5228-27E0-47FD-89CA-5574A3A66EC8}" type="presParOf" srcId="{3CFEB374-0BD3-423B-9649-852BC1365AC7}" destId="{983AA15E-FCA1-4F2A-B8BE-2F7AA8337206}" srcOrd="3" destOrd="0" presId="urn:microsoft.com/office/officeart/2005/8/layout/default"/>
    <dgm:cxn modelId="{15243420-9721-4472-99EA-D2078BFC19B8}" type="presParOf" srcId="{3CFEB374-0BD3-423B-9649-852BC1365AC7}" destId="{C88987B0-570A-4AAC-A256-5E8EEC7950F5}"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8D68822-9567-4EE8-B89A-51C090804214}"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7404A325-3D1C-449D-AB3F-3F2C050279B1}">
      <dgm:prSet phldrT="[Text]"/>
      <dgm:spPr/>
      <dgm:t>
        <a:bodyPr/>
        <a:lstStyle/>
        <a:p>
          <a:r>
            <a:rPr lang="en-US"/>
            <a:t>New Contingency Management Program Development</a:t>
          </a:r>
        </a:p>
      </dgm:t>
    </dgm:pt>
    <dgm:pt modelId="{3AB99723-BC2A-47B3-BC75-94EBAC6350FC}" type="parTrans" cxnId="{C87468A2-7283-4B96-B747-EE2CD56327FA}">
      <dgm:prSet/>
      <dgm:spPr/>
      <dgm:t>
        <a:bodyPr/>
        <a:lstStyle/>
        <a:p>
          <a:endParaRPr lang="en-US"/>
        </a:p>
      </dgm:t>
    </dgm:pt>
    <dgm:pt modelId="{49F4EE00-1B6D-46C2-B839-60615E215DB5}" type="sibTrans" cxnId="{C87468A2-7283-4B96-B747-EE2CD56327FA}">
      <dgm:prSet/>
      <dgm:spPr/>
      <dgm:t>
        <a:bodyPr/>
        <a:lstStyle/>
        <a:p>
          <a:endParaRPr lang="en-US"/>
        </a:p>
      </dgm:t>
    </dgm:pt>
    <dgm:pt modelId="{C550541F-AEE3-4883-9046-05A96908905D}">
      <dgm:prSet phldrT="[Text]"/>
      <dgm:spPr/>
      <dgm:t>
        <a:bodyPr/>
        <a:lstStyle/>
        <a:p>
          <a:r>
            <a:rPr lang="en-US"/>
            <a:t>In 2023, a new Contingency Management Program was opened at the Adapt Opioid Treatment Program (OTP) in Roseburg</a:t>
          </a:r>
        </a:p>
      </dgm:t>
    </dgm:pt>
    <dgm:pt modelId="{B422E508-54F3-473E-841A-4CE6E5767766}" type="parTrans" cxnId="{C3B461A0-8267-4AB9-8F17-CED65BA4F550}">
      <dgm:prSet/>
      <dgm:spPr/>
      <dgm:t>
        <a:bodyPr/>
        <a:lstStyle/>
        <a:p>
          <a:endParaRPr lang="en-US"/>
        </a:p>
      </dgm:t>
    </dgm:pt>
    <dgm:pt modelId="{9EE784A7-52D0-4CD2-97C7-F31FF77EC428}" type="sibTrans" cxnId="{C3B461A0-8267-4AB9-8F17-CED65BA4F550}">
      <dgm:prSet/>
      <dgm:spPr/>
      <dgm:t>
        <a:bodyPr/>
        <a:lstStyle/>
        <a:p>
          <a:endParaRPr lang="en-US"/>
        </a:p>
      </dgm:t>
    </dgm:pt>
    <dgm:pt modelId="{E8BCAF2C-20AD-42D7-BF4E-A4A86F71A0D6}">
      <dgm:prSet phldrT="[Text]"/>
      <dgm:spPr>
        <a:solidFill>
          <a:schemeClr val="accent1"/>
        </a:solidFill>
      </dgm:spPr>
      <dgm:t>
        <a:bodyPr/>
        <a:lstStyle/>
        <a:p>
          <a:r>
            <a:rPr lang="en-US"/>
            <a:t>Incentivizing Treatment Adherence</a:t>
          </a:r>
        </a:p>
      </dgm:t>
    </dgm:pt>
    <dgm:pt modelId="{01AF4EC9-C36D-490D-AF46-49ABC910DCB2}" type="sibTrans" cxnId="{C074A004-613D-4799-A888-D60B49C34B23}">
      <dgm:prSet/>
      <dgm:spPr/>
      <dgm:t>
        <a:bodyPr/>
        <a:lstStyle/>
        <a:p>
          <a:endParaRPr lang="en-US"/>
        </a:p>
      </dgm:t>
    </dgm:pt>
    <dgm:pt modelId="{48B35F0F-B4BE-4AAD-AAD3-90FBB8978F7D}" type="parTrans" cxnId="{C074A004-613D-4799-A888-D60B49C34B23}">
      <dgm:prSet/>
      <dgm:spPr/>
      <dgm:t>
        <a:bodyPr/>
        <a:lstStyle/>
        <a:p>
          <a:endParaRPr lang="en-US"/>
        </a:p>
      </dgm:t>
    </dgm:pt>
    <dgm:pt modelId="{10034B8C-36C6-4F51-8611-E3DF1C532454}">
      <dgm:prSet phldrT="[Text]"/>
      <dgm:spPr/>
      <dgm:t>
        <a:bodyPr/>
        <a:lstStyle/>
        <a:p>
          <a:endParaRPr lang="en-US"/>
        </a:p>
      </dgm:t>
    </dgm:pt>
    <dgm:pt modelId="{D0C0BEC3-FC6A-41DD-A7E7-5950864C7600}" type="parTrans" cxnId="{9B40E24D-4890-40DB-A599-0841C813415C}">
      <dgm:prSet/>
      <dgm:spPr/>
      <dgm:t>
        <a:bodyPr/>
        <a:lstStyle/>
        <a:p>
          <a:endParaRPr lang="en-US"/>
        </a:p>
      </dgm:t>
    </dgm:pt>
    <dgm:pt modelId="{CABA0BAA-2895-4879-8F02-5346D25E15FE}" type="sibTrans" cxnId="{9B40E24D-4890-40DB-A599-0841C813415C}">
      <dgm:prSet/>
      <dgm:spPr/>
      <dgm:t>
        <a:bodyPr/>
        <a:lstStyle/>
        <a:p>
          <a:endParaRPr lang="en-US"/>
        </a:p>
      </dgm:t>
    </dgm:pt>
    <dgm:pt modelId="{AB046567-BD55-4100-B907-AC7AF8A7086A}">
      <dgm:prSet phldrT="[Text]"/>
      <dgm:spPr/>
      <dgm:t>
        <a:bodyPr/>
        <a:lstStyle/>
        <a:p>
          <a:r>
            <a:rPr lang="en-US"/>
            <a:t>OHP clients who meet various treatment goals will receive incentives to reinforce the positive behavior.</a:t>
          </a:r>
        </a:p>
      </dgm:t>
    </dgm:pt>
    <dgm:pt modelId="{530FBEEA-05F3-496F-BB03-0EDC610691DF}" type="parTrans" cxnId="{BDB67F49-CEAD-4CDD-A523-1346844B2A5C}">
      <dgm:prSet/>
      <dgm:spPr/>
      <dgm:t>
        <a:bodyPr/>
        <a:lstStyle/>
        <a:p>
          <a:endParaRPr lang="en-US"/>
        </a:p>
      </dgm:t>
    </dgm:pt>
    <dgm:pt modelId="{ABB16E41-8D7B-4C7A-9962-FB8C1D73D47C}" type="sibTrans" cxnId="{BDB67F49-CEAD-4CDD-A523-1346844B2A5C}">
      <dgm:prSet/>
      <dgm:spPr/>
      <dgm:t>
        <a:bodyPr/>
        <a:lstStyle/>
        <a:p>
          <a:endParaRPr lang="en-US"/>
        </a:p>
      </dgm:t>
    </dgm:pt>
    <dgm:pt modelId="{0B302F9A-57EA-46E5-BB91-2B641709E3D6}">
      <dgm:prSet phldrT="[Text]"/>
      <dgm:spPr/>
      <dgm:t>
        <a:bodyPr/>
        <a:lstStyle/>
        <a:p>
          <a:r>
            <a:rPr lang="en-US"/>
            <a:t>The programs' goal is to increase daily dosing and counseling adherence by 15% compared to yearly total patient missed days and absentee reports in 2022.</a:t>
          </a:r>
        </a:p>
      </dgm:t>
    </dgm:pt>
    <dgm:pt modelId="{7604A868-571E-47D2-8F7A-B7D3A8666C5E}" type="parTrans" cxnId="{D12B83CD-2989-45B8-B045-7BF542E55C85}">
      <dgm:prSet/>
      <dgm:spPr/>
      <dgm:t>
        <a:bodyPr/>
        <a:lstStyle/>
        <a:p>
          <a:endParaRPr lang="en-US"/>
        </a:p>
      </dgm:t>
    </dgm:pt>
    <dgm:pt modelId="{863416ED-1FC3-4715-AD76-5CEDFE07F4E8}" type="sibTrans" cxnId="{D12B83CD-2989-45B8-B045-7BF542E55C85}">
      <dgm:prSet/>
      <dgm:spPr/>
      <dgm:t>
        <a:bodyPr/>
        <a:lstStyle/>
        <a:p>
          <a:endParaRPr lang="en-US"/>
        </a:p>
      </dgm:t>
    </dgm:pt>
    <dgm:pt modelId="{AF8FF6D9-715D-4C65-92FE-531536B03CF1}">
      <dgm:prSet phldrT="[Text]"/>
      <dgm:spPr/>
      <dgm:t>
        <a:bodyPr/>
        <a:lstStyle/>
        <a:p>
          <a:r>
            <a:rPr lang="en-US"/>
            <a:t>UHA provided $6,000 in April 2023 to support a rewards for the new Contingency Management treatment program.</a:t>
          </a:r>
        </a:p>
      </dgm:t>
    </dgm:pt>
    <dgm:pt modelId="{3988D4CA-5606-4380-AE0A-6376461A5807}" type="parTrans" cxnId="{8D1556DD-9C7D-4429-9918-F919F035FD95}">
      <dgm:prSet/>
      <dgm:spPr/>
      <dgm:t>
        <a:bodyPr/>
        <a:lstStyle/>
        <a:p>
          <a:endParaRPr lang="en-US"/>
        </a:p>
      </dgm:t>
    </dgm:pt>
    <dgm:pt modelId="{A2C2BAE6-ADF3-4A15-BF8C-08E20199F1BA}" type="sibTrans" cxnId="{8D1556DD-9C7D-4429-9918-F919F035FD95}">
      <dgm:prSet/>
      <dgm:spPr/>
      <dgm:t>
        <a:bodyPr/>
        <a:lstStyle/>
        <a:p>
          <a:endParaRPr lang="en-US"/>
        </a:p>
      </dgm:t>
    </dgm:pt>
    <dgm:pt modelId="{4519282C-4E92-4BB5-96F3-57BC071AE1CF}" type="pres">
      <dgm:prSet presAssocID="{98D68822-9567-4EE8-B89A-51C090804214}" presName="Name0" presStyleCnt="0">
        <dgm:presLayoutVars>
          <dgm:dir/>
          <dgm:animLvl val="lvl"/>
          <dgm:resizeHandles/>
        </dgm:presLayoutVars>
      </dgm:prSet>
      <dgm:spPr/>
    </dgm:pt>
    <dgm:pt modelId="{14E23151-F32D-4383-BE16-7E6253CEB9B2}" type="pres">
      <dgm:prSet presAssocID="{7404A325-3D1C-449D-AB3F-3F2C050279B1}" presName="linNode" presStyleCnt="0"/>
      <dgm:spPr/>
    </dgm:pt>
    <dgm:pt modelId="{E83653C9-7B24-491C-BBD9-6E1B0F1026EF}" type="pres">
      <dgm:prSet presAssocID="{7404A325-3D1C-449D-AB3F-3F2C050279B1}" presName="parentShp" presStyleLbl="node1" presStyleIdx="0" presStyleCnt="2" custScaleX="48844">
        <dgm:presLayoutVars>
          <dgm:bulletEnabled val="1"/>
        </dgm:presLayoutVars>
      </dgm:prSet>
      <dgm:spPr/>
    </dgm:pt>
    <dgm:pt modelId="{0FEF9BEB-A1F3-4AB1-80AD-AF8DF789481A}" type="pres">
      <dgm:prSet presAssocID="{7404A325-3D1C-449D-AB3F-3F2C050279B1}" presName="childShp" presStyleLbl="bgAccFollowNode1" presStyleIdx="0" presStyleCnt="2" custLinFactNeighborX="901" custLinFactNeighborY="-2686">
        <dgm:presLayoutVars>
          <dgm:bulletEnabled val="1"/>
        </dgm:presLayoutVars>
      </dgm:prSet>
      <dgm:spPr/>
    </dgm:pt>
    <dgm:pt modelId="{22231996-25CD-4455-8243-763B81C3DA87}" type="pres">
      <dgm:prSet presAssocID="{49F4EE00-1B6D-46C2-B839-60615E215DB5}" presName="spacing" presStyleCnt="0"/>
      <dgm:spPr/>
    </dgm:pt>
    <dgm:pt modelId="{D80F68BB-F261-41FE-809E-0F75D71B4BB6}" type="pres">
      <dgm:prSet presAssocID="{E8BCAF2C-20AD-42D7-BF4E-A4A86F71A0D6}" presName="linNode" presStyleCnt="0"/>
      <dgm:spPr/>
    </dgm:pt>
    <dgm:pt modelId="{E6A774D1-6C8F-4854-BDA2-71DE3F105AE6}" type="pres">
      <dgm:prSet presAssocID="{E8BCAF2C-20AD-42D7-BF4E-A4A86F71A0D6}" presName="parentShp" presStyleLbl="node1" presStyleIdx="1" presStyleCnt="2" custScaleX="48252" custLinFactNeighborX="-214" custLinFactNeighborY="25">
        <dgm:presLayoutVars>
          <dgm:bulletEnabled val="1"/>
        </dgm:presLayoutVars>
      </dgm:prSet>
      <dgm:spPr/>
    </dgm:pt>
    <dgm:pt modelId="{3CCABD67-C381-4DCA-8272-14956ED46657}" type="pres">
      <dgm:prSet presAssocID="{E8BCAF2C-20AD-42D7-BF4E-A4A86F71A0D6}" presName="childShp" presStyleLbl="bgAccFollowNode1" presStyleIdx="1" presStyleCnt="2" custScaleX="99706" custScaleY="94258">
        <dgm:presLayoutVars>
          <dgm:bulletEnabled val="1"/>
        </dgm:presLayoutVars>
      </dgm:prSet>
      <dgm:spPr/>
    </dgm:pt>
  </dgm:ptLst>
  <dgm:cxnLst>
    <dgm:cxn modelId="{C074A004-613D-4799-A888-D60B49C34B23}" srcId="{98D68822-9567-4EE8-B89A-51C090804214}" destId="{E8BCAF2C-20AD-42D7-BF4E-A4A86F71A0D6}" srcOrd="1" destOrd="0" parTransId="{48B35F0F-B4BE-4AAD-AAD3-90FBB8978F7D}" sibTransId="{01AF4EC9-C36D-490D-AF46-49ABC910DCB2}"/>
    <dgm:cxn modelId="{88537E2B-92F0-4A52-A032-B00A76F32F3B}" type="presOf" srcId="{0B302F9A-57EA-46E5-BB91-2B641709E3D6}" destId="{3CCABD67-C381-4DCA-8272-14956ED46657}" srcOrd="0" destOrd="1" presId="urn:microsoft.com/office/officeart/2005/8/layout/vList6"/>
    <dgm:cxn modelId="{B8A1B55B-F3F3-4DFB-8E70-E34579DDB3C4}" type="presOf" srcId="{C550541F-AEE3-4883-9046-05A96908905D}" destId="{0FEF9BEB-A1F3-4AB1-80AD-AF8DF789481A}" srcOrd="0" destOrd="1" presId="urn:microsoft.com/office/officeart/2005/8/layout/vList6"/>
    <dgm:cxn modelId="{4E8D805F-782B-40F4-91AB-59D75D59255F}" type="presOf" srcId="{AB046567-BD55-4100-B907-AC7AF8A7086A}" destId="{3CCABD67-C381-4DCA-8272-14956ED46657}" srcOrd="0" destOrd="0" presId="urn:microsoft.com/office/officeart/2005/8/layout/vList6"/>
    <dgm:cxn modelId="{52308065-0FBC-460E-9065-7265A1BDB31E}" type="presOf" srcId="{10034B8C-36C6-4F51-8611-E3DF1C532454}" destId="{0FEF9BEB-A1F3-4AB1-80AD-AF8DF789481A}" srcOrd="0" destOrd="0" presId="urn:microsoft.com/office/officeart/2005/8/layout/vList6"/>
    <dgm:cxn modelId="{BDB67F49-CEAD-4CDD-A523-1346844B2A5C}" srcId="{E8BCAF2C-20AD-42D7-BF4E-A4A86F71A0D6}" destId="{AB046567-BD55-4100-B907-AC7AF8A7086A}" srcOrd="0" destOrd="0" parTransId="{530FBEEA-05F3-496F-BB03-0EDC610691DF}" sibTransId="{ABB16E41-8D7B-4C7A-9962-FB8C1D73D47C}"/>
    <dgm:cxn modelId="{9B40E24D-4890-40DB-A599-0841C813415C}" srcId="{7404A325-3D1C-449D-AB3F-3F2C050279B1}" destId="{10034B8C-36C6-4F51-8611-E3DF1C532454}" srcOrd="0" destOrd="0" parTransId="{D0C0BEC3-FC6A-41DD-A7E7-5950864C7600}" sibTransId="{CABA0BAA-2895-4879-8F02-5346D25E15FE}"/>
    <dgm:cxn modelId="{C4DE8B82-2E17-4710-8ED0-D99785CC091A}" type="presOf" srcId="{AF8FF6D9-715D-4C65-92FE-531536B03CF1}" destId="{0FEF9BEB-A1F3-4AB1-80AD-AF8DF789481A}" srcOrd="0" destOrd="2" presId="urn:microsoft.com/office/officeart/2005/8/layout/vList6"/>
    <dgm:cxn modelId="{C3B461A0-8267-4AB9-8F17-CED65BA4F550}" srcId="{7404A325-3D1C-449D-AB3F-3F2C050279B1}" destId="{C550541F-AEE3-4883-9046-05A96908905D}" srcOrd="1" destOrd="0" parTransId="{B422E508-54F3-473E-841A-4CE6E5767766}" sibTransId="{9EE784A7-52D0-4CD2-97C7-F31FF77EC428}"/>
    <dgm:cxn modelId="{C87468A2-7283-4B96-B747-EE2CD56327FA}" srcId="{98D68822-9567-4EE8-B89A-51C090804214}" destId="{7404A325-3D1C-449D-AB3F-3F2C050279B1}" srcOrd="0" destOrd="0" parTransId="{3AB99723-BC2A-47B3-BC75-94EBAC6350FC}" sibTransId="{49F4EE00-1B6D-46C2-B839-60615E215DB5}"/>
    <dgm:cxn modelId="{4CE047AA-2307-4A37-84DF-400C4B896104}" type="presOf" srcId="{98D68822-9567-4EE8-B89A-51C090804214}" destId="{4519282C-4E92-4BB5-96F3-57BC071AE1CF}" srcOrd="0" destOrd="0" presId="urn:microsoft.com/office/officeart/2005/8/layout/vList6"/>
    <dgm:cxn modelId="{69D904CB-8CD8-4E0E-B31D-A9E5994CD704}" type="presOf" srcId="{7404A325-3D1C-449D-AB3F-3F2C050279B1}" destId="{E83653C9-7B24-491C-BBD9-6E1B0F1026EF}" srcOrd="0" destOrd="0" presId="urn:microsoft.com/office/officeart/2005/8/layout/vList6"/>
    <dgm:cxn modelId="{D12B83CD-2989-45B8-B045-7BF542E55C85}" srcId="{E8BCAF2C-20AD-42D7-BF4E-A4A86F71A0D6}" destId="{0B302F9A-57EA-46E5-BB91-2B641709E3D6}" srcOrd="1" destOrd="0" parTransId="{7604A868-571E-47D2-8F7A-B7D3A8666C5E}" sibTransId="{863416ED-1FC3-4715-AD76-5CEDFE07F4E8}"/>
    <dgm:cxn modelId="{8D1556DD-9C7D-4429-9918-F919F035FD95}" srcId="{7404A325-3D1C-449D-AB3F-3F2C050279B1}" destId="{AF8FF6D9-715D-4C65-92FE-531536B03CF1}" srcOrd="2" destOrd="0" parTransId="{3988D4CA-5606-4380-AE0A-6376461A5807}" sibTransId="{A2C2BAE6-ADF3-4A15-BF8C-08E20199F1BA}"/>
    <dgm:cxn modelId="{C81644E6-0FC8-4E29-B797-B6CCD1F6CEF5}" type="presOf" srcId="{E8BCAF2C-20AD-42D7-BF4E-A4A86F71A0D6}" destId="{E6A774D1-6C8F-4854-BDA2-71DE3F105AE6}" srcOrd="0" destOrd="0" presId="urn:microsoft.com/office/officeart/2005/8/layout/vList6"/>
    <dgm:cxn modelId="{663D98C1-FA3F-4B18-B2FC-A1CB8276F9B9}" type="presParOf" srcId="{4519282C-4E92-4BB5-96F3-57BC071AE1CF}" destId="{14E23151-F32D-4383-BE16-7E6253CEB9B2}" srcOrd="0" destOrd="0" presId="urn:microsoft.com/office/officeart/2005/8/layout/vList6"/>
    <dgm:cxn modelId="{B7012CB3-4E5F-469B-A179-9DE79DB2A7B6}" type="presParOf" srcId="{14E23151-F32D-4383-BE16-7E6253CEB9B2}" destId="{E83653C9-7B24-491C-BBD9-6E1B0F1026EF}" srcOrd="0" destOrd="0" presId="urn:microsoft.com/office/officeart/2005/8/layout/vList6"/>
    <dgm:cxn modelId="{F918ADA7-ACBD-46E0-99A2-A01A6189A1E8}" type="presParOf" srcId="{14E23151-F32D-4383-BE16-7E6253CEB9B2}" destId="{0FEF9BEB-A1F3-4AB1-80AD-AF8DF789481A}" srcOrd="1" destOrd="0" presId="urn:microsoft.com/office/officeart/2005/8/layout/vList6"/>
    <dgm:cxn modelId="{BD9BC908-BB8C-4FA6-8987-69B9080508A1}" type="presParOf" srcId="{4519282C-4E92-4BB5-96F3-57BC071AE1CF}" destId="{22231996-25CD-4455-8243-763B81C3DA87}" srcOrd="1" destOrd="0" presId="urn:microsoft.com/office/officeart/2005/8/layout/vList6"/>
    <dgm:cxn modelId="{0A9D640D-0F33-45A6-B259-5035BB09F657}" type="presParOf" srcId="{4519282C-4E92-4BB5-96F3-57BC071AE1CF}" destId="{D80F68BB-F261-41FE-809E-0F75D71B4BB6}" srcOrd="2" destOrd="0" presId="urn:microsoft.com/office/officeart/2005/8/layout/vList6"/>
    <dgm:cxn modelId="{A9E74A1E-EA34-42BB-9276-DBBB7ACC8F3A}" type="presParOf" srcId="{D80F68BB-F261-41FE-809E-0F75D71B4BB6}" destId="{E6A774D1-6C8F-4854-BDA2-71DE3F105AE6}" srcOrd="0" destOrd="0" presId="urn:microsoft.com/office/officeart/2005/8/layout/vList6"/>
    <dgm:cxn modelId="{BDB1B343-D428-45C1-96A9-7CD13A0E55C0}" type="presParOf" srcId="{D80F68BB-F261-41FE-809E-0F75D71B4BB6}" destId="{3CCABD67-C381-4DCA-8272-14956ED46657}"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1C6C04-5533-411A-A587-757356082AAB}" type="doc">
      <dgm:prSet loTypeId="urn:microsoft.com/office/officeart/2016/7/layout/HorizontalActionList" loCatId="List" qsTypeId="urn:microsoft.com/office/officeart/2005/8/quickstyle/simple1" qsCatId="simple" csTypeId="urn:microsoft.com/office/officeart/2005/8/colors/accent1_2" csCatId="accent1" phldr="1"/>
      <dgm:spPr/>
    </dgm:pt>
    <dgm:pt modelId="{F4E960CB-646A-4583-B2C1-21FD22B9EA7D}">
      <dgm:prSet phldrT="[Text]"/>
      <dgm:spPr/>
      <dgm:t>
        <a:bodyPr/>
        <a:lstStyle/>
        <a:p>
          <a:r>
            <a:rPr lang="en-US"/>
            <a:t>Accountability</a:t>
          </a:r>
        </a:p>
      </dgm:t>
    </dgm:pt>
    <dgm:pt modelId="{D1687E55-9B70-4D55-8B51-7FCB46A053B1}" type="parTrans" cxnId="{A20E60B0-0A78-4963-9C6F-CEAB2EE8BE39}">
      <dgm:prSet/>
      <dgm:spPr/>
      <dgm:t>
        <a:bodyPr/>
        <a:lstStyle/>
        <a:p>
          <a:endParaRPr lang="en-US"/>
        </a:p>
      </dgm:t>
    </dgm:pt>
    <dgm:pt modelId="{19A22283-8333-4BC0-BA2C-808F1DE08087}" type="sibTrans" cxnId="{A20E60B0-0A78-4963-9C6F-CEAB2EE8BE39}">
      <dgm:prSet/>
      <dgm:spPr/>
      <dgm:t>
        <a:bodyPr/>
        <a:lstStyle/>
        <a:p>
          <a:endParaRPr lang="en-US"/>
        </a:p>
      </dgm:t>
    </dgm:pt>
    <dgm:pt modelId="{58529C06-9112-41E2-A3CF-CA02DA317738}">
      <dgm:prSet phldrT="[Text]"/>
      <dgm:spPr/>
      <dgm:t>
        <a:bodyPr/>
        <a:lstStyle/>
        <a:p>
          <a:r>
            <a:rPr lang="en-US"/>
            <a:t>Integrity</a:t>
          </a:r>
        </a:p>
      </dgm:t>
    </dgm:pt>
    <dgm:pt modelId="{4FA41478-3AD3-47FF-9142-BA5CE763479E}" type="parTrans" cxnId="{E7A67CAE-0FD9-4EFF-AF32-896A62F49920}">
      <dgm:prSet/>
      <dgm:spPr/>
      <dgm:t>
        <a:bodyPr/>
        <a:lstStyle/>
        <a:p>
          <a:endParaRPr lang="en-US"/>
        </a:p>
      </dgm:t>
    </dgm:pt>
    <dgm:pt modelId="{2751C5E1-1CC8-4C5D-9779-0FC71D1BD1C6}" type="sibTrans" cxnId="{E7A67CAE-0FD9-4EFF-AF32-896A62F49920}">
      <dgm:prSet/>
      <dgm:spPr/>
      <dgm:t>
        <a:bodyPr/>
        <a:lstStyle/>
        <a:p>
          <a:endParaRPr lang="en-US"/>
        </a:p>
      </dgm:t>
    </dgm:pt>
    <dgm:pt modelId="{FE2C62E8-C4A6-4602-97AD-9B3E02F39437}">
      <dgm:prSet phldrT="[Text]"/>
      <dgm:spPr/>
      <dgm:t>
        <a:bodyPr/>
        <a:lstStyle/>
        <a:p>
          <a:r>
            <a:rPr lang="en-US"/>
            <a:t>Efficiency</a:t>
          </a:r>
        </a:p>
      </dgm:t>
    </dgm:pt>
    <dgm:pt modelId="{441B7D89-0BEE-4479-B155-C5E5130B68C8}" type="parTrans" cxnId="{0F1B2CD3-CDF8-4B2A-9178-2B4E938F58C5}">
      <dgm:prSet/>
      <dgm:spPr/>
      <dgm:t>
        <a:bodyPr/>
        <a:lstStyle/>
        <a:p>
          <a:endParaRPr lang="en-US"/>
        </a:p>
      </dgm:t>
    </dgm:pt>
    <dgm:pt modelId="{306A58CF-0F37-4653-973D-14F8AE577831}" type="sibTrans" cxnId="{0F1B2CD3-CDF8-4B2A-9178-2B4E938F58C5}">
      <dgm:prSet/>
      <dgm:spPr/>
      <dgm:t>
        <a:bodyPr/>
        <a:lstStyle/>
        <a:p>
          <a:endParaRPr lang="en-US"/>
        </a:p>
      </dgm:t>
    </dgm:pt>
    <dgm:pt modelId="{CF950257-6085-439E-BF98-E424B1AE5FB1}">
      <dgm:prSet phldrT="[Text]"/>
      <dgm:spPr/>
      <dgm:t>
        <a:bodyPr/>
        <a:lstStyle/>
        <a:p>
          <a:r>
            <a:rPr lang="en-US"/>
            <a:t>Stewardship</a:t>
          </a:r>
        </a:p>
      </dgm:t>
    </dgm:pt>
    <dgm:pt modelId="{A7EFAB60-58A6-418C-BD66-3E04FF9B5B8F}" type="parTrans" cxnId="{26F4587E-EE44-44AF-B690-0D50E9952789}">
      <dgm:prSet/>
      <dgm:spPr/>
      <dgm:t>
        <a:bodyPr/>
        <a:lstStyle/>
        <a:p>
          <a:endParaRPr lang="en-US"/>
        </a:p>
      </dgm:t>
    </dgm:pt>
    <dgm:pt modelId="{5DE53B61-83C9-4643-88A2-8138C0A4C726}" type="sibTrans" cxnId="{26F4587E-EE44-44AF-B690-0D50E9952789}">
      <dgm:prSet/>
      <dgm:spPr/>
      <dgm:t>
        <a:bodyPr/>
        <a:lstStyle/>
        <a:p>
          <a:endParaRPr lang="en-US"/>
        </a:p>
      </dgm:t>
    </dgm:pt>
    <dgm:pt modelId="{A7E643D6-BA88-461C-B109-CF3EF68EBE2C}">
      <dgm:prSet phldrT="[Text]"/>
      <dgm:spPr/>
      <dgm:t>
        <a:bodyPr/>
        <a:lstStyle/>
        <a:p>
          <a:r>
            <a:rPr lang="en-US"/>
            <a:t>Be a Team Player</a:t>
          </a:r>
        </a:p>
      </dgm:t>
    </dgm:pt>
    <dgm:pt modelId="{C8B96B0E-9784-4FE8-86FF-A64BAF022813}" type="parTrans" cxnId="{1EDC972C-369B-4397-92E3-CA5DB289C680}">
      <dgm:prSet/>
      <dgm:spPr/>
      <dgm:t>
        <a:bodyPr/>
        <a:lstStyle/>
        <a:p>
          <a:endParaRPr lang="en-US"/>
        </a:p>
      </dgm:t>
    </dgm:pt>
    <dgm:pt modelId="{9E13938E-2B7C-4A04-872C-E4378251FFD5}" type="sibTrans" cxnId="{1EDC972C-369B-4397-92E3-CA5DB289C680}">
      <dgm:prSet/>
      <dgm:spPr/>
      <dgm:t>
        <a:bodyPr/>
        <a:lstStyle/>
        <a:p>
          <a:endParaRPr lang="en-US"/>
        </a:p>
      </dgm:t>
    </dgm:pt>
    <dgm:pt modelId="{78358D41-541D-4D26-B272-4FCA4904B487}">
      <dgm:prSet phldrT="[Text]"/>
      <dgm:spPr/>
      <dgm:t>
        <a:bodyPr/>
        <a:lstStyle/>
        <a:p>
          <a:r>
            <a:rPr lang="en-US"/>
            <a:t>Support and assist your team members. Be available to help and learn from your team. Keep an open mind to feedback and earn trust of staff</a:t>
          </a:r>
        </a:p>
      </dgm:t>
    </dgm:pt>
    <dgm:pt modelId="{715D3BB7-1D49-47FD-9ACE-DA16A7063C2D}" type="parTrans" cxnId="{D39EF696-2D3A-4F11-940C-EC8B863A665E}">
      <dgm:prSet/>
      <dgm:spPr/>
      <dgm:t>
        <a:bodyPr/>
        <a:lstStyle/>
        <a:p>
          <a:endParaRPr lang="en-US"/>
        </a:p>
      </dgm:t>
    </dgm:pt>
    <dgm:pt modelId="{5C722195-8D0B-45DA-8DBE-C2C246663CDC}" type="sibTrans" cxnId="{D39EF696-2D3A-4F11-940C-EC8B863A665E}">
      <dgm:prSet/>
      <dgm:spPr/>
      <dgm:t>
        <a:bodyPr/>
        <a:lstStyle/>
        <a:p>
          <a:endParaRPr lang="en-US"/>
        </a:p>
      </dgm:t>
    </dgm:pt>
    <dgm:pt modelId="{89157FE8-81CC-4192-9A29-91712338598F}">
      <dgm:prSet phldrT="[Text]"/>
      <dgm:spPr/>
      <dgm:t>
        <a:bodyPr/>
        <a:lstStyle/>
        <a:p>
          <a:r>
            <a:rPr lang="en-US"/>
            <a:t>Always demonstrate the highest performance and behavior standards. Share responsibility and expect others to be accountable.</a:t>
          </a:r>
        </a:p>
      </dgm:t>
    </dgm:pt>
    <dgm:pt modelId="{35885DAE-E28E-49EA-9EFF-C70361DCC515}" type="parTrans" cxnId="{DF052EB4-91DB-4EB7-9014-300D7EF14102}">
      <dgm:prSet/>
      <dgm:spPr/>
      <dgm:t>
        <a:bodyPr/>
        <a:lstStyle/>
        <a:p>
          <a:endParaRPr lang="en-US"/>
        </a:p>
      </dgm:t>
    </dgm:pt>
    <dgm:pt modelId="{56A069E6-0F02-479B-99CA-7F4AFC302ADC}" type="sibTrans" cxnId="{DF052EB4-91DB-4EB7-9014-300D7EF14102}">
      <dgm:prSet/>
      <dgm:spPr/>
      <dgm:t>
        <a:bodyPr/>
        <a:lstStyle/>
        <a:p>
          <a:endParaRPr lang="en-US"/>
        </a:p>
      </dgm:t>
    </dgm:pt>
    <dgm:pt modelId="{0D3E8AFB-76FD-4D81-ACAD-C4E561BD8DC1}">
      <dgm:prSet phldrT="[Text]"/>
      <dgm:spPr/>
      <dgm:t>
        <a:bodyPr/>
        <a:lstStyle/>
        <a:p>
          <a:r>
            <a:rPr lang="en-US"/>
            <a:t>Keep your promises, commitments, and confidences. Be honest and straightforward dealing with all issues fairly and consistently.</a:t>
          </a:r>
        </a:p>
      </dgm:t>
    </dgm:pt>
    <dgm:pt modelId="{8942B761-D1C4-401D-A015-7DD456D9D72D}" type="parTrans" cxnId="{2420D748-D780-44D6-ABC3-C2E28821D0A9}">
      <dgm:prSet/>
      <dgm:spPr/>
      <dgm:t>
        <a:bodyPr/>
        <a:lstStyle/>
        <a:p>
          <a:endParaRPr lang="en-US"/>
        </a:p>
      </dgm:t>
    </dgm:pt>
    <dgm:pt modelId="{52A5F40C-7ED4-4317-B571-22F73E9DFEDE}" type="sibTrans" cxnId="{2420D748-D780-44D6-ABC3-C2E28821D0A9}">
      <dgm:prSet/>
      <dgm:spPr/>
      <dgm:t>
        <a:bodyPr/>
        <a:lstStyle/>
        <a:p>
          <a:endParaRPr lang="en-US"/>
        </a:p>
      </dgm:t>
    </dgm:pt>
    <dgm:pt modelId="{B2F9FA28-B101-4BA6-A3CA-A37C620AFDD6}">
      <dgm:prSet phldrT="[Text]"/>
      <dgm:spPr/>
      <dgm:t>
        <a:bodyPr/>
        <a:lstStyle/>
        <a:p>
          <a:r>
            <a:rPr lang="en-US"/>
            <a:t>Demonstrate a proactive approach to problem identification and solutions. Be innovative and solutions oriented, improving processes while reducing costs. Demonstrate appropriate time management skills. Optimize the use of available resources.</a:t>
          </a:r>
        </a:p>
      </dgm:t>
    </dgm:pt>
    <dgm:pt modelId="{989BDB2B-8284-4FD7-801D-3EC4AFF1944D}" type="parTrans" cxnId="{96DDBBEC-0B35-4C86-9C8B-9828D797ADDE}">
      <dgm:prSet/>
      <dgm:spPr/>
      <dgm:t>
        <a:bodyPr/>
        <a:lstStyle/>
        <a:p>
          <a:endParaRPr lang="en-US"/>
        </a:p>
      </dgm:t>
    </dgm:pt>
    <dgm:pt modelId="{A5770234-E912-4E15-9EB2-1CCCC02A68B1}" type="sibTrans" cxnId="{96DDBBEC-0B35-4C86-9C8B-9828D797ADDE}">
      <dgm:prSet/>
      <dgm:spPr/>
      <dgm:t>
        <a:bodyPr/>
        <a:lstStyle/>
        <a:p>
          <a:endParaRPr lang="en-US"/>
        </a:p>
      </dgm:t>
    </dgm:pt>
    <dgm:pt modelId="{DD466C6F-57D7-4066-9C8F-9D73D4C5C6F4}">
      <dgm:prSet phldrT="[Text]"/>
      <dgm:spPr/>
      <dgm:t>
        <a:bodyPr/>
        <a:lstStyle/>
        <a:p>
          <a:r>
            <a:rPr lang="en-US"/>
            <a:t>Adhere to all state and federal regulations relating to your position including the Health Insurance Portability and Accountability Act (HIPAA), Fraud &amp; Abuse and Occupational Safety and Health Administration (OSHA) laws. Abide by Company policies and procedures at all times.</a:t>
          </a:r>
        </a:p>
      </dgm:t>
    </dgm:pt>
    <dgm:pt modelId="{41F0AB0A-13AE-477B-85B1-7B851FCC72C9}" type="parTrans" cxnId="{5C05427A-E5F5-4247-848A-CA7EC8681455}">
      <dgm:prSet/>
      <dgm:spPr/>
      <dgm:t>
        <a:bodyPr/>
        <a:lstStyle/>
        <a:p>
          <a:endParaRPr lang="en-US"/>
        </a:p>
      </dgm:t>
    </dgm:pt>
    <dgm:pt modelId="{4F71649B-F394-428B-8795-BEFBFF50524D}" type="sibTrans" cxnId="{5C05427A-E5F5-4247-848A-CA7EC8681455}">
      <dgm:prSet/>
      <dgm:spPr/>
      <dgm:t>
        <a:bodyPr/>
        <a:lstStyle/>
        <a:p>
          <a:endParaRPr lang="en-US"/>
        </a:p>
      </dgm:t>
    </dgm:pt>
    <dgm:pt modelId="{A97108DB-932B-4AE3-9882-FD361E25820C}" type="pres">
      <dgm:prSet presAssocID="{CE1C6C04-5533-411A-A587-757356082AAB}" presName="Name0" presStyleCnt="0">
        <dgm:presLayoutVars>
          <dgm:dir/>
          <dgm:animLvl val="lvl"/>
          <dgm:resizeHandles val="exact"/>
        </dgm:presLayoutVars>
      </dgm:prSet>
      <dgm:spPr/>
    </dgm:pt>
    <dgm:pt modelId="{A608DB04-D988-4A8B-949B-B6E1444EEA75}" type="pres">
      <dgm:prSet presAssocID="{F4E960CB-646A-4583-B2C1-21FD22B9EA7D}" presName="composite" presStyleCnt="0"/>
      <dgm:spPr/>
    </dgm:pt>
    <dgm:pt modelId="{44C93648-8B8B-4842-9366-791AAA7D4ADC}" type="pres">
      <dgm:prSet presAssocID="{F4E960CB-646A-4583-B2C1-21FD22B9EA7D}" presName="parTx" presStyleLbl="alignNode1" presStyleIdx="0" presStyleCnt="5">
        <dgm:presLayoutVars>
          <dgm:chMax val="0"/>
          <dgm:chPref val="0"/>
        </dgm:presLayoutVars>
      </dgm:prSet>
      <dgm:spPr/>
    </dgm:pt>
    <dgm:pt modelId="{6EEEE98B-EDDC-48AB-8A0E-03A077804081}" type="pres">
      <dgm:prSet presAssocID="{F4E960CB-646A-4583-B2C1-21FD22B9EA7D}" presName="desTx" presStyleLbl="alignAccFollowNode1" presStyleIdx="0" presStyleCnt="5">
        <dgm:presLayoutVars/>
      </dgm:prSet>
      <dgm:spPr/>
    </dgm:pt>
    <dgm:pt modelId="{A0105A95-D906-495F-BA01-D314A914DECA}" type="pres">
      <dgm:prSet presAssocID="{19A22283-8333-4BC0-BA2C-808F1DE08087}" presName="space" presStyleCnt="0"/>
      <dgm:spPr/>
    </dgm:pt>
    <dgm:pt modelId="{67C451B2-6D97-473A-87B8-5F64E842848E}" type="pres">
      <dgm:prSet presAssocID="{58529C06-9112-41E2-A3CF-CA02DA317738}" presName="composite" presStyleCnt="0"/>
      <dgm:spPr/>
    </dgm:pt>
    <dgm:pt modelId="{6D1D8F91-8F7F-4426-B16B-9E146BEC8777}" type="pres">
      <dgm:prSet presAssocID="{58529C06-9112-41E2-A3CF-CA02DA317738}" presName="parTx" presStyleLbl="alignNode1" presStyleIdx="1" presStyleCnt="5">
        <dgm:presLayoutVars>
          <dgm:chMax val="0"/>
          <dgm:chPref val="0"/>
        </dgm:presLayoutVars>
      </dgm:prSet>
      <dgm:spPr/>
    </dgm:pt>
    <dgm:pt modelId="{52359F2B-1E39-4553-AC19-3020CB14AE4F}" type="pres">
      <dgm:prSet presAssocID="{58529C06-9112-41E2-A3CF-CA02DA317738}" presName="desTx" presStyleLbl="alignAccFollowNode1" presStyleIdx="1" presStyleCnt="5">
        <dgm:presLayoutVars/>
      </dgm:prSet>
      <dgm:spPr/>
    </dgm:pt>
    <dgm:pt modelId="{351AB8C1-4467-46AA-A26C-3D560D386B69}" type="pres">
      <dgm:prSet presAssocID="{2751C5E1-1CC8-4C5D-9779-0FC71D1BD1C6}" presName="space" presStyleCnt="0"/>
      <dgm:spPr/>
    </dgm:pt>
    <dgm:pt modelId="{62936DF3-32F9-4933-B331-07AD1D87A77C}" type="pres">
      <dgm:prSet presAssocID="{FE2C62E8-C4A6-4602-97AD-9B3E02F39437}" presName="composite" presStyleCnt="0"/>
      <dgm:spPr/>
    </dgm:pt>
    <dgm:pt modelId="{48B47338-C7B8-4628-A370-AAD90C45BCEA}" type="pres">
      <dgm:prSet presAssocID="{FE2C62E8-C4A6-4602-97AD-9B3E02F39437}" presName="parTx" presStyleLbl="alignNode1" presStyleIdx="2" presStyleCnt="5">
        <dgm:presLayoutVars>
          <dgm:chMax val="0"/>
          <dgm:chPref val="0"/>
        </dgm:presLayoutVars>
      </dgm:prSet>
      <dgm:spPr/>
    </dgm:pt>
    <dgm:pt modelId="{C040559E-A0E4-4482-AAFD-4BC2547A1E9D}" type="pres">
      <dgm:prSet presAssocID="{FE2C62E8-C4A6-4602-97AD-9B3E02F39437}" presName="desTx" presStyleLbl="alignAccFollowNode1" presStyleIdx="2" presStyleCnt="5">
        <dgm:presLayoutVars/>
      </dgm:prSet>
      <dgm:spPr/>
    </dgm:pt>
    <dgm:pt modelId="{B42CA5EB-6B8B-45CA-AD5E-9DEDF5F88075}" type="pres">
      <dgm:prSet presAssocID="{306A58CF-0F37-4653-973D-14F8AE577831}" presName="space" presStyleCnt="0"/>
      <dgm:spPr/>
    </dgm:pt>
    <dgm:pt modelId="{07AAC95E-DF7C-41CD-88C2-D32B461F81FB}" type="pres">
      <dgm:prSet presAssocID="{CF950257-6085-439E-BF98-E424B1AE5FB1}" presName="composite" presStyleCnt="0"/>
      <dgm:spPr/>
    </dgm:pt>
    <dgm:pt modelId="{63A417F1-A5C5-42D4-900A-43147E9B13EE}" type="pres">
      <dgm:prSet presAssocID="{CF950257-6085-439E-BF98-E424B1AE5FB1}" presName="parTx" presStyleLbl="alignNode1" presStyleIdx="3" presStyleCnt="5">
        <dgm:presLayoutVars>
          <dgm:chMax val="0"/>
          <dgm:chPref val="0"/>
        </dgm:presLayoutVars>
      </dgm:prSet>
      <dgm:spPr/>
    </dgm:pt>
    <dgm:pt modelId="{5F7CFE07-F5DD-4E9D-AB92-B0D13FBEAAC8}" type="pres">
      <dgm:prSet presAssocID="{CF950257-6085-439E-BF98-E424B1AE5FB1}" presName="desTx" presStyleLbl="alignAccFollowNode1" presStyleIdx="3" presStyleCnt="5">
        <dgm:presLayoutVars/>
      </dgm:prSet>
      <dgm:spPr/>
    </dgm:pt>
    <dgm:pt modelId="{61118F51-3C5E-4549-8FDC-52BB6EE398BD}" type="pres">
      <dgm:prSet presAssocID="{5DE53B61-83C9-4643-88A2-8138C0A4C726}" presName="space" presStyleCnt="0"/>
      <dgm:spPr/>
    </dgm:pt>
    <dgm:pt modelId="{8FF000F0-3515-4137-8244-91609A1C8A5C}" type="pres">
      <dgm:prSet presAssocID="{A7E643D6-BA88-461C-B109-CF3EF68EBE2C}" presName="composite" presStyleCnt="0"/>
      <dgm:spPr/>
    </dgm:pt>
    <dgm:pt modelId="{89B2FF04-7F23-47B8-82B7-48D10811BF8D}" type="pres">
      <dgm:prSet presAssocID="{A7E643D6-BA88-461C-B109-CF3EF68EBE2C}" presName="parTx" presStyleLbl="alignNode1" presStyleIdx="4" presStyleCnt="5">
        <dgm:presLayoutVars>
          <dgm:chMax val="0"/>
          <dgm:chPref val="0"/>
        </dgm:presLayoutVars>
      </dgm:prSet>
      <dgm:spPr/>
    </dgm:pt>
    <dgm:pt modelId="{0BFD6B30-A38F-4491-BB05-82584C9A105C}" type="pres">
      <dgm:prSet presAssocID="{A7E643D6-BA88-461C-B109-CF3EF68EBE2C}" presName="desTx" presStyleLbl="alignAccFollowNode1" presStyleIdx="4" presStyleCnt="5">
        <dgm:presLayoutVars/>
      </dgm:prSet>
      <dgm:spPr/>
    </dgm:pt>
  </dgm:ptLst>
  <dgm:cxnLst>
    <dgm:cxn modelId="{0A4C051F-8335-4B15-9253-490F8187215A}" type="presOf" srcId="{CE1C6C04-5533-411A-A587-757356082AAB}" destId="{A97108DB-932B-4AE3-9882-FD361E25820C}" srcOrd="0" destOrd="0" presId="urn:microsoft.com/office/officeart/2016/7/layout/HorizontalActionList"/>
    <dgm:cxn modelId="{C33C822B-8608-4F09-A30B-92AF89B6D9C0}" type="presOf" srcId="{0D3E8AFB-76FD-4D81-ACAD-C4E561BD8DC1}" destId="{C040559E-A0E4-4482-AAFD-4BC2547A1E9D}" srcOrd="0" destOrd="0" presId="urn:microsoft.com/office/officeart/2016/7/layout/HorizontalActionList"/>
    <dgm:cxn modelId="{1EDC972C-369B-4397-92E3-CA5DB289C680}" srcId="{CE1C6C04-5533-411A-A587-757356082AAB}" destId="{A7E643D6-BA88-461C-B109-CF3EF68EBE2C}" srcOrd="4" destOrd="0" parTransId="{C8B96B0E-9784-4FE8-86FF-A64BAF022813}" sibTransId="{9E13938E-2B7C-4A04-872C-E4378251FFD5}"/>
    <dgm:cxn modelId="{C0BC2833-BED4-42F2-82A6-797763845A0B}" type="presOf" srcId="{FE2C62E8-C4A6-4602-97AD-9B3E02F39437}" destId="{48B47338-C7B8-4628-A370-AAD90C45BCEA}" srcOrd="0" destOrd="0" presId="urn:microsoft.com/office/officeart/2016/7/layout/HorizontalActionList"/>
    <dgm:cxn modelId="{CEF4E667-1404-4221-92E2-B9A0A9E9CCE3}" type="presOf" srcId="{58529C06-9112-41E2-A3CF-CA02DA317738}" destId="{6D1D8F91-8F7F-4426-B16B-9E146BEC8777}" srcOrd="0" destOrd="0" presId="urn:microsoft.com/office/officeart/2016/7/layout/HorizontalActionList"/>
    <dgm:cxn modelId="{2420D748-D780-44D6-ABC3-C2E28821D0A9}" srcId="{FE2C62E8-C4A6-4602-97AD-9B3E02F39437}" destId="{0D3E8AFB-76FD-4D81-ACAD-C4E561BD8DC1}" srcOrd="0" destOrd="0" parTransId="{8942B761-D1C4-401D-A015-7DD456D9D72D}" sibTransId="{52A5F40C-7ED4-4317-B571-22F73E9DFEDE}"/>
    <dgm:cxn modelId="{02CC316A-1BBA-40F7-B735-F92DA0B52684}" type="presOf" srcId="{A7E643D6-BA88-461C-B109-CF3EF68EBE2C}" destId="{89B2FF04-7F23-47B8-82B7-48D10811BF8D}" srcOrd="0" destOrd="0" presId="urn:microsoft.com/office/officeart/2016/7/layout/HorizontalActionList"/>
    <dgm:cxn modelId="{5E26BE6D-507D-474F-8373-AAF6FC88A7B9}" type="presOf" srcId="{F4E960CB-646A-4583-B2C1-21FD22B9EA7D}" destId="{44C93648-8B8B-4842-9366-791AAA7D4ADC}" srcOrd="0" destOrd="0" presId="urn:microsoft.com/office/officeart/2016/7/layout/HorizontalActionList"/>
    <dgm:cxn modelId="{5C05427A-E5F5-4247-848A-CA7EC8681455}" srcId="{A7E643D6-BA88-461C-B109-CF3EF68EBE2C}" destId="{DD466C6F-57D7-4066-9C8F-9D73D4C5C6F4}" srcOrd="0" destOrd="0" parTransId="{41F0AB0A-13AE-477B-85B1-7B851FCC72C9}" sibTransId="{4F71649B-F394-428B-8795-BEFBFF50524D}"/>
    <dgm:cxn modelId="{6330037C-B4F6-45B0-96B4-2CC4A67F826F}" type="presOf" srcId="{DD466C6F-57D7-4066-9C8F-9D73D4C5C6F4}" destId="{0BFD6B30-A38F-4491-BB05-82584C9A105C}" srcOrd="0" destOrd="0" presId="urn:microsoft.com/office/officeart/2016/7/layout/HorizontalActionList"/>
    <dgm:cxn modelId="{0E5DAB7C-95F6-4E26-A84E-77C870362FF4}" type="presOf" srcId="{CF950257-6085-439E-BF98-E424B1AE5FB1}" destId="{63A417F1-A5C5-42D4-900A-43147E9B13EE}" srcOrd="0" destOrd="0" presId="urn:microsoft.com/office/officeart/2016/7/layout/HorizontalActionList"/>
    <dgm:cxn modelId="{26F4587E-EE44-44AF-B690-0D50E9952789}" srcId="{CE1C6C04-5533-411A-A587-757356082AAB}" destId="{CF950257-6085-439E-BF98-E424B1AE5FB1}" srcOrd="3" destOrd="0" parTransId="{A7EFAB60-58A6-418C-BD66-3E04FF9B5B8F}" sibTransId="{5DE53B61-83C9-4643-88A2-8138C0A4C726}"/>
    <dgm:cxn modelId="{4E90B087-B850-4562-90BA-3B0348312597}" type="presOf" srcId="{B2F9FA28-B101-4BA6-A3CA-A37C620AFDD6}" destId="{5F7CFE07-F5DD-4E9D-AB92-B0D13FBEAAC8}" srcOrd="0" destOrd="0" presId="urn:microsoft.com/office/officeart/2016/7/layout/HorizontalActionList"/>
    <dgm:cxn modelId="{3B4DEF96-DDF4-4A1E-8083-AF9F905F2164}" type="presOf" srcId="{89157FE8-81CC-4192-9A29-91712338598F}" destId="{52359F2B-1E39-4553-AC19-3020CB14AE4F}" srcOrd="0" destOrd="0" presId="urn:microsoft.com/office/officeart/2016/7/layout/HorizontalActionList"/>
    <dgm:cxn modelId="{D39EF696-2D3A-4F11-940C-EC8B863A665E}" srcId="{F4E960CB-646A-4583-B2C1-21FD22B9EA7D}" destId="{78358D41-541D-4D26-B272-4FCA4904B487}" srcOrd="0" destOrd="0" parTransId="{715D3BB7-1D49-47FD-9ACE-DA16A7063C2D}" sibTransId="{5C722195-8D0B-45DA-8DBE-C2C246663CDC}"/>
    <dgm:cxn modelId="{E7A67CAE-0FD9-4EFF-AF32-896A62F49920}" srcId="{CE1C6C04-5533-411A-A587-757356082AAB}" destId="{58529C06-9112-41E2-A3CF-CA02DA317738}" srcOrd="1" destOrd="0" parTransId="{4FA41478-3AD3-47FF-9142-BA5CE763479E}" sibTransId="{2751C5E1-1CC8-4C5D-9779-0FC71D1BD1C6}"/>
    <dgm:cxn modelId="{E489ABAE-DBE3-4149-9EE0-3C74F232429A}" type="presOf" srcId="{78358D41-541D-4D26-B272-4FCA4904B487}" destId="{6EEEE98B-EDDC-48AB-8A0E-03A077804081}" srcOrd="0" destOrd="0" presId="urn:microsoft.com/office/officeart/2016/7/layout/HorizontalActionList"/>
    <dgm:cxn modelId="{A20E60B0-0A78-4963-9C6F-CEAB2EE8BE39}" srcId="{CE1C6C04-5533-411A-A587-757356082AAB}" destId="{F4E960CB-646A-4583-B2C1-21FD22B9EA7D}" srcOrd="0" destOrd="0" parTransId="{D1687E55-9B70-4D55-8B51-7FCB46A053B1}" sibTransId="{19A22283-8333-4BC0-BA2C-808F1DE08087}"/>
    <dgm:cxn modelId="{DF052EB4-91DB-4EB7-9014-300D7EF14102}" srcId="{58529C06-9112-41E2-A3CF-CA02DA317738}" destId="{89157FE8-81CC-4192-9A29-91712338598F}" srcOrd="0" destOrd="0" parTransId="{35885DAE-E28E-49EA-9EFF-C70361DCC515}" sibTransId="{56A069E6-0F02-479B-99CA-7F4AFC302ADC}"/>
    <dgm:cxn modelId="{0F1B2CD3-CDF8-4B2A-9178-2B4E938F58C5}" srcId="{CE1C6C04-5533-411A-A587-757356082AAB}" destId="{FE2C62E8-C4A6-4602-97AD-9B3E02F39437}" srcOrd="2" destOrd="0" parTransId="{441B7D89-0BEE-4479-B155-C5E5130B68C8}" sibTransId="{306A58CF-0F37-4653-973D-14F8AE577831}"/>
    <dgm:cxn modelId="{96DDBBEC-0B35-4C86-9C8B-9828D797ADDE}" srcId="{CF950257-6085-439E-BF98-E424B1AE5FB1}" destId="{B2F9FA28-B101-4BA6-A3CA-A37C620AFDD6}" srcOrd="0" destOrd="0" parTransId="{989BDB2B-8284-4FD7-801D-3EC4AFF1944D}" sibTransId="{A5770234-E912-4E15-9EB2-1CCCC02A68B1}"/>
    <dgm:cxn modelId="{6DCDBFC9-A304-4EA0-9035-875F0CD4E077}" type="presParOf" srcId="{A97108DB-932B-4AE3-9882-FD361E25820C}" destId="{A608DB04-D988-4A8B-949B-B6E1444EEA75}" srcOrd="0" destOrd="0" presId="urn:microsoft.com/office/officeart/2016/7/layout/HorizontalActionList"/>
    <dgm:cxn modelId="{A820277D-861A-4162-9958-B6ACFEC56147}" type="presParOf" srcId="{A608DB04-D988-4A8B-949B-B6E1444EEA75}" destId="{44C93648-8B8B-4842-9366-791AAA7D4ADC}" srcOrd="0" destOrd="0" presId="urn:microsoft.com/office/officeart/2016/7/layout/HorizontalActionList"/>
    <dgm:cxn modelId="{FFA63CD5-984A-4B7D-AD64-96BD9CCEF988}" type="presParOf" srcId="{A608DB04-D988-4A8B-949B-B6E1444EEA75}" destId="{6EEEE98B-EDDC-48AB-8A0E-03A077804081}" srcOrd="1" destOrd="0" presId="urn:microsoft.com/office/officeart/2016/7/layout/HorizontalActionList"/>
    <dgm:cxn modelId="{2A930A75-40BD-450A-B2D2-EC20B501063E}" type="presParOf" srcId="{A97108DB-932B-4AE3-9882-FD361E25820C}" destId="{A0105A95-D906-495F-BA01-D314A914DECA}" srcOrd="1" destOrd="0" presId="urn:microsoft.com/office/officeart/2016/7/layout/HorizontalActionList"/>
    <dgm:cxn modelId="{29F7BB3D-1450-43C6-998F-61CDB5269126}" type="presParOf" srcId="{A97108DB-932B-4AE3-9882-FD361E25820C}" destId="{67C451B2-6D97-473A-87B8-5F64E842848E}" srcOrd="2" destOrd="0" presId="urn:microsoft.com/office/officeart/2016/7/layout/HorizontalActionList"/>
    <dgm:cxn modelId="{11B15947-827E-434C-B713-D46A7B12B2BB}" type="presParOf" srcId="{67C451B2-6D97-473A-87B8-5F64E842848E}" destId="{6D1D8F91-8F7F-4426-B16B-9E146BEC8777}" srcOrd="0" destOrd="0" presId="urn:microsoft.com/office/officeart/2016/7/layout/HorizontalActionList"/>
    <dgm:cxn modelId="{EE48165A-F03D-4236-826A-C910A4446FAD}" type="presParOf" srcId="{67C451B2-6D97-473A-87B8-5F64E842848E}" destId="{52359F2B-1E39-4553-AC19-3020CB14AE4F}" srcOrd="1" destOrd="0" presId="urn:microsoft.com/office/officeart/2016/7/layout/HorizontalActionList"/>
    <dgm:cxn modelId="{C7159969-3D4F-4251-B2BD-8FAC70BA4076}" type="presParOf" srcId="{A97108DB-932B-4AE3-9882-FD361E25820C}" destId="{351AB8C1-4467-46AA-A26C-3D560D386B69}" srcOrd="3" destOrd="0" presId="urn:microsoft.com/office/officeart/2016/7/layout/HorizontalActionList"/>
    <dgm:cxn modelId="{47CE00FD-0D79-405C-9231-C2483F65417C}" type="presParOf" srcId="{A97108DB-932B-4AE3-9882-FD361E25820C}" destId="{62936DF3-32F9-4933-B331-07AD1D87A77C}" srcOrd="4" destOrd="0" presId="urn:microsoft.com/office/officeart/2016/7/layout/HorizontalActionList"/>
    <dgm:cxn modelId="{BDB823BC-1C9A-47FA-8FEF-DD34160BA015}" type="presParOf" srcId="{62936DF3-32F9-4933-B331-07AD1D87A77C}" destId="{48B47338-C7B8-4628-A370-AAD90C45BCEA}" srcOrd="0" destOrd="0" presId="urn:microsoft.com/office/officeart/2016/7/layout/HorizontalActionList"/>
    <dgm:cxn modelId="{0D1A8F18-8FD0-4CE1-824E-FD81139703C5}" type="presParOf" srcId="{62936DF3-32F9-4933-B331-07AD1D87A77C}" destId="{C040559E-A0E4-4482-AAFD-4BC2547A1E9D}" srcOrd="1" destOrd="0" presId="urn:microsoft.com/office/officeart/2016/7/layout/HorizontalActionList"/>
    <dgm:cxn modelId="{55D584B5-592B-426A-8CE3-AF824614D80A}" type="presParOf" srcId="{A97108DB-932B-4AE3-9882-FD361E25820C}" destId="{B42CA5EB-6B8B-45CA-AD5E-9DEDF5F88075}" srcOrd="5" destOrd="0" presId="urn:microsoft.com/office/officeart/2016/7/layout/HorizontalActionList"/>
    <dgm:cxn modelId="{5D239C77-C53F-4399-A84C-8658A7019910}" type="presParOf" srcId="{A97108DB-932B-4AE3-9882-FD361E25820C}" destId="{07AAC95E-DF7C-41CD-88C2-D32B461F81FB}" srcOrd="6" destOrd="0" presId="urn:microsoft.com/office/officeart/2016/7/layout/HorizontalActionList"/>
    <dgm:cxn modelId="{D0B43FF9-B8A2-4112-B772-4A22F9BD5F57}" type="presParOf" srcId="{07AAC95E-DF7C-41CD-88C2-D32B461F81FB}" destId="{63A417F1-A5C5-42D4-900A-43147E9B13EE}" srcOrd="0" destOrd="0" presId="urn:microsoft.com/office/officeart/2016/7/layout/HorizontalActionList"/>
    <dgm:cxn modelId="{62A14CD6-0430-4378-A4CC-5369FECB868A}" type="presParOf" srcId="{07AAC95E-DF7C-41CD-88C2-D32B461F81FB}" destId="{5F7CFE07-F5DD-4E9D-AB92-B0D13FBEAAC8}" srcOrd="1" destOrd="0" presId="urn:microsoft.com/office/officeart/2016/7/layout/HorizontalActionList"/>
    <dgm:cxn modelId="{0B851D63-46F4-4A78-95E1-5A246AE4BA8A}" type="presParOf" srcId="{A97108DB-932B-4AE3-9882-FD361E25820C}" destId="{61118F51-3C5E-4549-8FDC-52BB6EE398BD}" srcOrd="7" destOrd="0" presId="urn:microsoft.com/office/officeart/2016/7/layout/HorizontalActionList"/>
    <dgm:cxn modelId="{1AD965D5-7434-46D5-A85D-C5E3AFB24860}" type="presParOf" srcId="{A97108DB-932B-4AE3-9882-FD361E25820C}" destId="{8FF000F0-3515-4137-8244-91609A1C8A5C}" srcOrd="8" destOrd="0" presId="urn:microsoft.com/office/officeart/2016/7/layout/HorizontalActionList"/>
    <dgm:cxn modelId="{367D1D3C-2F7B-4D8B-BE8B-A80EC0A1BE95}" type="presParOf" srcId="{8FF000F0-3515-4137-8244-91609A1C8A5C}" destId="{89B2FF04-7F23-47B8-82B7-48D10811BF8D}" srcOrd="0" destOrd="0" presId="urn:microsoft.com/office/officeart/2016/7/layout/HorizontalActionList"/>
    <dgm:cxn modelId="{2A421BB0-FB36-4F08-BB60-5E2838BAC244}" type="presParOf" srcId="{8FF000F0-3515-4137-8244-91609A1C8A5C}" destId="{0BFD6B30-A38F-4491-BB05-82584C9A105C}" srcOrd="1" destOrd="0" presId="urn:microsoft.com/office/officeart/2016/7/layout/Horizontal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E76BD3F-1703-40F2-9108-5A98C21E7909}"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US"/>
        </a:p>
      </dgm:t>
    </dgm:pt>
    <dgm:pt modelId="{6DE1E974-F5D1-46FF-95F7-F60DFA689373}">
      <dgm:prSet phldrT="[Text]" custT="1"/>
      <dgm:spPr/>
      <dgm:t>
        <a:bodyPr/>
        <a:lstStyle/>
        <a:p>
          <a:r>
            <a:rPr lang="en-US" sz="1400"/>
            <a:t>In September of 2022, UHA expanded contracted services with Willamette Family Treatment Services </a:t>
          </a:r>
        </a:p>
      </dgm:t>
    </dgm:pt>
    <dgm:pt modelId="{F6540695-3E77-4AD5-BBEB-A554D59C66D4}" type="parTrans" cxnId="{42F3D398-C51B-4082-AD4E-C279E70EF5A6}">
      <dgm:prSet/>
      <dgm:spPr/>
      <dgm:t>
        <a:bodyPr/>
        <a:lstStyle/>
        <a:p>
          <a:endParaRPr lang="en-US"/>
        </a:p>
      </dgm:t>
    </dgm:pt>
    <dgm:pt modelId="{D6B6A8D8-50E8-4444-8C56-431C493222D9}" type="sibTrans" cxnId="{42F3D398-C51B-4082-AD4E-C279E70EF5A6}">
      <dgm:prSet/>
      <dgm:spPr/>
      <dgm:t>
        <a:bodyPr/>
        <a:lstStyle/>
        <a:p>
          <a:endParaRPr lang="en-US"/>
        </a:p>
      </dgm:t>
    </dgm:pt>
    <dgm:pt modelId="{838D390C-9A92-44EC-9FFF-92C660F03769}">
      <dgm:prSet phldrT="[Text]" custT="1"/>
      <dgm:spPr/>
      <dgm:t>
        <a:bodyPr/>
        <a:lstStyle/>
        <a:p>
          <a:r>
            <a:rPr lang="en-US" sz="1400"/>
            <a:t>WFT offers separate campuses for residential treatment that includes a women’s campus that allows for clients to bring their children and allows for longer stays .  They work closely with DHS custody cases to reunite parents with their children.</a:t>
          </a:r>
        </a:p>
      </dgm:t>
    </dgm:pt>
    <dgm:pt modelId="{AA906DB7-1C9D-440D-86D7-034C7E9DC23E}" type="parTrans" cxnId="{4A901116-EC14-4BD0-AB94-D699DA2459E0}">
      <dgm:prSet/>
      <dgm:spPr/>
      <dgm:t>
        <a:bodyPr/>
        <a:lstStyle/>
        <a:p>
          <a:endParaRPr lang="en-US"/>
        </a:p>
      </dgm:t>
    </dgm:pt>
    <dgm:pt modelId="{554C6967-C1E6-475B-AAB8-B93DB09F23F3}" type="sibTrans" cxnId="{4A901116-EC14-4BD0-AB94-D699DA2459E0}">
      <dgm:prSet/>
      <dgm:spPr/>
      <dgm:t>
        <a:bodyPr/>
        <a:lstStyle/>
        <a:p>
          <a:endParaRPr lang="en-US"/>
        </a:p>
      </dgm:t>
    </dgm:pt>
    <dgm:pt modelId="{56F6F989-59AE-4579-8C34-1B3B31262CEC}">
      <dgm:prSet phldrT="[Text]" custT="1"/>
      <dgm:spPr/>
      <dgm:t>
        <a:bodyPr/>
        <a:lstStyle/>
        <a:p>
          <a:r>
            <a:rPr lang="en-US" sz="1400"/>
            <a:t>We negotiated quality metrics into their agreement focused on:</a:t>
          </a:r>
        </a:p>
      </dgm:t>
    </dgm:pt>
    <dgm:pt modelId="{47740158-F41E-4792-A90D-0553ECDD9859}" type="parTrans" cxnId="{8E44C8B3-175F-42FC-BE80-91CCCEDFB41D}">
      <dgm:prSet/>
      <dgm:spPr/>
      <dgm:t>
        <a:bodyPr/>
        <a:lstStyle/>
        <a:p>
          <a:endParaRPr lang="en-US"/>
        </a:p>
      </dgm:t>
    </dgm:pt>
    <dgm:pt modelId="{1B17031E-A0E7-49D0-A406-232FB2D1F26C}" type="sibTrans" cxnId="{8E44C8B3-175F-42FC-BE80-91CCCEDFB41D}">
      <dgm:prSet/>
      <dgm:spPr/>
      <dgm:t>
        <a:bodyPr/>
        <a:lstStyle/>
        <a:p>
          <a:endParaRPr lang="en-US"/>
        </a:p>
      </dgm:t>
    </dgm:pt>
    <dgm:pt modelId="{0EA2CC87-5D11-417D-A02F-476E9574DC16}">
      <dgm:prSet phldrT="[Text]" custT="1"/>
      <dgm:spPr/>
      <dgm:t>
        <a:bodyPr/>
        <a:lstStyle/>
        <a:p>
          <a:r>
            <a:rPr lang="en-US" sz="1400"/>
            <a:t> Initiation and engagement of substance use disorder treatment</a:t>
          </a:r>
        </a:p>
      </dgm:t>
    </dgm:pt>
    <dgm:pt modelId="{89276079-4750-436B-8AC7-50C8BB91E894}" type="parTrans" cxnId="{953E21AB-1B3E-4752-9938-E88FA2A09E71}">
      <dgm:prSet/>
      <dgm:spPr/>
    </dgm:pt>
    <dgm:pt modelId="{37CCED55-17C8-419A-8B4D-C316CCA248DA}" type="sibTrans" cxnId="{953E21AB-1B3E-4752-9938-E88FA2A09E71}">
      <dgm:prSet/>
      <dgm:spPr/>
    </dgm:pt>
    <dgm:pt modelId="{3F296969-9257-466F-8EEE-82A91C2E3C83}">
      <dgm:prSet phldrT="[Text]" custT="1"/>
      <dgm:spPr/>
      <dgm:t>
        <a:bodyPr/>
        <a:lstStyle/>
        <a:p>
          <a:r>
            <a:rPr lang="en-US" sz="1400"/>
            <a:t> Reducing ED utilization for SUD</a:t>
          </a:r>
        </a:p>
      </dgm:t>
    </dgm:pt>
    <dgm:pt modelId="{571D9486-D696-4D2A-8835-AD5384AC3D5D}" type="parTrans" cxnId="{EEE7B3C8-32E9-4CB0-BC84-A3FCD1254156}">
      <dgm:prSet/>
      <dgm:spPr/>
    </dgm:pt>
    <dgm:pt modelId="{BD3AA65F-82D8-4D5F-B0A7-030ED8EC79C7}" type="sibTrans" cxnId="{EEE7B3C8-32E9-4CB0-BC84-A3FCD1254156}">
      <dgm:prSet/>
      <dgm:spPr/>
    </dgm:pt>
    <dgm:pt modelId="{1239BBD9-EEAA-4E76-84C0-878700DF9490}" type="pres">
      <dgm:prSet presAssocID="{AE76BD3F-1703-40F2-9108-5A98C21E7909}" presName="Name0" presStyleCnt="0">
        <dgm:presLayoutVars>
          <dgm:dir/>
          <dgm:resizeHandles val="exact"/>
        </dgm:presLayoutVars>
      </dgm:prSet>
      <dgm:spPr/>
    </dgm:pt>
    <dgm:pt modelId="{F50BDDE4-749C-4474-9407-A17C08532640}" type="pres">
      <dgm:prSet presAssocID="{AE76BD3F-1703-40F2-9108-5A98C21E7909}" presName="bkgdShp" presStyleLbl="alignAccFollowNode1" presStyleIdx="0" presStyleCnt="1"/>
      <dgm:spPr/>
    </dgm:pt>
    <dgm:pt modelId="{E386A43E-0CB2-4A13-A5E5-1E44DBE5CB52}" type="pres">
      <dgm:prSet presAssocID="{AE76BD3F-1703-40F2-9108-5A98C21E7909}" presName="linComp" presStyleCnt="0"/>
      <dgm:spPr/>
    </dgm:pt>
    <dgm:pt modelId="{7C56BBE7-F91F-4E96-B833-0EF9003FE10D}" type="pres">
      <dgm:prSet presAssocID="{6DE1E974-F5D1-46FF-95F7-F60DFA689373}" presName="compNode" presStyleCnt="0"/>
      <dgm:spPr/>
    </dgm:pt>
    <dgm:pt modelId="{894D9521-ACE8-4FC7-B709-ED77D0A4F71F}" type="pres">
      <dgm:prSet presAssocID="{6DE1E974-F5D1-46FF-95F7-F60DFA689373}" presName="node" presStyleLbl="node1" presStyleIdx="0" presStyleCnt="1" custScaleX="100169" custScaleY="91215" custLinFactNeighborX="614" custLinFactNeighborY="-372">
        <dgm:presLayoutVars>
          <dgm:bulletEnabled val="1"/>
        </dgm:presLayoutVars>
      </dgm:prSet>
      <dgm:spPr/>
    </dgm:pt>
    <dgm:pt modelId="{8D05EBDF-C9B2-4A8F-BBF8-8184DEE4D95C}" type="pres">
      <dgm:prSet presAssocID="{6DE1E974-F5D1-46FF-95F7-F60DFA689373}" presName="invisiNode" presStyleLbl="node1" presStyleIdx="0" presStyleCnt="1"/>
      <dgm:spPr/>
    </dgm:pt>
    <dgm:pt modelId="{877E2C00-58F3-49DC-86F9-58EABED613FA}" type="pres">
      <dgm:prSet presAssocID="{6DE1E974-F5D1-46FF-95F7-F60DFA689373}" presName="imagNode" presStyleLbl="fgImgPlace1" presStyleIdx="0" presStyleCnt="1" custScaleX="97886" custScaleY="100942"/>
      <dgm:spPr>
        <a:blipFill>
          <a:blip xmlns:r="http://schemas.openxmlformats.org/officeDocument/2006/relationships" r:embed="rId1">
            <a:extLst>
              <a:ext uri="{28A0092B-C50C-407E-A947-70E740481C1C}">
                <a14:useLocalDpi xmlns:a14="http://schemas.microsoft.com/office/drawing/2010/main" val="0"/>
              </a:ext>
            </a:extLst>
          </a:blip>
          <a:srcRect/>
          <a:stretch>
            <a:fillRect t="-22000" b="-22000"/>
          </a:stretch>
        </a:blipFill>
      </dgm:spPr>
    </dgm:pt>
  </dgm:ptLst>
  <dgm:cxnLst>
    <dgm:cxn modelId="{4A901116-EC14-4BD0-AB94-D699DA2459E0}" srcId="{6DE1E974-F5D1-46FF-95F7-F60DFA689373}" destId="{838D390C-9A92-44EC-9FFF-92C660F03769}" srcOrd="0" destOrd="0" parTransId="{AA906DB7-1C9D-440D-86D7-034C7E9DC23E}" sibTransId="{554C6967-C1E6-475B-AAB8-B93DB09F23F3}"/>
    <dgm:cxn modelId="{FB0DFF26-D5EF-4F72-A7CE-34DD0B97C0A8}" type="presOf" srcId="{AE76BD3F-1703-40F2-9108-5A98C21E7909}" destId="{1239BBD9-EEAA-4E76-84C0-878700DF9490}" srcOrd="0" destOrd="0" presId="urn:microsoft.com/office/officeart/2005/8/layout/pList2"/>
    <dgm:cxn modelId="{1FA2D13C-2F09-47F4-BA96-38D6219E1818}" type="presOf" srcId="{0EA2CC87-5D11-417D-A02F-476E9574DC16}" destId="{894D9521-ACE8-4FC7-B709-ED77D0A4F71F}" srcOrd="0" destOrd="3" presId="urn:microsoft.com/office/officeart/2005/8/layout/pList2"/>
    <dgm:cxn modelId="{4881CF7D-826E-40F4-B2DD-13FD43F37E1D}" type="presOf" srcId="{3F296969-9257-466F-8EEE-82A91C2E3C83}" destId="{894D9521-ACE8-4FC7-B709-ED77D0A4F71F}" srcOrd="0" destOrd="4" presId="urn:microsoft.com/office/officeart/2005/8/layout/pList2"/>
    <dgm:cxn modelId="{42F3D398-C51B-4082-AD4E-C279E70EF5A6}" srcId="{AE76BD3F-1703-40F2-9108-5A98C21E7909}" destId="{6DE1E974-F5D1-46FF-95F7-F60DFA689373}" srcOrd="0" destOrd="0" parTransId="{F6540695-3E77-4AD5-BBEB-A554D59C66D4}" sibTransId="{D6B6A8D8-50E8-4444-8C56-431C493222D9}"/>
    <dgm:cxn modelId="{D18608A4-6B1C-4409-9DF0-EA20FFEC7EBD}" type="presOf" srcId="{6DE1E974-F5D1-46FF-95F7-F60DFA689373}" destId="{894D9521-ACE8-4FC7-B709-ED77D0A4F71F}" srcOrd="0" destOrd="0" presId="urn:microsoft.com/office/officeart/2005/8/layout/pList2"/>
    <dgm:cxn modelId="{953E21AB-1B3E-4752-9938-E88FA2A09E71}" srcId="{56F6F989-59AE-4579-8C34-1B3B31262CEC}" destId="{0EA2CC87-5D11-417D-A02F-476E9574DC16}" srcOrd="0" destOrd="0" parTransId="{89276079-4750-436B-8AC7-50C8BB91E894}" sibTransId="{37CCED55-17C8-419A-8B4D-C316CCA248DA}"/>
    <dgm:cxn modelId="{8E44C8B3-175F-42FC-BE80-91CCCEDFB41D}" srcId="{6DE1E974-F5D1-46FF-95F7-F60DFA689373}" destId="{56F6F989-59AE-4579-8C34-1B3B31262CEC}" srcOrd="1" destOrd="0" parTransId="{47740158-F41E-4792-A90D-0553ECDD9859}" sibTransId="{1B17031E-A0E7-49D0-A406-232FB2D1F26C}"/>
    <dgm:cxn modelId="{CCB4A2B7-5E28-4257-B082-8B1D0B0AFB6B}" type="presOf" srcId="{56F6F989-59AE-4579-8C34-1B3B31262CEC}" destId="{894D9521-ACE8-4FC7-B709-ED77D0A4F71F}" srcOrd="0" destOrd="2" presId="urn:microsoft.com/office/officeart/2005/8/layout/pList2"/>
    <dgm:cxn modelId="{EEE7B3C8-32E9-4CB0-BC84-A3FCD1254156}" srcId="{56F6F989-59AE-4579-8C34-1B3B31262CEC}" destId="{3F296969-9257-466F-8EEE-82A91C2E3C83}" srcOrd="1" destOrd="0" parTransId="{571D9486-D696-4D2A-8835-AD5384AC3D5D}" sibTransId="{BD3AA65F-82D8-4D5F-B0A7-030ED8EC79C7}"/>
    <dgm:cxn modelId="{373DBFC9-24C6-4A88-9596-76C13C824946}" type="presOf" srcId="{838D390C-9A92-44EC-9FFF-92C660F03769}" destId="{894D9521-ACE8-4FC7-B709-ED77D0A4F71F}" srcOrd="0" destOrd="1" presId="urn:microsoft.com/office/officeart/2005/8/layout/pList2"/>
    <dgm:cxn modelId="{AD916CFC-7C7A-4CE2-90A3-BD06C012D398}" type="presParOf" srcId="{1239BBD9-EEAA-4E76-84C0-878700DF9490}" destId="{F50BDDE4-749C-4474-9407-A17C08532640}" srcOrd="0" destOrd="0" presId="urn:microsoft.com/office/officeart/2005/8/layout/pList2"/>
    <dgm:cxn modelId="{4A70620C-E109-4294-BF33-332DD227D108}" type="presParOf" srcId="{1239BBD9-EEAA-4E76-84C0-878700DF9490}" destId="{E386A43E-0CB2-4A13-A5E5-1E44DBE5CB52}" srcOrd="1" destOrd="0" presId="urn:microsoft.com/office/officeart/2005/8/layout/pList2"/>
    <dgm:cxn modelId="{2AC4D444-8029-4660-B9D5-AFFF5456CEC0}" type="presParOf" srcId="{E386A43E-0CB2-4A13-A5E5-1E44DBE5CB52}" destId="{7C56BBE7-F91F-4E96-B833-0EF9003FE10D}" srcOrd="0" destOrd="0" presId="urn:microsoft.com/office/officeart/2005/8/layout/pList2"/>
    <dgm:cxn modelId="{94041A04-C3B2-4CB5-B92E-B5AC683204EE}" type="presParOf" srcId="{7C56BBE7-F91F-4E96-B833-0EF9003FE10D}" destId="{894D9521-ACE8-4FC7-B709-ED77D0A4F71F}" srcOrd="0" destOrd="0" presId="urn:microsoft.com/office/officeart/2005/8/layout/pList2"/>
    <dgm:cxn modelId="{5B073848-82B3-499C-902D-A7748013ABE5}" type="presParOf" srcId="{7C56BBE7-F91F-4E96-B833-0EF9003FE10D}" destId="{8D05EBDF-C9B2-4A8F-BBF8-8184DEE4D95C}" srcOrd="1" destOrd="0" presId="urn:microsoft.com/office/officeart/2005/8/layout/pList2"/>
    <dgm:cxn modelId="{4A0A0645-33DE-4F57-8CCC-EDE8FFCC4ABB}" type="presParOf" srcId="{7C56BBE7-F91F-4E96-B833-0EF9003FE10D}" destId="{877E2C00-58F3-49DC-86F9-58EABED613FA}"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ADB2FD7-73AD-416C-97C4-EC3D27C3A5F3}"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B0983492-A2EE-436E-9029-74B41761CFD2}">
      <dgm:prSet/>
      <dgm:spPr>
        <a:xfrm>
          <a:off x="988086" y="6933"/>
          <a:ext cx="6026480" cy="908530"/>
        </a:xfrm>
      </dgm:spPr>
      <dgm:t>
        <a:bodyPr/>
        <a:lstStyle/>
        <a:p>
          <a:r>
            <a:rPr lang="en-US">
              <a:latin typeface="Gill Sans MT" panose="020B0502020104020203"/>
              <a:ea typeface="+mn-ea"/>
              <a:cs typeface="+mn-cs"/>
            </a:rPr>
            <a:t>Intervention 1: Decrease inappropriate use of emergency departments for individuals with behavioral health needs</a:t>
          </a:r>
        </a:p>
      </dgm:t>
    </dgm:pt>
    <dgm:pt modelId="{A3F6E69B-C696-4AB1-80E4-26B219EADDA0}" type="parTrans" cxnId="{4DB62791-DDB8-4C0C-9838-715D9BD13409}">
      <dgm:prSet/>
      <dgm:spPr/>
      <dgm:t>
        <a:bodyPr/>
        <a:lstStyle/>
        <a:p>
          <a:endParaRPr lang="en-US" sz="1400"/>
        </a:p>
      </dgm:t>
    </dgm:pt>
    <dgm:pt modelId="{D21688DF-E427-44D6-AEAF-6783446E4522}" type="sibTrans" cxnId="{4DB62791-DDB8-4C0C-9838-715D9BD13409}">
      <dgm:prSet/>
      <dgm:spPr/>
      <dgm:t>
        <a:bodyPr/>
        <a:lstStyle/>
        <a:p>
          <a:endParaRPr lang="en-US"/>
        </a:p>
      </dgm:t>
    </dgm:pt>
    <dgm:pt modelId="{77819B2C-02A2-4E43-9C6C-2590178C6BC9}">
      <dgm:prSet/>
      <dgm:spPr>
        <a:xfrm>
          <a:off x="988086" y="1142597"/>
          <a:ext cx="6026480" cy="908530"/>
        </a:xfrm>
      </dgm:spPr>
      <dgm:t>
        <a:bodyPr/>
        <a:lstStyle/>
        <a:p>
          <a:r>
            <a:rPr lang="en-US" u="none">
              <a:latin typeface="Gill Sans MT" panose="020B0502020104020203"/>
              <a:ea typeface="+mn-ea"/>
              <a:cs typeface="+mn-cs"/>
            </a:rPr>
            <a:t>Intervention 2: Increase array of behavioral health services available to treat individuals in need of higher levels of care</a:t>
          </a:r>
          <a:endParaRPr lang="en-US">
            <a:latin typeface="Gill Sans MT" panose="020B0502020104020203"/>
            <a:ea typeface="+mn-ea"/>
            <a:cs typeface="+mn-cs"/>
          </a:endParaRPr>
        </a:p>
      </dgm:t>
    </dgm:pt>
    <dgm:pt modelId="{2D2B1B2F-6031-4B72-8E6C-D258CAB49140}" type="parTrans" cxnId="{A3C2E04A-E812-4FB4-B316-A3944C15D1CB}">
      <dgm:prSet/>
      <dgm:spPr/>
      <dgm:t>
        <a:bodyPr/>
        <a:lstStyle/>
        <a:p>
          <a:endParaRPr lang="en-US" sz="1400"/>
        </a:p>
      </dgm:t>
    </dgm:pt>
    <dgm:pt modelId="{87EC7293-CE10-4AC4-86D3-A96F2F1DDBDA}" type="sibTrans" cxnId="{A3C2E04A-E812-4FB4-B316-A3944C15D1CB}">
      <dgm:prSet/>
      <dgm:spPr/>
      <dgm:t>
        <a:bodyPr/>
        <a:lstStyle/>
        <a:p>
          <a:endParaRPr lang="en-US"/>
        </a:p>
      </dgm:t>
    </dgm:pt>
    <dgm:pt modelId="{4BB5DDCF-8CC7-49DA-9DFE-17693C5B4C6F}">
      <dgm:prSet/>
      <dgm:spPr>
        <a:xfrm>
          <a:off x="988086" y="2278260"/>
          <a:ext cx="6026480" cy="908530"/>
        </a:xfrm>
      </dgm:spPr>
      <dgm:t>
        <a:bodyPr/>
        <a:lstStyle/>
        <a:p>
          <a:r>
            <a:rPr lang="en-US">
              <a:latin typeface="Gill Sans MT" panose="020B0502020104020203"/>
              <a:ea typeface="+mn-ea"/>
              <a:cs typeface="+mn-cs"/>
            </a:rPr>
            <a:t>Intervention 3: Incentivize providers to improve quality of care and responsiveness to acute, urgent, and emergent behavioral health needs</a:t>
          </a:r>
          <a:endParaRPr lang="en-US">
            <a:highlight>
              <a:srgbClr val="FFFF00"/>
            </a:highlight>
            <a:latin typeface="Gill Sans MT" panose="020B0502020104020203"/>
            <a:ea typeface="+mn-ea"/>
            <a:cs typeface="+mn-cs"/>
          </a:endParaRPr>
        </a:p>
      </dgm:t>
    </dgm:pt>
    <dgm:pt modelId="{D15408C7-E9E5-496B-BFD6-71D0D5944D2B}" type="parTrans" cxnId="{67EC88E6-590B-4481-9F28-A511BD390BF8}">
      <dgm:prSet/>
      <dgm:spPr/>
      <dgm:t>
        <a:bodyPr/>
        <a:lstStyle/>
        <a:p>
          <a:endParaRPr lang="en-US" sz="1400"/>
        </a:p>
      </dgm:t>
    </dgm:pt>
    <dgm:pt modelId="{CAF282D7-3E86-4FFF-894A-82B26ACFD0EB}" type="sibTrans" cxnId="{67EC88E6-590B-4481-9F28-A511BD390BF8}">
      <dgm:prSet/>
      <dgm:spPr/>
      <dgm:t>
        <a:bodyPr/>
        <a:lstStyle/>
        <a:p>
          <a:endParaRPr lang="en-US"/>
        </a:p>
      </dgm:t>
    </dgm:pt>
    <dgm:pt modelId="{D0910A8D-8F70-4CEC-B4BD-883E64FB1C19}">
      <dgm:prSet/>
      <dgm:spPr>
        <a:xfrm>
          <a:off x="988086" y="4549587"/>
          <a:ext cx="6026480" cy="908530"/>
        </a:xfrm>
      </dgm:spPr>
      <dgm:t>
        <a:bodyPr/>
        <a:lstStyle/>
        <a:p>
          <a:r>
            <a:rPr lang="en-US">
              <a:latin typeface="Gill Sans MT" panose="020B0502020104020203"/>
              <a:ea typeface="+mn-ea"/>
              <a:cs typeface="+mn-cs"/>
            </a:rPr>
            <a:t>Intervention 5: Continue to expand collection of infographics and resource/guides on pathways to treatment and available services/programs for 2024</a:t>
          </a:r>
        </a:p>
      </dgm:t>
    </dgm:pt>
    <dgm:pt modelId="{788FA22C-3B86-4D89-B3DB-A26E4B842A21}" type="parTrans" cxnId="{089064D3-A55D-431B-A8FC-EA3F02FB85BA}">
      <dgm:prSet/>
      <dgm:spPr/>
      <dgm:t>
        <a:bodyPr/>
        <a:lstStyle/>
        <a:p>
          <a:endParaRPr lang="en-US" sz="1400"/>
        </a:p>
      </dgm:t>
    </dgm:pt>
    <dgm:pt modelId="{E45D3883-0BBF-45FD-BB38-E202B1621716}" type="sibTrans" cxnId="{089064D3-A55D-431B-A8FC-EA3F02FB85BA}">
      <dgm:prSet/>
      <dgm:spPr/>
      <dgm:t>
        <a:bodyPr/>
        <a:lstStyle/>
        <a:p>
          <a:endParaRPr lang="en-US"/>
        </a:p>
      </dgm:t>
    </dgm:pt>
    <dgm:pt modelId="{FA55F3BA-CDB4-4F18-A3EA-DAEF3E4F486A}">
      <dgm:prSet/>
      <dgm:spPr>
        <a:xfrm>
          <a:off x="988086" y="2278260"/>
          <a:ext cx="6026480" cy="908530"/>
        </a:xfrm>
      </dgm:spPr>
      <dgm:t>
        <a:bodyPr/>
        <a:lstStyle/>
        <a:p>
          <a:r>
            <a:rPr lang="en-US">
              <a:latin typeface="Gill Sans MT" panose="020B0502020104020203"/>
              <a:ea typeface="+mn-ea"/>
              <a:cs typeface="+mn-cs"/>
            </a:rPr>
            <a:t>Intervention 4: Increase capacity of youth-serving programs to offer higher intensity outpatient treatment services</a:t>
          </a:r>
          <a:endParaRPr lang="en-US">
            <a:highlight>
              <a:srgbClr val="FFFF00"/>
            </a:highlight>
            <a:latin typeface="Gill Sans MT" panose="020B0502020104020203"/>
            <a:ea typeface="+mn-ea"/>
            <a:cs typeface="+mn-cs"/>
          </a:endParaRPr>
        </a:p>
      </dgm:t>
    </dgm:pt>
    <dgm:pt modelId="{F09598D1-F5E8-4DE0-9209-2ECACA2922D3}" type="parTrans" cxnId="{BD417093-02B1-4CC9-AA96-6F0166AD42EF}">
      <dgm:prSet/>
      <dgm:spPr/>
      <dgm:t>
        <a:bodyPr/>
        <a:lstStyle/>
        <a:p>
          <a:endParaRPr lang="en-US" sz="1400"/>
        </a:p>
      </dgm:t>
    </dgm:pt>
    <dgm:pt modelId="{C24B16C6-55D4-4756-8E35-3AEB605E116B}" type="sibTrans" cxnId="{BD417093-02B1-4CC9-AA96-6F0166AD42EF}">
      <dgm:prSet/>
      <dgm:spPr/>
      <dgm:t>
        <a:bodyPr/>
        <a:lstStyle/>
        <a:p>
          <a:endParaRPr lang="en-US"/>
        </a:p>
      </dgm:t>
    </dgm:pt>
    <dgm:pt modelId="{3EB10EAE-050C-420C-A7D2-C6FA8D466010}">
      <dgm:prSet/>
      <dgm:spPr>
        <a:xfrm>
          <a:off x="988086" y="6933"/>
          <a:ext cx="6026480" cy="908530"/>
        </a:xfrm>
      </dgm:spPr>
      <dgm:t>
        <a:bodyPr/>
        <a:lstStyle/>
        <a:p>
          <a:pPr rtl="0"/>
          <a:r>
            <a:rPr lang="en-US">
              <a:latin typeface="+mn-lt"/>
            </a:rPr>
            <a:t>Reduce emergency department readmissions rate for individuals with behavioral health conditions by at least 10% in 2024.</a:t>
          </a:r>
          <a:endParaRPr lang="en-US">
            <a:latin typeface="+mn-lt"/>
            <a:ea typeface="+mn-ea"/>
            <a:cs typeface="+mn-cs"/>
          </a:endParaRPr>
        </a:p>
      </dgm:t>
    </dgm:pt>
    <dgm:pt modelId="{DCE24BC5-7037-4F41-94E1-F838291B3FA0}" type="parTrans" cxnId="{4C2D9A88-F89A-4EA9-AEBF-AABAA345C8E7}">
      <dgm:prSet/>
      <dgm:spPr/>
      <dgm:t>
        <a:bodyPr/>
        <a:lstStyle/>
        <a:p>
          <a:endParaRPr lang="en-US" sz="1400"/>
        </a:p>
      </dgm:t>
    </dgm:pt>
    <dgm:pt modelId="{8FCDACF2-FEB5-4D12-BB90-0D64E09A80CE}" type="sibTrans" cxnId="{4C2D9A88-F89A-4EA9-AEBF-AABAA345C8E7}">
      <dgm:prSet/>
      <dgm:spPr/>
      <dgm:t>
        <a:bodyPr/>
        <a:lstStyle/>
        <a:p>
          <a:endParaRPr lang="en-US"/>
        </a:p>
      </dgm:t>
    </dgm:pt>
    <dgm:pt modelId="{2A6CAA03-7629-4EA1-A3ED-A5FA9622CA80}">
      <dgm:prSet/>
      <dgm:spPr>
        <a:xfrm>
          <a:off x="988086" y="2278260"/>
          <a:ext cx="6026480" cy="908530"/>
        </a:xfrm>
      </dgm:spPr>
      <dgm:t>
        <a:bodyPr/>
        <a:lstStyle/>
        <a:p>
          <a:r>
            <a:rPr lang="en-US">
              <a:latin typeface="+mn-lt"/>
              <a:ea typeface="+mn-ea"/>
              <a:cs typeface="+mn-cs"/>
            </a:rPr>
            <a:t>Monitor use of ED Diversion metrics in provider contracts each quarter in 2024.</a:t>
          </a:r>
        </a:p>
      </dgm:t>
    </dgm:pt>
    <dgm:pt modelId="{47A195E2-23EF-4E08-893C-1972C760A93D}" type="parTrans" cxnId="{1CA30EB6-4918-4D55-BDD3-20DE67CFEDD4}">
      <dgm:prSet/>
      <dgm:spPr/>
      <dgm:t>
        <a:bodyPr/>
        <a:lstStyle/>
        <a:p>
          <a:endParaRPr lang="en-US"/>
        </a:p>
      </dgm:t>
    </dgm:pt>
    <dgm:pt modelId="{0B0BFEB8-D255-47A1-88AC-31BC0B5E4D7F}" type="sibTrans" cxnId="{1CA30EB6-4918-4D55-BDD3-20DE67CFEDD4}">
      <dgm:prSet/>
      <dgm:spPr/>
      <dgm:t>
        <a:bodyPr/>
        <a:lstStyle/>
        <a:p>
          <a:endParaRPr lang="en-US"/>
        </a:p>
      </dgm:t>
    </dgm:pt>
    <dgm:pt modelId="{33B56562-8C43-4FF3-A43D-4B8FFF941203}">
      <dgm:prSet/>
      <dgm:spPr>
        <a:xfrm>
          <a:off x="988086" y="2278260"/>
          <a:ext cx="6026480" cy="908530"/>
        </a:xfrm>
      </dgm:spPr>
      <dgm:t>
        <a:bodyPr/>
        <a:lstStyle/>
        <a:p>
          <a:pPr rtl="0"/>
          <a:r>
            <a:rPr lang="en-US">
              <a:latin typeface="+mn-lt"/>
              <a:ea typeface="+mn-ea"/>
              <a:cs typeface="+mn-cs"/>
            </a:rPr>
            <a:t>Track the quality-of-care performance in all contracted practices with ED-related quality metrics, for a 10% improvement.</a:t>
          </a:r>
        </a:p>
      </dgm:t>
    </dgm:pt>
    <dgm:pt modelId="{864B691F-C74A-4262-AA0C-AE134E4E4FF1}" type="parTrans" cxnId="{494C2185-4F94-4604-81CF-387EBD010400}">
      <dgm:prSet/>
      <dgm:spPr/>
      <dgm:t>
        <a:bodyPr/>
        <a:lstStyle/>
        <a:p>
          <a:endParaRPr lang="en-US"/>
        </a:p>
      </dgm:t>
    </dgm:pt>
    <dgm:pt modelId="{C086C4F9-DBE1-4CB8-9783-82A539E64559}" type="sibTrans" cxnId="{494C2185-4F94-4604-81CF-387EBD010400}">
      <dgm:prSet/>
      <dgm:spPr/>
      <dgm:t>
        <a:bodyPr/>
        <a:lstStyle/>
        <a:p>
          <a:endParaRPr lang="en-US"/>
        </a:p>
      </dgm:t>
    </dgm:pt>
    <dgm:pt modelId="{EF837B81-B590-420F-B2E7-8EBC25760316}">
      <dgm:prSet/>
      <dgm:spPr>
        <a:xfrm>
          <a:off x="988086" y="2278260"/>
          <a:ext cx="6026480" cy="908530"/>
        </a:xfrm>
      </dgm:spPr>
      <dgm:t>
        <a:bodyPr/>
        <a:lstStyle/>
        <a:p>
          <a:pPr rtl="0"/>
          <a:r>
            <a:rPr lang="en-US">
              <a:latin typeface="+mn-lt"/>
            </a:rPr>
            <a:t>Increase the number of youth receiving IIBHT by 10 by the end of Quarter 4, 2024. </a:t>
          </a:r>
          <a:endParaRPr lang="en-US">
            <a:highlight>
              <a:srgbClr val="FFFF00"/>
            </a:highlight>
            <a:latin typeface="+mn-lt"/>
            <a:ea typeface="+mn-ea"/>
            <a:cs typeface="+mn-cs"/>
          </a:endParaRPr>
        </a:p>
      </dgm:t>
    </dgm:pt>
    <dgm:pt modelId="{5F388BDA-E302-449A-9A9D-6A1663202CA5}" type="parTrans" cxnId="{0FEE9ABB-5350-4530-91E2-6299C839E6D2}">
      <dgm:prSet/>
      <dgm:spPr/>
      <dgm:t>
        <a:bodyPr/>
        <a:lstStyle/>
        <a:p>
          <a:endParaRPr lang="en-US"/>
        </a:p>
      </dgm:t>
    </dgm:pt>
    <dgm:pt modelId="{EA10C9A6-AE92-45A7-BC41-95AE578AA8B3}" type="sibTrans" cxnId="{0FEE9ABB-5350-4530-91E2-6299C839E6D2}">
      <dgm:prSet/>
      <dgm:spPr/>
      <dgm:t>
        <a:bodyPr/>
        <a:lstStyle/>
        <a:p>
          <a:endParaRPr lang="en-US"/>
        </a:p>
      </dgm:t>
    </dgm:pt>
    <dgm:pt modelId="{161EF81F-06AC-47E3-AB98-394B2B420A7B}">
      <dgm:prSet/>
      <dgm:spPr>
        <a:xfrm>
          <a:off x="988086" y="1142597"/>
          <a:ext cx="6026480" cy="908530"/>
        </a:xfrm>
      </dgm:spPr>
      <dgm:t>
        <a:bodyPr/>
        <a:lstStyle/>
        <a:p>
          <a:pPr rtl="0"/>
          <a:r>
            <a:rPr lang="en-US" u="none">
              <a:latin typeface="+mn-lt"/>
              <a:ea typeface="+mn-ea"/>
              <a:cs typeface="+mn-cs"/>
            </a:rPr>
            <a:t>Monitor the number of members utilizing SUD residential and withdrawal management services with a goal to increase their utilization by 10% compared to 2023.</a:t>
          </a:r>
          <a:endParaRPr lang="en-US">
            <a:latin typeface="+mn-lt"/>
            <a:ea typeface="+mn-ea"/>
            <a:cs typeface="+mn-cs"/>
          </a:endParaRPr>
        </a:p>
      </dgm:t>
    </dgm:pt>
    <dgm:pt modelId="{554AB23D-AC72-4D2D-9C2D-40E6D55CB121}" type="parTrans" cxnId="{B5A50BED-F26F-4B35-8E20-C65D97374C11}">
      <dgm:prSet/>
      <dgm:spPr/>
      <dgm:t>
        <a:bodyPr/>
        <a:lstStyle/>
        <a:p>
          <a:endParaRPr lang="en-US"/>
        </a:p>
      </dgm:t>
    </dgm:pt>
    <dgm:pt modelId="{497993B9-D864-4908-9825-DA9EEDA14A31}" type="sibTrans" cxnId="{B5A50BED-F26F-4B35-8E20-C65D97374C11}">
      <dgm:prSet/>
      <dgm:spPr/>
      <dgm:t>
        <a:bodyPr/>
        <a:lstStyle/>
        <a:p>
          <a:endParaRPr lang="en-US"/>
        </a:p>
      </dgm:t>
    </dgm:pt>
    <dgm:pt modelId="{A75D856D-CD36-45F5-9881-3750AAAC54C0}">
      <dgm:prSet/>
      <dgm:spPr>
        <a:xfrm>
          <a:off x="988086" y="6933"/>
          <a:ext cx="6026480" cy="908530"/>
        </a:xfrm>
      </dgm:spPr>
      <dgm:t>
        <a:bodyPr/>
        <a:lstStyle/>
        <a:p>
          <a:pPr rtl="0"/>
          <a:r>
            <a:rPr lang="en-US">
              <a:latin typeface="+mn-lt"/>
            </a:rPr>
            <a:t>Increase the number of members served at the Sobering Center </a:t>
          </a:r>
          <a:r>
            <a:rPr lang="en-US" u="none">
              <a:latin typeface="+mn-lt"/>
              <a:ea typeface="+mn-lt"/>
              <a:cs typeface="+mn-lt"/>
            </a:rPr>
            <a:t>by at least 10%.</a:t>
          </a:r>
        </a:p>
      </dgm:t>
    </dgm:pt>
    <dgm:pt modelId="{A932F999-AC72-436D-A274-2CB619361E9A}" type="parTrans" cxnId="{22ED9356-C6C5-47B3-B1DD-4F94773F1FF4}">
      <dgm:prSet/>
      <dgm:spPr/>
      <dgm:t>
        <a:bodyPr/>
        <a:lstStyle/>
        <a:p>
          <a:endParaRPr lang="en-US"/>
        </a:p>
      </dgm:t>
    </dgm:pt>
    <dgm:pt modelId="{25058248-036B-40F2-B83A-48B6E6D2FC2E}" type="sibTrans" cxnId="{22ED9356-C6C5-47B3-B1DD-4F94773F1FF4}">
      <dgm:prSet/>
      <dgm:spPr/>
      <dgm:t>
        <a:bodyPr/>
        <a:lstStyle/>
        <a:p>
          <a:endParaRPr lang="en-US"/>
        </a:p>
      </dgm:t>
    </dgm:pt>
    <dgm:pt modelId="{6A5D852D-14EC-467B-A26F-73F94D40958C}">
      <dgm:prSet/>
      <dgm:spPr>
        <a:xfrm>
          <a:off x="988086" y="1142597"/>
          <a:ext cx="6026480" cy="908530"/>
        </a:xfrm>
      </dgm:spPr>
      <dgm:t>
        <a:bodyPr/>
        <a:lstStyle/>
        <a:p>
          <a:pPr rtl="0"/>
          <a:r>
            <a:rPr lang="en-US">
              <a:latin typeface="+mn-lt"/>
              <a:ea typeface="+mn-ea"/>
              <a:cs typeface="+mn-cs"/>
            </a:rPr>
            <a:t>Record the number of SUD affected members serviced by the Recovery Lodge and increase participation by at least 10% compared to 2023.</a:t>
          </a:r>
        </a:p>
      </dgm:t>
    </dgm:pt>
    <dgm:pt modelId="{35D38FAC-9474-4FC5-A306-3EF87422E702}" type="parTrans" cxnId="{56F7BFFD-DACD-4D8C-A3DD-A52A27143BAC}">
      <dgm:prSet/>
      <dgm:spPr/>
      <dgm:t>
        <a:bodyPr/>
        <a:lstStyle/>
        <a:p>
          <a:endParaRPr lang="en-US"/>
        </a:p>
      </dgm:t>
    </dgm:pt>
    <dgm:pt modelId="{F405D1F5-131C-440F-8F6A-204E09B6338F}" type="sibTrans" cxnId="{56F7BFFD-DACD-4D8C-A3DD-A52A27143BAC}">
      <dgm:prSet/>
      <dgm:spPr/>
      <dgm:t>
        <a:bodyPr/>
        <a:lstStyle/>
        <a:p>
          <a:endParaRPr lang="en-US"/>
        </a:p>
      </dgm:t>
    </dgm:pt>
    <dgm:pt modelId="{361076DD-75D4-42E5-961E-4D46B4855A16}">
      <dgm:prSet/>
      <dgm:spPr>
        <a:xfrm>
          <a:off x="988086" y="2278260"/>
          <a:ext cx="6026480" cy="908530"/>
        </a:xfrm>
      </dgm:spPr>
      <dgm:t>
        <a:bodyPr/>
        <a:lstStyle/>
        <a:p>
          <a:pPr rtl="0"/>
          <a:r>
            <a:rPr lang="en-US">
              <a:solidFill>
                <a:schemeClr val="tx1"/>
              </a:solidFill>
              <a:latin typeface="+mn-lt"/>
              <a:ea typeface="+mn-ea"/>
              <a:cs typeface="+mn-cs"/>
            </a:rPr>
            <a:t>Offer behavioral health providers utilization of UHA’s analytics software, aiming to improve treatment outcomes, in 2024.</a:t>
          </a:r>
          <a:endParaRPr lang="en-US">
            <a:solidFill>
              <a:schemeClr val="tx1"/>
            </a:solidFill>
            <a:latin typeface="Gill Sans MT" panose="020B0502020104020203"/>
            <a:ea typeface="+mn-ea"/>
            <a:cs typeface="+mn-cs"/>
          </a:endParaRPr>
        </a:p>
      </dgm:t>
    </dgm:pt>
    <dgm:pt modelId="{C5E57D90-DA84-4906-BAC4-7EAF8EF07A26}" type="parTrans" cxnId="{6E6294F3-89AE-48E3-9D7F-61AEC0789C9A}">
      <dgm:prSet/>
      <dgm:spPr/>
      <dgm:t>
        <a:bodyPr/>
        <a:lstStyle/>
        <a:p>
          <a:endParaRPr lang="en-US"/>
        </a:p>
      </dgm:t>
    </dgm:pt>
    <dgm:pt modelId="{C9F2F7FA-A60B-4C15-9920-E56ACC031581}" type="sibTrans" cxnId="{6E6294F3-89AE-48E3-9D7F-61AEC0789C9A}">
      <dgm:prSet/>
      <dgm:spPr/>
      <dgm:t>
        <a:bodyPr/>
        <a:lstStyle/>
        <a:p>
          <a:endParaRPr lang="en-US"/>
        </a:p>
      </dgm:t>
    </dgm:pt>
    <dgm:pt modelId="{25118721-85EB-45A7-B7F7-13306A649E7D}">
      <dgm:prSet/>
      <dgm:spPr>
        <a:xfrm>
          <a:off x="988086" y="4549587"/>
          <a:ext cx="6026480" cy="908530"/>
        </a:xfrm>
      </dgm:spPr>
      <dgm:t>
        <a:bodyPr/>
        <a:lstStyle/>
        <a:p>
          <a:pPr rtl="0"/>
          <a:r>
            <a:rPr lang="en-US">
              <a:solidFill>
                <a:schemeClr val="tx1"/>
              </a:solidFill>
              <a:latin typeface="Gill Sans MT" panose="020B0502020104020203"/>
              <a:ea typeface="+mn-ea"/>
              <a:cs typeface="+mn-cs"/>
            </a:rPr>
            <a:t>Update the social-emotional asset map for children aged birth to five, to include community-based organizations.</a:t>
          </a:r>
          <a:endParaRPr lang="en-US">
            <a:solidFill>
              <a:schemeClr val="tx1"/>
            </a:solidFill>
            <a:latin typeface="Calibri"/>
            <a:ea typeface="+mn-ea"/>
            <a:cs typeface="+mn-cs"/>
          </a:endParaRPr>
        </a:p>
      </dgm:t>
    </dgm:pt>
    <dgm:pt modelId="{9146BCD5-263A-47B8-BBB0-41A2FD536CF8}" type="parTrans" cxnId="{63C1E777-A702-474D-9983-17404B7BDDF5}">
      <dgm:prSet/>
      <dgm:spPr/>
      <dgm:t>
        <a:bodyPr/>
        <a:lstStyle/>
        <a:p>
          <a:endParaRPr lang="en-US"/>
        </a:p>
      </dgm:t>
    </dgm:pt>
    <dgm:pt modelId="{EEF20985-7F3F-4524-B7A1-D421C188A862}" type="sibTrans" cxnId="{63C1E777-A702-474D-9983-17404B7BDDF5}">
      <dgm:prSet/>
      <dgm:spPr/>
      <dgm:t>
        <a:bodyPr/>
        <a:lstStyle/>
        <a:p>
          <a:endParaRPr lang="en-US"/>
        </a:p>
      </dgm:t>
    </dgm:pt>
    <dgm:pt modelId="{9ABF6F46-4A04-4066-90ED-20AE03C54B64}">
      <dgm:prSet/>
      <dgm:spPr>
        <a:xfrm>
          <a:off x="988086" y="4549587"/>
          <a:ext cx="6026480" cy="908530"/>
        </a:xfrm>
      </dgm:spPr>
      <dgm:t>
        <a:bodyPr/>
        <a:lstStyle/>
        <a:p>
          <a:pPr rtl="0"/>
          <a:r>
            <a:rPr lang="en-US">
              <a:latin typeface="Gill Sans MT" panose="020B0502020104020203"/>
              <a:ea typeface="+mn-ea"/>
              <a:cs typeface="+mn-cs"/>
            </a:rPr>
            <a:t>Publish 8 comprehensive infographics detailing available services and pathways to increase user understanding and engagement.</a:t>
          </a:r>
        </a:p>
      </dgm:t>
    </dgm:pt>
    <dgm:pt modelId="{30DEAFB1-D385-4673-8686-289E7407A377}" type="parTrans" cxnId="{CE91F38A-95C4-4127-9331-14F0DB946AB7}">
      <dgm:prSet/>
      <dgm:spPr/>
      <dgm:t>
        <a:bodyPr/>
        <a:lstStyle/>
        <a:p>
          <a:endParaRPr lang="en-US"/>
        </a:p>
      </dgm:t>
    </dgm:pt>
    <dgm:pt modelId="{595942FB-1414-43AB-8B34-92106AAD0A73}" type="sibTrans" cxnId="{CE91F38A-95C4-4127-9331-14F0DB946AB7}">
      <dgm:prSet/>
      <dgm:spPr/>
      <dgm:t>
        <a:bodyPr/>
        <a:lstStyle/>
        <a:p>
          <a:endParaRPr lang="en-US"/>
        </a:p>
      </dgm:t>
    </dgm:pt>
    <dgm:pt modelId="{64DBB5F9-8D40-47D2-9CE2-BB17C4F08702}">
      <dgm:prSet phldr="0"/>
      <dgm:spPr/>
      <dgm:t>
        <a:bodyPr/>
        <a:lstStyle/>
        <a:p>
          <a:pPr rtl="0"/>
          <a:r>
            <a:rPr lang="en-US">
              <a:latin typeface="Gill Sans MT" panose="020B0502020104020203"/>
              <a:ea typeface="+mn-ea"/>
              <a:cs typeface="+mn-cs"/>
            </a:rPr>
            <a:t>Implement an incentive program that  providers reporting REAL+D and SDOH data, increasing reporting by 20% in 2024.</a:t>
          </a:r>
          <a:endParaRPr lang="en-US">
            <a:ea typeface="+mn-ea"/>
            <a:cs typeface="+mn-cs"/>
          </a:endParaRPr>
        </a:p>
      </dgm:t>
    </dgm:pt>
    <dgm:pt modelId="{FEC70F42-657C-4D5F-8FA8-AB06FC7BD577}" type="parTrans" cxnId="{7A3F5F0D-C7C0-4388-9732-CD8938CC2133}">
      <dgm:prSet/>
      <dgm:spPr/>
      <dgm:t>
        <a:bodyPr/>
        <a:lstStyle/>
        <a:p>
          <a:endParaRPr lang="en-US"/>
        </a:p>
      </dgm:t>
    </dgm:pt>
    <dgm:pt modelId="{6E511E54-35A4-41A9-9AA8-81A836E0A46F}" type="sibTrans" cxnId="{7A3F5F0D-C7C0-4388-9732-CD8938CC2133}">
      <dgm:prSet/>
      <dgm:spPr/>
      <dgm:t>
        <a:bodyPr/>
        <a:lstStyle/>
        <a:p>
          <a:endParaRPr lang="en-US"/>
        </a:p>
      </dgm:t>
    </dgm:pt>
    <dgm:pt modelId="{14BE5650-1408-431E-B7E2-70A2400D6D5E}">
      <dgm:prSet phldr="0"/>
      <dgm:spPr/>
      <dgm:t>
        <a:bodyPr/>
        <a:lstStyle/>
        <a:p>
          <a:pPr rtl="0"/>
          <a:r>
            <a:rPr lang="en-US" u="none">
              <a:latin typeface="+mn-lt"/>
              <a:ea typeface="+mn-ea"/>
              <a:cs typeface="+mn-cs"/>
            </a:rPr>
            <a:t>Increase number of members served by the mobile crisis respons</a:t>
          </a:r>
          <a:r>
            <a:rPr lang="en-US" u="none">
              <a:latin typeface="Gill Sans MT" panose="020B0502020104020203"/>
              <a:ea typeface="+mn-ea"/>
              <a:cs typeface="+mn-cs"/>
            </a:rPr>
            <a:t>e team by 20% </a:t>
          </a:r>
          <a:endParaRPr lang="en-US"/>
        </a:p>
      </dgm:t>
    </dgm:pt>
    <dgm:pt modelId="{D734C07B-85A7-4179-AA30-6A78F62662C0}" type="parTrans" cxnId="{8AF25F68-268B-4D99-BB5C-40477B7DAECD}">
      <dgm:prSet/>
      <dgm:spPr/>
      <dgm:t>
        <a:bodyPr/>
        <a:lstStyle/>
        <a:p>
          <a:endParaRPr lang="en-US"/>
        </a:p>
      </dgm:t>
    </dgm:pt>
    <dgm:pt modelId="{8D09BA11-389B-45E6-8272-7397F804B210}" type="sibTrans" cxnId="{8AF25F68-268B-4D99-BB5C-40477B7DAECD}">
      <dgm:prSet/>
      <dgm:spPr/>
      <dgm:t>
        <a:bodyPr/>
        <a:lstStyle/>
        <a:p>
          <a:endParaRPr lang="en-US"/>
        </a:p>
      </dgm:t>
    </dgm:pt>
    <dgm:pt modelId="{222EA242-547E-4908-B09D-8992D52A1142}" type="pres">
      <dgm:prSet presAssocID="{4ADB2FD7-73AD-416C-97C4-EC3D27C3A5F3}" presName="linear" presStyleCnt="0">
        <dgm:presLayoutVars>
          <dgm:animLvl val="lvl"/>
          <dgm:resizeHandles val="exact"/>
        </dgm:presLayoutVars>
      </dgm:prSet>
      <dgm:spPr/>
    </dgm:pt>
    <dgm:pt modelId="{28788FF7-B0DD-47DD-B66B-023574508132}" type="pres">
      <dgm:prSet presAssocID="{B0983492-A2EE-436E-9029-74B41761CFD2}" presName="parentText" presStyleLbl="node1" presStyleIdx="0" presStyleCnt="5">
        <dgm:presLayoutVars>
          <dgm:chMax val="0"/>
          <dgm:bulletEnabled val="1"/>
        </dgm:presLayoutVars>
      </dgm:prSet>
      <dgm:spPr/>
    </dgm:pt>
    <dgm:pt modelId="{5B3C40EF-549F-4ECA-BA30-1F8466E945D0}" type="pres">
      <dgm:prSet presAssocID="{B0983492-A2EE-436E-9029-74B41761CFD2}" presName="childText" presStyleLbl="revTx" presStyleIdx="0" presStyleCnt="5">
        <dgm:presLayoutVars>
          <dgm:bulletEnabled val="1"/>
        </dgm:presLayoutVars>
      </dgm:prSet>
      <dgm:spPr/>
    </dgm:pt>
    <dgm:pt modelId="{D94E11CB-F53E-41BA-B172-B4AE5EC3B59B}" type="pres">
      <dgm:prSet presAssocID="{77819B2C-02A2-4E43-9C6C-2590178C6BC9}" presName="parentText" presStyleLbl="node1" presStyleIdx="1" presStyleCnt="5">
        <dgm:presLayoutVars>
          <dgm:chMax val="0"/>
          <dgm:bulletEnabled val="1"/>
        </dgm:presLayoutVars>
      </dgm:prSet>
      <dgm:spPr/>
    </dgm:pt>
    <dgm:pt modelId="{5FDCB47B-9115-4143-8054-230FF7CA088A}" type="pres">
      <dgm:prSet presAssocID="{77819B2C-02A2-4E43-9C6C-2590178C6BC9}" presName="childText" presStyleLbl="revTx" presStyleIdx="1" presStyleCnt="5">
        <dgm:presLayoutVars>
          <dgm:bulletEnabled val="1"/>
        </dgm:presLayoutVars>
      </dgm:prSet>
      <dgm:spPr/>
    </dgm:pt>
    <dgm:pt modelId="{53AA7C52-D60A-4019-ACF3-53276C3C64E4}" type="pres">
      <dgm:prSet presAssocID="{4BB5DDCF-8CC7-49DA-9DFE-17693C5B4C6F}" presName="parentText" presStyleLbl="node1" presStyleIdx="2" presStyleCnt="5">
        <dgm:presLayoutVars>
          <dgm:chMax val="0"/>
          <dgm:bulletEnabled val="1"/>
        </dgm:presLayoutVars>
      </dgm:prSet>
      <dgm:spPr/>
    </dgm:pt>
    <dgm:pt modelId="{C784E5B2-CE05-43C7-BEBD-9EA072CBD966}" type="pres">
      <dgm:prSet presAssocID="{4BB5DDCF-8CC7-49DA-9DFE-17693C5B4C6F}" presName="childText" presStyleLbl="revTx" presStyleIdx="2" presStyleCnt="5">
        <dgm:presLayoutVars>
          <dgm:bulletEnabled val="1"/>
        </dgm:presLayoutVars>
      </dgm:prSet>
      <dgm:spPr/>
    </dgm:pt>
    <dgm:pt modelId="{8D07D20F-6060-40C1-A3D5-880C474514C9}" type="pres">
      <dgm:prSet presAssocID="{FA55F3BA-CDB4-4F18-A3EA-DAEF3E4F486A}" presName="parentText" presStyleLbl="node1" presStyleIdx="3" presStyleCnt="5">
        <dgm:presLayoutVars>
          <dgm:chMax val="0"/>
          <dgm:bulletEnabled val="1"/>
        </dgm:presLayoutVars>
      </dgm:prSet>
      <dgm:spPr/>
    </dgm:pt>
    <dgm:pt modelId="{C7DF05F2-6CF3-47B0-9FD8-BAB3F6B05430}" type="pres">
      <dgm:prSet presAssocID="{FA55F3BA-CDB4-4F18-A3EA-DAEF3E4F486A}" presName="childText" presStyleLbl="revTx" presStyleIdx="3" presStyleCnt="5">
        <dgm:presLayoutVars>
          <dgm:bulletEnabled val="1"/>
        </dgm:presLayoutVars>
      </dgm:prSet>
      <dgm:spPr/>
    </dgm:pt>
    <dgm:pt modelId="{923A19B2-75F8-4EC1-9A6A-C11530D9711E}" type="pres">
      <dgm:prSet presAssocID="{D0910A8D-8F70-4CEC-B4BD-883E64FB1C19}" presName="parentText" presStyleLbl="node1" presStyleIdx="4" presStyleCnt="5">
        <dgm:presLayoutVars>
          <dgm:chMax val="0"/>
          <dgm:bulletEnabled val="1"/>
        </dgm:presLayoutVars>
      </dgm:prSet>
      <dgm:spPr/>
    </dgm:pt>
    <dgm:pt modelId="{F40D3598-39A9-4C06-9E17-9622E948EF7F}" type="pres">
      <dgm:prSet presAssocID="{D0910A8D-8F70-4CEC-B4BD-883E64FB1C19}" presName="childText" presStyleLbl="revTx" presStyleIdx="4" presStyleCnt="5">
        <dgm:presLayoutVars>
          <dgm:bulletEnabled val="1"/>
        </dgm:presLayoutVars>
      </dgm:prSet>
      <dgm:spPr/>
    </dgm:pt>
  </dgm:ptLst>
  <dgm:cxnLst>
    <dgm:cxn modelId="{71D67901-E7A5-4093-A4BA-ED8400F625A5}" type="presOf" srcId="{14BE5650-1408-431E-B7E2-70A2400D6D5E}" destId="{5B3C40EF-549F-4ECA-BA30-1F8466E945D0}" srcOrd="0" destOrd="2" presId="urn:microsoft.com/office/officeart/2005/8/layout/vList2"/>
    <dgm:cxn modelId="{7A3F5F0D-C7C0-4388-9732-CD8938CC2133}" srcId="{4BB5DDCF-8CC7-49DA-9DFE-17693C5B4C6F}" destId="{64DBB5F9-8D40-47D2-9CE2-BB17C4F08702}" srcOrd="3" destOrd="0" parTransId="{FEC70F42-657C-4D5F-8FA8-AB06FC7BD577}" sibTransId="{6E511E54-35A4-41A9-9AA8-81A836E0A46F}"/>
    <dgm:cxn modelId="{4B96B70E-120E-4918-AF9C-A4A24FB48B76}" type="presOf" srcId="{64DBB5F9-8D40-47D2-9CE2-BB17C4F08702}" destId="{C784E5B2-CE05-43C7-BEBD-9EA072CBD966}" srcOrd="0" destOrd="3" presId="urn:microsoft.com/office/officeart/2005/8/layout/vList2"/>
    <dgm:cxn modelId="{C8057E1D-5BE6-4A4B-89A6-8958739E43B9}" type="presOf" srcId="{EF837B81-B590-420F-B2E7-8EBC25760316}" destId="{C7DF05F2-6CF3-47B0-9FD8-BAB3F6B05430}" srcOrd="0" destOrd="0" presId="urn:microsoft.com/office/officeart/2005/8/layout/vList2"/>
    <dgm:cxn modelId="{78A55020-7D89-42B4-8B5B-30162CC9E642}" type="presOf" srcId="{77819B2C-02A2-4E43-9C6C-2590178C6BC9}" destId="{D94E11CB-F53E-41BA-B172-B4AE5EC3B59B}" srcOrd="0" destOrd="0" presId="urn:microsoft.com/office/officeart/2005/8/layout/vList2"/>
    <dgm:cxn modelId="{50751221-8560-4345-A1A5-069D98D221E4}" type="presOf" srcId="{4ADB2FD7-73AD-416C-97C4-EC3D27C3A5F3}" destId="{222EA242-547E-4908-B09D-8992D52A1142}" srcOrd="0" destOrd="0" presId="urn:microsoft.com/office/officeart/2005/8/layout/vList2"/>
    <dgm:cxn modelId="{7B223928-EC89-47F2-9817-6D8844CC4956}" type="presOf" srcId="{2A6CAA03-7629-4EA1-A3ED-A5FA9622CA80}" destId="{C784E5B2-CE05-43C7-BEBD-9EA072CBD966}" srcOrd="0" destOrd="0" presId="urn:microsoft.com/office/officeart/2005/8/layout/vList2"/>
    <dgm:cxn modelId="{8C1F1B36-AC2F-4DF9-BAF0-A5293127345B}" type="presOf" srcId="{25118721-85EB-45A7-B7F7-13306A649E7D}" destId="{F40D3598-39A9-4C06-9E17-9622E948EF7F}" srcOrd="0" destOrd="0" presId="urn:microsoft.com/office/officeart/2005/8/layout/vList2"/>
    <dgm:cxn modelId="{8AF25F68-268B-4D99-BB5C-40477B7DAECD}" srcId="{B0983492-A2EE-436E-9029-74B41761CFD2}" destId="{14BE5650-1408-431E-B7E2-70A2400D6D5E}" srcOrd="2" destOrd="0" parTransId="{D734C07B-85A7-4179-AA30-6A78F62662C0}" sibTransId="{8D09BA11-389B-45E6-8272-7397F804B210}"/>
    <dgm:cxn modelId="{A3C2E04A-E812-4FB4-B316-A3944C15D1CB}" srcId="{4ADB2FD7-73AD-416C-97C4-EC3D27C3A5F3}" destId="{77819B2C-02A2-4E43-9C6C-2590178C6BC9}" srcOrd="1" destOrd="0" parTransId="{2D2B1B2F-6031-4B72-8E6C-D258CAB49140}" sibTransId="{87EC7293-CE10-4AC4-86D3-A96F2F1DDBDA}"/>
    <dgm:cxn modelId="{1C0B8B75-4C83-4487-B390-51B70A35E111}" type="presOf" srcId="{161EF81F-06AC-47E3-AB98-394B2B420A7B}" destId="{5FDCB47B-9115-4143-8054-230FF7CA088A}" srcOrd="0" destOrd="0" presId="urn:microsoft.com/office/officeart/2005/8/layout/vList2"/>
    <dgm:cxn modelId="{22ED9356-C6C5-47B3-B1DD-4F94773F1FF4}" srcId="{B0983492-A2EE-436E-9029-74B41761CFD2}" destId="{A75D856D-CD36-45F5-9881-3750AAAC54C0}" srcOrd="1" destOrd="0" parTransId="{A932F999-AC72-436D-A274-2CB619361E9A}" sibTransId="{25058248-036B-40F2-B83A-48B6E6D2FC2E}"/>
    <dgm:cxn modelId="{63C1E777-A702-474D-9983-17404B7BDDF5}" srcId="{D0910A8D-8F70-4CEC-B4BD-883E64FB1C19}" destId="{25118721-85EB-45A7-B7F7-13306A649E7D}" srcOrd="0" destOrd="0" parTransId="{9146BCD5-263A-47B8-BBB0-41A2FD536CF8}" sibTransId="{EEF20985-7F3F-4524-B7A1-D421C188A862}"/>
    <dgm:cxn modelId="{3B924359-C8AA-4A00-8000-D43BC92F7B6C}" type="presOf" srcId="{4BB5DDCF-8CC7-49DA-9DFE-17693C5B4C6F}" destId="{53AA7C52-D60A-4019-ACF3-53276C3C64E4}" srcOrd="0" destOrd="0" presId="urn:microsoft.com/office/officeart/2005/8/layout/vList2"/>
    <dgm:cxn modelId="{494C2185-4F94-4604-81CF-387EBD010400}" srcId="{4BB5DDCF-8CC7-49DA-9DFE-17693C5B4C6F}" destId="{33B56562-8C43-4FF3-A43D-4B8FFF941203}" srcOrd="1" destOrd="0" parTransId="{864B691F-C74A-4262-AA0C-AE134E4E4FF1}" sibTransId="{C086C4F9-DBE1-4CB8-9783-82A539E64559}"/>
    <dgm:cxn modelId="{4C2D9A88-F89A-4EA9-AEBF-AABAA345C8E7}" srcId="{B0983492-A2EE-436E-9029-74B41761CFD2}" destId="{3EB10EAE-050C-420C-A7D2-C6FA8D466010}" srcOrd="0" destOrd="0" parTransId="{DCE24BC5-7037-4F41-94E1-F838291B3FA0}" sibTransId="{8FCDACF2-FEB5-4D12-BB90-0D64E09A80CE}"/>
    <dgm:cxn modelId="{CE91F38A-95C4-4127-9331-14F0DB946AB7}" srcId="{D0910A8D-8F70-4CEC-B4BD-883E64FB1C19}" destId="{9ABF6F46-4A04-4066-90ED-20AE03C54B64}" srcOrd="1" destOrd="0" parTransId="{30DEAFB1-D385-4673-8686-289E7407A377}" sibTransId="{595942FB-1414-43AB-8B34-92106AAD0A73}"/>
    <dgm:cxn modelId="{D408098D-A0C3-4B3D-AF94-5D6073403100}" type="presOf" srcId="{B0983492-A2EE-436E-9029-74B41761CFD2}" destId="{28788FF7-B0DD-47DD-B66B-023574508132}" srcOrd="0" destOrd="0" presId="urn:microsoft.com/office/officeart/2005/8/layout/vList2"/>
    <dgm:cxn modelId="{4DB62791-DDB8-4C0C-9838-715D9BD13409}" srcId="{4ADB2FD7-73AD-416C-97C4-EC3D27C3A5F3}" destId="{B0983492-A2EE-436E-9029-74B41761CFD2}" srcOrd="0" destOrd="0" parTransId="{A3F6E69B-C696-4AB1-80E4-26B219EADDA0}" sibTransId="{D21688DF-E427-44D6-AEAF-6783446E4522}"/>
    <dgm:cxn modelId="{D820D191-2E83-48E8-8C64-D76D623C0447}" type="presOf" srcId="{FA55F3BA-CDB4-4F18-A3EA-DAEF3E4F486A}" destId="{8D07D20F-6060-40C1-A3D5-880C474514C9}" srcOrd="0" destOrd="0" presId="urn:microsoft.com/office/officeart/2005/8/layout/vList2"/>
    <dgm:cxn modelId="{BD417093-02B1-4CC9-AA96-6F0166AD42EF}" srcId="{4ADB2FD7-73AD-416C-97C4-EC3D27C3A5F3}" destId="{FA55F3BA-CDB4-4F18-A3EA-DAEF3E4F486A}" srcOrd="3" destOrd="0" parTransId="{F09598D1-F5E8-4DE0-9209-2ECACA2922D3}" sibTransId="{C24B16C6-55D4-4756-8E35-3AEB605E116B}"/>
    <dgm:cxn modelId="{F31BF293-4B6F-41E8-B6EE-0254094B0757}" type="presOf" srcId="{33B56562-8C43-4FF3-A43D-4B8FFF941203}" destId="{C784E5B2-CE05-43C7-BEBD-9EA072CBD966}" srcOrd="0" destOrd="1" presId="urn:microsoft.com/office/officeart/2005/8/layout/vList2"/>
    <dgm:cxn modelId="{BCE914A5-09CA-44E3-AFC9-BB854A8707AA}" type="presOf" srcId="{3EB10EAE-050C-420C-A7D2-C6FA8D466010}" destId="{5B3C40EF-549F-4ECA-BA30-1F8466E945D0}" srcOrd="0" destOrd="0" presId="urn:microsoft.com/office/officeart/2005/8/layout/vList2"/>
    <dgm:cxn modelId="{DBFE60AA-19FE-4C35-B723-51A65E4AF918}" type="presOf" srcId="{D0910A8D-8F70-4CEC-B4BD-883E64FB1C19}" destId="{923A19B2-75F8-4EC1-9A6A-C11530D9711E}" srcOrd="0" destOrd="0" presId="urn:microsoft.com/office/officeart/2005/8/layout/vList2"/>
    <dgm:cxn modelId="{EB96DFB0-D934-4007-A21F-EE2958ADBFE2}" type="presOf" srcId="{A75D856D-CD36-45F5-9881-3750AAAC54C0}" destId="{5B3C40EF-549F-4ECA-BA30-1F8466E945D0}" srcOrd="0" destOrd="1" presId="urn:microsoft.com/office/officeart/2005/8/layout/vList2"/>
    <dgm:cxn modelId="{1CA30EB6-4918-4D55-BDD3-20DE67CFEDD4}" srcId="{4BB5DDCF-8CC7-49DA-9DFE-17693C5B4C6F}" destId="{2A6CAA03-7629-4EA1-A3ED-A5FA9622CA80}" srcOrd="0" destOrd="0" parTransId="{47A195E2-23EF-4E08-893C-1972C760A93D}" sibTransId="{0B0BFEB8-D255-47A1-88AC-31BC0B5E4D7F}"/>
    <dgm:cxn modelId="{93816BB7-068B-4321-95E4-EFD7E135D52C}" type="presOf" srcId="{6A5D852D-14EC-467B-A26F-73F94D40958C}" destId="{5FDCB47B-9115-4143-8054-230FF7CA088A}" srcOrd="0" destOrd="1" presId="urn:microsoft.com/office/officeart/2005/8/layout/vList2"/>
    <dgm:cxn modelId="{0FEE9ABB-5350-4530-91E2-6299C839E6D2}" srcId="{FA55F3BA-CDB4-4F18-A3EA-DAEF3E4F486A}" destId="{EF837B81-B590-420F-B2E7-8EBC25760316}" srcOrd="0" destOrd="0" parTransId="{5F388BDA-E302-449A-9A9D-6A1663202CA5}" sibTransId="{EA10C9A6-AE92-45A7-BC41-95AE578AA8B3}"/>
    <dgm:cxn modelId="{089064D3-A55D-431B-A8FC-EA3F02FB85BA}" srcId="{4ADB2FD7-73AD-416C-97C4-EC3D27C3A5F3}" destId="{D0910A8D-8F70-4CEC-B4BD-883E64FB1C19}" srcOrd="4" destOrd="0" parTransId="{788FA22C-3B86-4D89-B3DB-A26E4B842A21}" sibTransId="{E45D3883-0BBF-45FD-BB38-E202B1621716}"/>
    <dgm:cxn modelId="{3B6E41D7-2B25-445B-BF31-11782AE438B6}" type="presOf" srcId="{9ABF6F46-4A04-4066-90ED-20AE03C54B64}" destId="{F40D3598-39A9-4C06-9E17-9622E948EF7F}" srcOrd="0" destOrd="1" presId="urn:microsoft.com/office/officeart/2005/8/layout/vList2"/>
    <dgm:cxn modelId="{67EC88E6-590B-4481-9F28-A511BD390BF8}" srcId="{4ADB2FD7-73AD-416C-97C4-EC3D27C3A5F3}" destId="{4BB5DDCF-8CC7-49DA-9DFE-17693C5B4C6F}" srcOrd="2" destOrd="0" parTransId="{D15408C7-E9E5-496B-BFD6-71D0D5944D2B}" sibTransId="{CAF282D7-3E86-4FFF-894A-82B26ACFD0EB}"/>
    <dgm:cxn modelId="{B5A50BED-F26F-4B35-8E20-C65D97374C11}" srcId="{77819B2C-02A2-4E43-9C6C-2590178C6BC9}" destId="{161EF81F-06AC-47E3-AB98-394B2B420A7B}" srcOrd="0" destOrd="0" parTransId="{554AB23D-AC72-4D2D-9C2D-40E6D55CB121}" sibTransId="{497993B9-D864-4908-9825-DA9EEDA14A31}"/>
    <dgm:cxn modelId="{92160BF2-F2C1-497E-BC57-97F8AC5307C7}" type="presOf" srcId="{361076DD-75D4-42E5-961E-4D46B4855A16}" destId="{C784E5B2-CE05-43C7-BEBD-9EA072CBD966}" srcOrd="0" destOrd="2" presId="urn:microsoft.com/office/officeart/2005/8/layout/vList2"/>
    <dgm:cxn modelId="{6E6294F3-89AE-48E3-9D7F-61AEC0789C9A}" srcId="{4BB5DDCF-8CC7-49DA-9DFE-17693C5B4C6F}" destId="{361076DD-75D4-42E5-961E-4D46B4855A16}" srcOrd="2" destOrd="0" parTransId="{C5E57D90-DA84-4906-BAC4-7EAF8EF07A26}" sibTransId="{C9F2F7FA-A60B-4C15-9920-E56ACC031581}"/>
    <dgm:cxn modelId="{56F7BFFD-DACD-4D8C-A3DD-A52A27143BAC}" srcId="{77819B2C-02A2-4E43-9C6C-2590178C6BC9}" destId="{6A5D852D-14EC-467B-A26F-73F94D40958C}" srcOrd="1" destOrd="0" parTransId="{35D38FAC-9474-4FC5-A306-3EF87422E702}" sibTransId="{F405D1F5-131C-440F-8F6A-204E09B6338F}"/>
    <dgm:cxn modelId="{37F4366E-FB60-470C-9A03-3643DAFA5BE1}" type="presParOf" srcId="{222EA242-547E-4908-B09D-8992D52A1142}" destId="{28788FF7-B0DD-47DD-B66B-023574508132}" srcOrd="0" destOrd="0" presId="urn:microsoft.com/office/officeart/2005/8/layout/vList2"/>
    <dgm:cxn modelId="{BD034033-B7A0-408F-A4AB-8C184CC2572F}" type="presParOf" srcId="{222EA242-547E-4908-B09D-8992D52A1142}" destId="{5B3C40EF-549F-4ECA-BA30-1F8466E945D0}" srcOrd="1" destOrd="0" presId="urn:microsoft.com/office/officeart/2005/8/layout/vList2"/>
    <dgm:cxn modelId="{68C12205-DD8D-4A16-A0A1-9828A8FA945C}" type="presParOf" srcId="{222EA242-547E-4908-B09D-8992D52A1142}" destId="{D94E11CB-F53E-41BA-B172-B4AE5EC3B59B}" srcOrd="2" destOrd="0" presId="urn:microsoft.com/office/officeart/2005/8/layout/vList2"/>
    <dgm:cxn modelId="{6B9FCDFE-3217-4D43-AD18-F143CE835734}" type="presParOf" srcId="{222EA242-547E-4908-B09D-8992D52A1142}" destId="{5FDCB47B-9115-4143-8054-230FF7CA088A}" srcOrd="3" destOrd="0" presId="urn:microsoft.com/office/officeart/2005/8/layout/vList2"/>
    <dgm:cxn modelId="{5F17A1CC-8BB9-406C-9986-6128512EA723}" type="presParOf" srcId="{222EA242-547E-4908-B09D-8992D52A1142}" destId="{53AA7C52-D60A-4019-ACF3-53276C3C64E4}" srcOrd="4" destOrd="0" presId="urn:microsoft.com/office/officeart/2005/8/layout/vList2"/>
    <dgm:cxn modelId="{93ECCD7E-880E-4E11-BA87-5EB932D83AF3}" type="presParOf" srcId="{222EA242-547E-4908-B09D-8992D52A1142}" destId="{C784E5B2-CE05-43C7-BEBD-9EA072CBD966}" srcOrd="5" destOrd="0" presId="urn:microsoft.com/office/officeart/2005/8/layout/vList2"/>
    <dgm:cxn modelId="{15BC3CA3-334D-4BB5-9F17-FC66ED04B06A}" type="presParOf" srcId="{222EA242-547E-4908-B09D-8992D52A1142}" destId="{8D07D20F-6060-40C1-A3D5-880C474514C9}" srcOrd="6" destOrd="0" presId="urn:microsoft.com/office/officeart/2005/8/layout/vList2"/>
    <dgm:cxn modelId="{41A6004A-AD8F-4117-B64B-338497B70D15}" type="presParOf" srcId="{222EA242-547E-4908-B09D-8992D52A1142}" destId="{C7DF05F2-6CF3-47B0-9FD8-BAB3F6B05430}" srcOrd="7" destOrd="0" presId="urn:microsoft.com/office/officeart/2005/8/layout/vList2"/>
    <dgm:cxn modelId="{0205DBE1-C623-49B6-BB8A-820D95709196}" type="presParOf" srcId="{222EA242-547E-4908-B09D-8992D52A1142}" destId="{923A19B2-75F8-4EC1-9A6A-C11530D9711E}" srcOrd="8" destOrd="0" presId="urn:microsoft.com/office/officeart/2005/8/layout/vList2"/>
    <dgm:cxn modelId="{13E26E4C-DB81-430D-A894-7E601753EDD0}" type="presParOf" srcId="{222EA242-547E-4908-B09D-8992D52A1142}" destId="{F40D3598-39A9-4C06-9E17-9622E948EF7F}"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2.xml><?xml version="1.0" encoding="utf-8"?>
<dgm:dataModel xmlns:dgm="http://schemas.openxmlformats.org/drawingml/2006/diagram" xmlns:a="http://schemas.openxmlformats.org/drawingml/2006/main">
  <dgm:ptLst>
    <dgm:pt modelId="{BEB0FF3D-5CDA-4BBD-996F-3E79622EC9F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53880B8-9BAB-45B5-A30F-E34145EADB85}">
      <dgm:prSet phldrT="[Text]" phldr="0" custT="1"/>
      <dgm:spPr/>
      <dgm:t>
        <a:bodyPr/>
        <a:lstStyle/>
        <a:p>
          <a:pPr>
            <a:lnSpc>
              <a:spcPct val="100000"/>
            </a:lnSpc>
            <a:defRPr b="1"/>
          </a:pPr>
          <a:r>
            <a:rPr lang="en-US" sz="1200" baseline="0">
              <a:solidFill>
                <a:schemeClr val="bg1"/>
              </a:solidFill>
              <a:latin typeface="Calibri Light"/>
              <a:ea typeface="Calibri Light"/>
              <a:cs typeface="Calibri Light"/>
            </a:rPr>
            <a:t>By the end of Quarter 1</a:t>
          </a:r>
        </a:p>
      </dgm:t>
    </dgm:pt>
    <dgm:pt modelId="{2088A32A-572C-450D-BD26-D404C419E844}" type="parTrans" cxnId="{11253C1F-C0F3-46A3-80C7-335BCD2F355E}">
      <dgm:prSet/>
      <dgm:spPr/>
      <dgm:t>
        <a:bodyPr/>
        <a:lstStyle/>
        <a:p>
          <a:endParaRPr lang="en-US"/>
        </a:p>
      </dgm:t>
    </dgm:pt>
    <dgm:pt modelId="{4078BC73-F23D-4AFE-9090-A1386202AB1D}" type="sibTrans" cxnId="{11253C1F-C0F3-46A3-80C7-335BCD2F355E}">
      <dgm:prSet/>
      <dgm:spPr/>
      <dgm:t>
        <a:bodyPr/>
        <a:lstStyle/>
        <a:p>
          <a:endParaRPr lang="en-US"/>
        </a:p>
      </dgm:t>
    </dgm:pt>
    <dgm:pt modelId="{91432106-1307-4572-84F7-9BA85F1F49B9}">
      <dgm:prSet phldr="0" custT="1"/>
      <dgm:spPr/>
      <dgm:t>
        <a:bodyPr/>
        <a:lstStyle/>
        <a:p>
          <a:pPr>
            <a:lnSpc>
              <a:spcPct val="100000"/>
            </a:lnSpc>
          </a:pPr>
          <a:r>
            <a:rPr lang="en-US" sz="1200" baseline="0">
              <a:solidFill>
                <a:schemeClr val="tx1"/>
              </a:solidFill>
              <a:latin typeface="+mn-lt"/>
              <a:ea typeface="Calibri Light"/>
              <a:cs typeface="Calibri"/>
            </a:rPr>
            <a:t>Conduct process improvement on youth referral management process(es) to increase enrollment in Wraparound and IIBHT programs</a:t>
          </a:r>
        </a:p>
      </dgm:t>
    </dgm:pt>
    <dgm:pt modelId="{532446A0-83E4-474F-8983-EEC02742A551}" type="sibTrans" cxnId="{231656FE-295E-4D7A-A285-36945839731C}">
      <dgm:prSet/>
      <dgm:spPr/>
      <dgm:t>
        <a:bodyPr/>
        <a:lstStyle/>
        <a:p>
          <a:endParaRPr lang="en-US"/>
        </a:p>
      </dgm:t>
    </dgm:pt>
    <dgm:pt modelId="{55B292F1-41BF-4DD7-B2BD-663D46F8A888}" type="parTrans" cxnId="{231656FE-295E-4D7A-A285-36945839731C}">
      <dgm:prSet/>
      <dgm:spPr/>
      <dgm:t>
        <a:bodyPr/>
        <a:lstStyle/>
        <a:p>
          <a:endParaRPr lang="en-US"/>
        </a:p>
      </dgm:t>
    </dgm:pt>
    <dgm:pt modelId="{FF0DE04B-AB6E-4C51-B9E6-B32895B86879}">
      <dgm:prSet phldrT="[Text]" phldr="0" custT="1"/>
      <dgm:spPr/>
      <dgm:t>
        <a:bodyPr/>
        <a:lstStyle/>
        <a:p>
          <a:pPr>
            <a:lnSpc>
              <a:spcPct val="100000"/>
            </a:lnSpc>
            <a:defRPr b="1"/>
          </a:pPr>
          <a:r>
            <a:rPr lang="en-US" sz="1200" baseline="0">
              <a:solidFill>
                <a:schemeClr val="bg1"/>
              </a:solidFill>
              <a:latin typeface="Calibri Light"/>
              <a:ea typeface="Calibri Light"/>
              <a:cs typeface="Calibri Light"/>
            </a:rPr>
            <a:t>By the end of Quarter 2</a:t>
          </a:r>
        </a:p>
      </dgm:t>
    </dgm:pt>
    <dgm:pt modelId="{A6F7CC20-E5A5-4BC7-A8E0-20685EF3CA41}" type="sibTrans" cxnId="{6D64F154-A38E-4E4B-847A-FCC116853F26}">
      <dgm:prSet/>
      <dgm:spPr/>
      <dgm:t>
        <a:bodyPr/>
        <a:lstStyle/>
        <a:p>
          <a:endParaRPr lang="en-US"/>
        </a:p>
      </dgm:t>
    </dgm:pt>
    <dgm:pt modelId="{FF5A916B-B89F-4F9D-84AE-8EC9673EF2B2}" type="parTrans" cxnId="{6D64F154-A38E-4E4B-847A-FCC116853F26}">
      <dgm:prSet/>
      <dgm:spPr/>
      <dgm:t>
        <a:bodyPr/>
        <a:lstStyle/>
        <a:p>
          <a:endParaRPr lang="en-US"/>
        </a:p>
      </dgm:t>
    </dgm:pt>
    <dgm:pt modelId="{D9BCD6B2-8F87-47C8-8B3A-073E2582BEA0}">
      <dgm:prSet phldrT="[Text]" phldr="0" custT="1"/>
      <dgm:spPr/>
      <dgm:t>
        <a:bodyPr/>
        <a:lstStyle/>
        <a:p>
          <a:pPr>
            <a:lnSpc>
              <a:spcPct val="100000"/>
            </a:lnSpc>
          </a:pPr>
          <a:r>
            <a:rPr lang="en-US" sz="1200" baseline="0">
              <a:solidFill>
                <a:schemeClr val="tx1"/>
              </a:solidFill>
              <a:latin typeface="Calibri Light"/>
              <a:ea typeface="Calibri Light"/>
              <a:cs typeface="Calibri"/>
            </a:rPr>
            <a:t> </a:t>
          </a:r>
          <a:r>
            <a:rPr lang="en-US" sz="1200" baseline="0">
              <a:solidFill>
                <a:schemeClr val="tx1"/>
              </a:solidFill>
              <a:latin typeface="+mn-lt"/>
              <a:ea typeface="Calibri Light"/>
              <a:cs typeface="Calibri"/>
            </a:rPr>
            <a:t>Development of a comprehensive behavioral health community resource guide available on UHA's website</a:t>
          </a:r>
        </a:p>
      </dgm:t>
    </dgm:pt>
    <dgm:pt modelId="{90CC97F7-07FA-42EC-A3BE-D485CC4819AC}" type="sibTrans" cxnId="{998EF251-1EFD-4F57-8F6A-02C9ED0BCA38}">
      <dgm:prSet/>
      <dgm:spPr/>
      <dgm:t>
        <a:bodyPr/>
        <a:lstStyle/>
        <a:p>
          <a:endParaRPr lang="en-US"/>
        </a:p>
      </dgm:t>
    </dgm:pt>
    <dgm:pt modelId="{5506642A-E9B0-47A3-9C1A-3AAF88052427}" type="parTrans" cxnId="{998EF251-1EFD-4F57-8F6A-02C9ED0BCA38}">
      <dgm:prSet/>
      <dgm:spPr/>
      <dgm:t>
        <a:bodyPr/>
        <a:lstStyle/>
        <a:p>
          <a:endParaRPr lang="en-US"/>
        </a:p>
      </dgm:t>
    </dgm:pt>
    <dgm:pt modelId="{303E19A4-63F7-4857-ABEF-9E7079581CBC}">
      <dgm:prSet phldrT="[Text]" phldr="0" custT="1"/>
      <dgm:spPr/>
      <dgm:t>
        <a:bodyPr/>
        <a:lstStyle/>
        <a:p>
          <a:pPr>
            <a:lnSpc>
              <a:spcPct val="100000"/>
            </a:lnSpc>
          </a:pPr>
          <a:endParaRPr lang="en-US" sz="1200" baseline="0">
            <a:solidFill>
              <a:schemeClr val="tx1"/>
            </a:solidFill>
            <a:latin typeface="Calibri Light"/>
            <a:ea typeface="Calibri Light"/>
            <a:cs typeface="Calibri"/>
          </a:endParaRPr>
        </a:p>
      </dgm:t>
    </dgm:pt>
    <dgm:pt modelId="{E0379AAC-66D0-40E8-8300-E708786A54C8}" type="sibTrans" cxnId="{1222F998-0416-4CB0-86DA-40CC490173EF}">
      <dgm:prSet/>
      <dgm:spPr/>
      <dgm:t>
        <a:bodyPr/>
        <a:lstStyle/>
        <a:p>
          <a:endParaRPr lang="en-US"/>
        </a:p>
      </dgm:t>
    </dgm:pt>
    <dgm:pt modelId="{1290ADEA-2748-4DBC-B78D-F694FA745981}" type="parTrans" cxnId="{1222F998-0416-4CB0-86DA-40CC490173EF}">
      <dgm:prSet/>
      <dgm:spPr/>
      <dgm:t>
        <a:bodyPr/>
        <a:lstStyle/>
        <a:p>
          <a:endParaRPr lang="en-US"/>
        </a:p>
      </dgm:t>
    </dgm:pt>
    <dgm:pt modelId="{F4E896CF-0613-43B0-80AF-E1C2D3BDC45A}">
      <dgm:prSet phldrT="[Text]" phldr="0" custT="1"/>
      <dgm:spPr/>
      <dgm:t>
        <a:bodyPr/>
        <a:lstStyle/>
        <a:p>
          <a:pPr>
            <a:lnSpc>
              <a:spcPct val="100000"/>
            </a:lnSpc>
            <a:defRPr b="1"/>
          </a:pPr>
          <a:r>
            <a:rPr lang="en-US" sz="1200" baseline="0">
              <a:solidFill>
                <a:schemeClr val="bg1"/>
              </a:solidFill>
              <a:latin typeface="Calibri Light"/>
              <a:ea typeface="Calibri Light"/>
              <a:cs typeface="Calibri Light"/>
            </a:rPr>
            <a:t>By the end of Quarter 3</a:t>
          </a:r>
        </a:p>
      </dgm:t>
    </dgm:pt>
    <dgm:pt modelId="{44750793-E980-4194-AD21-B6E2BCEBB1AF}" type="sibTrans" cxnId="{1E2B9E38-CABE-42CB-B44C-9971645A599F}">
      <dgm:prSet/>
      <dgm:spPr/>
      <dgm:t>
        <a:bodyPr/>
        <a:lstStyle/>
        <a:p>
          <a:endParaRPr lang="en-US"/>
        </a:p>
      </dgm:t>
    </dgm:pt>
    <dgm:pt modelId="{1B7C6C6C-1CB5-4B9C-999E-76789420804A}" type="parTrans" cxnId="{1E2B9E38-CABE-42CB-B44C-9971645A599F}">
      <dgm:prSet/>
      <dgm:spPr/>
      <dgm:t>
        <a:bodyPr/>
        <a:lstStyle/>
        <a:p>
          <a:endParaRPr lang="en-US"/>
        </a:p>
      </dgm:t>
    </dgm:pt>
    <dgm:pt modelId="{7E4334B3-C1F2-4B7A-BAA1-A3B30594BB0D}">
      <dgm:prSet phldr="0" custT="1"/>
      <dgm:spPr/>
      <dgm:t>
        <a:bodyPr/>
        <a:lstStyle/>
        <a:p>
          <a:pPr>
            <a:lnSpc>
              <a:spcPct val="100000"/>
            </a:lnSpc>
          </a:pPr>
          <a:r>
            <a:rPr lang="en-US" sz="1200" b="0" baseline="0">
              <a:solidFill>
                <a:schemeClr val="tx1"/>
              </a:solidFill>
              <a:latin typeface="+mn-lt"/>
              <a:ea typeface="Calibri Light"/>
              <a:cs typeface="Calibri"/>
            </a:rPr>
            <a:t>Adapt Integrated Health Care will add an additional IIBHT Therapist to increase program capacity</a:t>
          </a:r>
        </a:p>
      </dgm:t>
    </dgm:pt>
    <dgm:pt modelId="{FFB51F30-C429-4C5B-841D-6A89182305EB}" type="sibTrans" cxnId="{4BF353F4-E352-4723-8A8C-6C1665990CEB}">
      <dgm:prSet/>
      <dgm:spPr/>
      <dgm:t>
        <a:bodyPr/>
        <a:lstStyle/>
        <a:p>
          <a:endParaRPr lang="en-US"/>
        </a:p>
      </dgm:t>
    </dgm:pt>
    <dgm:pt modelId="{A3A2FB4C-ED91-4AB6-A26F-30E4DE92C046}" type="parTrans" cxnId="{4BF353F4-E352-4723-8A8C-6C1665990CEB}">
      <dgm:prSet/>
      <dgm:spPr/>
      <dgm:t>
        <a:bodyPr/>
        <a:lstStyle/>
        <a:p>
          <a:endParaRPr lang="en-US"/>
        </a:p>
      </dgm:t>
    </dgm:pt>
    <dgm:pt modelId="{EE5A6C34-2232-4C98-B687-D28BCC756F61}">
      <dgm:prSet phldrT="[Text]" phldr="0" custT="1"/>
      <dgm:spPr/>
      <dgm:t>
        <a:bodyPr/>
        <a:lstStyle/>
        <a:p>
          <a:pPr>
            <a:lnSpc>
              <a:spcPct val="100000"/>
            </a:lnSpc>
            <a:defRPr b="1"/>
          </a:pPr>
          <a:r>
            <a:rPr lang="en-US" sz="1200" baseline="0">
              <a:solidFill>
                <a:schemeClr val="bg1"/>
              </a:solidFill>
              <a:latin typeface="Calibri Light"/>
              <a:ea typeface="Calibri Light"/>
              <a:cs typeface="Calibri Light"/>
            </a:rPr>
            <a:t>By the end of Quarter 4</a:t>
          </a:r>
        </a:p>
      </dgm:t>
    </dgm:pt>
    <dgm:pt modelId="{1178AC6B-2661-4EC2-97BD-B38122BF0305}" type="sibTrans" cxnId="{2E36B820-7D38-4985-925F-ADABA622AEDC}">
      <dgm:prSet/>
      <dgm:spPr/>
      <dgm:t>
        <a:bodyPr/>
        <a:lstStyle/>
        <a:p>
          <a:endParaRPr lang="en-US"/>
        </a:p>
      </dgm:t>
    </dgm:pt>
    <dgm:pt modelId="{ACEB0D6C-9A9D-4109-B340-D53D4EE9D9C1}" type="parTrans" cxnId="{2E36B820-7D38-4985-925F-ADABA622AEDC}">
      <dgm:prSet/>
      <dgm:spPr/>
      <dgm:t>
        <a:bodyPr/>
        <a:lstStyle/>
        <a:p>
          <a:endParaRPr lang="en-US"/>
        </a:p>
      </dgm:t>
    </dgm:pt>
    <dgm:pt modelId="{729CD32D-0A79-4839-B288-B8C633AB7369}">
      <dgm:prSet phldrT="[Text]" custT="1"/>
      <dgm:spPr/>
      <dgm:t>
        <a:bodyPr/>
        <a:lstStyle/>
        <a:p>
          <a:pPr>
            <a:lnSpc>
              <a:spcPct val="100000"/>
            </a:lnSpc>
          </a:pPr>
          <a:r>
            <a:rPr lang="en-US" sz="1200" baseline="0">
              <a:solidFill>
                <a:schemeClr val="tx1"/>
              </a:solidFill>
              <a:latin typeface="+mn-lt"/>
              <a:ea typeface="Calibri Light"/>
              <a:cs typeface="Calibri"/>
            </a:rPr>
            <a:t>Adapt Integrated Health Care will have MRSS for youth fully staffed</a:t>
          </a:r>
        </a:p>
      </dgm:t>
    </dgm:pt>
    <dgm:pt modelId="{F0837C2C-3C4B-4411-86D7-06B29084587D}" type="sibTrans" cxnId="{F261FBDF-F7D4-4CC5-951E-7FEB1E7D16D4}">
      <dgm:prSet/>
      <dgm:spPr/>
      <dgm:t>
        <a:bodyPr/>
        <a:lstStyle/>
        <a:p>
          <a:endParaRPr lang="en-US"/>
        </a:p>
      </dgm:t>
    </dgm:pt>
    <dgm:pt modelId="{A6464479-5433-4658-A61D-A41717BDE554}" type="parTrans" cxnId="{F261FBDF-F7D4-4CC5-951E-7FEB1E7D16D4}">
      <dgm:prSet/>
      <dgm:spPr/>
      <dgm:t>
        <a:bodyPr/>
        <a:lstStyle/>
        <a:p>
          <a:endParaRPr lang="en-US"/>
        </a:p>
      </dgm:t>
    </dgm:pt>
    <dgm:pt modelId="{3F755771-7140-4782-99CE-CBFBD17751A6}">
      <dgm:prSet custT="1"/>
      <dgm:spPr/>
      <dgm:t>
        <a:bodyPr/>
        <a:lstStyle/>
        <a:p>
          <a:pPr>
            <a:lnSpc>
              <a:spcPct val="100000"/>
            </a:lnSpc>
          </a:pPr>
          <a:r>
            <a:rPr lang="en-US" sz="1200" baseline="0">
              <a:solidFill>
                <a:schemeClr val="tx1"/>
              </a:solidFill>
              <a:latin typeface="+mn-lt"/>
              <a:ea typeface="Calibri Light"/>
              <a:cs typeface="Calibri"/>
            </a:rPr>
            <a:t>Monitor members utilizing SUD residential and withdrawal management services</a:t>
          </a:r>
        </a:p>
      </dgm:t>
    </dgm:pt>
    <dgm:pt modelId="{5A1B40FB-23F2-4D55-986E-F9400A31F0E0}" type="sibTrans" cxnId="{0EEBD2D9-DD0B-4FED-B25D-B2E8DD01DC52}">
      <dgm:prSet/>
      <dgm:spPr/>
      <dgm:t>
        <a:bodyPr/>
        <a:lstStyle/>
        <a:p>
          <a:endParaRPr lang="en-US"/>
        </a:p>
      </dgm:t>
    </dgm:pt>
    <dgm:pt modelId="{0306D800-3214-473A-BCCA-734BED79126C}" type="parTrans" cxnId="{0EEBD2D9-DD0B-4FED-B25D-B2E8DD01DC52}">
      <dgm:prSet/>
      <dgm:spPr/>
      <dgm:t>
        <a:bodyPr/>
        <a:lstStyle/>
        <a:p>
          <a:endParaRPr lang="en-US"/>
        </a:p>
      </dgm:t>
    </dgm:pt>
    <dgm:pt modelId="{C0E087C9-D265-46C6-9DFF-29B7CAC3F7C9}">
      <dgm:prSet custT="1"/>
      <dgm:spPr/>
      <dgm:t>
        <a:bodyPr/>
        <a:lstStyle/>
        <a:p>
          <a:pPr>
            <a:lnSpc>
              <a:spcPct val="100000"/>
            </a:lnSpc>
          </a:pPr>
          <a:r>
            <a:rPr lang="en-US" sz="1200" baseline="0">
              <a:solidFill>
                <a:schemeClr val="tx1"/>
              </a:solidFill>
              <a:latin typeface="+mn-lt"/>
              <a:ea typeface="Calibri Light"/>
              <a:cs typeface="Calibri"/>
            </a:rPr>
            <a:t>Young Children, ages birth-five social-emotional asset map will be updated with community-based organizations</a:t>
          </a:r>
        </a:p>
      </dgm:t>
    </dgm:pt>
    <dgm:pt modelId="{249B7B5E-34A9-405A-B950-37324AA0C303}" type="sibTrans" cxnId="{A5E4C730-B921-4895-B28D-2818455764D7}">
      <dgm:prSet/>
      <dgm:spPr/>
      <dgm:t>
        <a:bodyPr/>
        <a:lstStyle/>
        <a:p>
          <a:endParaRPr lang="en-US"/>
        </a:p>
      </dgm:t>
    </dgm:pt>
    <dgm:pt modelId="{15A9A33C-F90E-4B42-8D75-59C4081E0D4B}" type="parTrans" cxnId="{A5E4C730-B921-4895-B28D-2818455764D7}">
      <dgm:prSet/>
      <dgm:spPr/>
      <dgm:t>
        <a:bodyPr/>
        <a:lstStyle/>
        <a:p>
          <a:endParaRPr lang="en-US"/>
        </a:p>
      </dgm:t>
    </dgm:pt>
    <dgm:pt modelId="{543BC126-5D3E-4CFC-A064-0B6D93B81695}">
      <dgm:prSet phldr="0" custT="1"/>
      <dgm:spPr/>
      <dgm:t>
        <a:bodyPr/>
        <a:lstStyle/>
        <a:p>
          <a:pPr>
            <a:lnSpc>
              <a:spcPct val="100000"/>
            </a:lnSpc>
            <a:defRPr b="1"/>
          </a:pPr>
          <a:r>
            <a:rPr lang="en-US" sz="1200" baseline="0">
              <a:solidFill>
                <a:schemeClr val="bg1"/>
              </a:solidFill>
              <a:latin typeface="Calibri Light"/>
              <a:ea typeface="Calibri Light"/>
              <a:cs typeface="Calibri"/>
            </a:rPr>
            <a:t>UHA will Implement Quarterly Monitoring</a:t>
          </a:r>
        </a:p>
      </dgm:t>
    </dgm:pt>
    <dgm:pt modelId="{B2B34CD4-2592-414F-A77F-481B165E78A7}" type="sibTrans" cxnId="{8F0DAA0A-A90C-4F61-8F98-506BC9038141}">
      <dgm:prSet/>
      <dgm:spPr/>
      <dgm:t>
        <a:bodyPr/>
        <a:lstStyle/>
        <a:p>
          <a:endParaRPr lang="en-US"/>
        </a:p>
      </dgm:t>
    </dgm:pt>
    <dgm:pt modelId="{5F560DE9-1B74-4558-BC6D-FC776D9D6F35}" type="parTrans" cxnId="{8F0DAA0A-A90C-4F61-8F98-506BC9038141}">
      <dgm:prSet/>
      <dgm:spPr/>
      <dgm:t>
        <a:bodyPr/>
        <a:lstStyle/>
        <a:p>
          <a:endParaRPr lang="en-US"/>
        </a:p>
      </dgm:t>
    </dgm:pt>
    <dgm:pt modelId="{A4F74F29-04B9-4E87-BB24-599364D4535B}">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a:solidFill>
                <a:schemeClr val="tx1"/>
              </a:solidFill>
              <a:latin typeface="+mn-lt"/>
              <a:ea typeface="Calibri Light"/>
              <a:cs typeface="Calibri"/>
            </a:rPr>
            <a:t>Adapt Integrated Health Care Campus Expansion </a:t>
          </a:r>
        </a:p>
      </dgm:t>
    </dgm:pt>
    <dgm:pt modelId="{3825C84F-7D57-4C91-AE82-307B9F12B5C8}" type="sibTrans" cxnId="{BBCD1431-D5BF-4BCB-B4F6-5EDF4381485A}">
      <dgm:prSet/>
      <dgm:spPr/>
      <dgm:t>
        <a:bodyPr/>
        <a:lstStyle/>
        <a:p>
          <a:endParaRPr lang="en-US"/>
        </a:p>
      </dgm:t>
    </dgm:pt>
    <dgm:pt modelId="{46B8AE09-F14D-4D10-B2E4-8E970F7D9714}" type="parTrans" cxnId="{BBCD1431-D5BF-4BCB-B4F6-5EDF4381485A}">
      <dgm:prSet/>
      <dgm:spPr/>
      <dgm:t>
        <a:bodyPr/>
        <a:lstStyle/>
        <a:p>
          <a:endParaRPr lang="en-US"/>
        </a:p>
      </dgm:t>
    </dgm:pt>
    <dgm:pt modelId="{9BACF4D5-9FCE-4C40-95E4-502088785F59}">
      <dgm:prSet custT="1"/>
      <dgm:spPr/>
      <dgm:t>
        <a:bodyPr/>
        <a:lstStyle/>
        <a:p>
          <a:pPr rtl="0">
            <a:lnSpc>
              <a:spcPct val="100000"/>
            </a:lnSpc>
            <a:defRPr b="1"/>
          </a:pPr>
          <a:r>
            <a:rPr lang="en-US" sz="1200" b="0" baseline="0">
              <a:latin typeface="+mn-lt"/>
              <a:cs typeface="Calibri"/>
            </a:rPr>
            <a:t>Develop and publish culturally specific behavioral health educational resources</a:t>
          </a:r>
        </a:p>
      </dgm:t>
    </dgm:pt>
    <dgm:pt modelId="{2D6E0DE2-3D43-40BC-B9D6-571650928300}" type="parTrans" cxnId="{5E93CB40-D47E-43C5-B631-998F0E70FC17}">
      <dgm:prSet/>
      <dgm:spPr/>
      <dgm:t>
        <a:bodyPr/>
        <a:lstStyle/>
        <a:p>
          <a:endParaRPr lang="en-US"/>
        </a:p>
      </dgm:t>
    </dgm:pt>
    <dgm:pt modelId="{32582764-DC92-41BD-ADC9-ACE33D33EF24}" type="sibTrans" cxnId="{5E93CB40-D47E-43C5-B631-998F0E70FC17}">
      <dgm:prSet/>
      <dgm:spPr/>
      <dgm:t>
        <a:bodyPr/>
        <a:lstStyle/>
        <a:p>
          <a:endParaRPr lang="en-US"/>
        </a:p>
      </dgm:t>
    </dgm:pt>
    <dgm:pt modelId="{E81DD0EA-2418-4424-9E10-89E4FC3F7E67}">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Gill Sans MT" panose="020B0502020104020203"/>
            </a:rPr>
            <a:t>Utilization of Withdrawal Management (Detox) and Residential Substance Use Disorder Treatment Services</a:t>
          </a:r>
          <a:endParaRPr lang="en-US" sz="1200" baseline="0">
            <a:solidFill>
              <a:schemeClr val="tx1"/>
            </a:solidFill>
            <a:latin typeface="+mn-lt"/>
            <a:ea typeface="Calibri Light"/>
            <a:cs typeface="Calibri"/>
          </a:endParaRPr>
        </a:p>
      </dgm:t>
    </dgm:pt>
    <dgm:pt modelId="{143BB389-D103-4216-B15F-13090925721B}" type="parTrans" cxnId="{74B347EB-5742-4855-9E57-0894B0336F5F}">
      <dgm:prSet/>
      <dgm:spPr/>
      <dgm:t>
        <a:bodyPr/>
        <a:lstStyle/>
        <a:p>
          <a:endParaRPr lang="en-US"/>
        </a:p>
      </dgm:t>
    </dgm:pt>
    <dgm:pt modelId="{D4B155F9-4DCF-4C72-8EED-D8AE3F2E8D68}" type="sibTrans" cxnId="{74B347EB-5742-4855-9E57-0894B0336F5F}">
      <dgm:prSet/>
      <dgm:spPr/>
      <dgm:t>
        <a:bodyPr/>
        <a:lstStyle/>
        <a:p>
          <a:endParaRPr lang="en-US"/>
        </a:p>
      </dgm:t>
    </dgm:pt>
    <dgm:pt modelId="{626ADCF8-2971-470E-AE82-204498B62CA7}">
      <dgm:prSet phldr="0" custT="1"/>
      <dgm:spPr/>
      <dgm:t>
        <a:bodyPr/>
        <a:lstStyle/>
        <a:p>
          <a:pPr marL="0" lvl="0" indent="0" defTabSz="914400">
            <a:lnSpc>
              <a:spcPct val="100000"/>
            </a:lnSpc>
            <a:spcBef>
              <a:spcPts val="0"/>
            </a:spcBef>
            <a:spcAft>
              <a:spcPts val="0"/>
            </a:spcAft>
          </a:pPr>
          <a:r>
            <a:rPr lang="en-US" sz="1200">
              <a:latin typeface="+mn-lt"/>
            </a:rPr>
            <a:t>Emergency Department Readmissions for individuals with behavioral health conditions</a:t>
          </a:r>
          <a:endParaRPr lang="en-US" sz="1200" baseline="0">
            <a:solidFill>
              <a:schemeClr val="tx1"/>
            </a:solidFill>
            <a:latin typeface="+mn-lt"/>
            <a:ea typeface="Calibri Light"/>
            <a:cs typeface="Calibri"/>
          </a:endParaRPr>
        </a:p>
      </dgm:t>
    </dgm:pt>
    <dgm:pt modelId="{78B0A939-FA04-4CED-8397-908566BBF7B4}" type="parTrans" cxnId="{AB6EC188-68F5-49B9-A736-ED319FA5D0C1}">
      <dgm:prSet/>
      <dgm:spPr/>
      <dgm:t>
        <a:bodyPr/>
        <a:lstStyle/>
        <a:p>
          <a:endParaRPr lang="en-US"/>
        </a:p>
      </dgm:t>
    </dgm:pt>
    <dgm:pt modelId="{816433F6-1169-41EE-BA6C-92F4B03C7A44}" type="sibTrans" cxnId="{AB6EC188-68F5-49B9-A736-ED319FA5D0C1}">
      <dgm:prSet/>
      <dgm:spPr/>
      <dgm:t>
        <a:bodyPr/>
        <a:lstStyle/>
        <a:p>
          <a:endParaRPr lang="en-US"/>
        </a:p>
      </dgm:t>
    </dgm:pt>
    <dgm:pt modelId="{984D2FCF-68B5-4366-8BDD-B3666E2041B5}">
      <dgm:prSet phldr="0" custT="1"/>
      <dgm:spPr/>
      <dgm:t>
        <a:bodyPr/>
        <a:lstStyle/>
        <a:p>
          <a:pPr marL="0" lvl="0" indent="0" defTabSz="914400">
            <a:lnSpc>
              <a:spcPct val="100000"/>
            </a:lnSpc>
            <a:spcBef>
              <a:spcPts val="0"/>
            </a:spcBef>
            <a:spcAft>
              <a:spcPts val="0"/>
            </a:spcAft>
          </a:pPr>
          <a:r>
            <a:rPr lang="en-US" sz="1200">
              <a:latin typeface="+mn-lt"/>
            </a:rPr>
            <a:t>Track the number of members served at the Sobering Center</a:t>
          </a:r>
          <a:endParaRPr lang="en-US" sz="1200" baseline="0">
            <a:solidFill>
              <a:schemeClr val="tx1"/>
            </a:solidFill>
            <a:latin typeface="+mn-lt"/>
            <a:ea typeface="Calibri Light"/>
            <a:cs typeface="Calibri"/>
          </a:endParaRPr>
        </a:p>
      </dgm:t>
    </dgm:pt>
    <dgm:pt modelId="{D8B5CD10-81F9-4C12-B345-FD01884E6726}" type="parTrans" cxnId="{AAFB9FE3-81E7-4656-9CAC-9875586742B9}">
      <dgm:prSet/>
      <dgm:spPr/>
      <dgm:t>
        <a:bodyPr/>
        <a:lstStyle/>
        <a:p>
          <a:endParaRPr lang="en-US"/>
        </a:p>
      </dgm:t>
    </dgm:pt>
    <dgm:pt modelId="{7BDFAB13-A5D4-4715-8542-10A537AE2CCA}" type="sibTrans" cxnId="{AAFB9FE3-81E7-4656-9CAC-9875586742B9}">
      <dgm:prSet/>
      <dgm:spPr/>
      <dgm:t>
        <a:bodyPr/>
        <a:lstStyle/>
        <a:p>
          <a:endParaRPr lang="en-US"/>
        </a:p>
      </dgm:t>
    </dgm:pt>
    <dgm:pt modelId="{F3E15FDD-C299-453B-8E73-24FBB30AB864}">
      <dgm:prSet phldr="0" custT="1"/>
      <dgm:spPr/>
      <dgm:t>
        <a:bodyPr/>
        <a:lstStyle/>
        <a:p>
          <a:pPr marL="0" lvl="0" indent="0" defTabSz="914400">
            <a:lnSpc>
              <a:spcPct val="100000"/>
            </a:lnSpc>
            <a:spcBef>
              <a:spcPts val="0"/>
            </a:spcBef>
            <a:spcAft>
              <a:spcPts val="0"/>
            </a:spcAft>
          </a:pPr>
          <a:r>
            <a:rPr lang="en-US" sz="1200" baseline="0">
              <a:solidFill>
                <a:schemeClr val="tx1"/>
              </a:solidFill>
              <a:latin typeface="+mn-lt"/>
              <a:ea typeface="Calibri Light"/>
              <a:cs typeface="Calibri"/>
            </a:rPr>
            <a:t>Monitor Mobile Crisis utilization.</a:t>
          </a:r>
        </a:p>
      </dgm:t>
    </dgm:pt>
    <dgm:pt modelId="{C569E35D-12B8-4E68-AF58-C4FB28E3057A}" type="parTrans" cxnId="{4C225793-8CE0-4CF3-B42C-DA292618F0EE}">
      <dgm:prSet/>
      <dgm:spPr/>
      <dgm:t>
        <a:bodyPr/>
        <a:lstStyle/>
        <a:p>
          <a:endParaRPr lang="en-US"/>
        </a:p>
      </dgm:t>
    </dgm:pt>
    <dgm:pt modelId="{2987F1E5-15CD-4E7B-B281-45DECD5792B8}" type="sibTrans" cxnId="{4C225793-8CE0-4CF3-B42C-DA292618F0EE}">
      <dgm:prSet/>
      <dgm:spPr/>
      <dgm:t>
        <a:bodyPr/>
        <a:lstStyle/>
        <a:p>
          <a:endParaRPr lang="en-US"/>
        </a:p>
      </dgm:t>
    </dgm:pt>
    <dgm:pt modelId="{F72EA43D-81AD-4C4D-9283-86428A8FC5B4}">
      <dgm:prSet phldr="0" custT="1"/>
      <dgm:spPr/>
      <dgm:t>
        <a:bodyPr/>
        <a:lstStyle/>
        <a:p>
          <a:pPr>
            <a:lnSpc>
              <a:spcPct val="100000"/>
            </a:lnSpc>
          </a:pPr>
          <a:r>
            <a:rPr lang="en-US" sz="1200" baseline="0">
              <a:solidFill>
                <a:schemeClr val="tx1"/>
              </a:solidFill>
              <a:latin typeface="+mn-lt"/>
              <a:ea typeface="Calibri Light"/>
              <a:cs typeface="Calibri"/>
            </a:rPr>
            <a:t>Establish collaborative quarterly meeting with MRSS, IIBHT and Wraparound program leadership to decrease youth/adolescent Emergency Department boarding</a:t>
          </a:r>
        </a:p>
      </dgm:t>
    </dgm:pt>
    <dgm:pt modelId="{2CB1B7D0-51EB-472A-8CDB-086740788382}" type="parTrans" cxnId="{EAF00650-C017-48AA-8CC4-B73FE6833060}">
      <dgm:prSet/>
      <dgm:spPr/>
      <dgm:t>
        <a:bodyPr/>
        <a:lstStyle/>
        <a:p>
          <a:endParaRPr lang="en-US"/>
        </a:p>
      </dgm:t>
    </dgm:pt>
    <dgm:pt modelId="{92D13778-B90C-4E67-8F38-9926E11DE803}" type="sibTrans" cxnId="{EAF00650-C017-48AA-8CC4-B73FE6833060}">
      <dgm:prSet/>
      <dgm:spPr/>
      <dgm:t>
        <a:bodyPr/>
        <a:lstStyle/>
        <a:p>
          <a:endParaRPr lang="en-US"/>
        </a:p>
      </dgm:t>
    </dgm:pt>
    <dgm:pt modelId="{CB6C3014-C123-42BA-9A32-ADBEEA410936}">
      <dgm:prSet phldr="0" custT="1"/>
      <dgm:spPr/>
      <dgm:t>
        <a:bodyPr/>
        <a:lstStyle/>
        <a:p>
          <a:pPr marL="0" lvl="0" indent="0" defTabSz="914400">
            <a:lnSpc>
              <a:spcPct val="100000"/>
            </a:lnSpc>
            <a:spcBef>
              <a:spcPts val="0"/>
            </a:spcBef>
            <a:spcAft>
              <a:spcPts val="0"/>
            </a:spcAft>
          </a:pPr>
          <a:r>
            <a:rPr lang="en-US" sz="1200" baseline="0">
              <a:solidFill>
                <a:schemeClr val="tx1"/>
              </a:solidFill>
              <a:latin typeface="+mn-lt"/>
              <a:ea typeface="Calibri Light"/>
              <a:cs typeface="Calibri"/>
            </a:rPr>
            <a:t>Track the number served by the Recovery Lodge</a:t>
          </a:r>
        </a:p>
      </dgm:t>
    </dgm:pt>
    <dgm:pt modelId="{28FE5D12-A78F-4565-BE8A-B10795F2AFC5}" type="parTrans" cxnId="{3D3C2774-4218-46B5-81CB-03BDF15C79DA}">
      <dgm:prSet/>
      <dgm:spPr/>
      <dgm:t>
        <a:bodyPr/>
        <a:lstStyle/>
        <a:p>
          <a:endParaRPr lang="en-US"/>
        </a:p>
      </dgm:t>
    </dgm:pt>
    <dgm:pt modelId="{9CFA1ED6-A49D-4C86-8153-64AF23C4D67B}" type="sibTrans" cxnId="{3D3C2774-4218-46B5-81CB-03BDF15C79DA}">
      <dgm:prSet/>
      <dgm:spPr/>
      <dgm:t>
        <a:bodyPr/>
        <a:lstStyle/>
        <a:p>
          <a:endParaRPr lang="en-US"/>
        </a:p>
      </dgm:t>
    </dgm:pt>
    <dgm:pt modelId="{2935B786-C5B4-4244-8FA0-32C9C6A53FCD}">
      <dgm:prSet phldr="0" custT="1"/>
      <dgm:spPr/>
      <dgm:t>
        <a:bodyPr/>
        <a:lstStyle/>
        <a:p>
          <a:pPr>
            <a:lnSpc>
              <a:spcPct val="100000"/>
            </a:lnSpc>
          </a:pPr>
          <a:endParaRPr lang="en-US" sz="1200" b="0" baseline="0">
            <a:solidFill>
              <a:schemeClr val="tx1"/>
            </a:solidFill>
            <a:latin typeface="+mn-lt"/>
            <a:ea typeface="Calibri Light"/>
            <a:cs typeface="Calibri"/>
          </a:endParaRPr>
        </a:p>
      </dgm:t>
    </dgm:pt>
    <dgm:pt modelId="{32031915-EC46-48D6-BD77-93B21AD7B184}" type="parTrans" cxnId="{D4CF266B-0EC3-4502-9D6F-F9371AC295AD}">
      <dgm:prSet/>
      <dgm:spPr/>
      <dgm:t>
        <a:bodyPr/>
        <a:lstStyle/>
        <a:p>
          <a:endParaRPr lang="en-US"/>
        </a:p>
      </dgm:t>
    </dgm:pt>
    <dgm:pt modelId="{49A1E625-3569-442C-B598-2C33B3A20CEC}" type="sibTrans" cxnId="{D4CF266B-0EC3-4502-9D6F-F9371AC295AD}">
      <dgm:prSet/>
      <dgm:spPr/>
      <dgm:t>
        <a:bodyPr/>
        <a:lstStyle/>
        <a:p>
          <a:endParaRPr lang="en-US"/>
        </a:p>
      </dgm:t>
    </dgm:pt>
    <dgm:pt modelId="{2880530A-DFB4-4D53-BBCF-2E693278DE50}">
      <dgm:prSet custT="1"/>
      <dgm:spPr/>
      <dgm:t>
        <a:bodyPr/>
        <a:lstStyle/>
        <a:p>
          <a:pPr rtl="0">
            <a:lnSpc>
              <a:spcPct val="100000"/>
            </a:lnSpc>
            <a:defRPr b="1"/>
          </a:pPr>
          <a:r>
            <a:rPr lang="en-US" sz="1200" b="0" baseline="0">
              <a:latin typeface="+mn-lt"/>
              <a:cs typeface="Calibri"/>
            </a:rPr>
            <a:t>Monitor utilization of IIBHT</a:t>
          </a:r>
        </a:p>
      </dgm:t>
    </dgm:pt>
    <dgm:pt modelId="{336A5CCA-41AC-4C73-8D49-0FC77D0D7CE5}" type="parTrans" cxnId="{11558DC5-E98A-42B6-97B5-1B0816D7BA1F}">
      <dgm:prSet/>
      <dgm:spPr/>
      <dgm:t>
        <a:bodyPr/>
        <a:lstStyle/>
        <a:p>
          <a:endParaRPr lang="en-US"/>
        </a:p>
      </dgm:t>
    </dgm:pt>
    <dgm:pt modelId="{611B6806-2289-43DC-9070-36C41BEED018}" type="sibTrans" cxnId="{11558DC5-E98A-42B6-97B5-1B0816D7BA1F}">
      <dgm:prSet/>
      <dgm:spPr/>
      <dgm:t>
        <a:bodyPr/>
        <a:lstStyle/>
        <a:p>
          <a:endParaRPr lang="en-US"/>
        </a:p>
      </dgm:t>
    </dgm:pt>
    <dgm:pt modelId="{CC57D472-04E9-4C38-ADB2-CA2F78DBA87F}" type="pres">
      <dgm:prSet presAssocID="{BEB0FF3D-5CDA-4BBD-996F-3E79622EC9F3}" presName="Name0" presStyleCnt="0">
        <dgm:presLayoutVars>
          <dgm:dir/>
          <dgm:animLvl val="lvl"/>
          <dgm:resizeHandles val="exact"/>
        </dgm:presLayoutVars>
      </dgm:prSet>
      <dgm:spPr/>
    </dgm:pt>
    <dgm:pt modelId="{D93BBBDA-EFD3-4C30-90F6-8B1D71A1102A}" type="pres">
      <dgm:prSet presAssocID="{A53880B8-9BAB-45B5-A30F-E34145EADB85}" presName="composite" presStyleCnt="0"/>
      <dgm:spPr/>
    </dgm:pt>
    <dgm:pt modelId="{0F628D5E-271B-483C-8B1B-6E07E765FDFF}" type="pres">
      <dgm:prSet presAssocID="{A53880B8-9BAB-45B5-A30F-E34145EADB85}" presName="parTx" presStyleLbl="alignNode1" presStyleIdx="0" presStyleCnt="5">
        <dgm:presLayoutVars>
          <dgm:chMax val="0"/>
          <dgm:chPref val="0"/>
          <dgm:bulletEnabled val="1"/>
        </dgm:presLayoutVars>
      </dgm:prSet>
      <dgm:spPr/>
    </dgm:pt>
    <dgm:pt modelId="{D5772EFF-AB17-49F2-8D73-50183349ADD9}" type="pres">
      <dgm:prSet presAssocID="{A53880B8-9BAB-45B5-A30F-E34145EADB85}" presName="desTx" presStyleLbl="alignAccFollowNode1" presStyleIdx="0" presStyleCnt="5">
        <dgm:presLayoutVars>
          <dgm:bulletEnabled val="1"/>
        </dgm:presLayoutVars>
      </dgm:prSet>
      <dgm:spPr/>
    </dgm:pt>
    <dgm:pt modelId="{1B5D7161-8577-4398-BFF2-607D96FE725C}" type="pres">
      <dgm:prSet presAssocID="{4078BC73-F23D-4AFE-9090-A1386202AB1D}" presName="space" presStyleCnt="0"/>
      <dgm:spPr/>
    </dgm:pt>
    <dgm:pt modelId="{0F824711-B08E-4613-9862-0808DDC29E61}" type="pres">
      <dgm:prSet presAssocID="{FF0DE04B-AB6E-4C51-B9E6-B32895B86879}" presName="composite" presStyleCnt="0"/>
      <dgm:spPr/>
    </dgm:pt>
    <dgm:pt modelId="{90463C84-7BCF-4ECF-8EE1-C5DCB66C871A}" type="pres">
      <dgm:prSet presAssocID="{FF0DE04B-AB6E-4C51-B9E6-B32895B86879}" presName="parTx" presStyleLbl="alignNode1" presStyleIdx="1" presStyleCnt="5">
        <dgm:presLayoutVars>
          <dgm:chMax val="0"/>
          <dgm:chPref val="0"/>
          <dgm:bulletEnabled val="1"/>
        </dgm:presLayoutVars>
      </dgm:prSet>
      <dgm:spPr/>
    </dgm:pt>
    <dgm:pt modelId="{28F71F16-7393-4669-B8F8-6C7DD1BFEA4C}" type="pres">
      <dgm:prSet presAssocID="{FF0DE04B-AB6E-4C51-B9E6-B32895B86879}" presName="desTx" presStyleLbl="alignAccFollowNode1" presStyleIdx="1" presStyleCnt="5">
        <dgm:presLayoutVars>
          <dgm:bulletEnabled val="1"/>
        </dgm:presLayoutVars>
      </dgm:prSet>
      <dgm:spPr/>
    </dgm:pt>
    <dgm:pt modelId="{311967B8-33FF-41D8-983C-72B284935D65}" type="pres">
      <dgm:prSet presAssocID="{A6F7CC20-E5A5-4BC7-A8E0-20685EF3CA41}" presName="space" presStyleCnt="0"/>
      <dgm:spPr/>
    </dgm:pt>
    <dgm:pt modelId="{7C5E1120-6EE8-46DF-AC8C-74C43E1B0DA4}" type="pres">
      <dgm:prSet presAssocID="{F4E896CF-0613-43B0-80AF-E1C2D3BDC45A}" presName="composite" presStyleCnt="0"/>
      <dgm:spPr/>
    </dgm:pt>
    <dgm:pt modelId="{4C302A14-A56C-46A1-841C-CB590D9B981E}" type="pres">
      <dgm:prSet presAssocID="{F4E896CF-0613-43B0-80AF-E1C2D3BDC45A}" presName="parTx" presStyleLbl="alignNode1" presStyleIdx="2" presStyleCnt="5">
        <dgm:presLayoutVars>
          <dgm:chMax val="0"/>
          <dgm:chPref val="0"/>
          <dgm:bulletEnabled val="1"/>
        </dgm:presLayoutVars>
      </dgm:prSet>
      <dgm:spPr/>
    </dgm:pt>
    <dgm:pt modelId="{C898FE62-A673-4B29-AB44-7C13B93A2BA9}" type="pres">
      <dgm:prSet presAssocID="{F4E896CF-0613-43B0-80AF-E1C2D3BDC45A}" presName="desTx" presStyleLbl="alignAccFollowNode1" presStyleIdx="2" presStyleCnt="5">
        <dgm:presLayoutVars>
          <dgm:bulletEnabled val="1"/>
        </dgm:presLayoutVars>
      </dgm:prSet>
      <dgm:spPr/>
    </dgm:pt>
    <dgm:pt modelId="{235D231E-B268-4474-BA04-080F7475E934}" type="pres">
      <dgm:prSet presAssocID="{44750793-E980-4194-AD21-B6E2BCEBB1AF}" presName="space" presStyleCnt="0"/>
      <dgm:spPr/>
    </dgm:pt>
    <dgm:pt modelId="{8FBE43B1-5E63-4DA7-B87A-622601104BCD}" type="pres">
      <dgm:prSet presAssocID="{EE5A6C34-2232-4C98-B687-D28BCC756F61}" presName="composite" presStyleCnt="0"/>
      <dgm:spPr/>
    </dgm:pt>
    <dgm:pt modelId="{64E44E1D-EFEE-4B47-9471-0235ECEC7AAE}" type="pres">
      <dgm:prSet presAssocID="{EE5A6C34-2232-4C98-B687-D28BCC756F61}" presName="parTx" presStyleLbl="alignNode1" presStyleIdx="3" presStyleCnt="5">
        <dgm:presLayoutVars>
          <dgm:chMax val="0"/>
          <dgm:chPref val="0"/>
          <dgm:bulletEnabled val="1"/>
        </dgm:presLayoutVars>
      </dgm:prSet>
      <dgm:spPr/>
    </dgm:pt>
    <dgm:pt modelId="{3EE9D129-A9F4-472D-A70D-A83936D65C67}" type="pres">
      <dgm:prSet presAssocID="{EE5A6C34-2232-4C98-B687-D28BCC756F61}" presName="desTx" presStyleLbl="alignAccFollowNode1" presStyleIdx="3" presStyleCnt="5">
        <dgm:presLayoutVars>
          <dgm:bulletEnabled val="1"/>
        </dgm:presLayoutVars>
      </dgm:prSet>
      <dgm:spPr/>
    </dgm:pt>
    <dgm:pt modelId="{C05C4C62-000F-412C-B6CF-51EDE993B02D}" type="pres">
      <dgm:prSet presAssocID="{1178AC6B-2661-4EC2-97BD-B38122BF0305}" presName="space" presStyleCnt="0"/>
      <dgm:spPr/>
    </dgm:pt>
    <dgm:pt modelId="{4C649B34-971A-4C60-AFC0-C87BC1B5FADA}" type="pres">
      <dgm:prSet presAssocID="{543BC126-5D3E-4CFC-A064-0B6D93B81695}" presName="composite" presStyleCnt="0"/>
      <dgm:spPr/>
    </dgm:pt>
    <dgm:pt modelId="{1F932384-D1A4-4662-8214-FA2B3EC75D1A}" type="pres">
      <dgm:prSet presAssocID="{543BC126-5D3E-4CFC-A064-0B6D93B81695}" presName="parTx" presStyleLbl="alignNode1" presStyleIdx="4" presStyleCnt="5" custScaleX="115432" custLinFactNeighborX="16013" custLinFactNeighborY="-3676">
        <dgm:presLayoutVars>
          <dgm:chMax val="0"/>
          <dgm:chPref val="0"/>
          <dgm:bulletEnabled val="1"/>
        </dgm:presLayoutVars>
      </dgm:prSet>
      <dgm:spPr/>
    </dgm:pt>
    <dgm:pt modelId="{05FB1695-9A1D-4966-A9AD-5DD7DAFFD443}" type="pres">
      <dgm:prSet presAssocID="{543BC126-5D3E-4CFC-A064-0B6D93B81695}" presName="desTx" presStyleLbl="alignAccFollowNode1" presStyleIdx="4" presStyleCnt="5" custScaleX="111374">
        <dgm:presLayoutVars>
          <dgm:bulletEnabled val="1"/>
        </dgm:presLayoutVars>
      </dgm:prSet>
      <dgm:spPr/>
    </dgm:pt>
  </dgm:ptLst>
  <dgm:cxnLst>
    <dgm:cxn modelId="{8F0DAA0A-A90C-4F61-8F98-506BC9038141}" srcId="{BEB0FF3D-5CDA-4BBD-996F-3E79622EC9F3}" destId="{543BC126-5D3E-4CFC-A064-0B6D93B81695}" srcOrd="4" destOrd="0" parTransId="{5F560DE9-1B74-4558-BC6D-FC776D9D6F35}" sibTransId="{B2B34CD4-2592-414F-A77F-481B165E78A7}"/>
    <dgm:cxn modelId="{F290D818-22D0-449A-9BA1-07E8719F503A}" type="presOf" srcId="{91432106-1307-4572-84F7-9BA85F1F49B9}" destId="{D5772EFF-AB17-49F2-8D73-50183349ADD9}" srcOrd="0" destOrd="1" presId="urn:microsoft.com/office/officeart/2005/8/layout/hList1"/>
    <dgm:cxn modelId="{11253C1F-C0F3-46A3-80C7-335BCD2F355E}" srcId="{BEB0FF3D-5CDA-4BBD-996F-3E79622EC9F3}" destId="{A53880B8-9BAB-45B5-A30F-E34145EADB85}" srcOrd="0" destOrd="0" parTransId="{2088A32A-572C-450D-BD26-D404C419E844}" sibTransId="{4078BC73-F23D-4AFE-9090-A1386202AB1D}"/>
    <dgm:cxn modelId="{2E36B820-7D38-4985-925F-ADABA622AEDC}" srcId="{BEB0FF3D-5CDA-4BBD-996F-3E79622EC9F3}" destId="{EE5A6C34-2232-4C98-B687-D28BCC756F61}" srcOrd="3" destOrd="0" parTransId="{ACEB0D6C-9A9D-4109-B340-D53D4EE9D9C1}" sibTransId="{1178AC6B-2661-4EC2-97BD-B38122BF0305}"/>
    <dgm:cxn modelId="{A5E4C730-B921-4895-B28D-2818455764D7}" srcId="{EE5A6C34-2232-4C98-B687-D28BCC756F61}" destId="{C0E087C9-D265-46C6-9DFF-29B7CAC3F7C9}" srcOrd="2" destOrd="0" parTransId="{15A9A33C-F90E-4B42-8D75-59C4081E0D4B}" sibTransId="{249B7B5E-34A9-405A-B950-37324AA0C303}"/>
    <dgm:cxn modelId="{BBCD1431-D5BF-4BCB-B4F6-5EDF4381485A}" srcId="{543BC126-5D3E-4CFC-A064-0B6D93B81695}" destId="{A4F74F29-04B9-4E87-BB24-599364D4535B}" srcOrd="0" destOrd="0" parTransId="{46B8AE09-F14D-4D10-B2E4-8E970F7D9714}" sibTransId="{3825C84F-7D57-4C91-AE82-307B9F12B5C8}"/>
    <dgm:cxn modelId="{1E2B9E38-CABE-42CB-B44C-9971645A599F}" srcId="{BEB0FF3D-5CDA-4BBD-996F-3E79622EC9F3}" destId="{F4E896CF-0613-43B0-80AF-E1C2D3BDC45A}" srcOrd="2" destOrd="0" parTransId="{1B7C6C6C-1CB5-4B9C-999E-76789420804A}" sibTransId="{44750793-E980-4194-AD21-B6E2BCEBB1AF}"/>
    <dgm:cxn modelId="{5E93CB40-D47E-43C5-B631-998F0E70FC17}" srcId="{EE5A6C34-2232-4C98-B687-D28BCC756F61}" destId="{9BACF4D5-9FCE-4C40-95E4-502088785F59}" srcOrd="3" destOrd="0" parTransId="{2D6E0DE2-3D43-40BC-B9D6-571650928300}" sibTransId="{32582764-DC92-41BD-ADC9-ACE33D33EF24}"/>
    <dgm:cxn modelId="{E7D0045C-53DA-4E41-A7D5-527B60069DD9}" type="presOf" srcId="{543BC126-5D3E-4CFC-A064-0B6D93B81695}" destId="{1F932384-D1A4-4662-8214-FA2B3EC75D1A}" srcOrd="0" destOrd="0" presId="urn:microsoft.com/office/officeart/2005/8/layout/hList1"/>
    <dgm:cxn modelId="{25E0F041-12A6-4BF5-BAB6-0C73FE0A72B3}" type="presOf" srcId="{C0E087C9-D265-46C6-9DFF-29B7CAC3F7C9}" destId="{3EE9D129-A9F4-472D-A70D-A83936D65C67}" srcOrd="0" destOrd="2" presId="urn:microsoft.com/office/officeart/2005/8/layout/hList1"/>
    <dgm:cxn modelId="{D4CF266B-0EC3-4502-9D6F-F9371AC295AD}" srcId="{F4E896CF-0613-43B0-80AF-E1C2D3BDC45A}" destId="{2935B786-C5B4-4244-8FA0-32C9C6A53FCD}" srcOrd="1" destOrd="0" parTransId="{32031915-EC46-48D6-BD77-93B21AD7B184}" sibTransId="{49A1E625-3569-442C-B598-2C33B3A20CEC}"/>
    <dgm:cxn modelId="{D6DAC04C-9D71-4002-9078-B711D770DA4A}" type="presOf" srcId="{3F755771-7140-4782-99CE-CBFBD17751A6}" destId="{3EE9D129-A9F4-472D-A70D-A83936D65C67}" srcOrd="0" destOrd="1" presId="urn:microsoft.com/office/officeart/2005/8/layout/hList1"/>
    <dgm:cxn modelId="{EAF00650-C017-48AA-8CC4-B73FE6833060}" srcId="{A53880B8-9BAB-45B5-A30F-E34145EADB85}" destId="{F72EA43D-81AD-4C4D-9283-86428A8FC5B4}" srcOrd="0" destOrd="0" parTransId="{2CB1B7D0-51EB-472A-8CDB-086740788382}" sibTransId="{92D13778-B90C-4E67-8F38-9926E11DE803}"/>
    <dgm:cxn modelId="{998EF251-1EFD-4F57-8F6A-02C9ED0BCA38}" srcId="{FF0DE04B-AB6E-4C51-B9E6-B32895B86879}" destId="{D9BCD6B2-8F87-47C8-8B3A-073E2582BEA0}" srcOrd="0" destOrd="0" parTransId="{5506642A-E9B0-47A3-9C1A-3AAF88052427}" sibTransId="{90CC97F7-07FA-42EC-A3BE-D485CC4819AC}"/>
    <dgm:cxn modelId="{3D3C2774-4218-46B5-81CB-03BDF15C79DA}" srcId="{543BC126-5D3E-4CFC-A064-0B6D93B81695}" destId="{CB6C3014-C123-42BA-9A32-ADBEEA410936}" srcOrd="5" destOrd="0" parTransId="{28FE5D12-A78F-4565-BE8A-B10795F2AFC5}" sibTransId="{9CFA1ED6-A49D-4C86-8153-64AF23C4D67B}"/>
    <dgm:cxn modelId="{6D64F154-A38E-4E4B-847A-FCC116853F26}" srcId="{BEB0FF3D-5CDA-4BBD-996F-3E79622EC9F3}" destId="{FF0DE04B-AB6E-4C51-B9E6-B32895B86879}" srcOrd="1" destOrd="0" parTransId="{FF5A916B-B89F-4F9D-84AE-8EC9673EF2B2}" sibTransId="{A6F7CC20-E5A5-4BC7-A8E0-20685EF3CA41}"/>
    <dgm:cxn modelId="{4C382475-44B6-4BDC-B0A8-AE8DC13F4D40}" type="presOf" srcId="{A53880B8-9BAB-45B5-A30F-E34145EADB85}" destId="{0F628D5E-271B-483C-8B1B-6E07E765FDFF}" srcOrd="0" destOrd="0" presId="urn:microsoft.com/office/officeart/2005/8/layout/hList1"/>
    <dgm:cxn modelId="{983ADB79-D7EE-453B-812B-E22A4F286C54}" type="presOf" srcId="{BEB0FF3D-5CDA-4BBD-996F-3E79622EC9F3}" destId="{CC57D472-04E9-4C38-ADB2-CA2F78DBA87F}" srcOrd="0" destOrd="0" presId="urn:microsoft.com/office/officeart/2005/8/layout/hList1"/>
    <dgm:cxn modelId="{A724567E-0902-41AB-B685-61C9F24803FD}" type="presOf" srcId="{729CD32D-0A79-4839-B288-B8C633AB7369}" destId="{3EE9D129-A9F4-472D-A70D-A83936D65C67}" srcOrd="0" destOrd="0" presId="urn:microsoft.com/office/officeart/2005/8/layout/hList1"/>
    <dgm:cxn modelId="{AB6EC188-68F5-49B9-A736-ED319FA5D0C1}" srcId="{543BC126-5D3E-4CFC-A064-0B6D93B81695}" destId="{626ADCF8-2971-470E-AE82-204498B62CA7}" srcOrd="2" destOrd="0" parTransId="{78B0A939-FA04-4CED-8397-908566BBF7B4}" sibTransId="{816433F6-1169-41EE-BA6C-92F4B03C7A44}"/>
    <dgm:cxn modelId="{BD5C6C8E-C2C6-4678-8DC3-6AD5F1059182}" type="presOf" srcId="{9BACF4D5-9FCE-4C40-95E4-502088785F59}" destId="{3EE9D129-A9F4-472D-A70D-A83936D65C67}" srcOrd="0" destOrd="3" presId="urn:microsoft.com/office/officeart/2005/8/layout/hList1"/>
    <dgm:cxn modelId="{A440148F-8B69-46D1-8DBC-67A3D4D2D243}" type="presOf" srcId="{626ADCF8-2971-470E-AE82-204498B62CA7}" destId="{05FB1695-9A1D-4966-A9AD-5DD7DAFFD443}" srcOrd="0" destOrd="2" presId="urn:microsoft.com/office/officeart/2005/8/layout/hList1"/>
    <dgm:cxn modelId="{7FE2C090-1989-4AA4-970B-ED2C1A8DD825}" type="presOf" srcId="{7E4334B3-C1F2-4B7A-BAA1-A3B30594BB0D}" destId="{C898FE62-A673-4B29-AB44-7C13B93A2BA9}" srcOrd="0" destOrd="0" presId="urn:microsoft.com/office/officeart/2005/8/layout/hList1"/>
    <dgm:cxn modelId="{4C225793-8CE0-4CF3-B42C-DA292618F0EE}" srcId="{543BC126-5D3E-4CFC-A064-0B6D93B81695}" destId="{F3E15FDD-C299-453B-8E73-24FBB30AB864}" srcOrd="4" destOrd="0" parTransId="{C569E35D-12B8-4E68-AF58-C4FB28E3057A}" sibTransId="{2987F1E5-15CD-4E7B-B281-45DECD5792B8}"/>
    <dgm:cxn modelId="{C34D4394-3BDA-4356-93CD-6CC84E7275D9}" type="presOf" srcId="{E81DD0EA-2418-4424-9E10-89E4FC3F7E67}" destId="{05FB1695-9A1D-4966-A9AD-5DD7DAFFD443}" srcOrd="0" destOrd="1" presId="urn:microsoft.com/office/officeart/2005/8/layout/hList1"/>
    <dgm:cxn modelId="{BEA3E697-B6D0-4FEB-8F1F-5D00A85251BA}" type="presOf" srcId="{F3E15FDD-C299-453B-8E73-24FBB30AB864}" destId="{05FB1695-9A1D-4966-A9AD-5DD7DAFFD443}" srcOrd="0" destOrd="4" presId="urn:microsoft.com/office/officeart/2005/8/layout/hList1"/>
    <dgm:cxn modelId="{1222F998-0416-4CB0-86DA-40CC490173EF}" srcId="{FF0DE04B-AB6E-4C51-B9E6-B32895B86879}" destId="{303E19A4-63F7-4857-ABEF-9E7079581CBC}" srcOrd="1" destOrd="0" parTransId="{1290ADEA-2748-4DBC-B78D-F694FA745981}" sibTransId="{E0379AAC-66D0-40E8-8300-E708786A54C8}"/>
    <dgm:cxn modelId="{CAF501AA-237F-41DE-AEB8-024A9202856A}" type="presOf" srcId="{2880530A-DFB4-4D53-BBCF-2E693278DE50}" destId="{3EE9D129-A9F4-472D-A70D-A83936D65C67}" srcOrd="0" destOrd="4" presId="urn:microsoft.com/office/officeart/2005/8/layout/hList1"/>
    <dgm:cxn modelId="{851FC9AA-C97B-4EF4-B13B-4CD1F373A90D}" type="presOf" srcId="{2935B786-C5B4-4244-8FA0-32C9C6A53FCD}" destId="{C898FE62-A673-4B29-AB44-7C13B93A2BA9}" srcOrd="0" destOrd="1" presId="urn:microsoft.com/office/officeart/2005/8/layout/hList1"/>
    <dgm:cxn modelId="{1C851FAE-8162-4D28-9408-CD496F5544BA}" type="presOf" srcId="{984D2FCF-68B5-4366-8BDD-B3666E2041B5}" destId="{05FB1695-9A1D-4966-A9AD-5DD7DAFFD443}" srcOrd="0" destOrd="3" presId="urn:microsoft.com/office/officeart/2005/8/layout/hList1"/>
    <dgm:cxn modelId="{629908AF-7045-4DCE-91EA-AEEFD1A76B8D}" type="presOf" srcId="{D9BCD6B2-8F87-47C8-8B3A-073E2582BEA0}" destId="{28F71F16-7393-4669-B8F8-6C7DD1BFEA4C}" srcOrd="0" destOrd="0" presId="urn:microsoft.com/office/officeart/2005/8/layout/hList1"/>
    <dgm:cxn modelId="{5E34F4BE-EC47-4BB9-ACDF-9120B104D91F}" type="presOf" srcId="{CB6C3014-C123-42BA-9A32-ADBEEA410936}" destId="{05FB1695-9A1D-4966-A9AD-5DD7DAFFD443}" srcOrd="0" destOrd="5" presId="urn:microsoft.com/office/officeart/2005/8/layout/hList1"/>
    <dgm:cxn modelId="{11558DC5-E98A-42B6-97B5-1B0816D7BA1F}" srcId="{EE5A6C34-2232-4C98-B687-D28BCC756F61}" destId="{2880530A-DFB4-4D53-BBCF-2E693278DE50}" srcOrd="4" destOrd="0" parTransId="{336A5CCA-41AC-4C73-8D49-0FC77D0D7CE5}" sibTransId="{611B6806-2289-43DC-9070-36C41BEED018}"/>
    <dgm:cxn modelId="{C88EB5C8-9E14-467E-A75F-456644F552C1}" type="presOf" srcId="{FF0DE04B-AB6E-4C51-B9E6-B32895B86879}" destId="{90463C84-7BCF-4ECF-8EE1-C5DCB66C871A}" srcOrd="0" destOrd="0" presId="urn:microsoft.com/office/officeart/2005/8/layout/hList1"/>
    <dgm:cxn modelId="{46FCAFD2-4AA5-4F9D-80FF-C0EF8C3A44E5}" type="presOf" srcId="{F72EA43D-81AD-4C4D-9283-86428A8FC5B4}" destId="{D5772EFF-AB17-49F2-8D73-50183349ADD9}" srcOrd="0" destOrd="0" presId="urn:microsoft.com/office/officeart/2005/8/layout/hList1"/>
    <dgm:cxn modelId="{0EEBD2D9-DD0B-4FED-B25D-B2E8DD01DC52}" srcId="{EE5A6C34-2232-4C98-B687-D28BCC756F61}" destId="{3F755771-7140-4782-99CE-CBFBD17751A6}" srcOrd="1" destOrd="0" parTransId="{0306D800-3214-473A-BCCA-734BED79126C}" sibTransId="{5A1B40FB-23F2-4D55-986E-F9400A31F0E0}"/>
    <dgm:cxn modelId="{3F5634DD-0194-4042-BDED-79E20B4659D6}" type="presOf" srcId="{F4E896CF-0613-43B0-80AF-E1C2D3BDC45A}" destId="{4C302A14-A56C-46A1-841C-CB590D9B981E}" srcOrd="0" destOrd="0" presId="urn:microsoft.com/office/officeart/2005/8/layout/hList1"/>
    <dgm:cxn modelId="{F261FBDF-F7D4-4CC5-951E-7FEB1E7D16D4}" srcId="{EE5A6C34-2232-4C98-B687-D28BCC756F61}" destId="{729CD32D-0A79-4839-B288-B8C633AB7369}" srcOrd="0" destOrd="0" parTransId="{A6464479-5433-4658-A61D-A41717BDE554}" sibTransId="{F0837C2C-3C4B-4411-86D7-06B29084587D}"/>
    <dgm:cxn modelId="{AAFB9FE3-81E7-4656-9CAC-9875586742B9}" srcId="{543BC126-5D3E-4CFC-A064-0B6D93B81695}" destId="{984D2FCF-68B5-4366-8BDD-B3666E2041B5}" srcOrd="3" destOrd="0" parTransId="{D8B5CD10-81F9-4C12-B345-FD01884E6726}" sibTransId="{7BDFAB13-A5D4-4715-8542-10A537AE2CCA}"/>
    <dgm:cxn modelId="{FD27AAE3-21CA-4255-8A14-413C540287B8}" type="presOf" srcId="{303E19A4-63F7-4857-ABEF-9E7079581CBC}" destId="{28F71F16-7393-4669-B8F8-6C7DD1BFEA4C}" srcOrd="0" destOrd="1" presId="urn:microsoft.com/office/officeart/2005/8/layout/hList1"/>
    <dgm:cxn modelId="{74B347EB-5742-4855-9E57-0894B0336F5F}" srcId="{543BC126-5D3E-4CFC-A064-0B6D93B81695}" destId="{E81DD0EA-2418-4424-9E10-89E4FC3F7E67}" srcOrd="1" destOrd="0" parTransId="{143BB389-D103-4216-B15F-13090925721B}" sibTransId="{D4B155F9-4DCF-4C72-8EED-D8AE3F2E8D68}"/>
    <dgm:cxn modelId="{F7A59BF1-7476-4218-9E13-3DC00BB03AAD}" type="presOf" srcId="{EE5A6C34-2232-4C98-B687-D28BCC756F61}" destId="{64E44E1D-EFEE-4B47-9471-0235ECEC7AAE}" srcOrd="0" destOrd="0" presId="urn:microsoft.com/office/officeart/2005/8/layout/hList1"/>
    <dgm:cxn modelId="{4BF353F4-E352-4723-8A8C-6C1665990CEB}" srcId="{F4E896CF-0613-43B0-80AF-E1C2D3BDC45A}" destId="{7E4334B3-C1F2-4B7A-BAA1-A3B30594BB0D}" srcOrd="0" destOrd="0" parTransId="{A3A2FB4C-ED91-4AB6-A26F-30E4DE92C046}" sibTransId="{FFB51F30-C429-4C5B-841D-6A89182305EB}"/>
    <dgm:cxn modelId="{108DB6F8-14F3-4657-9265-9FA235EA2498}" type="presOf" srcId="{A4F74F29-04B9-4E87-BB24-599364D4535B}" destId="{05FB1695-9A1D-4966-A9AD-5DD7DAFFD443}" srcOrd="0" destOrd="0" presId="urn:microsoft.com/office/officeart/2005/8/layout/hList1"/>
    <dgm:cxn modelId="{231656FE-295E-4D7A-A285-36945839731C}" srcId="{A53880B8-9BAB-45B5-A30F-E34145EADB85}" destId="{91432106-1307-4572-84F7-9BA85F1F49B9}" srcOrd="1" destOrd="0" parTransId="{55B292F1-41BF-4DD7-B2BD-663D46F8A888}" sibTransId="{532446A0-83E4-474F-8983-EEC02742A551}"/>
    <dgm:cxn modelId="{5357F256-F174-4C4E-8C15-D176DA93D8C9}" type="presParOf" srcId="{CC57D472-04E9-4C38-ADB2-CA2F78DBA87F}" destId="{D93BBBDA-EFD3-4C30-90F6-8B1D71A1102A}" srcOrd="0" destOrd="0" presId="urn:microsoft.com/office/officeart/2005/8/layout/hList1"/>
    <dgm:cxn modelId="{0EA0F147-DF42-4FB8-9A24-AB19DB3882EF}" type="presParOf" srcId="{D93BBBDA-EFD3-4C30-90F6-8B1D71A1102A}" destId="{0F628D5E-271B-483C-8B1B-6E07E765FDFF}" srcOrd="0" destOrd="0" presId="urn:microsoft.com/office/officeart/2005/8/layout/hList1"/>
    <dgm:cxn modelId="{C5E9D949-09F3-49F6-BE6B-328DB29C1597}" type="presParOf" srcId="{D93BBBDA-EFD3-4C30-90F6-8B1D71A1102A}" destId="{D5772EFF-AB17-49F2-8D73-50183349ADD9}" srcOrd="1" destOrd="0" presId="urn:microsoft.com/office/officeart/2005/8/layout/hList1"/>
    <dgm:cxn modelId="{2962A144-E97D-4885-B585-C35D52DBDE92}" type="presParOf" srcId="{CC57D472-04E9-4C38-ADB2-CA2F78DBA87F}" destId="{1B5D7161-8577-4398-BFF2-607D96FE725C}" srcOrd="1" destOrd="0" presId="urn:microsoft.com/office/officeart/2005/8/layout/hList1"/>
    <dgm:cxn modelId="{5DFFBB8C-D6BF-4DFC-8D54-734EF1D57C91}" type="presParOf" srcId="{CC57D472-04E9-4C38-ADB2-CA2F78DBA87F}" destId="{0F824711-B08E-4613-9862-0808DDC29E61}" srcOrd="2" destOrd="0" presId="urn:microsoft.com/office/officeart/2005/8/layout/hList1"/>
    <dgm:cxn modelId="{15884307-0273-48FD-AC7C-4B624554C8E4}" type="presParOf" srcId="{0F824711-B08E-4613-9862-0808DDC29E61}" destId="{90463C84-7BCF-4ECF-8EE1-C5DCB66C871A}" srcOrd="0" destOrd="0" presId="urn:microsoft.com/office/officeart/2005/8/layout/hList1"/>
    <dgm:cxn modelId="{3EB0B724-8477-4D5E-9546-0B8D89C668A1}" type="presParOf" srcId="{0F824711-B08E-4613-9862-0808DDC29E61}" destId="{28F71F16-7393-4669-B8F8-6C7DD1BFEA4C}" srcOrd="1" destOrd="0" presId="urn:microsoft.com/office/officeart/2005/8/layout/hList1"/>
    <dgm:cxn modelId="{923DFE37-4DC1-4CD7-81A0-104F2A5AD1DF}" type="presParOf" srcId="{CC57D472-04E9-4C38-ADB2-CA2F78DBA87F}" destId="{311967B8-33FF-41D8-983C-72B284935D65}" srcOrd="3" destOrd="0" presId="urn:microsoft.com/office/officeart/2005/8/layout/hList1"/>
    <dgm:cxn modelId="{7F1B75A4-ECCF-4060-AAA2-A33B4B52F951}" type="presParOf" srcId="{CC57D472-04E9-4C38-ADB2-CA2F78DBA87F}" destId="{7C5E1120-6EE8-46DF-AC8C-74C43E1B0DA4}" srcOrd="4" destOrd="0" presId="urn:microsoft.com/office/officeart/2005/8/layout/hList1"/>
    <dgm:cxn modelId="{C3EB7FFD-C7C8-4202-8A7D-C1913B58617A}" type="presParOf" srcId="{7C5E1120-6EE8-46DF-AC8C-74C43E1B0DA4}" destId="{4C302A14-A56C-46A1-841C-CB590D9B981E}" srcOrd="0" destOrd="0" presId="urn:microsoft.com/office/officeart/2005/8/layout/hList1"/>
    <dgm:cxn modelId="{08A9DE8C-4088-4724-9FE3-F4F9E61C2FD9}" type="presParOf" srcId="{7C5E1120-6EE8-46DF-AC8C-74C43E1B0DA4}" destId="{C898FE62-A673-4B29-AB44-7C13B93A2BA9}" srcOrd="1" destOrd="0" presId="urn:microsoft.com/office/officeart/2005/8/layout/hList1"/>
    <dgm:cxn modelId="{87B06CCA-89FD-4853-9CF3-887624C43840}" type="presParOf" srcId="{CC57D472-04E9-4C38-ADB2-CA2F78DBA87F}" destId="{235D231E-B268-4474-BA04-080F7475E934}" srcOrd="5" destOrd="0" presId="urn:microsoft.com/office/officeart/2005/8/layout/hList1"/>
    <dgm:cxn modelId="{EEE83105-CA23-4333-AD0F-323F35E013A3}" type="presParOf" srcId="{CC57D472-04E9-4C38-ADB2-CA2F78DBA87F}" destId="{8FBE43B1-5E63-4DA7-B87A-622601104BCD}" srcOrd="6" destOrd="0" presId="urn:microsoft.com/office/officeart/2005/8/layout/hList1"/>
    <dgm:cxn modelId="{6192EA19-A62B-40C8-8429-791282184E44}" type="presParOf" srcId="{8FBE43B1-5E63-4DA7-B87A-622601104BCD}" destId="{64E44E1D-EFEE-4B47-9471-0235ECEC7AAE}" srcOrd="0" destOrd="0" presId="urn:microsoft.com/office/officeart/2005/8/layout/hList1"/>
    <dgm:cxn modelId="{B5D68202-B240-4DCE-9382-74B74F98D74F}" type="presParOf" srcId="{8FBE43B1-5E63-4DA7-B87A-622601104BCD}" destId="{3EE9D129-A9F4-472D-A70D-A83936D65C67}" srcOrd="1" destOrd="0" presId="urn:microsoft.com/office/officeart/2005/8/layout/hList1"/>
    <dgm:cxn modelId="{3CFA75AF-C5E9-4C33-8310-6EAA9BABF804}" type="presParOf" srcId="{CC57D472-04E9-4C38-ADB2-CA2F78DBA87F}" destId="{C05C4C62-000F-412C-B6CF-51EDE993B02D}" srcOrd="7" destOrd="0" presId="urn:microsoft.com/office/officeart/2005/8/layout/hList1"/>
    <dgm:cxn modelId="{38E2C677-05FC-435B-BC2E-A236AB5749AA}" type="presParOf" srcId="{CC57D472-04E9-4C38-ADB2-CA2F78DBA87F}" destId="{4C649B34-971A-4C60-AFC0-C87BC1B5FADA}" srcOrd="8" destOrd="0" presId="urn:microsoft.com/office/officeart/2005/8/layout/hList1"/>
    <dgm:cxn modelId="{B8893512-CF5A-4EA8-922E-46AE33AFE1FF}" type="presParOf" srcId="{4C649B34-971A-4C60-AFC0-C87BC1B5FADA}" destId="{1F932384-D1A4-4662-8214-FA2B3EC75D1A}" srcOrd="0" destOrd="0" presId="urn:microsoft.com/office/officeart/2005/8/layout/hList1"/>
    <dgm:cxn modelId="{25A7E5A4-5ADA-4E79-BC39-1FD410EB0F28}" type="presParOf" srcId="{4C649B34-971A-4C60-AFC0-C87BC1B5FADA}" destId="{05FB1695-9A1D-4966-A9AD-5DD7DAFFD44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ADB2FD7-73AD-416C-97C4-EC3D27C3A5F3}" type="doc">
      <dgm:prSet loTypeId="urn:microsoft.com/office/officeart/2018/2/layout/IconVerticalSolidList" loCatId="icon" qsTypeId="urn:microsoft.com/office/officeart/2005/8/quickstyle/simple1" qsCatId="simple" csTypeId="urn:microsoft.com/office/officeart/2005/8/colors/accent1_5" csCatId="accent1" phldr="1"/>
      <dgm:spPr/>
      <dgm:t>
        <a:bodyPr/>
        <a:lstStyle/>
        <a:p>
          <a:endParaRPr lang="en-US"/>
        </a:p>
      </dgm:t>
    </dgm:pt>
    <dgm:pt modelId="{127E6FCB-C5EC-42C4-A465-3591B62D9E59}">
      <dgm:prSet/>
      <dgm:spPr/>
      <dgm:t>
        <a:bodyPr/>
        <a:lstStyle/>
        <a:p>
          <a:pPr>
            <a:lnSpc>
              <a:spcPct val="100000"/>
            </a:lnSpc>
          </a:pPr>
          <a:r>
            <a:rPr lang="en-US">
              <a:solidFill>
                <a:schemeClr val="accent1"/>
              </a:solidFill>
            </a:rPr>
            <a:t>Intervention 1: Create local training pathways for traditional health workers in partnership with community organizations to increase THW workforce</a:t>
          </a:r>
        </a:p>
      </dgm:t>
    </dgm:pt>
    <dgm:pt modelId="{221F47D0-1F9A-4D3A-AC62-3D0EFDBC468C}" type="parTrans" cxnId="{094949EC-7159-4A47-BB12-DA9D3BD2DE5F}">
      <dgm:prSet/>
      <dgm:spPr/>
      <dgm:t>
        <a:bodyPr/>
        <a:lstStyle/>
        <a:p>
          <a:endParaRPr lang="en-US">
            <a:solidFill>
              <a:schemeClr val="accent1"/>
            </a:solidFill>
          </a:endParaRPr>
        </a:p>
      </dgm:t>
    </dgm:pt>
    <dgm:pt modelId="{30B17E21-13D5-4131-9F57-292E6DB37FFC}" type="sibTrans" cxnId="{094949EC-7159-4A47-BB12-DA9D3BD2DE5F}">
      <dgm:prSet/>
      <dgm:spPr/>
      <dgm:t>
        <a:bodyPr/>
        <a:lstStyle/>
        <a:p>
          <a:endParaRPr lang="en-US">
            <a:solidFill>
              <a:schemeClr val="accent1"/>
            </a:solidFill>
          </a:endParaRPr>
        </a:p>
      </dgm:t>
    </dgm:pt>
    <dgm:pt modelId="{CE334FEE-6B06-4B3B-85BA-1F802D8E3F9C}">
      <dgm:prSet/>
      <dgm:spPr/>
      <dgm:t>
        <a:bodyPr/>
        <a:lstStyle/>
        <a:p>
          <a:pPr>
            <a:lnSpc>
              <a:spcPct val="100000"/>
            </a:lnSpc>
          </a:pPr>
          <a:r>
            <a:rPr lang="en-US">
              <a:solidFill>
                <a:schemeClr val="accent1"/>
              </a:solidFill>
            </a:rPr>
            <a:t>Intervention </a:t>
          </a:r>
          <a:r>
            <a:rPr lang="en-US">
              <a:solidFill>
                <a:schemeClr val="accent1"/>
              </a:solidFill>
              <a:latin typeface="Gill Sans MT" panose="020B0502020104020203"/>
            </a:rPr>
            <a:t>4</a:t>
          </a:r>
          <a:r>
            <a:rPr lang="en-US">
              <a:solidFill>
                <a:schemeClr val="accent1"/>
              </a:solidFill>
            </a:rPr>
            <a:t>: Require REALD data to be collected on all UHA credentialed/</a:t>
          </a:r>
          <a:r>
            <a:rPr lang="en-US">
              <a:solidFill>
                <a:schemeClr val="accent1"/>
              </a:solidFill>
              <a:latin typeface="Gill Sans MT" panose="020B0502020104020203"/>
            </a:rPr>
            <a:t> </a:t>
          </a:r>
          <a:r>
            <a:rPr lang="en-US">
              <a:solidFill>
                <a:schemeClr val="accent1"/>
              </a:solidFill>
            </a:rPr>
            <a:t>contracted providers by Q4 2023 to accurately assess provider to resident demographics</a:t>
          </a:r>
        </a:p>
      </dgm:t>
    </dgm:pt>
    <dgm:pt modelId="{DD8F52EF-2F58-4B85-8CE5-BF9A34836760}" type="parTrans" cxnId="{A0DA87A2-8A71-4195-893B-C096C45C10F1}">
      <dgm:prSet/>
      <dgm:spPr/>
      <dgm:t>
        <a:bodyPr/>
        <a:lstStyle/>
        <a:p>
          <a:endParaRPr lang="en-US">
            <a:solidFill>
              <a:schemeClr val="accent1"/>
            </a:solidFill>
          </a:endParaRPr>
        </a:p>
      </dgm:t>
    </dgm:pt>
    <dgm:pt modelId="{0628F896-AF33-4227-B752-930E2068321B}" type="sibTrans" cxnId="{A0DA87A2-8A71-4195-893B-C096C45C10F1}">
      <dgm:prSet/>
      <dgm:spPr/>
      <dgm:t>
        <a:bodyPr/>
        <a:lstStyle/>
        <a:p>
          <a:endParaRPr lang="en-US">
            <a:solidFill>
              <a:schemeClr val="accent1"/>
            </a:solidFill>
          </a:endParaRPr>
        </a:p>
      </dgm:t>
    </dgm:pt>
    <dgm:pt modelId="{5A3667AB-5FC2-40A5-B76D-F550E4F55F13}">
      <dgm:prSet/>
      <dgm:spPr/>
      <dgm:t>
        <a:bodyPr/>
        <a:lstStyle/>
        <a:p>
          <a:pPr>
            <a:lnSpc>
              <a:spcPct val="100000"/>
            </a:lnSpc>
          </a:pPr>
          <a:r>
            <a:rPr lang="en-US">
              <a:solidFill>
                <a:schemeClr val="accent1"/>
              </a:solidFill>
            </a:rPr>
            <a:t>Intervention 2:</a:t>
          </a:r>
          <a:r>
            <a:rPr lang="en-US">
              <a:solidFill>
                <a:schemeClr val="accent1"/>
              </a:solidFill>
              <a:latin typeface="Gill Sans MT" panose="020B0502020104020203"/>
            </a:rPr>
            <a:t>  </a:t>
          </a:r>
          <a:r>
            <a:rPr lang="en-US">
              <a:solidFill>
                <a:schemeClr val="accent1"/>
              </a:solidFill>
            </a:rPr>
            <a:t>Develop and offer (3) Eating Disorder trainings for Douglas County community by Q2 2022</a:t>
          </a:r>
        </a:p>
      </dgm:t>
    </dgm:pt>
    <dgm:pt modelId="{D515E07C-A86A-4A92-B768-BE5FD107F620}" type="parTrans" cxnId="{E1C5BB6A-72DF-48F9-97B4-A90D58D469F9}">
      <dgm:prSet/>
      <dgm:spPr/>
      <dgm:t>
        <a:bodyPr/>
        <a:lstStyle/>
        <a:p>
          <a:endParaRPr lang="en-US">
            <a:solidFill>
              <a:schemeClr val="accent1"/>
            </a:solidFill>
          </a:endParaRPr>
        </a:p>
      </dgm:t>
    </dgm:pt>
    <dgm:pt modelId="{5A0F1022-1A59-4C7D-83F0-87601588CB20}" type="sibTrans" cxnId="{E1C5BB6A-72DF-48F9-97B4-A90D58D469F9}">
      <dgm:prSet/>
      <dgm:spPr/>
      <dgm:t>
        <a:bodyPr/>
        <a:lstStyle/>
        <a:p>
          <a:endParaRPr lang="en-US">
            <a:solidFill>
              <a:schemeClr val="accent1"/>
            </a:solidFill>
          </a:endParaRPr>
        </a:p>
      </dgm:t>
    </dgm:pt>
    <dgm:pt modelId="{1ADC46EE-633B-4DB9-9836-38951258D250}">
      <dgm:prSet/>
      <dgm:spPr/>
      <dgm:t>
        <a:bodyPr/>
        <a:lstStyle/>
        <a:p>
          <a:pPr>
            <a:lnSpc>
              <a:spcPct val="100000"/>
            </a:lnSpc>
          </a:pPr>
          <a:r>
            <a:rPr lang="en-US">
              <a:solidFill>
                <a:schemeClr val="accent1"/>
              </a:solidFill>
            </a:rPr>
            <a:t>Intervention </a:t>
          </a:r>
          <a:r>
            <a:rPr lang="en-US">
              <a:solidFill>
                <a:schemeClr val="accent1"/>
              </a:solidFill>
              <a:latin typeface="Gill Sans MT" panose="020B0502020104020203"/>
            </a:rPr>
            <a:t>6</a:t>
          </a:r>
          <a:r>
            <a:rPr lang="en-US">
              <a:solidFill>
                <a:schemeClr val="accent1"/>
              </a:solidFill>
            </a:rPr>
            <a:t>: Forge partnership with at least one higher education academic institution to develop &amp; promote distance learning to increase local behavioral health workforce </a:t>
          </a:r>
        </a:p>
      </dgm:t>
    </dgm:pt>
    <dgm:pt modelId="{E1396253-6DAB-4EF6-84A5-1BA3D7184029}" type="parTrans" cxnId="{54EE2F29-205F-4B07-A7E4-DC26B8CEE5A3}">
      <dgm:prSet/>
      <dgm:spPr/>
      <dgm:t>
        <a:bodyPr/>
        <a:lstStyle/>
        <a:p>
          <a:endParaRPr lang="en-US">
            <a:solidFill>
              <a:schemeClr val="accent1"/>
            </a:solidFill>
          </a:endParaRPr>
        </a:p>
      </dgm:t>
    </dgm:pt>
    <dgm:pt modelId="{B039EC73-FAD2-4F13-9DCE-622D5AF4506F}" type="sibTrans" cxnId="{54EE2F29-205F-4B07-A7E4-DC26B8CEE5A3}">
      <dgm:prSet/>
      <dgm:spPr/>
      <dgm:t>
        <a:bodyPr/>
        <a:lstStyle/>
        <a:p>
          <a:endParaRPr lang="en-US">
            <a:solidFill>
              <a:schemeClr val="accent1"/>
            </a:solidFill>
          </a:endParaRPr>
        </a:p>
      </dgm:t>
    </dgm:pt>
    <dgm:pt modelId="{53A817C7-8BD3-4D96-81A3-0B8CB17C0DF9}">
      <dgm:prSet/>
      <dgm:spPr/>
      <dgm:t>
        <a:bodyPr/>
        <a:lstStyle/>
        <a:p>
          <a:pPr>
            <a:lnSpc>
              <a:spcPct val="100000"/>
            </a:lnSpc>
          </a:pPr>
          <a:r>
            <a:rPr lang="en-US">
              <a:solidFill>
                <a:schemeClr val="accent1"/>
              </a:solidFill>
            </a:rPr>
            <a:t>Intervention </a:t>
          </a:r>
          <a:r>
            <a:rPr lang="en-US">
              <a:solidFill>
                <a:schemeClr val="accent1"/>
              </a:solidFill>
              <a:latin typeface="Gill Sans MT" panose="020B0502020104020203"/>
            </a:rPr>
            <a:t>5</a:t>
          </a:r>
          <a:r>
            <a:rPr lang="en-US">
              <a:solidFill>
                <a:schemeClr val="accent1"/>
              </a:solidFill>
            </a:rPr>
            <a:t>: Form Southwest Oregon Collaborative impact team by Q4 2022</a:t>
          </a:r>
        </a:p>
      </dgm:t>
    </dgm:pt>
    <dgm:pt modelId="{67EF7491-B661-46D4-9052-78584D07631E}" type="parTrans" cxnId="{8D1BA854-EE0F-4413-8034-4AA1E2CB39C1}">
      <dgm:prSet/>
      <dgm:spPr/>
      <dgm:t>
        <a:bodyPr/>
        <a:lstStyle/>
        <a:p>
          <a:endParaRPr lang="en-US">
            <a:solidFill>
              <a:schemeClr val="accent1"/>
            </a:solidFill>
          </a:endParaRPr>
        </a:p>
      </dgm:t>
    </dgm:pt>
    <dgm:pt modelId="{682A22E7-243F-4BD6-A23C-516B8102BF79}" type="sibTrans" cxnId="{8D1BA854-EE0F-4413-8034-4AA1E2CB39C1}">
      <dgm:prSet/>
      <dgm:spPr/>
      <dgm:t>
        <a:bodyPr/>
        <a:lstStyle/>
        <a:p>
          <a:endParaRPr lang="en-US">
            <a:solidFill>
              <a:schemeClr val="accent1"/>
            </a:solidFill>
          </a:endParaRPr>
        </a:p>
      </dgm:t>
    </dgm:pt>
    <dgm:pt modelId="{B8FA6E2F-A2DF-4361-A933-DD08991462C8}">
      <dgm:prSet phldr="0"/>
      <dgm:spPr/>
      <dgm:t>
        <a:bodyPr/>
        <a:lstStyle/>
        <a:p>
          <a:pPr>
            <a:lnSpc>
              <a:spcPct val="100000"/>
            </a:lnSpc>
          </a:pPr>
          <a:r>
            <a:rPr lang="en-US">
              <a:solidFill>
                <a:schemeClr val="accent1"/>
              </a:solidFill>
              <a:latin typeface="Gill Sans MT" panose="020B0502020104020203"/>
            </a:rPr>
            <a:t>Intervention 3: </a:t>
          </a:r>
          <a:r>
            <a:rPr lang="en-US">
              <a:solidFill>
                <a:schemeClr val="accent1"/>
              </a:solidFill>
            </a:rPr>
            <a:t>Fund credentialing of at least (5) local behavioral health providers through The International Association Of Eating Disorders Professionals (IADEP) by Q4 2023</a:t>
          </a:r>
        </a:p>
      </dgm:t>
    </dgm:pt>
    <dgm:pt modelId="{AE17E782-9259-4DBE-BD88-2F9B2082D07F}" type="parTrans" cxnId="{70A7A2C2-44A1-4E0C-A888-5C307CED96E2}">
      <dgm:prSet/>
      <dgm:spPr/>
      <dgm:t>
        <a:bodyPr/>
        <a:lstStyle/>
        <a:p>
          <a:endParaRPr lang="en-US"/>
        </a:p>
      </dgm:t>
    </dgm:pt>
    <dgm:pt modelId="{E783E0D0-4B1E-45B9-9EB1-DD8E0F605069}" type="sibTrans" cxnId="{70A7A2C2-44A1-4E0C-A888-5C307CED96E2}">
      <dgm:prSet/>
      <dgm:spPr/>
      <dgm:t>
        <a:bodyPr/>
        <a:lstStyle/>
        <a:p>
          <a:endParaRPr lang="en-US"/>
        </a:p>
      </dgm:t>
    </dgm:pt>
    <dgm:pt modelId="{3A6DC38A-E9FD-4DC5-98FA-9F70ACE497E1}" type="pres">
      <dgm:prSet presAssocID="{4ADB2FD7-73AD-416C-97C4-EC3D27C3A5F3}" presName="root" presStyleCnt="0">
        <dgm:presLayoutVars>
          <dgm:dir/>
          <dgm:resizeHandles val="exact"/>
        </dgm:presLayoutVars>
      </dgm:prSet>
      <dgm:spPr/>
    </dgm:pt>
    <dgm:pt modelId="{18475429-96A4-431B-B6A4-2D811427FB57}" type="pres">
      <dgm:prSet presAssocID="{127E6FCB-C5EC-42C4-A465-3591B62D9E59}" presName="compNode" presStyleCnt="0"/>
      <dgm:spPr/>
    </dgm:pt>
    <dgm:pt modelId="{3997BFF8-2263-45E0-8A9D-9858CBCB58B5}" type="pres">
      <dgm:prSet presAssocID="{127E6FCB-C5EC-42C4-A465-3591B62D9E59}" presName="bgRect" presStyleLbl="bgShp" presStyleIdx="0" presStyleCnt="6" custLinFactNeighborX="310" custLinFactNeighborY="-12335"/>
      <dgm:spPr/>
    </dgm:pt>
    <dgm:pt modelId="{A1E836CD-31EB-4334-9DB2-C8155836E23D}" type="pres">
      <dgm:prSet presAssocID="{127E6FCB-C5EC-42C4-A465-3591B62D9E59}" presName="iconRect" presStyleLbl="node1" presStyleIdx="0" presStyleCnt="6" custLinFactNeighborX="5712" custLinFactNeighborY="-8758"/>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oup"/>
        </a:ext>
      </dgm:extLst>
    </dgm:pt>
    <dgm:pt modelId="{16A9CE5A-A836-431A-9347-A0B4E3560827}" type="pres">
      <dgm:prSet presAssocID="{127E6FCB-C5EC-42C4-A465-3591B62D9E59}" presName="spaceRect" presStyleCnt="0"/>
      <dgm:spPr/>
    </dgm:pt>
    <dgm:pt modelId="{324C6686-9326-4488-8D3A-A58C70A856F8}" type="pres">
      <dgm:prSet presAssocID="{127E6FCB-C5EC-42C4-A465-3591B62D9E59}" presName="parTx" presStyleLbl="revTx" presStyleIdx="0" presStyleCnt="6">
        <dgm:presLayoutVars>
          <dgm:chMax val="0"/>
          <dgm:chPref val="0"/>
        </dgm:presLayoutVars>
      </dgm:prSet>
      <dgm:spPr/>
    </dgm:pt>
    <dgm:pt modelId="{1ACA2F54-AA59-412E-B18E-F2ABE0A152C9}" type="pres">
      <dgm:prSet presAssocID="{30B17E21-13D5-4131-9F57-292E6DB37FFC}" presName="sibTrans" presStyleCnt="0"/>
      <dgm:spPr/>
    </dgm:pt>
    <dgm:pt modelId="{AAB77196-143C-4848-A2FC-450A6F32507C}" type="pres">
      <dgm:prSet presAssocID="{5A3667AB-5FC2-40A5-B76D-F550E4F55F13}" presName="compNode" presStyleCnt="0"/>
      <dgm:spPr/>
    </dgm:pt>
    <dgm:pt modelId="{8EE18384-37F5-4BED-ADDD-EC32F8198344}" type="pres">
      <dgm:prSet presAssocID="{5A3667AB-5FC2-40A5-B76D-F550E4F55F13}" presName="bgRect" presStyleLbl="bgShp" presStyleIdx="1" presStyleCnt="6"/>
      <dgm:spPr/>
    </dgm:pt>
    <dgm:pt modelId="{1C5E78E8-3C22-4002-A436-B99AF4597B02}" type="pres">
      <dgm:prSet presAssocID="{5A3667AB-5FC2-40A5-B76D-F550E4F55F13}" presName="iconRect" presStyleLbl="node1" presStyleIdx="1" presStyleCnt="6" custLinFactNeighborX="5712" custLinFactNeighborY="-1415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ullseye with solid fill"/>
        </a:ext>
      </dgm:extLst>
    </dgm:pt>
    <dgm:pt modelId="{18F5EDF0-127D-43B7-8E33-898E8F183503}" type="pres">
      <dgm:prSet presAssocID="{5A3667AB-5FC2-40A5-B76D-F550E4F55F13}" presName="spaceRect" presStyleCnt="0"/>
      <dgm:spPr/>
    </dgm:pt>
    <dgm:pt modelId="{E78C105D-2C50-4098-8057-B1795B115BF6}" type="pres">
      <dgm:prSet presAssocID="{5A3667AB-5FC2-40A5-B76D-F550E4F55F13}" presName="parTx" presStyleLbl="revTx" presStyleIdx="1" presStyleCnt="6">
        <dgm:presLayoutVars>
          <dgm:chMax val="0"/>
          <dgm:chPref val="0"/>
        </dgm:presLayoutVars>
      </dgm:prSet>
      <dgm:spPr/>
    </dgm:pt>
    <dgm:pt modelId="{8AE4F03D-9145-4016-AA12-D46997B587E0}" type="pres">
      <dgm:prSet presAssocID="{5A0F1022-1A59-4C7D-83F0-87601588CB20}" presName="sibTrans" presStyleCnt="0"/>
      <dgm:spPr/>
    </dgm:pt>
    <dgm:pt modelId="{3CC5949E-1F2B-44F2-B244-B1AF219578B2}" type="pres">
      <dgm:prSet presAssocID="{B8FA6E2F-A2DF-4361-A933-DD08991462C8}" presName="compNode" presStyleCnt="0"/>
      <dgm:spPr/>
    </dgm:pt>
    <dgm:pt modelId="{EE6BDF78-2DB4-4234-8A56-91A58C1CBF14}" type="pres">
      <dgm:prSet presAssocID="{B8FA6E2F-A2DF-4361-A933-DD08991462C8}" presName="bgRect" presStyleLbl="bgShp" presStyleIdx="2" presStyleCnt="6"/>
      <dgm:spPr/>
    </dgm:pt>
    <dgm:pt modelId="{13F47AD3-1B05-40FC-B96B-924F9A10FA32}" type="pres">
      <dgm:prSet presAssocID="{B8FA6E2F-A2DF-4361-A933-DD08991462C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raser with solid fill"/>
        </a:ext>
      </dgm:extLst>
    </dgm:pt>
    <dgm:pt modelId="{204D92C2-7867-4871-8A2F-AE41A58C1F5E}" type="pres">
      <dgm:prSet presAssocID="{B8FA6E2F-A2DF-4361-A933-DD08991462C8}" presName="spaceRect" presStyleCnt="0"/>
      <dgm:spPr/>
    </dgm:pt>
    <dgm:pt modelId="{F4064E12-29A8-4563-B962-4E028F9B8A74}" type="pres">
      <dgm:prSet presAssocID="{B8FA6E2F-A2DF-4361-A933-DD08991462C8}" presName="parTx" presStyleLbl="revTx" presStyleIdx="2" presStyleCnt="6">
        <dgm:presLayoutVars>
          <dgm:chMax val="0"/>
          <dgm:chPref val="0"/>
        </dgm:presLayoutVars>
      </dgm:prSet>
      <dgm:spPr/>
    </dgm:pt>
    <dgm:pt modelId="{C1E0D6C7-4BE9-420E-9C5D-BEA49B154A5A}" type="pres">
      <dgm:prSet presAssocID="{E783E0D0-4B1E-45B9-9EB1-DD8E0F605069}" presName="sibTrans" presStyleCnt="0"/>
      <dgm:spPr/>
    </dgm:pt>
    <dgm:pt modelId="{E6B6E280-F52D-4BED-968F-96901B6C0370}" type="pres">
      <dgm:prSet presAssocID="{CE334FEE-6B06-4B3B-85BA-1F802D8E3F9C}" presName="compNode" presStyleCnt="0"/>
      <dgm:spPr/>
    </dgm:pt>
    <dgm:pt modelId="{ADE39FFA-26FF-4A0B-A303-AF8D978F7B7C}" type="pres">
      <dgm:prSet presAssocID="{CE334FEE-6B06-4B3B-85BA-1F802D8E3F9C}" presName="bgRect" presStyleLbl="bgShp" presStyleIdx="3" presStyleCnt="6" custLinFactNeighborX="915" custLinFactNeighborY="8519"/>
      <dgm:spPr/>
    </dgm:pt>
    <dgm:pt modelId="{5B046038-F28E-4F7B-9E4B-25F2EEB16760}" type="pres">
      <dgm:prSet presAssocID="{CE334FEE-6B06-4B3B-85BA-1F802D8E3F9C}" presName="iconRect" presStyleLbl="node1" presStyleIdx="3" presStyleCnt="6" custLinFactNeighborX="3259" custLinFactNeighborY="488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Eraser with solid fill"/>
        </a:ext>
      </dgm:extLst>
    </dgm:pt>
    <dgm:pt modelId="{8A8B9D42-801F-4DA0-9A68-B0FA99D4E980}" type="pres">
      <dgm:prSet presAssocID="{CE334FEE-6B06-4B3B-85BA-1F802D8E3F9C}" presName="spaceRect" presStyleCnt="0"/>
      <dgm:spPr/>
    </dgm:pt>
    <dgm:pt modelId="{6A85428A-8CBA-44FA-AD53-25E0FEB4F792}" type="pres">
      <dgm:prSet presAssocID="{CE334FEE-6B06-4B3B-85BA-1F802D8E3F9C}" presName="parTx" presStyleLbl="revTx" presStyleIdx="3" presStyleCnt="6">
        <dgm:presLayoutVars>
          <dgm:chMax val="0"/>
          <dgm:chPref val="0"/>
        </dgm:presLayoutVars>
      </dgm:prSet>
      <dgm:spPr/>
    </dgm:pt>
    <dgm:pt modelId="{E645B3AB-7859-457B-9F3B-E048415148FF}" type="pres">
      <dgm:prSet presAssocID="{0628F896-AF33-4227-B752-930E2068321B}" presName="sibTrans" presStyleCnt="0"/>
      <dgm:spPr/>
    </dgm:pt>
    <dgm:pt modelId="{BA981D1B-76E8-4EF7-B01F-403C6E606BF6}" type="pres">
      <dgm:prSet presAssocID="{53A817C7-8BD3-4D96-81A3-0B8CB17C0DF9}" presName="compNode" presStyleCnt="0"/>
      <dgm:spPr/>
    </dgm:pt>
    <dgm:pt modelId="{D2DD3523-C0B2-4E4D-8EA5-1171862A7741}" type="pres">
      <dgm:prSet presAssocID="{53A817C7-8BD3-4D96-81A3-0B8CB17C0DF9}" presName="bgRect" presStyleLbl="bgShp" presStyleIdx="4" presStyleCnt="6"/>
      <dgm:spPr/>
    </dgm:pt>
    <dgm:pt modelId="{C98B3078-FB8E-4BBE-8DF4-4EF8CB82FE28}" type="pres">
      <dgm:prSet presAssocID="{53A817C7-8BD3-4D96-81A3-0B8CB17C0DF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Eraser with solid fill"/>
        </a:ext>
      </dgm:extLst>
    </dgm:pt>
    <dgm:pt modelId="{220429E7-EA41-413D-AAFA-7099138D2308}" type="pres">
      <dgm:prSet presAssocID="{53A817C7-8BD3-4D96-81A3-0B8CB17C0DF9}" presName="spaceRect" presStyleCnt="0"/>
      <dgm:spPr/>
    </dgm:pt>
    <dgm:pt modelId="{DFAA0C06-D311-4016-85BA-B07F7ACE99AA}" type="pres">
      <dgm:prSet presAssocID="{53A817C7-8BD3-4D96-81A3-0B8CB17C0DF9}" presName="parTx" presStyleLbl="revTx" presStyleIdx="4" presStyleCnt="6">
        <dgm:presLayoutVars>
          <dgm:chMax val="0"/>
          <dgm:chPref val="0"/>
        </dgm:presLayoutVars>
      </dgm:prSet>
      <dgm:spPr/>
    </dgm:pt>
    <dgm:pt modelId="{4B488DA7-13B6-4D96-B368-270F9484C545}" type="pres">
      <dgm:prSet presAssocID="{682A22E7-243F-4BD6-A23C-516B8102BF79}" presName="sibTrans" presStyleCnt="0"/>
      <dgm:spPr/>
    </dgm:pt>
    <dgm:pt modelId="{00FBF1D5-EE8E-492C-86C5-68EB3EEC91F4}" type="pres">
      <dgm:prSet presAssocID="{1ADC46EE-633B-4DB9-9836-38951258D250}" presName="compNode" presStyleCnt="0"/>
      <dgm:spPr/>
    </dgm:pt>
    <dgm:pt modelId="{D43010F1-AABB-49E7-BF73-421803790651}" type="pres">
      <dgm:prSet presAssocID="{1ADC46EE-633B-4DB9-9836-38951258D250}" presName="bgRect" presStyleLbl="bgShp" presStyleIdx="5" presStyleCnt="6"/>
      <dgm:spPr/>
    </dgm:pt>
    <dgm:pt modelId="{86341873-AEAF-44EF-B9BE-BF56B0E1724F}" type="pres">
      <dgm:prSet presAssocID="{1ADC46EE-633B-4DB9-9836-38951258D250}"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Bullseye with solid fill"/>
        </a:ext>
      </dgm:extLst>
    </dgm:pt>
    <dgm:pt modelId="{DDF02B1C-9908-4EDA-B3DD-B610326F2BD2}" type="pres">
      <dgm:prSet presAssocID="{1ADC46EE-633B-4DB9-9836-38951258D250}" presName="spaceRect" presStyleCnt="0"/>
      <dgm:spPr/>
    </dgm:pt>
    <dgm:pt modelId="{BC9AB47D-A98B-41AB-A2B0-7A259CA7E7A1}" type="pres">
      <dgm:prSet presAssocID="{1ADC46EE-633B-4DB9-9836-38951258D250}" presName="parTx" presStyleLbl="revTx" presStyleIdx="5" presStyleCnt="6">
        <dgm:presLayoutVars>
          <dgm:chMax val="0"/>
          <dgm:chPref val="0"/>
        </dgm:presLayoutVars>
      </dgm:prSet>
      <dgm:spPr/>
    </dgm:pt>
  </dgm:ptLst>
  <dgm:cxnLst>
    <dgm:cxn modelId="{3491FE21-B653-4F51-845A-D1414E3777F9}" type="presOf" srcId="{53A817C7-8BD3-4D96-81A3-0B8CB17C0DF9}" destId="{DFAA0C06-D311-4016-85BA-B07F7ACE99AA}" srcOrd="0" destOrd="0" presId="urn:microsoft.com/office/officeart/2018/2/layout/IconVerticalSolidList"/>
    <dgm:cxn modelId="{54EE2F29-205F-4B07-A7E4-DC26B8CEE5A3}" srcId="{4ADB2FD7-73AD-416C-97C4-EC3D27C3A5F3}" destId="{1ADC46EE-633B-4DB9-9836-38951258D250}" srcOrd="5" destOrd="0" parTransId="{E1396253-6DAB-4EF6-84A5-1BA3D7184029}" sibTransId="{B039EC73-FAD2-4F13-9DCE-622D5AF4506F}"/>
    <dgm:cxn modelId="{E1C5BB6A-72DF-48F9-97B4-A90D58D469F9}" srcId="{4ADB2FD7-73AD-416C-97C4-EC3D27C3A5F3}" destId="{5A3667AB-5FC2-40A5-B76D-F550E4F55F13}" srcOrd="1" destOrd="0" parTransId="{D515E07C-A86A-4A92-B768-BE5FD107F620}" sibTransId="{5A0F1022-1A59-4C7D-83F0-87601588CB20}"/>
    <dgm:cxn modelId="{CC6CA170-5A44-4373-ADF3-36349B636CDE}" type="presOf" srcId="{1ADC46EE-633B-4DB9-9836-38951258D250}" destId="{BC9AB47D-A98B-41AB-A2B0-7A259CA7E7A1}" srcOrd="0" destOrd="0" presId="urn:microsoft.com/office/officeart/2018/2/layout/IconVerticalSolidList"/>
    <dgm:cxn modelId="{8D1BA854-EE0F-4413-8034-4AA1E2CB39C1}" srcId="{4ADB2FD7-73AD-416C-97C4-EC3D27C3A5F3}" destId="{53A817C7-8BD3-4D96-81A3-0B8CB17C0DF9}" srcOrd="4" destOrd="0" parTransId="{67EF7491-B661-46D4-9052-78584D07631E}" sibTransId="{682A22E7-243F-4BD6-A23C-516B8102BF79}"/>
    <dgm:cxn modelId="{1A99FA7B-C69C-4C2F-8859-0998D3385EAF}" type="presOf" srcId="{B8FA6E2F-A2DF-4361-A933-DD08991462C8}" destId="{F4064E12-29A8-4563-B962-4E028F9B8A74}" srcOrd="0" destOrd="0" presId="urn:microsoft.com/office/officeart/2018/2/layout/IconVerticalSolidList"/>
    <dgm:cxn modelId="{EF044093-1D94-4389-8D3A-AF188990DA6A}" type="presOf" srcId="{127E6FCB-C5EC-42C4-A465-3591B62D9E59}" destId="{324C6686-9326-4488-8D3A-A58C70A856F8}" srcOrd="0" destOrd="0" presId="urn:microsoft.com/office/officeart/2018/2/layout/IconVerticalSolidList"/>
    <dgm:cxn modelId="{7EEA799D-6384-455D-9ADC-2A01E4D7778A}" type="presOf" srcId="{4ADB2FD7-73AD-416C-97C4-EC3D27C3A5F3}" destId="{3A6DC38A-E9FD-4DC5-98FA-9F70ACE497E1}" srcOrd="0" destOrd="0" presId="urn:microsoft.com/office/officeart/2018/2/layout/IconVerticalSolidList"/>
    <dgm:cxn modelId="{28F7DE9D-CBAA-4999-BA95-0AD68D10999C}" type="presOf" srcId="{CE334FEE-6B06-4B3B-85BA-1F802D8E3F9C}" destId="{6A85428A-8CBA-44FA-AD53-25E0FEB4F792}" srcOrd="0" destOrd="0" presId="urn:microsoft.com/office/officeart/2018/2/layout/IconVerticalSolidList"/>
    <dgm:cxn modelId="{A0DA87A2-8A71-4195-893B-C096C45C10F1}" srcId="{4ADB2FD7-73AD-416C-97C4-EC3D27C3A5F3}" destId="{CE334FEE-6B06-4B3B-85BA-1F802D8E3F9C}" srcOrd="3" destOrd="0" parTransId="{DD8F52EF-2F58-4B85-8CE5-BF9A34836760}" sibTransId="{0628F896-AF33-4227-B752-930E2068321B}"/>
    <dgm:cxn modelId="{70A7A2C2-44A1-4E0C-A888-5C307CED96E2}" srcId="{4ADB2FD7-73AD-416C-97C4-EC3D27C3A5F3}" destId="{B8FA6E2F-A2DF-4361-A933-DD08991462C8}" srcOrd="2" destOrd="0" parTransId="{AE17E782-9259-4DBE-BD88-2F9B2082D07F}" sibTransId="{E783E0D0-4B1E-45B9-9EB1-DD8E0F605069}"/>
    <dgm:cxn modelId="{094949EC-7159-4A47-BB12-DA9D3BD2DE5F}" srcId="{4ADB2FD7-73AD-416C-97C4-EC3D27C3A5F3}" destId="{127E6FCB-C5EC-42C4-A465-3591B62D9E59}" srcOrd="0" destOrd="0" parTransId="{221F47D0-1F9A-4D3A-AC62-3D0EFDBC468C}" sibTransId="{30B17E21-13D5-4131-9F57-292E6DB37FFC}"/>
    <dgm:cxn modelId="{485166F7-E176-4AFF-8167-75092521E980}" type="presOf" srcId="{5A3667AB-5FC2-40A5-B76D-F550E4F55F13}" destId="{E78C105D-2C50-4098-8057-B1795B115BF6}" srcOrd="0" destOrd="0" presId="urn:microsoft.com/office/officeart/2018/2/layout/IconVerticalSolidList"/>
    <dgm:cxn modelId="{293855B7-7BF2-49E3-955C-AA99C6B5E0EE}" type="presParOf" srcId="{3A6DC38A-E9FD-4DC5-98FA-9F70ACE497E1}" destId="{18475429-96A4-431B-B6A4-2D811427FB57}" srcOrd="0" destOrd="0" presId="urn:microsoft.com/office/officeart/2018/2/layout/IconVerticalSolidList"/>
    <dgm:cxn modelId="{2169085D-93EB-4A27-9343-37C9D4ACF828}" type="presParOf" srcId="{18475429-96A4-431B-B6A4-2D811427FB57}" destId="{3997BFF8-2263-45E0-8A9D-9858CBCB58B5}" srcOrd="0" destOrd="0" presId="urn:microsoft.com/office/officeart/2018/2/layout/IconVerticalSolidList"/>
    <dgm:cxn modelId="{1F348CA3-0498-4983-836E-77B06458699E}" type="presParOf" srcId="{18475429-96A4-431B-B6A4-2D811427FB57}" destId="{A1E836CD-31EB-4334-9DB2-C8155836E23D}" srcOrd="1" destOrd="0" presId="urn:microsoft.com/office/officeart/2018/2/layout/IconVerticalSolidList"/>
    <dgm:cxn modelId="{7E1C086E-158D-463A-9C6B-ECAA84218639}" type="presParOf" srcId="{18475429-96A4-431B-B6A4-2D811427FB57}" destId="{16A9CE5A-A836-431A-9347-A0B4E3560827}" srcOrd="2" destOrd="0" presId="urn:microsoft.com/office/officeart/2018/2/layout/IconVerticalSolidList"/>
    <dgm:cxn modelId="{AF9962E0-DB9B-4297-96D9-F8156EFECD20}" type="presParOf" srcId="{18475429-96A4-431B-B6A4-2D811427FB57}" destId="{324C6686-9326-4488-8D3A-A58C70A856F8}" srcOrd="3" destOrd="0" presId="urn:microsoft.com/office/officeart/2018/2/layout/IconVerticalSolidList"/>
    <dgm:cxn modelId="{0F7A9061-E24E-4D6E-8BDF-3B6803C4B1CB}" type="presParOf" srcId="{3A6DC38A-E9FD-4DC5-98FA-9F70ACE497E1}" destId="{1ACA2F54-AA59-412E-B18E-F2ABE0A152C9}" srcOrd="1" destOrd="0" presId="urn:microsoft.com/office/officeart/2018/2/layout/IconVerticalSolidList"/>
    <dgm:cxn modelId="{3DB34247-FC5C-4B64-BCCC-289C0B7EF8BC}" type="presParOf" srcId="{3A6DC38A-E9FD-4DC5-98FA-9F70ACE497E1}" destId="{AAB77196-143C-4848-A2FC-450A6F32507C}" srcOrd="2" destOrd="0" presId="urn:microsoft.com/office/officeart/2018/2/layout/IconVerticalSolidList"/>
    <dgm:cxn modelId="{C697ED15-CE71-48A6-97F5-A5B800A335B9}" type="presParOf" srcId="{AAB77196-143C-4848-A2FC-450A6F32507C}" destId="{8EE18384-37F5-4BED-ADDD-EC32F8198344}" srcOrd="0" destOrd="0" presId="urn:microsoft.com/office/officeart/2018/2/layout/IconVerticalSolidList"/>
    <dgm:cxn modelId="{EFEF5539-EE6C-4FF4-94BB-94628DFF0D2E}" type="presParOf" srcId="{AAB77196-143C-4848-A2FC-450A6F32507C}" destId="{1C5E78E8-3C22-4002-A436-B99AF4597B02}" srcOrd="1" destOrd="0" presId="urn:microsoft.com/office/officeart/2018/2/layout/IconVerticalSolidList"/>
    <dgm:cxn modelId="{AFB93171-EDBE-4136-A0B0-684898EF4B8D}" type="presParOf" srcId="{AAB77196-143C-4848-A2FC-450A6F32507C}" destId="{18F5EDF0-127D-43B7-8E33-898E8F183503}" srcOrd="2" destOrd="0" presId="urn:microsoft.com/office/officeart/2018/2/layout/IconVerticalSolidList"/>
    <dgm:cxn modelId="{CBE13087-13F2-41C3-915E-6C15AC7663F1}" type="presParOf" srcId="{AAB77196-143C-4848-A2FC-450A6F32507C}" destId="{E78C105D-2C50-4098-8057-B1795B115BF6}" srcOrd="3" destOrd="0" presId="urn:microsoft.com/office/officeart/2018/2/layout/IconVerticalSolidList"/>
    <dgm:cxn modelId="{8F486AF7-AB7F-4365-879D-74F7BB159C7B}" type="presParOf" srcId="{3A6DC38A-E9FD-4DC5-98FA-9F70ACE497E1}" destId="{8AE4F03D-9145-4016-AA12-D46997B587E0}" srcOrd="3" destOrd="0" presId="urn:microsoft.com/office/officeart/2018/2/layout/IconVerticalSolidList"/>
    <dgm:cxn modelId="{7B7C7DA9-5D20-431E-BA34-9431C12DC0AF}" type="presParOf" srcId="{3A6DC38A-E9FD-4DC5-98FA-9F70ACE497E1}" destId="{3CC5949E-1F2B-44F2-B244-B1AF219578B2}" srcOrd="4" destOrd="0" presId="urn:microsoft.com/office/officeart/2018/2/layout/IconVerticalSolidList"/>
    <dgm:cxn modelId="{558AFBA5-15F9-403B-987B-F92B2B4D6957}" type="presParOf" srcId="{3CC5949E-1F2B-44F2-B244-B1AF219578B2}" destId="{EE6BDF78-2DB4-4234-8A56-91A58C1CBF14}" srcOrd="0" destOrd="0" presId="urn:microsoft.com/office/officeart/2018/2/layout/IconVerticalSolidList"/>
    <dgm:cxn modelId="{E86A1141-8116-486B-A273-F9E3A53AFE0C}" type="presParOf" srcId="{3CC5949E-1F2B-44F2-B244-B1AF219578B2}" destId="{13F47AD3-1B05-40FC-B96B-924F9A10FA32}" srcOrd="1" destOrd="0" presId="urn:microsoft.com/office/officeart/2018/2/layout/IconVerticalSolidList"/>
    <dgm:cxn modelId="{303E67E6-EFC9-4635-A6CE-B53364AD5786}" type="presParOf" srcId="{3CC5949E-1F2B-44F2-B244-B1AF219578B2}" destId="{204D92C2-7867-4871-8A2F-AE41A58C1F5E}" srcOrd="2" destOrd="0" presId="urn:microsoft.com/office/officeart/2018/2/layout/IconVerticalSolidList"/>
    <dgm:cxn modelId="{D379E639-A5AE-43E8-8E3D-A18C6561A1B0}" type="presParOf" srcId="{3CC5949E-1F2B-44F2-B244-B1AF219578B2}" destId="{F4064E12-29A8-4563-B962-4E028F9B8A74}" srcOrd="3" destOrd="0" presId="urn:microsoft.com/office/officeart/2018/2/layout/IconVerticalSolidList"/>
    <dgm:cxn modelId="{69655888-16B7-440B-B93D-CF493EE24D2E}" type="presParOf" srcId="{3A6DC38A-E9FD-4DC5-98FA-9F70ACE497E1}" destId="{C1E0D6C7-4BE9-420E-9C5D-BEA49B154A5A}" srcOrd="5" destOrd="0" presId="urn:microsoft.com/office/officeart/2018/2/layout/IconVerticalSolidList"/>
    <dgm:cxn modelId="{96DB48BA-786E-4639-AB7C-E14112151DED}" type="presParOf" srcId="{3A6DC38A-E9FD-4DC5-98FA-9F70ACE497E1}" destId="{E6B6E280-F52D-4BED-968F-96901B6C0370}" srcOrd="6" destOrd="0" presId="urn:microsoft.com/office/officeart/2018/2/layout/IconVerticalSolidList"/>
    <dgm:cxn modelId="{16AD1DC3-82B1-4C75-BBAE-4FDD1F955575}" type="presParOf" srcId="{E6B6E280-F52D-4BED-968F-96901B6C0370}" destId="{ADE39FFA-26FF-4A0B-A303-AF8D978F7B7C}" srcOrd="0" destOrd="0" presId="urn:microsoft.com/office/officeart/2018/2/layout/IconVerticalSolidList"/>
    <dgm:cxn modelId="{D3022650-80B3-4F26-B549-D374A76D8511}" type="presParOf" srcId="{E6B6E280-F52D-4BED-968F-96901B6C0370}" destId="{5B046038-F28E-4F7B-9E4B-25F2EEB16760}" srcOrd="1" destOrd="0" presId="urn:microsoft.com/office/officeart/2018/2/layout/IconVerticalSolidList"/>
    <dgm:cxn modelId="{B1A7E476-2636-4479-AE2A-FA185FB8A494}" type="presParOf" srcId="{E6B6E280-F52D-4BED-968F-96901B6C0370}" destId="{8A8B9D42-801F-4DA0-9A68-B0FA99D4E980}" srcOrd="2" destOrd="0" presId="urn:microsoft.com/office/officeart/2018/2/layout/IconVerticalSolidList"/>
    <dgm:cxn modelId="{15C9430E-2814-4C09-B157-90A2D62CE512}" type="presParOf" srcId="{E6B6E280-F52D-4BED-968F-96901B6C0370}" destId="{6A85428A-8CBA-44FA-AD53-25E0FEB4F792}" srcOrd="3" destOrd="0" presId="urn:microsoft.com/office/officeart/2018/2/layout/IconVerticalSolidList"/>
    <dgm:cxn modelId="{2B5E1C39-0A64-4952-AFB7-3BBFE2A78E7F}" type="presParOf" srcId="{3A6DC38A-E9FD-4DC5-98FA-9F70ACE497E1}" destId="{E645B3AB-7859-457B-9F3B-E048415148FF}" srcOrd="7" destOrd="0" presId="urn:microsoft.com/office/officeart/2018/2/layout/IconVerticalSolidList"/>
    <dgm:cxn modelId="{DD6BDA06-0A1C-4B7A-989C-CE391326A9C2}" type="presParOf" srcId="{3A6DC38A-E9FD-4DC5-98FA-9F70ACE497E1}" destId="{BA981D1B-76E8-4EF7-B01F-403C6E606BF6}" srcOrd="8" destOrd="0" presId="urn:microsoft.com/office/officeart/2018/2/layout/IconVerticalSolidList"/>
    <dgm:cxn modelId="{49D7481D-DD30-45D8-92F2-C5C8372D35A0}" type="presParOf" srcId="{BA981D1B-76E8-4EF7-B01F-403C6E606BF6}" destId="{D2DD3523-C0B2-4E4D-8EA5-1171862A7741}" srcOrd="0" destOrd="0" presId="urn:microsoft.com/office/officeart/2018/2/layout/IconVerticalSolidList"/>
    <dgm:cxn modelId="{90FC7330-3D68-4FF8-ADB8-A08CA0930648}" type="presParOf" srcId="{BA981D1B-76E8-4EF7-B01F-403C6E606BF6}" destId="{C98B3078-FB8E-4BBE-8DF4-4EF8CB82FE28}" srcOrd="1" destOrd="0" presId="urn:microsoft.com/office/officeart/2018/2/layout/IconVerticalSolidList"/>
    <dgm:cxn modelId="{F5ABAD62-514A-40F6-B9C5-F36CDC6780DA}" type="presParOf" srcId="{BA981D1B-76E8-4EF7-B01F-403C6E606BF6}" destId="{220429E7-EA41-413D-AAFA-7099138D2308}" srcOrd="2" destOrd="0" presId="urn:microsoft.com/office/officeart/2018/2/layout/IconVerticalSolidList"/>
    <dgm:cxn modelId="{185C7EAB-80B5-48EF-9A7B-68AF202FB7FA}" type="presParOf" srcId="{BA981D1B-76E8-4EF7-B01F-403C6E606BF6}" destId="{DFAA0C06-D311-4016-85BA-B07F7ACE99AA}" srcOrd="3" destOrd="0" presId="urn:microsoft.com/office/officeart/2018/2/layout/IconVerticalSolidList"/>
    <dgm:cxn modelId="{EBDEA927-F978-4F13-830E-8396507E6609}" type="presParOf" srcId="{3A6DC38A-E9FD-4DC5-98FA-9F70ACE497E1}" destId="{4B488DA7-13B6-4D96-B368-270F9484C545}" srcOrd="9" destOrd="0" presId="urn:microsoft.com/office/officeart/2018/2/layout/IconVerticalSolidList"/>
    <dgm:cxn modelId="{60331464-CB2A-4F98-8F04-0C411604C41F}" type="presParOf" srcId="{3A6DC38A-E9FD-4DC5-98FA-9F70ACE497E1}" destId="{00FBF1D5-EE8E-492C-86C5-68EB3EEC91F4}" srcOrd="10" destOrd="0" presId="urn:microsoft.com/office/officeart/2018/2/layout/IconVerticalSolidList"/>
    <dgm:cxn modelId="{AD3A1A5B-42FB-4980-B1F4-35928A670DBD}" type="presParOf" srcId="{00FBF1D5-EE8E-492C-86C5-68EB3EEC91F4}" destId="{D43010F1-AABB-49E7-BF73-421803790651}" srcOrd="0" destOrd="0" presId="urn:microsoft.com/office/officeart/2018/2/layout/IconVerticalSolidList"/>
    <dgm:cxn modelId="{53C02A45-2599-4807-AA64-968C84BC896A}" type="presParOf" srcId="{00FBF1D5-EE8E-492C-86C5-68EB3EEC91F4}" destId="{86341873-AEAF-44EF-B9BE-BF56B0E1724F}" srcOrd="1" destOrd="0" presId="urn:microsoft.com/office/officeart/2018/2/layout/IconVerticalSolidList"/>
    <dgm:cxn modelId="{7162526D-2C74-45B1-BA12-C3D51F1CCB7E}" type="presParOf" srcId="{00FBF1D5-EE8E-492C-86C5-68EB3EEC91F4}" destId="{DDF02B1C-9908-4EDA-B3DD-B610326F2BD2}" srcOrd="2" destOrd="0" presId="urn:microsoft.com/office/officeart/2018/2/layout/IconVerticalSolidList"/>
    <dgm:cxn modelId="{D8D594DA-7C5E-413A-B4F1-9BC7306A6F64}" type="presParOf" srcId="{00FBF1D5-EE8E-492C-86C5-68EB3EEC91F4}" destId="{BC9AB47D-A98B-41AB-A2B0-7A259CA7E7A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4.xml><?xml version="1.0" encoding="utf-8"?>
<dgm:dataModel xmlns:dgm="http://schemas.openxmlformats.org/drawingml/2006/diagram" xmlns:a="http://schemas.openxmlformats.org/drawingml/2006/main">
  <dgm:ptLst>
    <dgm:pt modelId="{DF4E4294-9B5C-4FAE-8FE1-ECFDCD1E0CA6}" type="doc">
      <dgm:prSet loTypeId="urn:microsoft.com/office/officeart/2016/7/layout/RepeatingBendingProcessNew" loCatId="process" qsTypeId="urn:microsoft.com/office/officeart/2005/8/quickstyle/simple4" qsCatId="simple" csTypeId="urn:microsoft.com/office/officeart/2005/8/colors/accent1_2" csCatId="accent1" phldr="1"/>
      <dgm:spPr/>
      <dgm:t>
        <a:bodyPr/>
        <a:lstStyle/>
        <a:p>
          <a:endParaRPr lang="en-US"/>
        </a:p>
      </dgm:t>
    </dgm:pt>
    <dgm:pt modelId="{A2ED6E25-B9E0-4D58-96FE-1651A5C9A96A}">
      <dgm:prSet phldrT="[Text]"/>
      <dgm:spPr/>
      <dgm:t>
        <a:bodyPr/>
        <a:lstStyle/>
        <a:p>
          <a:r>
            <a:rPr lang="en-US"/>
            <a:t>Develop Local Workforce Pipeline for Peer Support Services through Chadwick Clubhouse</a:t>
          </a:r>
        </a:p>
      </dgm:t>
    </dgm:pt>
    <dgm:pt modelId="{D02E4A10-01E5-45DB-BEA6-6CA93848E74C}" type="parTrans" cxnId="{EA645878-9CE1-4E0D-B14A-E4854E506794}">
      <dgm:prSet/>
      <dgm:spPr/>
      <dgm:t>
        <a:bodyPr/>
        <a:lstStyle/>
        <a:p>
          <a:endParaRPr lang="en-US"/>
        </a:p>
      </dgm:t>
    </dgm:pt>
    <dgm:pt modelId="{6BB2A6E6-81BA-47A5-9E75-6774D07B92FB}" type="sibTrans" cxnId="{EA645878-9CE1-4E0D-B14A-E4854E506794}">
      <dgm:prSet phldrT="1"/>
      <dgm:spPr/>
      <dgm:t>
        <a:bodyPr/>
        <a:lstStyle/>
        <a:p>
          <a:endParaRPr lang="en-US"/>
        </a:p>
      </dgm:t>
    </dgm:pt>
    <dgm:pt modelId="{4BD01ACF-F0D9-4629-9D8B-7543A00B9434}">
      <dgm:prSet phldrT="[Text]"/>
      <dgm:spPr/>
      <dgm:t>
        <a:bodyPr/>
        <a:lstStyle/>
        <a:p>
          <a:r>
            <a:rPr lang="en-US"/>
            <a:t>Peer support provided to over 100 members in 2023</a:t>
          </a:r>
        </a:p>
      </dgm:t>
    </dgm:pt>
    <dgm:pt modelId="{F2C65C1C-7EAF-4A48-AA83-14C28463E19D}" type="parTrans" cxnId="{2B211799-EA74-4AF7-AD0D-45621DE78B21}">
      <dgm:prSet/>
      <dgm:spPr/>
      <dgm:t>
        <a:bodyPr/>
        <a:lstStyle/>
        <a:p>
          <a:endParaRPr lang="en-US"/>
        </a:p>
      </dgm:t>
    </dgm:pt>
    <dgm:pt modelId="{C80BCCF6-CF3F-4AE1-96DC-52C4B7AF4FCD}" type="sibTrans" cxnId="{2B211799-EA74-4AF7-AD0D-45621DE78B21}">
      <dgm:prSet/>
      <dgm:spPr/>
      <dgm:t>
        <a:bodyPr/>
        <a:lstStyle/>
        <a:p>
          <a:endParaRPr lang="en-US"/>
        </a:p>
      </dgm:t>
    </dgm:pt>
    <dgm:pt modelId="{429BF7E4-BDAA-401C-890A-AF88A87C1017}">
      <dgm:prSet phldrT="[Text]"/>
      <dgm:spPr/>
      <dgm:t>
        <a:bodyPr/>
        <a:lstStyle/>
        <a:p>
          <a:r>
            <a:rPr lang="en-US"/>
            <a:t>Daily clubhouse attendance average of 9 members</a:t>
          </a:r>
        </a:p>
      </dgm:t>
    </dgm:pt>
    <dgm:pt modelId="{7EA31CF6-C897-43BD-B10C-F25DB0C053D6}" type="parTrans" cxnId="{9E7AA44B-5E42-45E8-9E64-00C53229B495}">
      <dgm:prSet/>
      <dgm:spPr/>
      <dgm:t>
        <a:bodyPr/>
        <a:lstStyle/>
        <a:p>
          <a:endParaRPr lang="en-US"/>
        </a:p>
      </dgm:t>
    </dgm:pt>
    <dgm:pt modelId="{E0D7A451-A644-4F98-83AC-AABBBA7B02A5}" type="sibTrans" cxnId="{9E7AA44B-5E42-45E8-9E64-00C53229B495}">
      <dgm:prSet/>
      <dgm:spPr/>
      <dgm:t>
        <a:bodyPr/>
        <a:lstStyle/>
        <a:p>
          <a:endParaRPr lang="en-US"/>
        </a:p>
      </dgm:t>
    </dgm:pt>
    <dgm:pt modelId="{42E83F98-9ED4-4CE4-98B5-3097694FDD85}">
      <dgm:prSet phldrT="[Text]"/>
      <dgm:spPr/>
      <dgm:t>
        <a:bodyPr/>
        <a:lstStyle/>
        <a:p>
          <a:r>
            <a:rPr lang="en-US"/>
            <a:t>Incentivize Recruitment of THW across UHA Provider Network</a:t>
          </a:r>
        </a:p>
      </dgm:t>
    </dgm:pt>
    <dgm:pt modelId="{41F9FBF9-9773-4EBD-84ED-4442E6AC810C}" type="parTrans" cxnId="{1E400A31-B9E1-4118-9838-5285CF8104B2}">
      <dgm:prSet/>
      <dgm:spPr/>
      <dgm:t>
        <a:bodyPr/>
        <a:lstStyle/>
        <a:p>
          <a:endParaRPr lang="en-US"/>
        </a:p>
      </dgm:t>
    </dgm:pt>
    <dgm:pt modelId="{0479D159-6524-4163-AD91-2E9F581CFEA9}" type="sibTrans" cxnId="{1E400A31-B9E1-4118-9838-5285CF8104B2}">
      <dgm:prSet phldrT="2"/>
      <dgm:spPr/>
      <dgm:t>
        <a:bodyPr/>
        <a:lstStyle/>
        <a:p>
          <a:endParaRPr lang="en-US"/>
        </a:p>
      </dgm:t>
    </dgm:pt>
    <dgm:pt modelId="{C5257909-F00E-44BC-B737-035EDC22F30C}">
      <dgm:prSet phldrT="[Text]"/>
      <dgm:spPr/>
      <dgm:t>
        <a:bodyPr/>
        <a:lstStyle/>
        <a:p>
          <a:r>
            <a:rPr lang="en-US"/>
            <a:t>21 Behavioral Health Peers Contracted</a:t>
          </a:r>
        </a:p>
      </dgm:t>
    </dgm:pt>
    <dgm:pt modelId="{9ED459F1-7177-438F-95B5-E18B5D9F84FD}" type="parTrans" cxnId="{C59F2D2F-1437-41E0-AC6A-C137FD0A5360}">
      <dgm:prSet/>
      <dgm:spPr/>
      <dgm:t>
        <a:bodyPr/>
        <a:lstStyle/>
        <a:p>
          <a:endParaRPr lang="en-US"/>
        </a:p>
      </dgm:t>
    </dgm:pt>
    <dgm:pt modelId="{4E90D57A-FE7C-4677-8B22-EC42D34ADC3D}" type="sibTrans" cxnId="{C59F2D2F-1437-41E0-AC6A-C137FD0A5360}">
      <dgm:prSet/>
      <dgm:spPr/>
      <dgm:t>
        <a:bodyPr/>
        <a:lstStyle/>
        <a:p>
          <a:endParaRPr lang="en-US"/>
        </a:p>
      </dgm:t>
    </dgm:pt>
    <dgm:pt modelId="{F2D13D89-5B0D-4AC4-B4EB-4DD5C01B3201}">
      <dgm:prSet phldrT="[Text]"/>
      <dgm:spPr/>
      <dgm:t>
        <a:bodyPr/>
        <a:lstStyle/>
        <a:p>
          <a:r>
            <a:rPr lang="en-US"/>
            <a:t>749 Members received THW services in 2023</a:t>
          </a:r>
        </a:p>
      </dgm:t>
    </dgm:pt>
    <dgm:pt modelId="{3271B3A5-0C62-4B3A-843C-AED19BA61E99}" type="parTrans" cxnId="{8E43D148-86EB-49D9-A0A9-6B5CADFA3A0F}">
      <dgm:prSet/>
      <dgm:spPr/>
      <dgm:t>
        <a:bodyPr/>
        <a:lstStyle/>
        <a:p>
          <a:endParaRPr lang="en-US"/>
        </a:p>
      </dgm:t>
    </dgm:pt>
    <dgm:pt modelId="{4FAE6048-A9B3-47D1-88E9-258549FF0B2E}" type="sibTrans" cxnId="{8E43D148-86EB-49D9-A0A9-6B5CADFA3A0F}">
      <dgm:prSet/>
      <dgm:spPr/>
      <dgm:t>
        <a:bodyPr/>
        <a:lstStyle/>
        <a:p>
          <a:endParaRPr lang="en-US"/>
        </a:p>
      </dgm:t>
    </dgm:pt>
    <dgm:pt modelId="{4D67FC12-6AE5-4EAC-9744-1048A0D94C8F}">
      <dgm:prSet phldrT="[Text]"/>
      <dgm:spPr/>
      <dgm:t>
        <a:bodyPr/>
        <a:lstStyle/>
        <a:p>
          <a:r>
            <a:rPr lang="en-US"/>
            <a:t>Create low barrier access to Peer Delivered Services through Adapt’s Behavioral Health Resource Network (BHRN) grant</a:t>
          </a:r>
        </a:p>
      </dgm:t>
    </dgm:pt>
    <dgm:pt modelId="{EB17E110-4ED7-4B54-B39C-412BD1FE3F2B}" type="parTrans" cxnId="{E637690A-4B9B-46EC-A4CC-4CC929F8BA31}">
      <dgm:prSet/>
      <dgm:spPr/>
      <dgm:t>
        <a:bodyPr/>
        <a:lstStyle/>
        <a:p>
          <a:endParaRPr lang="en-US"/>
        </a:p>
      </dgm:t>
    </dgm:pt>
    <dgm:pt modelId="{7AEE7054-1241-42E7-948C-CB7094FDF2F5}" type="sibTrans" cxnId="{E637690A-4B9B-46EC-A4CC-4CC929F8BA31}">
      <dgm:prSet phldrT="3"/>
      <dgm:spPr/>
      <dgm:t>
        <a:bodyPr/>
        <a:lstStyle/>
        <a:p>
          <a:endParaRPr lang="en-US"/>
        </a:p>
      </dgm:t>
    </dgm:pt>
    <dgm:pt modelId="{A186305F-1C09-4C39-81B9-062C3ABC8D8D}">
      <dgm:prSet phldrT="[Text]"/>
      <dgm:spPr/>
      <dgm:t>
        <a:bodyPr/>
        <a:lstStyle/>
        <a:p>
          <a:r>
            <a:rPr lang="en-US"/>
            <a:t>Conduct Quarterly Evaluation of Peer Delivered Service Utilization among members with behavioral health needs</a:t>
          </a:r>
        </a:p>
      </dgm:t>
    </dgm:pt>
    <dgm:pt modelId="{29EAC2A9-5952-4481-B836-8BCD4A9300E3}" type="parTrans" cxnId="{6A9912D8-669A-4D54-B346-878AB4E03834}">
      <dgm:prSet/>
      <dgm:spPr/>
      <dgm:t>
        <a:bodyPr/>
        <a:lstStyle/>
        <a:p>
          <a:endParaRPr lang="en-US"/>
        </a:p>
      </dgm:t>
    </dgm:pt>
    <dgm:pt modelId="{9F53C1C0-6C19-46F7-8E38-79531874D6F3}" type="sibTrans" cxnId="{6A9912D8-669A-4D54-B346-878AB4E03834}">
      <dgm:prSet phldrT="4"/>
      <dgm:spPr/>
      <dgm:t>
        <a:bodyPr/>
        <a:lstStyle/>
        <a:p>
          <a:endParaRPr lang="en-US"/>
        </a:p>
      </dgm:t>
    </dgm:pt>
    <dgm:pt modelId="{FCF47D0E-FC13-42EE-B1DD-9FA5C4157292}">
      <dgm:prSet phldrT="[Text]"/>
      <dgm:spPr/>
      <dgm:t>
        <a:bodyPr/>
        <a:lstStyle/>
        <a:p>
          <a:r>
            <a:rPr lang="en-US"/>
            <a:t>THW dashboard developed &amp; implemented in 2022</a:t>
          </a:r>
        </a:p>
      </dgm:t>
    </dgm:pt>
    <dgm:pt modelId="{1511E8E3-5810-480C-BA91-4E9C285E5345}" type="parTrans" cxnId="{5CCBBE9C-0AB9-4D4F-8430-B1C604929165}">
      <dgm:prSet/>
      <dgm:spPr/>
      <dgm:t>
        <a:bodyPr/>
        <a:lstStyle/>
        <a:p>
          <a:endParaRPr lang="en-US"/>
        </a:p>
      </dgm:t>
    </dgm:pt>
    <dgm:pt modelId="{B0245A4E-0027-4ECD-A358-F29152F3850C}" type="sibTrans" cxnId="{5CCBBE9C-0AB9-4D4F-8430-B1C604929165}">
      <dgm:prSet/>
      <dgm:spPr/>
      <dgm:t>
        <a:bodyPr/>
        <a:lstStyle/>
        <a:p>
          <a:endParaRPr lang="en-US"/>
        </a:p>
      </dgm:t>
    </dgm:pt>
    <dgm:pt modelId="{5F176FC2-811C-4A2B-BB10-9B06E35505F5}">
      <dgm:prSet phldrT="[Text]"/>
      <dgm:spPr/>
      <dgm:t>
        <a:bodyPr/>
        <a:lstStyle/>
        <a:p>
          <a:endParaRPr lang="en-US"/>
        </a:p>
        <a:p>
          <a:endParaRPr lang="en-US"/>
        </a:p>
      </dgm:t>
    </dgm:pt>
    <dgm:pt modelId="{8EDA0937-5CE7-4B77-A48E-4D6D16DAEF2A}" type="parTrans" cxnId="{74F9118B-1423-4335-84DC-FECC507AD163}">
      <dgm:prSet/>
      <dgm:spPr/>
      <dgm:t>
        <a:bodyPr/>
        <a:lstStyle/>
        <a:p>
          <a:endParaRPr lang="en-US"/>
        </a:p>
      </dgm:t>
    </dgm:pt>
    <dgm:pt modelId="{05697F10-D9FF-4796-8B73-399EEF763BAD}" type="sibTrans" cxnId="{74F9118B-1423-4335-84DC-FECC507AD163}">
      <dgm:prSet/>
      <dgm:spPr/>
      <dgm:t>
        <a:bodyPr/>
        <a:lstStyle/>
        <a:p>
          <a:endParaRPr lang="en-US"/>
        </a:p>
      </dgm:t>
    </dgm:pt>
    <dgm:pt modelId="{DE085E45-DD45-4CF2-9C23-9933BD8AA20D}">
      <dgm:prSet phldrT="[Text]"/>
      <dgm:spPr/>
      <dgm:t>
        <a:bodyPr/>
        <a:lstStyle/>
        <a:p>
          <a:endParaRPr lang="en-US"/>
        </a:p>
      </dgm:t>
    </dgm:pt>
    <dgm:pt modelId="{C0BEF7DB-7A44-4B24-B782-815E7209D9DF}" type="parTrans" cxnId="{3608996E-4D94-44C7-B3E9-D4492375FB46}">
      <dgm:prSet/>
      <dgm:spPr/>
      <dgm:t>
        <a:bodyPr/>
        <a:lstStyle/>
        <a:p>
          <a:endParaRPr lang="en-US"/>
        </a:p>
      </dgm:t>
    </dgm:pt>
    <dgm:pt modelId="{B39B8B61-24C8-48CA-9F78-6934653D43E1}" type="sibTrans" cxnId="{3608996E-4D94-44C7-B3E9-D4492375FB46}">
      <dgm:prSet/>
      <dgm:spPr/>
      <dgm:t>
        <a:bodyPr/>
        <a:lstStyle/>
        <a:p>
          <a:endParaRPr lang="en-US"/>
        </a:p>
      </dgm:t>
    </dgm:pt>
    <dgm:pt modelId="{D83DE969-8F4B-4B66-85E9-1751C8B6A9D3}">
      <dgm:prSet phldrT="[Text]"/>
      <dgm:spPr/>
      <dgm:t>
        <a:bodyPr/>
        <a:lstStyle/>
        <a:p>
          <a:r>
            <a:rPr lang="en-US"/>
            <a:t>Barriers: Training, credentialing, and billing requirements limit peer delivered service expansion beyond organizations with a Certificate of Approval (COA)</a:t>
          </a:r>
        </a:p>
      </dgm:t>
    </dgm:pt>
    <dgm:pt modelId="{4DAAC428-20E3-407D-9141-A2299970AD73}" type="parTrans" cxnId="{C4E7BC11-1A1F-48F4-9577-FB49BE21E1D8}">
      <dgm:prSet/>
      <dgm:spPr/>
      <dgm:t>
        <a:bodyPr/>
        <a:lstStyle/>
        <a:p>
          <a:endParaRPr lang="en-US"/>
        </a:p>
      </dgm:t>
    </dgm:pt>
    <dgm:pt modelId="{D52D2675-0D78-45B0-850F-C781A1757082}" type="sibTrans" cxnId="{C4E7BC11-1A1F-48F4-9577-FB49BE21E1D8}">
      <dgm:prSet/>
      <dgm:spPr/>
      <dgm:t>
        <a:bodyPr/>
        <a:lstStyle/>
        <a:p>
          <a:endParaRPr lang="en-US"/>
        </a:p>
      </dgm:t>
    </dgm:pt>
    <dgm:pt modelId="{667587C1-F4C0-498E-93DE-3A2A9EEAB3D8}">
      <dgm:prSet/>
      <dgm:spPr/>
      <dgm:t>
        <a:bodyPr/>
        <a:lstStyle/>
        <a:p>
          <a:r>
            <a:rPr lang="en-US"/>
            <a:t>10 BHRN grant peers recruited between 2022-2023</a:t>
          </a:r>
        </a:p>
      </dgm:t>
    </dgm:pt>
    <dgm:pt modelId="{992087ED-9493-42F3-8BAA-E66D5A1F25AB}" type="parTrans" cxnId="{2CC7C73C-9147-4F5B-8006-52FCAD8825F3}">
      <dgm:prSet/>
      <dgm:spPr/>
      <dgm:t>
        <a:bodyPr/>
        <a:lstStyle/>
        <a:p>
          <a:endParaRPr lang="en-US"/>
        </a:p>
      </dgm:t>
    </dgm:pt>
    <dgm:pt modelId="{FA3E069B-E083-4E25-A0DD-48B268A05AF0}" type="sibTrans" cxnId="{2CC7C73C-9147-4F5B-8006-52FCAD8825F3}">
      <dgm:prSet/>
      <dgm:spPr/>
      <dgm:t>
        <a:bodyPr/>
        <a:lstStyle/>
        <a:p>
          <a:endParaRPr lang="en-US"/>
        </a:p>
      </dgm:t>
    </dgm:pt>
    <dgm:pt modelId="{ADA67F73-E89F-4584-9586-3A259B09980C}">
      <dgm:prSet phldrT="[Text]"/>
      <dgm:spPr/>
      <dgm:t>
        <a:bodyPr/>
        <a:lstStyle/>
        <a:p>
          <a:r>
            <a:rPr lang="en-US"/>
            <a:t>Began monitoring THW utilization through the dashboard in 2023</a:t>
          </a:r>
        </a:p>
      </dgm:t>
    </dgm:pt>
    <dgm:pt modelId="{C9F960E2-B654-443B-914A-250797BB6157}" type="parTrans" cxnId="{219088AE-AA63-41C4-82DA-13FEF19B7382}">
      <dgm:prSet/>
      <dgm:spPr/>
      <dgm:t>
        <a:bodyPr/>
        <a:lstStyle/>
        <a:p>
          <a:endParaRPr lang="en-US"/>
        </a:p>
      </dgm:t>
    </dgm:pt>
    <dgm:pt modelId="{F25AB2F6-BE6D-4F28-AC2E-374516AA15B8}" type="sibTrans" cxnId="{219088AE-AA63-41C4-82DA-13FEF19B7382}">
      <dgm:prSet/>
      <dgm:spPr/>
      <dgm:t>
        <a:bodyPr/>
        <a:lstStyle/>
        <a:p>
          <a:endParaRPr lang="en-US"/>
        </a:p>
      </dgm:t>
    </dgm:pt>
    <dgm:pt modelId="{695C624C-3B57-491D-BE12-EE87E770902E}" type="pres">
      <dgm:prSet presAssocID="{DF4E4294-9B5C-4FAE-8FE1-ECFDCD1E0CA6}" presName="Name0" presStyleCnt="0">
        <dgm:presLayoutVars>
          <dgm:dir/>
          <dgm:resizeHandles val="exact"/>
        </dgm:presLayoutVars>
      </dgm:prSet>
      <dgm:spPr/>
    </dgm:pt>
    <dgm:pt modelId="{D2788715-27D1-4E1E-870B-5848914B97D9}" type="pres">
      <dgm:prSet presAssocID="{A2ED6E25-B9E0-4D58-96FE-1651A5C9A96A}" presName="node" presStyleLbl="node1" presStyleIdx="0" presStyleCnt="4">
        <dgm:presLayoutVars>
          <dgm:bulletEnabled val="1"/>
        </dgm:presLayoutVars>
      </dgm:prSet>
      <dgm:spPr/>
    </dgm:pt>
    <dgm:pt modelId="{DEDE1380-408A-4AEF-A4E1-B12D9B53DC47}" type="pres">
      <dgm:prSet presAssocID="{6BB2A6E6-81BA-47A5-9E75-6774D07B92FB}" presName="sibTrans" presStyleLbl="sibTrans1D1" presStyleIdx="0" presStyleCnt="3"/>
      <dgm:spPr/>
    </dgm:pt>
    <dgm:pt modelId="{891F9FCB-DC13-4347-A3B5-E8172B4A8E74}" type="pres">
      <dgm:prSet presAssocID="{6BB2A6E6-81BA-47A5-9E75-6774D07B92FB}" presName="connectorText" presStyleLbl="sibTrans1D1" presStyleIdx="0" presStyleCnt="3"/>
      <dgm:spPr/>
    </dgm:pt>
    <dgm:pt modelId="{46C493D7-4EA5-45F6-8E19-53669E5FE36E}" type="pres">
      <dgm:prSet presAssocID="{42E83F98-9ED4-4CE4-98B5-3097694FDD85}" presName="node" presStyleLbl="node1" presStyleIdx="1" presStyleCnt="4">
        <dgm:presLayoutVars>
          <dgm:bulletEnabled val="1"/>
        </dgm:presLayoutVars>
      </dgm:prSet>
      <dgm:spPr/>
    </dgm:pt>
    <dgm:pt modelId="{A9AFD591-99C3-4463-9ECD-2A0DAB3E9C70}" type="pres">
      <dgm:prSet presAssocID="{0479D159-6524-4163-AD91-2E9F581CFEA9}" presName="sibTrans" presStyleLbl="sibTrans1D1" presStyleIdx="1" presStyleCnt="3"/>
      <dgm:spPr/>
    </dgm:pt>
    <dgm:pt modelId="{47857E59-2C72-4E89-B685-99F75F172D37}" type="pres">
      <dgm:prSet presAssocID="{0479D159-6524-4163-AD91-2E9F581CFEA9}" presName="connectorText" presStyleLbl="sibTrans1D1" presStyleIdx="1" presStyleCnt="3"/>
      <dgm:spPr/>
    </dgm:pt>
    <dgm:pt modelId="{DDFF5EC7-6041-4F51-A391-E5943F83336A}" type="pres">
      <dgm:prSet presAssocID="{4D67FC12-6AE5-4EAC-9744-1048A0D94C8F}" presName="node" presStyleLbl="node1" presStyleIdx="2" presStyleCnt="4">
        <dgm:presLayoutVars>
          <dgm:bulletEnabled val="1"/>
        </dgm:presLayoutVars>
      </dgm:prSet>
      <dgm:spPr/>
    </dgm:pt>
    <dgm:pt modelId="{01108B19-77AF-4E86-A702-C991059AD43B}" type="pres">
      <dgm:prSet presAssocID="{7AEE7054-1241-42E7-948C-CB7094FDF2F5}" presName="sibTrans" presStyleLbl="sibTrans1D1" presStyleIdx="2" presStyleCnt="3"/>
      <dgm:spPr/>
    </dgm:pt>
    <dgm:pt modelId="{40AD86C9-CA74-44C0-9736-83B7710BCC2B}" type="pres">
      <dgm:prSet presAssocID="{7AEE7054-1241-42E7-948C-CB7094FDF2F5}" presName="connectorText" presStyleLbl="sibTrans1D1" presStyleIdx="2" presStyleCnt="3"/>
      <dgm:spPr/>
    </dgm:pt>
    <dgm:pt modelId="{4601F5A1-42A6-4105-8751-3053F73E61BC}" type="pres">
      <dgm:prSet presAssocID="{A186305F-1C09-4C39-81B9-062C3ABC8D8D}" presName="node" presStyleLbl="node1" presStyleIdx="3" presStyleCnt="4">
        <dgm:presLayoutVars>
          <dgm:bulletEnabled val="1"/>
        </dgm:presLayoutVars>
      </dgm:prSet>
      <dgm:spPr/>
    </dgm:pt>
  </dgm:ptLst>
  <dgm:cxnLst>
    <dgm:cxn modelId="{E637690A-4B9B-46EC-A4CC-4CC929F8BA31}" srcId="{DF4E4294-9B5C-4FAE-8FE1-ECFDCD1E0CA6}" destId="{4D67FC12-6AE5-4EAC-9744-1048A0D94C8F}" srcOrd="2" destOrd="0" parTransId="{EB17E110-4ED7-4B54-B39C-412BD1FE3F2B}" sibTransId="{7AEE7054-1241-42E7-948C-CB7094FDF2F5}"/>
    <dgm:cxn modelId="{C4E7BC11-1A1F-48F4-9577-FB49BE21E1D8}" srcId="{A2ED6E25-B9E0-4D58-96FE-1651A5C9A96A}" destId="{D83DE969-8F4B-4B66-85E9-1751C8B6A9D3}" srcOrd="2" destOrd="0" parTransId="{4DAAC428-20E3-407D-9141-A2299970AD73}" sibTransId="{D52D2675-0D78-45B0-850F-C781A1757082}"/>
    <dgm:cxn modelId="{98FAE413-9791-4C51-B91C-6886EABB7830}" type="presOf" srcId="{0479D159-6524-4163-AD91-2E9F581CFEA9}" destId="{47857E59-2C72-4E89-B685-99F75F172D37}" srcOrd="1" destOrd="0" presId="urn:microsoft.com/office/officeart/2016/7/layout/RepeatingBendingProcessNew"/>
    <dgm:cxn modelId="{C59F2D2F-1437-41E0-AC6A-C137FD0A5360}" srcId="{42E83F98-9ED4-4CE4-98B5-3097694FDD85}" destId="{C5257909-F00E-44BC-B737-035EDC22F30C}" srcOrd="1" destOrd="0" parTransId="{9ED459F1-7177-438F-95B5-E18B5D9F84FD}" sibTransId="{4E90D57A-FE7C-4677-8B22-EC42D34ADC3D}"/>
    <dgm:cxn modelId="{1E400A31-B9E1-4118-9838-5285CF8104B2}" srcId="{DF4E4294-9B5C-4FAE-8FE1-ECFDCD1E0CA6}" destId="{42E83F98-9ED4-4CE4-98B5-3097694FDD85}" srcOrd="1" destOrd="0" parTransId="{41F9FBF9-9773-4EBD-84ED-4442E6AC810C}" sibTransId="{0479D159-6524-4163-AD91-2E9F581CFEA9}"/>
    <dgm:cxn modelId="{2CC7C73C-9147-4F5B-8006-52FCAD8825F3}" srcId="{4D67FC12-6AE5-4EAC-9744-1048A0D94C8F}" destId="{667587C1-F4C0-498E-93DE-3A2A9EEAB3D8}" srcOrd="0" destOrd="0" parTransId="{992087ED-9493-42F3-8BAA-E66D5A1F25AB}" sibTransId="{FA3E069B-E083-4E25-A0DD-48B268A05AF0}"/>
    <dgm:cxn modelId="{E957B25D-877C-4E8E-B79A-8A977D783F71}" type="presOf" srcId="{7AEE7054-1241-42E7-948C-CB7094FDF2F5}" destId="{01108B19-77AF-4E86-A702-C991059AD43B}" srcOrd="0" destOrd="0" presId="urn:microsoft.com/office/officeart/2016/7/layout/RepeatingBendingProcessNew"/>
    <dgm:cxn modelId="{BAB4DC5E-2E6B-4CDB-948F-4BC50F4913B7}" type="presOf" srcId="{667587C1-F4C0-498E-93DE-3A2A9EEAB3D8}" destId="{DDFF5EC7-6041-4F51-A391-E5943F83336A}" srcOrd="0" destOrd="1" presId="urn:microsoft.com/office/officeart/2016/7/layout/RepeatingBendingProcessNew"/>
    <dgm:cxn modelId="{92F65542-1FB3-454E-A224-707C77EBEB85}" type="presOf" srcId="{6BB2A6E6-81BA-47A5-9E75-6774D07B92FB}" destId="{891F9FCB-DC13-4347-A3B5-E8172B4A8E74}" srcOrd="1" destOrd="0" presId="urn:microsoft.com/office/officeart/2016/7/layout/RepeatingBendingProcessNew"/>
    <dgm:cxn modelId="{31074466-C374-4A1D-96DF-601A1869D1A9}" type="presOf" srcId="{DE085E45-DD45-4CF2-9C23-9933BD8AA20D}" destId="{46C493D7-4EA5-45F6-8E19-53669E5FE36E}" srcOrd="0" destOrd="1" presId="urn:microsoft.com/office/officeart/2016/7/layout/RepeatingBendingProcessNew"/>
    <dgm:cxn modelId="{59F31968-1B38-49FC-90B6-3EAA101E51C6}" type="presOf" srcId="{5F176FC2-811C-4A2B-BB10-9B06E35505F5}" destId="{4601F5A1-42A6-4105-8751-3053F73E61BC}" srcOrd="0" destOrd="3" presId="urn:microsoft.com/office/officeart/2016/7/layout/RepeatingBendingProcessNew"/>
    <dgm:cxn modelId="{8E43D148-86EB-49D9-A0A9-6B5CADFA3A0F}" srcId="{42E83F98-9ED4-4CE4-98B5-3097694FDD85}" destId="{F2D13D89-5B0D-4AC4-B4EB-4DD5C01B3201}" srcOrd="2" destOrd="0" parTransId="{3271B3A5-0C62-4B3A-843C-AED19BA61E99}" sibTransId="{4FAE6048-A9B3-47D1-88E9-258549FF0B2E}"/>
    <dgm:cxn modelId="{9E7AA44B-5E42-45E8-9E64-00C53229B495}" srcId="{A2ED6E25-B9E0-4D58-96FE-1651A5C9A96A}" destId="{429BF7E4-BDAA-401C-890A-AF88A87C1017}" srcOrd="1" destOrd="0" parTransId="{7EA31CF6-C897-43BD-B10C-F25DB0C053D6}" sibTransId="{E0D7A451-A644-4F98-83AC-AABBBA7B02A5}"/>
    <dgm:cxn modelId="{3608996E-4D94-44C7-B3E9-D4492375FB46}" srcId="{42E83F98-9ED4-4CE4-98B5-3097694FDD85}" destId="{DE085E45-DD45-4CF2-9C23-9933BD8AA20D}" srcOrd="0" destOrd="0" parTransId="{C0BEF7DB-7A44-4B24-B782-815E7209D9DF}" sibTransId="{B39B8B61-24C8-48CA-9F78-6934653D43E1}"/>
    <dgm:cxn modelId="{C2F75174-FFF8-48ED-8A03-27619F13474B}" type="presOf" srcId="{7AEE7054-1241-42E7-948C-CB7094FDF2F5}" destId="{40AD86C9-CA74-44C0-9736-83B7710BCC2B}" srcOrd="1" destOrd="0" presId="urn:microsoft.com/office/officeart/2016/7/layout/RepeatingBendingProcessNew"/>
    <dgm:cxn modelId="{32330B75-F716-415E-B88E-5B5F8C88DC7D}" type="presOf" srcId="{4D67FC12-6AE5-4EAC-9744-1048A0D94C8F}" destId="{DDFF5EC7-6041-4F51-A391-E5943F83336A}" srcOrd="0" destOrd="0" presId="urn:microsoft.com/office/officeart/2016/7/layout/RepeatingBendingProcessNew"/>
    <dgm:cxn modelId="{EA645878-9CE1-4E0D-B14A-E4854E506794}" srcId="{DF4E4294-9B5C-4FAE-8FE1-ECFDCD1E0CA6}" destId="{A2ED6E25-B9E0-4D58-96FE-1651A5C9A96A}" srcOrd="0" destOrd="0" parTransId="{D02E4A10-01E5-45DB-BEA6-6CA93848E74C}" sibTransId="{6BB2A6E6-81BA-47A5-9E75-6774D07B92FB}"/>
    <dgm:cxn modelId="{AE47527F-13E8-47E3-8744-1C6A50990338}" type="presOf" srcId="{C5257909-F00E-44BC-B737-035EDC22F30C}" destId="{46C493D7-4EA5-45F6-8E19-53669E5FE36E}" srcOrd="0" destOrd="2" presId="urn:microsoft.com/office/officeart/2016/7/layout/RepeatingBendingProcessNew"/>
    <dgm:cxn modelId="{74F9118B-1423-4335-84DC-FECC507AD163}" srcId="{A186305F-1C09-4C39-81B9-062C3ABC8D8D}" destId="{5F176FC2-811C-4A2B-BB10-9B06E35505F5}" srcOrd="2" destOrd="0" parTransId="{8EDA0937-5CE7-4B77-A48E-4D6D16DAEF2A}" sibTransId="{05697F10-D9FF-4796-8B73-399EEF763BAD}"/>
    <dgm:cxn modelId="{07498D8E-690C-43DF-AF8F-CA0E1F74C95A}" type="presOf" srcId="{4BD01ACF-F0D9-4629-9D8B-7543A00B9434}" destId="{D2788715-27D1-4E1E-870B-5848914B97D9}" srcOrd="0" destOrd="1" presId="urn:microsoft.com/office/officeart/2016/7/layout/RepeatingBendingProcessNew"/>
    <dgm:cxn modelId="{2B211799-EA74-4AF7-AD0D-45621DE78B21}" srcId="{A2ED6E25-B9E0-4D58-96FE-1651A5C9A96A}" destId="{4BD01ACF-F0D9-4629-9D8B-7543A00B9434}" srcOrd="0" destOrd="0" parTransId="{F2C65C1C-7EAF-4A48-AA83-14C28463E19D}" sibTransId="{C80BCCF6-CF3F-4AE1-96DC-52C4B7AF4FCD}"/>
    <dgm:cxn modelId="{95763E9B-AB6E-4807-84F0-32700D81BCEA}" type="presOf" srcId="{DF4E4294-9B5C-4FAE-8FE1-ECFDCD1E0CA6}" destId="{695C624C-3B57-491D-BE12-EE87E770902E}" srcOrd="0" destOrd="0" presId="urn:microsoft.com/office/officeart/2016/7/layout/RepeatingBendingProcessNew"/>
    <dgm:cxn modelId="{36D1949C-B356-4C9B-85CA-13CF58086591}" type="presOf" srcId="{ADA67F73-E89F-4584-9586-3A259B09980C}" destId="{4601F5A1-42A6-4105-8751-3053F73E61BC}" srcOrd="0" destOrd="2" presId="urn:microsoft.com/office/officeart/2016/7/layout/RepeatingBendingProcessNew"/>
    <dgm:cxn modelId="{5CCBBE9C-0AB9-4D4F-8430-B1C604929165}" srcId="{A186305F-1C09-4C39-81B9-062C3ABC8D8D}" destId="{FCF47D0E-FC13-42EE-B1DD-9FA5C4157292}" srcOrd="0" destOrd="0" parTransId="{1511E8E3-5810-480C-BA91-4E9C285E5345}" sibTransId="{B0245A4E-0027-4ECD-A358-F29152F3850C}"/>
    <dgm:cxn modelId="{EBA0469F-55EB-47C4-936E-90FA7896AB3B}" type="presOf" srcId="{42E83F98-9ED4-4CE4-98B5-3097694FDD85}" destId="{46C493D7-4EA5-45F6-8E19-53669E5FE36E}" srcOrd="0" destOrd="0" presId="urn:microsoft.com/office/officeart/2016/7/layout/RepeatingBendingProcessNew"/>
    <dgm:cxn modelId="{7EC672A9-8B75-46B8-BFB4-B7B40969FF4F}" type="presOf" srcId="{D83DE969-8F4B-4B66-85E9-1751C8B6A9D3}" destId="{D2788715-27D1-4E1E-870B-5848914B97D9}" srcOrd="0" destOrd="3" presId="urn:microsoft.com/office/officeart/2016/7/layout/RepeatingBendingProcessNew"/>
    <dgm:cxn modelId="{523818AE-B738-4765-912D-A7D0ABF84B83}" type="presOf" srcId="{6BB2A6E6-81BA-47A5-9E75-6774D07B92FB}" destId="{DEDE1380-408A-4AEF-A4E1-B12D9B53DC47}" srcOrd="0" destOrd="0" presId="urn:microsoft.com/office/officeart/2016/7/layout/RepeatingBendingProcessNew"/>
    <dgm:cxn modelId="{219088AE-AA63-41C4-82DA-13FEF19B7382}" srcId="{A186305F-1C09-4C39-81B9-062C3ABC8D8D}" destId="{ADA67F73-E89F-4584-9586-3A259B09980C}" srcOrd="1" destOrd="0" parTransId="{C9F960E2-B654-443B-914A-250797BB6157}" sibTransId="{F25AB2F6-BE6D-4F28-AC2E-374516AA15B8}"/>
    <dgm:cxn modelId="{9E5846B6-E352-4CCA-B438-6DBE8646BE42}" type="presOf" srcId="{A186305F-1C09-4C39-81B9-062C3ABC8D8D}" destId="{4601F5A1-42A6-4105-8751-3053F73E61BC}" srcOrd="0" destOrd="0" presId="urn:microsoft.com/office/officeart/2016/7/layout/RepeatingBendingProcessNew"/>
    <dgm:cxn modelId="{E5130FBC-0523-4442-8BAD-089FDFE7F5DF}" type="presOf" srcId="{0479D159-6524-4163-AD91-2E9F581CFEA9}" destId="{A9AFD591-99C3-4463-9ECD-2A0DAB3E9C70}" srcOrd="0" destOrd="0" presId="urn:microsoft.com/office/officeart/2016/7/layout/RepeatingBendingProcessNew"/>
    <dgm:cxn modelId="{B87AC0BD-105C-4FDA-BFCA-EB221C99C07E}" type="presOf" srcId="{F2D13D89-5B0D-4AC4-B4EB-4DD5C01B3201}" destId="{46C493D7-4EA5-45F6-8E19-53669E5FE36E}" srcOrd="0" destOrd="3" presId="urn:microsoft.com/office/officeart/2016/7/layout/RepeatingBendingProcessNew"/>
    <dgm:cxn modelId="{733F73CB-8C6D-48BA-B9A1-4C74B8B9BF29}" type="presOf" srcId="{A2ED6E25-B9E0-4D58-96FE-1651A5C9A96A}" destId="{D2788715-27D1-4E1E-870B-5848914B97D9}" srcOrd="0" destOrd="0" presId="urn:microsoft.com/office/officeart/2016/7/layout/RepeatingBendingProcessNew"/>
    <dgm:cxn modelId="{ED247BCE-6F89-41FC-9580-21519A486CFC}" type="presOf" srcId="{FCF47D0E-FC13-42EE-B1DD-9FA5C4157292}" destId="{4601F5A1-42A6-4105-8751-3053F73E61BC}" srcOrd="0" destOrd="1" presId="urn:microsoft.com/office/officeart/2016/7/layout/RepeatingBendingProcessNew"/>
    <dgm:cxn modelId="{6A9912D8-669A-4D54-B346-878AB4E03834}" srcId="{DF4E4294-9B5C-4FAE-8FE1-ECFDCD1E0CA6}" destId="{A186305F-1C09-4C39-81B9-062C3ABC8D8D}" srcOrd="3" destOrd="0" parTransId="{29EAC2A9-5952-4481-B836-8BCD4A9300E3}" sibTransId="{9F53C1C0-6C19-46F7-8E38-79531874D6F3}"/>
    <dgm:cxn modelId="{448546E9-15D6-4610-9DD9-353D38F5BBB0}" type="presOf" srcId="{429BF7E4-BDAA-401C-890A-AF88A87C1017}" destId="{D2788715-27D1-4E1E-870B-5848914B97D9}" srcOrd="0" destOrd="2" presId="urn:microsoft.com/office/officeart/2016/7/layout/RepeatingBendingProcessNew"/>
    <dgm:cxn modelId="{01830133-C371-4DA6-992F-11BF8F7FA8C5}" type="presParOf" srcId="{695C624C-3B57-491D-BE12-EE87E770902E}" destId="{D2788715-27D1-4E1E-870B-5848914B97D9}" srcOrd="0" destOrd="0" presId="urn:microsoft.com/office/officeart/2016/7/layout/RepeatingBendingProcessNew"/>
    <dgm:cxn modelId="{F812ABB3-07C1-4B08-BBE9-987581D941DD}" type="presParOf" srcId="{695C624C-3B57-491D-BE12-EE87E770902E}" destId="{DEDE1380-408A-4AEF-A4E1-B12D9B53DC47}" srcOrd="1" destOrd="0" presId="urn:microsoft.com/office/officeart/2016/7/layout/RepeatingBendingProcessNew"/>
    <dgm:cxn modelId="{0C8B37E0-33FD-43A8-A2A8-F59AD58C9F46}" type="presParOf" srcId="{DEDE1380-408A-4AEF-A4E1-B12D9B53DC47}" destId="{891F9FCB-DC13-4347-A3B5-E8172B4A8E74}" srcOrd="0" destOrd="0" presId="urn:microsoft.com/office/officeart/2016/7/layout/RepeatingBendingProcessNew"/>
    <dgm:cxn modelId="{DC73E219-3F7C-4EF3-965F-C2FA3DE8B16C}" type="presParOf" srcId="{695C624C-3B57-491D-BE12-EE87E770902E}" destId="{46C493D7-4EA5-45F6-8E19-53669E5FE36E}" srcOrd="2" destOrd="0" presId="urn:microsoft.com/office/officeart/2016/7/layout/RepeatingBendingProcessNew"/>
    <dgm:cxn modelId="{9B5F3210-291F-4D22-8513-57B05493BA7A}" type="presParOf" srcId="{695C624C-3B57-491D-BE12-EE87E770902E}" destId="{A9AFD591-99C3-4463-9ECD-2A0DAB3E9C70}" srcOrd="3" destOrd="0" presId="urn:microsoft.com/office/officeart/2016/7/layout/RepeatingBendingProcessNew"/>
    <dgm:cxn modelId="{705BFF3C-AB51-4EEB-935D-333593B114AA}" type="presParOf" srcId="{A9AFD591-99C3-4463-9ECD-2A0DAB3E9C70}" destId="{47857E59-2C72-4E89-B685-99F75F172D37}" srcOrd="0" destOrd="0" presId="urn:microsoft.com/office/officeart/2016/7/layout/RepeatingBendingProcessNew"/>
    <dgm:cxn modelId="{20E76735-94D0-46B2-8290-03DC5086E4F5}" type="presParOf" srcId="{695C624C-3B57-491D-BE12-EE87E770902E}" destId="{DDFF5EC7-6041-4F51-A391-E5943F83336A}" srcOrd="4" destOrd="0" presId="urn:microsoft.com/office/officeart/2016/7/layout/RepeatingBendingProcessNew"/>
    <dgm:cxn modelId="{8FECD0E0-6FD5-49CC-9258-0057BB11ADDD}" type="presParOf" srcId="{695C624C-3B57-491D-BE12-EE87E770902E}" destId="{01108B19-77AF-4E86-A702-C991059AD43B}" srcOrd="5" destOrd="0" presId="urn:microsoft.com/office/officeart/2016/7/layout/RepeatingBendingProcessNew"/>
    <dgm:cxn modelId="{DDCC9A2E-7C08-40E1-A1D4-4DD9CAE845C8}" type="presParOf" srcId="{01108B19-77AF-4E86-A702-C991059AD43B}" destId="{40AD86C9-CA74-44C0-9736-83B7710BCC2B}" srcOrd="0" destOrd="0" presId="urn:microsoft.com/office/officeart/2016/7/layout/RepeatingBendingProcessNew"/>
    <dgm:cxn modelId="{80BC89D9-E6AB-446A-9A30-D8E763CC68F5}" type="presParOf" srcId="{695C624C-3B57-491D-BE12-EE87E770902E}" destId="{4601F5A1-42A6-4105-8751-3053F73E61BC}" srcOrd="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B66D56D-D3B1-4F0F-8B7A-879EBB1295D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853B654E-8412-4D80-A478-9E0DE2C11FAA}">
      <dgm:prSet phldrT="[Text]"/>
      <dgm:spPr/>
      <dgm:t>
        <a:bodyPr/>
        <a:lstStyle/>
        <a:p>
          <a:pPr algn="l"/>
          <a:r>
            <a:rPr lang="en-US"/>
            <a:t>Breaking Isolation: Wellness Rising</a:t>
          </a:r>
        </a:p>
        <a:p>
          <a:pPr algn="l"/>
          <a:r>
            <a:rPr lang="en-US"/>
            <a:t>Chadwick follows the community mental health service clubhouse model and offers services to members including education attainment, workforce development, and a place for individuals with mental health diagnosis to form social bonds.</a:t>
          </a:r>
        </a:p>
      </dgm:t>
    </dgm:pt>
    <dgm:pt modelId="{448AC548-E5AB-4801-AD27-3C17881DCA5A}" type="parTrans" cxnId="{2340C1A5-84F6-49C1-93AE-32B7883FE3F7}">
      <dgm:prSet/>
      <dgm:spPr/>
      <dgm:t>
        <a:bodyPr/>
        <a:lstStyle/>
        <a:p>
          <a:endParaRPr lang="en-US"/>
        </a:p>
      </dgm:t>
    </dgm:pt>
    <dgm:pt modelId="{354B7CA0-4A4B-4A61-9003-6AC8CAD4C1EF}" type="sibTrans" cxnId="{2340C1A5-84F6-49C1-93AE-32B7883FE3F7}">
      <dgm:prSet/>
      <dgm:spPr/>
      <dgm:t>
        <a:bodyPr/>
        <a:lstStyle/>
        <a:p>
          <a:endParaRPr lang="en-US"/>
        </a:p>
      </dgm:t>
    </dgm:pt>
    <dgm:pt modelId="{EB858D2A-3480-4119-9FA9-475AD2C726CA}">
      <dgm:prSet phldrT="[Text]"/>
      <dgm:spPr/>
      <dgm:t>
        <a:bodyPr/>
        <a:lstStyle/>
        <a:p>
          <a:pPr algn="l"/>
          <a:r>
            <a:rPr lang="en-US"/>
            <a:t>In 2023, UHA partnered with Chadwick Clubhouse by providing $25,000 in CHIP funding to support overall Clubhouse operations.</a:t>
          </a:r>
        </a:p>
      </dgm:t>
    </dgm:pt>
    <dgm:pt modelId="{3122E1B3-FBA5-4C35-8B8F-6DD93A6DFCFE}" type="parTrans" cxnId="{4804E815-1811-4C9F-B1F3-5F3C354B1E5B}">
      <dgm:prSet/>
      <dgm:spPr/>
      <dgm:t>
        <a:bodyPr/>
        <a:lstStyle/>
        <a:p>
          <a:endParaRPr lang="en-US"/>
        </a:p>
      </dgm:t>
    </dgm:pt>
    <dgm:pt modelId="{485063E5-2BED-4968-BFA3-D3047F328590}" type="sibTrans" cxnId="{4804E815-1811-4C9F-B1F3-5F3C354B1E5B}">
      <dgm:prSet/>
      <dgm:spPr/>
      <dgm:t>
        <a:bodyPr/>
        <a:lstStyle/>
        <a:p>
          <a:endParaRPr lang="en-US"/>
        </a:p>
      </dgm:t>
    </dgm:pt>
    <dgm:pt modelId="{30AEFD18-AE51-48F8-A72A-B0373412613B}">
      <dgm:prSet phldrT="[Text]"/>
      <dgm:spPr/>
      <dgm:t>
        <a:bodyPr/>
        <a:lstStyle/>
        <a:p>
          <a:pPr algn="l"/>
          <a:r>
            <a:rPr lang="en-US"/>
            <a:t>More than 80% of Clubhouse members had no emergency department visits, or at least a 10% decrease in visits since becoming members.</a:t>
          </a:r>
        </a:p>
      </dgm:t>
    </dgm:pt>
    <dgm:pt modelId="{4F15C2AD-2FE1-47A9-80C7-D09787ED6A27}" type="parTrans" cxnId="{42513E35-216B-48A4-B5D6-131547A0D925}">
      <dgm:prSet/>
      <dgm:spPr/>
      <dgm:t>
        <a:bodyPr/>
        <a:lstStyle/>
        <a:p>
          <a:endParaRPr lang="en-US"/>
        </a:p>
      </dgm:t>
    </dgm:pt>
    <dgm:pt modelId="{A9D75AFF-46D8-41C8-AB43-6C4FF74175CE}" type="sibTrans" cxnId="{42513E35-216B-48A4-B5D6-131547A0D925}">
      <dgm:prSet/>
      <dgm:spPr/>
      <dgm:t>
        <a:bodyPr/>
        <a:lstStyle/>
        <a:p>
          <a:endParaRPr lang="en-US"/>
        </a:p>
      </dgm:t>
    </dgm:pt>
    <dgm:pt modelId="{99111825-60F2-4E3A-9F92-B485E19BC1B4}" type="pres">
      <dgm:prSet presAssocID="{0B66D56D-D3B1-4F0F-8B7A-879EBB1295D4}" presName="linearFlow" presStyleCnt="0">
        <dgm:presLayoutVars>
          <dgm:dir/>
          <dgm:resizeHandles val="exact"/>
        </dgm:presLayoutVars>
      </dgm:prSet>
      <dgm:spPr/>
    </dgm:pt>
    <dgm:pt modelId="{C45512BB-F193-4A87-9087-A249419E65C7}" type="pres">
      <dgm:prSet presAssocID="{853B654E-8412-4D80-A478-9E0DE2C11FAA}" presName="composite" presStyleCnt="0"/>
      <dgm:spPr/>
    </dgm:pt>
    <dgm:pt modelId="{E727C0DA-2250-47F9-8495-F30472209A7B}" type="pres">
      <dgm:prSet presAssocID="{853B654E-8412-4D80-A478-9E0DE2C11FAA}" presName="imgShp" presStyleLbl="fgImgPlace1" presStyleIdx="0" presStyleCnt="3" custScaleX="82342" custScaleY="75996" custLinFactNeighborX="-80734" custLinFactNeighborY="379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000" b="-3000"/>
          </a:stretch>
        </a:blipFill>
      </dgm:spPr>
      <dgm:extLst>
        <a:ext uri="{E40237B7-FDA0-4F09-8148-C483321AD2D9}">
          <dgm14:cNvPr xmlns:dgm14="http://schemas.microsoft.com/office/drawing/2010/diagram" id="0" name="" descr="Aspiration with solid fill"/>
        </a:ext>
      </dgm:extLst>
    </dgm:pt>
    <dgm:pt modelId="{2DE8D8DA-B2FC-43C8-8BEA-3D76E74A49D2}" type="pres">
      <dgm:prSet presAssocID="{853B654E-8412-4D80-A478-9E0DE2C11FAA}" presName="txShp" presStyleLbl="node1" presStyleIdx="0" presStyleCnt="3" custScaleX="137368" custScaleY="147570" custLinFactNeighborX="3993" custLinFactNeighborY="7658">
        <dgm:presLayoutVars>
          <dgm:bulletEnabled val="1"/>
        </dgm:presLayoutVars>
      </dgm:prSet>
      <dgm:spPr/>
    </dgm:pt>
    <dgm:pt modelId="{1C2A3633-27A9-4504-824B-F82550E4E819}" type="pres">
      <dgm:prSet presAssocID="{354B7CA0-4A4B-4A61-9003-6AC8CAD4C1EF}" presName="spacing" presStyleCnt="0"/>
      <dgm:spPr/>
    </dgm:pt>
    <dgm:pt modelId="{FABE477B-0946-49BC-9A64-D448E47AA643}" type="pres">
      <dgm:prSet presAssocID="{EB858D2A-3480-4119-9FA9-475AD2C726CA}" presName="composite" presStyleCnt="0"/>
      <dgm:spPr/>
    </dgm:pt>
    <dgm:pt modelId="{025C6306-7678-4F23-96C4-E2927DC3136C}" type="pres">
      <dgm:prSet presAssocID="{EB858D2A-3480-4119-9FA9-475AD2C726CA}" presName="imgShp" presStyleLbl="fgImgPlace1" presStyleIdx="1" presStyleCnt="3" custScaleX="70601" custScaleY="68426" custLinFactNeighborX="-86604" custLinFactNeighborY="507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000" r="-2000"/>
          </a:stretch>
        </a:blipFill>
      </dgm:spPr>
      <dgm:extLst>
        <a:ext uri="{E40237B7-FDA0-4F09-8148-C483321AD2D9}">
          <dgm14:cNvPr xmlns:dgm14="http://schemas.microsoft.com/office/drawing/2010/diagram" id="0" name="" descr="Renovation (House With Sparkles) with solid fill"/>
        </a:ext>
      </dgm:extLst>
    </dgm:pt>
    <dgm:pt modelId="{91A990BA-CE07-4C0B-8874-1FDEF11F7EFD}" type="pres">
      <dgm:prSet presAssocID="{EB858D2A-3480-4119-9FA9-475AD2C726CA}" presName="txShp" presStyleLbl="node1" presStyleIdx="1" presStyleCnt="3" custScaleX="143909" custScaleY="156005" custLinFactNeighborX="723" custLinFactNeighborY="981">
        <dgm:presLayoutVars>
          <dgm:bulletEnabled val="1"/>
        </dgm:presLayoutVars>
      </dgm:prSet>
      <dgm:spPr/>
    </dgm:pt>
    <dgm:pt modelId="{B09A1936-F820-4A1E-8BD3-76583E1F7791}" type="pres">
      <dgm:prSet presAssocID="{485063E5-2BED-4968-BFA3-D3047F328590}" presName="spacing" presStyleCnt="0"/>
      <dgm:spPr/>
    </dgm:pt>
    <dgm:pt modelId="{6E0AF4BA-1D97-46F1-96B3-58E58BE657F0}" type="pres">
      <dgm:prSet presAssocID="{30AEFD18-AE51-48F8-A72A-B0373412613B}" presName="composite" presStyleCnt="0"/>
      <dgm:spPr/>
    </dgm:pt>
    <dgm:pt modelId="{EE40BCB7-7510-42FE-B0EB-91C7A2DE485F}" type="pres">
      <dgm:prSet presAssocID="{30AEFD18-AE51-48F8-A72A-B0373412613B}" presName="imgShp" presStyleLbl="fgImgPlace1" presStyleIdx="2" presStyleCnt="3" custScaleX="71628" custScaleY="78265" custLinFactNeighborX="-86091" custLinFactNeighborY="63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3000" b="-3000"/>
          </a:stretch>
        </a:blipFill>
      </dgm:spPr>
      <dgm:extLst>
        <a:ext uri="{E40237B7-FDA0-4F09-8148-C483321AD2D9}">
          <dgm14:cNvPr xmlns:dgm14="http://schemas.microsoft.com/office/drawing/2010/diagram" id="0" name="" descr="Cheers with solid fill"/>
        </a:ext>
      </dgm:extLst>
    </dgm:pt>
    <dgm:pt modelId="{7853392E-FCE0-465B-9291-02548B743849}" type="pres">
      <dgm:prSet presAssocID="{30AEFD18-AE51-48F8-A72A-B0373412613B}" presName="txShp" presStyleLbl="node1" presStyleIdx="2" presStyleCnt="3" custScaleX="143151" custScaleY="154619" custLinFactNeighborX="1102" custLinFactNeighborY="-696">
        <dgm:presLayoutVars>
          <dgm:bulletEnabled val="1"/>
        </dgm:presLayoutVars>
      </dgm:prSet>
      <dgm:spPr/>
    </dgm:pt>
  </dgm:ptLst>
  <dgm:cxnLst>
    <dgm:cxn modelId="{4804E815-1811-4C9F-B1F3-5F3C354B1E5B}" srcId="{0B66D56D-D3B1-4F0F-8B7A-879EBB1295D4}" destId="{EB858D2A-3480-4119-9FA9-475AD2C726CA}" srcOrd="1" destOrd="0" parTransId="{3122E1B3-FBA5-4C35-8B8F-6DD93A6DFCFE}" sibTransId="{485063E5-2BED-4968-BFA3-D3047F328590}"/>
    <dgm:cxn modelId="{ED5D4630-9B33-4C74-B259-92FF6689A548}" type="presOf" srcId="{0B66D56D-D3B1-4F0F-8B7A-879EBB1295D4}" destId="{99111825-60F2-4E3A-9F92-B485E19BC1B4}" srcOrd="0" destOrd="0" presId="urn:microsoft.com/office/officeart/2005/8/layout/vList3"/>
    <dgm:cxn modelId="{42513E35-216B-48A4-B5D6-131547A0D925}" srcId="{0B66D56D-D3B1-4F0F-8B7A-879EBB1295D4}" destId="{30AEFD18-AE51-48F8-A72A-B0373412613B}" srcOrd="2" destOrd="0" parTransId="{4F15C2AD-2FE1-47A9-80C7-D09787ED6A27}" sibTransId="{A9D75AFF-46D8-41C8-AB43-6C4FF74175CE}"/>
    <dgm:cxn modelId="{D1B18542-5493-49A8-B3CC-7C0209BE9A33}" type="presOf" srcId="{EB858D2A-3480-4119-9FA9-475AD2C726CA}" destId="{91A990BA-CE07-4C0B-8874-1FDEF11F7EFD}" srcOrd="0" destOrd="0" presId="urn:microsoft.com/office/officeart/2005/8/layout/vList3"/>
    <dgm:cxn modelId="{2D8D1087-107D-47F8-8B3D-A21B12C0AED4}" type="presOf" srcId="{30AEFD18-AE51-48F8-A72A-B0373412613B}" destId="{7853392E-FCE0-465B-9291-02548B743849}" srcOrd="0" destOrd="0" presId="urn:microsoft.com/office/officeart/2005/8/layout/vList3"/>
    <dgm:cxn modelId="{2340C1A5-84F6-49C1-93AE-32B7883FE3F7}" srcId="{0B66D56D-D3B1-4F0F-8B7A-879EBB1295D4}" destId="{853B654E-8412-4D80-A478-9E0DE2C11FAA}" srcOrd="0" destOrd="0" parTransId="{448AC548-E5AB-4801-AD27-3C17881DCA5A}" sibTransId="{354B7CA0-4A4B-4A61-9003-6AC8CAD4C1EF}"/>
    <dgm:cxn modelId="{A0C39BC1-B654-45A4-AAB9-C3D7384389A3}" type="presOf" srcId="{853B654E-8412-4D80-A478-9E0DE2C11FAA}" destId="{2DE8D8DA-B2FC-43C8-8BEA-3D76E74A49D2}" srcOrd="0" destOrd="0" presId="urn:microsoft.com/office/officeart/2005/8/layout/vList3"/>
    <dgm:cxn modelId="{09567F5C-8702-4336-AD22-3D820A6C3083}" type="presParOf" srcId="{99111825-60F2-4E3A-9F92-B485E19BC1B4}" destId="{C45512BB-F193-4A87-9087-A249419E65C7}" srcOrd="0" destOrd="0" presId="urn:microsoft.com/office/officeart/2005/8/layout/vList3"/>
    <dgm:cxn modelId="{F9CE928B-A240-4FAB-BF16-01AA4E5212BC}" type="presParOf" srcId="{C45512BB-F193-4A87-9087-A249419E65C7}" destId="{E727C0DA-2250-47F9-8495-F30472209A7B}" srcOrd="0" destOrd="0" presId="urn:microsoft.com/office/officeart/2005/8/layout/vList3"/>
    <dgm:cxn modelId="{445464DA-8FC6-42B9-8A27-FC42E431D7D5}" type="presParOf" srcId="{C45512BB-F193-4A87-9087-A249419E65C7}" destId="{2DE8D8DA-B2FC-43C8-8BEA-3D76E74A49D2}" srcOrd="1" destOrd="0" presId="urn:microsoft.com/office/officeart/2005/8/layout/vList3"/>
    <dgm:cxn modelId="{3F593BB6-99C1-4C57-B495-6F744207FDAA}" type="presParOf" srcId="{99111825-60F2-4E3A-9F92-B485E19BC1B4}" destId="{1C2A3633-27A9-4504-824B-F82550E4E819}" srcOrd="1" destOrd="0" presId="urn:microsoft.com/office/officeart/2005/8/layout/vList3"/>
    <dgm:cxn modelId="{A7D81726-09C1-46ED-B129-2F8472004880}" type="presParOf" srcId="{99111825-60F2-4E3A-9F92-B485E19BC1B4}" destId="{FABE477B-0946-49BC-9A64-D448E47AA643}" srcOrd="2" destOrd="0" presId="urn:microsoft.com/office/officeart/2005/8/layout/vList3"/>
    <dgm:cxn modelId="{49BAAB02-129B-48F1-97E4-5B170A0D294C}" type="presParOf" srcId="{FABE477B-0946-49BC-9A64-D448E47AA643}" destId="{025C6306-7678-4F23-96C4-E2927DC3136C}" srcOrd="0" destOrd="0" presId="urn:microsoft.com/office/officeart/2005/8/layout/vList3"/>
    <dgm:cxn modelId="{0386B3DF-395D-4F07-B3F8-C297CA358BCF}" type="presParOf" srcId="{FABE477B-0946-49BC-9A64-D448E47AA643}" destId="{91A990BA-CE07-4C0B-8874-1FDEF11F7EFD}" srcOrd="1" destOrd="0" presId="urn:microsoft.com/office/officeart/2005/8/layout/vList3"/>
    <dgm:cxn modelId="{C0A7E075-754D-4436-9972-1CE94D87A9F7}" type="presParOf" srcId="{99111825-60F2-4E3A-9F92-B485E19BC1B4}" destId="{B09A1936-F820-4A1E-8BD3-76583E1F7791}" srcOrd="3" destOrd="0" presId="urn:microsoft.com/office/officeart/2005/8/layout/vList3"/>
    <dgm:cxn modelId="{FE8A709B-BE56-4F9F-A610-DE3913444EC3}" type="presParOf" srcId="{99111825-60F2-4E3A-9F92-B485E19BC1B4}" destId="{6E0AF4BA-1D97-46F1-96B3-58E58BE657F0}" srcOrd="4" destOrd="0" presId="urn:microsoft.com/office/officeart/2005/8/layout/vList3"/>
    <dgm:cxn modelId="{DA28E9A6-643F-43BC-8F09-0B4CEEA33512}" type="presParOf" srcId="{6E0AF4BA-1D97-46F1-96B3-58E58BE657F0}" destId="{EE40BCB7-7510-42FE-B0EB-91C7A2DE485F}" srcOrd="0" destOrd="0" presId="urn:microsoft.com/office/officeart/2005/8/layout/vList3"/>
    <dgm:cxn modelId="{103B901E-06CE-44A3-9279-F0FC39C943EC}" type="presParOf" srcId="{6E0AF4BA-1D97-46F1-96B3-58E58BE657F0}" destId="{7853392E-FCE0-465B-9291-02548B743849}"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F4E4294-9B5C-4FAE-8FE1-ECFDCD1E0CA6}" type="doc">
      <dgm:prSet loTypeId="urn:microsoft.com/office/officeart/2005/8/layout/lProcess2" loCatId="list" qsTypeId="urn:microsoft.com/office/officeart/2005/8/quickstyle/simple5" qsCatId="simple" csTypeId="urn:microsoft.com/office/officeart/2005/8/colors/colorful2" csCatId="colorful" phldr="1"/>
      <dgm:spPr/>
      <dgm:t>
        <a:bodyPr/>
        <a:lstStyle/>
        <a:p>
          <a:endParaRPr lang="en-US"/>
        </a:p>
      </dgm:t>
    </dgm:pt>
    <dgm:pt modelId="{A2ED6E25-B9E0-4D58-96FE-1651A5C9A96A}">
      <dgm:prSet phldrT="[Text]"/>
      <dgm:spPr/>
      <dgm:t>
        <a:bodyPr/>
        <a:lstStyle/>
        <a:p>
          <a:r>
            <a:rPr lang="en-US" b="1">
              <a:solidFill>
                <a:schemeClr val="accent1"/>
              </a:solidFill>
            </a:rPr>
            <a:t>Revised Intervention:</a:t>
          </a:r>
          <a:br>
            <a:rPr lang="en-US">
              <a:solidFill>
                <a:schemeClr val="accent1"/>
              </a:solidFill>
            </a:rPr>
          </a:br>
          <a:r>
            <a:rPr lang="en-US">
              <a:solidFill>
                <a:schemeClr val="accent1"/>
              </a:solidFill>
            </a:rPr>
            <a:t>Enhance provider capacity to treat eating disorders through partnership with Willamette Nutrition Source​</a:t>
          </a:r>
          <a:endParaRPr lang="en-US"/>
        </a:p>
      </dgm:t>
    </dgm:pt>
    <dgm:pt modelId="{D02E4A10-01E5-45DB-BEA6-6CA93848E74C}" type="parTrans" cxnId="{EA645878-9CE1-4E0D-B14A-E4854E506794}">
      <dgm:prSet/>
      <dgm:spPr/>
      <dgm:t>
        <a:bodyPr/>
        <a:lstStyle/>
        <a:p>
          <a:endParaRPr lang="en-US"/>
        </a:p>
      </dgm:t>
    </dgm:pt>
    <dgm:pt modelId="{6BB2A6E6-81BA-47A5-9E75-6774D07B92FB}" type="sibTrans" cxnId="{EA645878-9CE1-4E0D-B14A-E4854E506794}">
      <dgm:prSet/>
      <dgm:spPr/>
      <dgm:t>
        <a:bodyPr/>
        <a:lstStyle/>
        <a:p>
          <a:endParaRPr lang="en-US"/>
        </a:p>
      </dgm:t>
    </dgm:pt>
    <dgm:pt modelId="{4BD01ACF-F0D9-4629-9D8B-7543A00B9434}">
      <dgm:prSet phldrT="[Text]"/>
      <dgm:spPr/>
      <dgm:t>
        <a:bodyPr/>
        <a:lstStyle/>
        <a:p>
          <a:r>
            <a:rPr lang="en-US"/>
            <a:t>4 providers contracted for on-demand eating disorder consultation from 2022-2023</a:t>
          </a:r>
        </a:p>
      </dgm:t>
    </dgm:pt>
    <dgm:pt modelId="{F2C65C1C-7EAF-4A48-AA83-14C28463E19D}" type="parTrans" cxnId="{2B211799-EA74-4AF7-AD0D-45621DE78B21}">
      <dgm:prSet/>
      <dgm:spPr/>
      <dgm:t>
        <a:bodyPr/>
        <a:lstStyle/>
        <a:p>
          <a:endParaRPr lang="en-US"/>
        </a:p>
      </dgm:t>
    </dgm:pt>
    <dgm:pt modelId="{C80BCCF6-CF3F-4AE1-96DC-52C4B7AF4FCD}" type="sibTrans" cxnId="{2B211799-EA74-4AF7-AD0D-45621DE78B21}">
      <dgm:prSet/>
      <dgm:spPr/>
      <dgm:t>
        <a:bodyPr/>
        <a:lstStyle/>
        <a:p>
          <a:endParaRPr lang="en-US"/>
        </a:p>
      </dgm:t>
    </dgm:pt>
    <dgm:pt modelId="{429BF7E4-BDAA-401C-890A-AF88A87C1017}">
      <dgm:prSet phldrT="[Text]"/>
      <dgm:spPr/>
      <dgm:t>
        <a:bodyPr/>
        <a:lstStyle/>
        <a:p>
          <a:pPr rtl="0"/>
          <a:r>
            <a:rPr lang="en-US"/>
            <a:t>Marketing materials created and socialized across Provider Network</a:t>
          </a:r>
          <a:r>
            <a:rPr lang="en-US">
              <a:latin typeface="Gill Sans MT" panose="020B0502020104020203"/>
            </a:rPr>
            <a:t> </a:t>
          </a:r>
        </a:p>
      </dgm:t>
    </dgm:pt>
    <dgm:pt modelId="{7EA31CF6-C897-43BD-B10C-F25DB0C053D6}" type="parTrans" cxnId="{9E7AA44B-5E42-45E8-9E64-00C53229B495}">
      <dgm:prSet/>
      <dgm:spPr/>
      <dgm:t>
        <a:bodyPr/>
        <a:lstStyle/>
        <a:p>
          <a:endParaRPr lang="en-US"/>
        </a:p>
      </dgm:t>
    </dgm:pt>
    <dgm:pt modelId="{E0D7A451-A644-4F98-83AC-AABBBA7B02A5}" type="sibTrans" cxnId="{9E7AA44B-5E42-45E8-9E64-00C53229B495}">
      <dgm:prSet/>
      <dgm:spPr/>
      <dgm:t>
        <a:bodyPr/>
        <a:lstStyle/>
        <a:p>
          <a:endParaRPr lang="en-US"/>
        </a:p>
      </dgm:t>
    </dgm:pt>
    <dgm:pt modelId="{D10D361A-E7BF-4259-9C8C-352FD04E3E7C}">
      <dgm:prSet phldr="0"/>
      <dgm:spPr/>
      <dgm:t>
        <a:bodyPr/>
        <a:lstStyle/>
        <a:p>
          <a:pPr rtl="0"/>
          <a:r>
            <a:rPr lang="en-US">
              <a:latin typeface="Gill Sans MT" panose="020B0502020104020203"/>
            </a:rPr>
            <a:t>Begin monitoring provider network utilization of eating disorder consultation in 2024</a:t>
          </a:r>
        </a:p>
      </dgm:t>
    </dgm:pt>
    <dgm:pt modelId="{EC42B215-1EC0-41DF-8815-FFC66E354CC6}" type="parTrans" cxnId="{29240181-89B2-41BB-8460-A40F76225061}">
      <dgm:prSet/>
      <dgm:spPr/>
      <dgm:t>
        <a:bodyPr/>
        <a:lstStyle/>
        <a:p>
          <a:endParaRPr lang="en-US"/>
        </a:p>
      </dgm:t>
    </dgm:pt>
    <dgm:pt modelId="{91A9A473-C171-4A53-A2DF-ACF53C0BC6AF}" type="sibTrans" cxnId="{29240181-89B2-41BB-8460-A40F76225061}">
      <dgm:prSet/>
      <dgm:spPr/>
      <dgm:t>
        <a:bodyPr/>
        <a:lstStyle/>
        <a:p>
          <a:endParaRPr lang="en-US"/>
        </a:p>
      </dgm:t>
    </dgm:pt>
    <dgm:pt modelId="{45A463A6-DC03-49FD-A9A9-37BD68C32499}" type="pres">
      <dgm:prSet presAssocID="{DF4E4294-9B5C-4FAE-8FE1-ECFDCD1E0CA6}" presName="theList" presStyleCnt="0">
        <dgm:presLayoutVars>
          <dgm:dir/>
          <dgm:animLvl val="lvl"/>
          <dgm:resizeHandles val="exact"/>
        </dgm:presLayoutVars>
      </dgm:prSet>
      <dgm:spPr/>
    </dgm:pt>
    <dgm:pt modelId="{E2A7181D-B7FB-4290-93F0-BFC236220BA5}" type="pres">
      <dgm:prSet presAssocID="{A2ED6E25-B9E0-4D58-96FE-1651A5C9A96A}" presName="compNode" presStyleCnt="0"/>
      <dgm:spPr/>
    </dgm:pt>
    <dgm:pt modelId="{E42CD309-6232-421B-BE0B-0CBB7173C079}" type="pres">
      <dgm:prSet presAssocID="{A2ED6E25-B9E0-4D58-96FE-1651A5C9A96A}" presName="aNode" presStyleLbl="bgShp" presStyleIdx="0" presStyleCnt="1"/>
      <dgm:spPr/>
    </dgm:pt>
    <dgm:pt modelId="{F9ABAB93-E512-4642-9FF7-7E42E2061AE7}" type="pres">
      <dgm:prSet presAssocID="{A2ED6E25-B9E0-4D58-96FE-1651A5C9A96A}" presName="textNode" presStyleLbl="bgShp" presStyleIdx="0" presStyleCnt="1"/>
      <dgm:spPr/>
    </dgm:pt>
    <dgm:pt modelId="{2CEAE9B8-101E-436A-991C-1BCB6EBAFDA2}" type="pres">
      <dgm:prSet presAssocID="{A2ED6E25-B9E0-4D58-96FE-1651A5C9A96A}" presName="compChildNode" presStyleCnt="0"/>
      <dgm:spPr/>
    </dgm:pt>
    <dgm:pt modelId="{10BACFA8-1B2E-4882-A950-8CB777AB276E}" type="pres">
      <dgm:prSet presAssocID="{A2ED6E25-B9E0-4D58-96FE-1651A5C9A96A}" presName="theInnerList" presStyleCnt="0"/>
      <dgm:spPr/>
    </dgm:pt>
    <dgm:pt modelId="{7C284846-4D5D-43DF-B16F-6FC348FFE691}" type="pres">
      <dgm:prSet presAssocID="{4BD01ACF-F0D9-4629-9D8B-7543A00B9434}" presName="childNode" presStyleLbl="node1" presStyleIdx="0" presStyleCnt="3">
        <dgm:presLayoutVars>
          <dgm:bulletEnabled val="1"/>
        </dgm:presLayoutVars>
      </dgm:prSet>
      <dgm:spPr/>
    </dgm:pt>
    <dgm:pt modelId="{ECE32E4F-4699-45DB-BBDC-ADFDF1CE5D65}" type="pres">
      <dgm:prSet presAssocID="{4BD01ACF-F0D9-4629-9D8B-7543A00B9434}" presName="aSpace2" presStyleCnt="0"/>
      <dgm:spPr/>
    </dgm:pt>
    <dgm:pt modelId="{0308DDC2-44D7-493C-AC41-5D298D31DE4C}" type="pres">
      <dgm:prSet presAssocID="{429BF7E4-BDAA-401C-890A-AF88A87C1017}" presName="childNode" presStyleLbl="node1" presStyleIdx="1" presStyleCnt="3">
        <dgm:presLayoutVars>
          <dgm:bulletEnabled val="1"/>
        </dgm:presLayoutVars>
      </dgm:prSet>
      <dgm:spPr/>
    </dgm:pt>
    <dgm:pt modelId="{CDDCEDE7-EE8F-412C-A898-0698DFE515F6}" type="pres">
      <dgm:prSet presAssocID="{429BF7E4-BDAA-401C-890A-AF88A87C1017}" presName="aSpace2" presStyleCnt="0"/>
      <dgm:spPr/>
    </dgm:pt>
    <dgm:pt modelId="{456777B9-DC85-4C51-884A-7CBAA398BE88}" type="pres">
      <dgm:prSet presAssocID="{D10D361A-E7BF-4259-9C8C-352FD04E3E7C}" presName="childNode" presStyleLbl="node1" presStyleIdx="2" presStyleCnt="3">
        <dgm:presLayoutVars>
          <dgm:bulletEnabled val="1"/>
        </dgm:presLayoutVars>
      </dgm:prSet>
      <dgm:spPr/>
    </dgm:pt>
  </dgm:ptLst>
  <dgm:cxnLst>
    <dgm:cxn modelId="{FF225966-DAEC-4DC5-96C6-48A42BC4897C}" type="presOf" srcId="{A2ED6E25-B9E0-4D58-96FE-1651A5C9A96A}" destId="{F9ABAB93-E512-4642-9FF7-7E42E2061AE7}" srcOrd="1" destOrd="0" presId="urn:microsoft.com/office/officeart/2005/8/layout/lProcess2"/>
    <dgm:cxn modelId="{9E7AA44B-5E42-45E8-9E64-00C53229B495}" srcId="{A2ED6E25-B9E0-4D58-96FE-1651A5C9A96A}" destId="{429BF7E4-BDAA-401C-890A-AF88A87C1017}" srcOrd="1" destOrd="0" parTransId="{7EA31CF6-C897-43BD-B10C-F25DB0C053D6}" sibTransId="{E0D7A451-A644-4F98-83AC-AABBBA7B02A5}"/>
    <dgm:cxn modelId="{EA645878-9CE1-4E0D-B14A-E4854E506794}" srcId="{DF4E4294-9B5C-4FAE-8FE1-ECFDCD1E0CA6}" destId="{A2ED6E25-B9E0-4D58-96FE-1651A5C9A96A}" srcOrd="0" destOrd="0" parTransId="{D02E4A10-01E5-45DB-BEA6-6CA93848E74C}" sibTransId="{6BB2A6E6-81BA-47A5-9E75-6774D07B92FB}"/>
    <dgm:cxn modelId="{29240181-89B2-41BB-8460-A40F76225061}" srcId="{A2ED6E25-B9E0-4D58-96FE-1651A5C9A96A}" destId="{D10D361A-E7BF-4259-9C8C-352FD04E3E7C}" srcOrd="2" destOrd="0" parTransId="{EC42B215-1EC0-41DF-8815-FFC66E354CC6}" sibTransId="{91A9A473-C171-4A53-A2DF-ACF53C0BC6AF}"/>
    <dgm:cxn modelId="{C1274783-E95F-42B4-B22A-C90CBB07B875}" type="presOf" srcId="{D10D361A-E7BF-4259-9C8C-352FD04E3E7C}" destId="{456777B9-DC85-4C51-884A-7CBAA398BE88}" srcOrd="0" destOrd="0" presId="urn:microsoft.com/office/officeart/2005/8/layout/lProcess2"/>
    <dgm:cxn modelId="{2E020087-F11D-4133-A96A-58CEB30FDFFE}" type="presOf" srcId="{429BF7E4-BDAA-401C-890A-AF88A87C1017}" destId="{0308DDC2-44D7-493C-AC41-5D298D31DE4C}" srcOrd="0" destOrd="0" presId="urn:microsoft.com/office/officeart/2005/8/layout/lProcess2"/>
    <dgm:cxn modelId="{6D397891-A28D-43A7-B953-0391607F7093}" type="presOf" srcId="{A2ED6E25-B9E0-4D58-96FE-1651A5C9A96A}" destId="{E42CD309-6232-421B-BE0B-0CBB7173C079}" srcOrd="0" destOrd="0" presId="urn:microsoft.com/office/officeart/2005/8/layout/lProcess2"/>
    <dgm:cxn modelId="{2B211799-EA74-4AF7-AD0D-45621DE78B21}" srcId="{A2ED6E25-B9E0-4D58-96FE-1651A5C9A96A}" destId="{4BD01ACF-F0D9-4629-9D8B-7543A00B9434}" srcOrd="0" destOrd="0" parTransId="{F2C65C1C-7EAF-4A48-AA83-14C28463E19D}" sibTransId="{C80BCCF6-CF3F-4AE1-96DC-52C4B7AF4FCD}"/>
    <dgm:cxn modelId="{082C0CF1-6016-4FB6-9621-A50E07F008B9}" type="presOf" srcId="{4BD01ACF-F0D9-4629-9D8B-7543A00B9434}" destId="{7C284846-4D5D-43DF-B16F-6FC348FFE691}" srcOrd="0" destOrd="0" presId="urn:microsoft.com/office/officeart/2005/8/layout/lProcess2"/>
    <dgm:cxn modelId="{5F1B61F7-FCE1-4CDE-99A2-E5C3EF075904}" type="presOf" srcId="{DF4E4294-9B5C-4FAE-8FE1-ECFDCD1E0CA6}" destId="{45A463A6-DC03-49FD-A9A9-37BD68C32499}" srcOrd="0" destOrd="0" presId="urn:microsoft.com/office/officeart/2005/8/layout/lProcess2"/>
    <dgm:cxn modelId="{B76D24EE-2E8D-49AE-8DEC-5AABAE22366C}" type="presParOf" srcId="{45A463A6-DC03-49FD-A9A9-37BD68C32499}" destId="{E2A7181D-B7FB-4290-93F0-BFC236220BA5}" srcOrd="0" destOrd="0" presId="urn:microsoft.com/office/officeart/2005/8/layout/lProcess2"/>
    <dgm:cxn modelId="{72B5F394-279E-46FA-AD2E-8D96C5E46FD5}" type="presParOf" srcId="{E2A7181D-B7FB-4290-93F0-BFC236220BA5}" destId="{E42CD309-6232-421B-BE0B-0CBB7173C079}" srcOrd="0" destOrd="0" presId="urn:microsoft.com/office/officeart/2005/8/layout/lProcess2"/>
    <dgm:cxn modelId="{B4B2E5B2-DF00-49E9-B661-236113469734}" type="presParOf" srcId="{E2A7181D-B7FB-4290-93F0-BFC236220BA5}" destId="{F9ABAB93-E512-4642-9FF7-7E42E2061AE7}" srcOrd="1" destOrd="0" presId="urn:microsoft.com/office/officeart/2005/8/layout/lProcess2"/>
    <dgm:cxn modelId="{A87E96B8-9F3C-4171-9578-6CDCD8894011}" type="presParOf" srcId="{E2A7181D-B7FB-4290-93F0-BFC236220BA5}" destId="{2CEAE9B8-101E-436A-991C-1BCB6EBAFDA2}" srcOrd="2" destOrd="0" presId="urn:microsoft.com/office/officeart/2005/8/layout/lProcess2"/>
    <dgm:cxn modelId="{71743F00-BA87-4573-9161-4BDE68F9066E}" type="presParOf" srcId="{2CEAE9B8-101E-436A-991C-1BCB6EBAFDA2}" destId="{10BACFA8-1B2E-4882-A950-8CB777AB276E}" srcOrd="0" destOrd="0" presId="urn:microsoft.com/office/officeart/2005/8/layout/lProcess2"/>
    <dgm:cxn modelId="{2141F9A0-1082-4EBE-A2EC-1704DD6D35B0}" type="presParOf" srcId="{10BACFA8-1B2E-4882-A950-8CB777AB276E}" destId="{7C284846-4D5D-43DF-B16F-6FC348FFE691}" srcOrd="0" destOrd="0" presId="urn:microsoft.com/office/officeart/2005/8/layout/lProcess2"/>
    <dgm:cxn modelId="{EDF24731-C30D-46DB-82EF-14A7F118D3FE}" type="presParOf" srcId="{10BACFA8-1B2E-4882-A950-8CB777AB276E}" destId="{ECE32E4F-4699-45DB-BBDC-ADFDF1CE5D65}" srcOrd="1" destOrd="0" presId="urn:microsoft.com/office/officeart/2005/8/layout/lProcess2"/>
    <dgm:cxn modelId="{31C3B076-DCBE-4008-A699-0A37084C6C7A}" type="presParOf" srcId="{10BACFA8-1B2E-4882-A950-8CB777AB276E}" destId="{0308DDC2-44D7-493C-AC41-5D298D31DE4C}" srcOrd="2" destOrd="0" presId="urn:microsoft.com/office/officeart/2005/8/layout/lProcess2"/>
    <dgm:cxn modelId="{6C417F8E-366C-43DE-BC0A-FC39A8F5F2ED}" type="presParOf" srcId="{10BACFA8-1B2E-4882-A950-8CB777AB276E}" destId="{CDDCEDE7-EE8F-412C-A898-0698DFE515F6}" srcOrd="3" destOrd="0" presId="urn:microsoft.com/office/officeart/2005/8/layout/lProcess2"/>
    <dgm:cxn modelId="{98F79825-8616-4D57-ADF0-64EB46FBEE31}" type="presParOf" srcId="{10BACFA8-1B2E-4882-A950-8CB777AB276E}" destId="{456777B9-DC85-4C51-884A-7CBAA398BE88}"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DF4E4294-9B5C-4FAE-8FE1-ECFDCD1E0CA6}" type="doc">
      <dgm:prSet loTypeId="urn:microsoft.com/office/officeart/2005/8/layout/lProcess2" loCatId="list" qsTypeId="urn:microsoft.com/office/officeart/2005/8/quickstyle/simple5" qsCatId="simple" csTypeId="urn:microsoft.com/office/officeart/2005/8/colors/colorful2" csCatId="colorful" phldr="1"/>
      <dgm:spPr/>
      <dgm:t>
        <a:bodyPr/>
        <a:lstStyle/>
        <a:p>
          <a:endParaRPr lang="en-US"/>
        </a:p>
      </dgm:t>
    </dgm:pt>
    <dgm:pt modelId="{42E83F98-9ED4-4CE4-98B5-3097694FDD85}">
      <dgm:prSet phldrT="[Text]"/>
      <dgm:spPr/>
      <dgm:t>
        <a:bodyPr/>
        <a:lstStyle/>
        <a:p>
          <a:pPr rtl="0"/>
          <a:r>
            <a:rPr lang="en-US" b="1">
              <a:solidFill>
                <a:schemeClr val="accent1"/>
              </a:solidFill>
            </a:rPr>
            <a:t>Revised Intervention:</a:t>
          </a:r>
          <a:r>
            <a:rPr lang="en-US">
              <a:latin typeface="Gill Sans MT" panose="020B0502020104020203"/>
            </a:rPr>
            <a:t> </a:t>
          </a:r>
        </a:p>
        <a:p>
          <a:pPr rtl="0"/>
          <a:r>
            <a:rPr lang="en-US"/>
            <a:t>Increase local training and education opportunities to expand access to evidence-based treatment modalities</a:t>
          </a:r>
        </a:p>
      </dgm:t>
    </dgm:pt>
    <dgm:pt modelId="{0479D159-6524-4163-AD91-2E9F581CFEA9}" type="sibTrans" cxnId="{1E400A31-B9E1-4118-9838-5285CF8104B2}">
      <dgm:prSet/>
      <dgm:spPr/>
      <dgm:t>
        <a:bodyPr/>
        <a:lstStyle/>
        <a:p>
          <a:endParaRPr lang="en-US"/>
        </a:p>
      </dgm:t>
    </dgm:pt>
    <dgm:pt modelId="{41F9FBF9-9773-4EBD-84ED-4442E6AC810C}" type="parTrans" cxnId="{1E400A31-B9E1-4118-9838-5285CF8104B2}">
      <dgm:prSet/>
      <dgm:spPr/>
      <dgm:t>
        <a:bodyPr/>
        <a:lstStyle/>
        <a:p>
          <a:endParaRPr lang="en-US"/>
        </a:p>
      </dgm:t>
    </dgm:pt>
    <dgm:pt modelId="{C5257909-F00E-44BC-B737-035EDC22F30C}">
      <dgm:prSet phldrT="[Text]" phldr="0"/>
      <dgm:spPr/>
      <dgm:t>
        <a:bodyPr/>
        <a:lstStyle/>
        <a:p>
          <a:pPr rtl="0"/>
          <a:r>
            <a:rPr lang="en-US">
              <a:latin typeface="Gill Sans MT" panose="020B0502020104020203"/>
            </a:rPr>
            <a:t>1 Training offered to UHA's provider network on Culturally Competent Substance Use Disorder Care</a:t>
          </a:r>
          <a:endParaRPr lang="en-US"/>
        </a:p>
      </dgm:t>
    </dgm:pt>
    <dgm:pt modelId="{4E90D57A-FE7C-4677-8B22-EC42D34ADC3D}" type="sibTrans" cxnId="{C59F2D2F-1437-41E0-AC6A-C137FD0A5360}">
      <dgm:prSet/>
      <dgm:spPr/>
      <dgm:t>
        <a:bodyPr/>
        <a:lstStyle/>
        <a:p>
          <a:endParaRPr lang="en-US"/>
        </a:p>
      </dgm:t>
    </dgm:pt>
    <dgm:pt modelId="{9ED459F1-7177-438F-95B5-E18B5D9F84FD}" type="parTrans" cxnId="{C59F2D2F-1437-41E0-AC6A-C137FD0A5360}">
      <dgm:prSet/>
      <dgm:spPr/>
      <dgm:t>
        <a:bodyPr/>
        <a:lstStyle/>
        <a:p>
          <a:endParaRPr lang="en-US"/>
        </a:p>
      </dgm:t>
    </dgm:pt>
    <dgm:pt modelId="{F2D13D89-5B0D-4AC4-B4EB-4DD5C01B3201}">
      <dgm:prSet phldrT="[Text]"/>
      <dgm:spPr/>
      <dgm:t>
        <a:bodyPr/>
        <a:lstStyle/>
        <a:p>
          <a:r>
            <a:rPr lang="en-US"/>
            <a:t>Increase contracted provider enrollment in Quarterly ECHO Network Programs</a:t>
          </a:r>
        </a:p>
      </dgm:t>
    </dgm:pt>
    <dgm:pt modelId="{4FAE6048-A9B3-47D1-88E9-258549FF0B2E}" type="sibTrans" cxnId="{8E43D148-86EB-49D9-A0A9-6B5CADFA3A0F}">
      <dgm:prSet/>
      <dgm:spPr/>
      <dgm:t>
        <a:bodyPr/>
        <a:lstStyle/>
        <a:p>
          <a:endParaRPr lang="en-US"/>
        </a:p>
      </dgm:t>
    </dgm:pt>
    <dgm:pt modelId="{3271B3A5-0C62-4B3A-843C-AED19BA61E99}" type="parTrans" cxnId="{8E43D148-86EB-49D9-A0A9-6B5CADFA3A0F}">
      <dgm:prSet/>
      <dgm:spPr/>
      <dgm:t>
        <a:bodyPr/>
        <a:lstStyle/>
        <a:p>
          <a:endParaRPr lang="en-US"/>
        </a:p>
      </dgm:t>
    </dgm:pt>
    <dgm:pt modelId="{74A6BDA4-6CE4-4D87-983E-04C4B8DA62CE}">
      <dgm:prSet phldrT="[Text]"/>
      <dgm:spPr/>
      <dgm:t>
        <a:bodyPr/>
        <a:lstStyle/>
        <a:p>
          <a:r>
            <a:rPr lang="en-US"/>
            <a:t>1 CLAS training provided to all internal UHA staff and distributed to contracted provider network</a:t>
          </a:r>
        </a:p>
      </dgm:t>
    </dgm:pt>
    <dgm:pt modelId="{E530A134-404E-4AF4-9EF2-9E96639962A9}" type="sibTrans" cxnId="{99CB6211-BFD0-4329-B8BB-60611039FA52}">
      <dgm:prSet/>
      <dgm:spPr/>
      <dgm:t>
        <a:bodyPr/>
        <a:lstStyle/>
        <a:p>
          <a:endParaRPr lang="en-US"/>
        </a:p>
      </dgm:t>
    </dgm:pt>
    <dgm:pt modelId="{C50302BF-33E0-4155-A454-3AA7FC81FB95}" type="parTrans" cxnId="{99CB6211-BFD0-4329-B8BB-60611039FA52}">
      <dgm:prSet/>
      <dgm:spPr/>
      <dgm:t>
        <a:bodyPr/>
        <a:lstStyle/>
        <a:p>
          <a:endParaRPr lang="en-US"/>
        </a:p>
      </dgm:t>
    </dgm:pt>
    <dgm:pt modelId="{45A463A6-DC03-49FD-A9A9-37BD68C32499}" type="pres">
      <dgm:prSet presAssocID="{DF4E4294-9B5C-4FAE-8FE1-ECFDCD1E0CA6}" presName="theList" presStyleCnt="0">
        <dgm:presLayoutVars>
          <dgm:dir/>
          <dgm:animLvl val="lvl"/>
          <dgm:resizeHandles val="exact"/>
        </dgm:presLayoutVars>
      </dgm:prSet>
      <dgm:spPr/>
    </dgm:pt>
    <dgm:pt modelId="{A5DA15DA-0A80-401A-A64F-88AAE4CCE5E3}" type="pres">
      <dgm:prSet presAssocID="{42E83F98-9ED4-4CE4-98B5-3097694FDD85}" presName="compNode" presStyleCnt="0"/>
      <dgm:spPr/>
    </dgm:pt>
    <dgm:pt modelId="{E7B0B714-ECA0-49C6-8869-CAD737135D12}" type="pres">
      <dgm:prSet presAssocID="{42E83F98-9ED4-4CE4-98B5-3097694FDD85}" presName="aNode" presStyleLbl="bgShp" presStyleIdx="0" presStyleCnt="1" custLinFactNeighborX="-146" custLinFactNeighborY="-4180"/>
      <dgm:spPr/>
    </dgm:pt>
    <dgm:pt modelId="{936022A7-EA9D-4082-8997-997FDAEFB384}" type="pres">
      <dgm:prSet presAssocID="{42E83F98-9ED4-4CE4-98B5-3097694FDD85}" presName="textNode" presStyleLbl="bgShp" presStyleIdx="0" presStyleCnt="1"/>
      <dgm:spPr/>
    </dgm:pt>
    <dgm:pt modelId="{0D20F590-608D-4FD2-BA71-33704AA005B4}" type="pres">
      <dgm:prSet presAssocID="{42E83F98-9ED4-4CE4-98B5-3097694FDD85}" presName="compChildNode" presStyleCnt="0"/>
      <dgm:spPr/>
    </dgm:pt>
    <dgm:pt modelId="{E71D0B7C-1043-49B9-8F9D-4D10208E97FE}" type="pres">
      <dgm:prSet presAssocID="{42E83F98-9ED4-4CE4-98B5-3097694FDD85}" presName="theInnerList" presStyleCnt="0"/>
      <dgm:spPr/>
    </dgm:pt>
    <dgm:pt modelId="{D309DE3C-4BF8-49A2-8E2E-3AF59ED661DF}" type="pres">
      <dgm:prSet presAssocID="{C5257909-F00E-44BC-B737-035EDC22F30C}" presName="childNode" presStyleLbl="node1" presStyleIdx="0" presStyleCnt="3">
        <dgm:presLayoutVars>
          <dgm:bulletEnabled val="1"/>
        </dgm:presLayoutVars>
      </dgm:prSet>
      <dgm:spPr/>
    </dgm:pt>
    <dgm:pt modelId="{DC5E2236-84BC-4113-B578-CE1022C1F682}" type="pres">
      <dgm:prSet presAssocID="{C5257909-F00E-44BC-B737-035EDC22F30C}" presName="aSpace2" presStyleCnt="0"/>
      <dgm:spPr/>
    </dgm:pt>
    <dgm:pt modelId="{A9F3BE11-ADC0-4362-A10B-802D52927C49}" type="pres">
      <dgm:prSet presAssocID="{F2D13D89-5B0D-4AC4-B4EB-4DD5C01B3201}" presName="childNode" presStyleLbl="node1" presStyleIdx="1" presStyleCnt="3">
        <dgm:presLayoutVars>
          <dgm:bulletEnabled val="1"/>
        </dgm:presLayoutVars>
      </dgm:prSet>
      <dgm:spPr/>
    </dgm:pt>
    <dgm:pt modelId="{E75BA70E-3EBA-4D91-8967-D80A485D1B5E}" type="pres">
      <dgm:prSet presAssocID="{F2D13D89-5B0D-4AC4-B4EB-4DD5C01B3201}" presName="aSpace2" presStyleCnt="0"/>
      <dgm:spPr/>
    </dgm:pt>
    <dgm:pt modelId="{681C88AF-29C6-4A19-875C-14C5C0386ED8}" type="pres">
      <dgm:prSet presAssocID="{74A6BDA4-6CE4-4D87-983E-04C4B8DA62CE}" presName="childNode" presStyleLbl="node1" presStyleIdx="2" presStyleCnt="3">
        <dgm:presLayoutVars>
          <dgm:bulletEnabled val="1"/>
        </dgm:presLayoutVars>
      </dgm:prSet>
      <dgm:spPr/>
    </dgm:pt>
  </dgm:ptLst>
  <dgm:cxnLst>
    <dgm:cxn modelId="{B4B6CA0A-1000-41C7-B31F-4A64E336E6E9}" type="presOf" srcId="{42E83F98-9ED4-4CE4-98B5-3097694FDD85}" destId="{936022A7-EA9D-4082-8997-997FDAEFB384}" srcOrd="1" destOrd="0" presId="urn:microsoft.com/office/officeart/2005/8/layout/lProcess2"/>
    <dgm:cxn modelId="{99CB6211-BFD0-4329-B8BB-60611039FA52}" srcId="{42E83F98-9ED4-4CE4-98B5-3097694FDD85}" destId="{74A6BDA4-6CE4-4D87-983E-04C4B8DA62CE}" srcOrd="2" destOrd="0" parTransId="{C50302BF-33E0-4155-A454-3AA7FC81FB95}" sibTransId="{E530A134-404E-4AF4-9EF2-9E96639962A9}"/>
    <dgm:cxn modelId="{C59F2D2F-1437-41E0-AC6A-C137FD0A5360}" srcId="{42E83F98-9ED4-4CE4-98B5-3097694FDD85}" destId="{C5257909-F00E-44BC-B737-035EDC22F30C}" srcOrd="0" destOrd="0" parTransId="{9ED459F1-7177-438F-95B5-E18B5D9F84FD}" sibTransId="{4E90D57A-FE7C-4677-8B22-EC42D34ADC3D}"/>
    <dgm:cxn modelId="{1E400A31-B9E1-4118-9838-5285CF8104B2}" srcId="{DF4E4294-9B5C-4FAE-8FE1-ECFDCD1E0CA6}" destId="{42E83F98-9ED4-4CE4-98B5-3097694FDD85}" srcOrd="0" destOrd="0" parTransId="{41F9FBF9-9773-4EBD-84ED-4442E6AC810C}" sibTransId="{0479D159-6524-4163-AD91-2E9F581CFEA9}"/>
    <dgm:cxn modelId="{8E43D148-86EB-49D9-A0A9-6B5CADFA3A0F}" srcId="{42E83F98-9ED4-4CE4-98B5-3097694FDD85}" destId="{F2D13D89-5B0D-4AC4-B4EB-4DD5C01B3201}" srcOrd="1" destOrd="0" parTransId="{3271B3A5-0C62-4B3A-843C-AED19BA61E99}" sibTransId="{4FAE6048-A9B3-47D1-88E9-258549FF0B2E}"/>
    <dgm:cxn modelId="{3A750894-12D5-482A-9F2C-FA9D8839F04A}" type="presOf" srcId="{C5257909-F00E-44BC-B737-035EDC22F30C}" destId="{D309DE3C-4BF8-49A2-8E2E-3AF59ED661DF}" srcOrd="0" destOrd="0" presId="urn:microsoft.com/office/officeart/2005/8/layout/lProcess2"/>
    <dgm:cxn modelId="{8606B296-B479-4DBF-9AB2-D1B8685A38FE}" type="presOf" srcId="{74A6BDA4-6CE4-4D87-983E-04C4B8DA62CE}" destId="{681C88AF-29C6-4A19-875C-14C5C0386ED8}" srcOrd="0" destOrd="0" presId="urn:microsoft.com/office/officeart/2005/8/layout/lProcess2"/>
    <dgm:cxn modelId="{B0E603A1-7746-4A06-BC00-023CAD795DBE}" type="presOf" srcId="{42E83F98-9ED4-4CE4-98B5-3097694FDD85}" destId="{E7B0B714-ECA0-49C6-8869-CAD737135D12}" srcOrd="0" destOrd="0" presId="urn:microsoft.com/office/officeart/2005/8/layout/lProcess2"/>
    <dgm:cxn modelId="{1BB5EFDF-7D3D-4373-9094-01086B746AA2}" type="presOf" srcId="{F2D13D89-5B0D-4AC4-B4EB-4DD5C01B3201}" destId="{A9F3BE11-ADC0-4362-A10B-802D52927C49}" srcOrd="0" destOrd="0" presId="urn:microsoft.com/office/officeart/2005/8/layout/lProcess2"/>
    <dgm:cxn modelId="{5F1B61F7-FCE1-4CDE-99A2-E5C3EF075904}" type="presOf" srcId="{DF4E4294-9B5C-4FAE-8FE1-ECFDCD1E0CA6}" destId="{45A463A6-DC03-49FD-A9A9-37BD68C32499}" srcOrd="0" destOrd="0" presId="urn:microsoft.com/office/officeart/2005/8/layout/lProcess2"/>
    <dgm:cxn modelId="{51C3E5CB-E51F-4AD2-B23E-968DD4859D9F}" type="presParOf" srcId="{45A463A6-DC03-49FD-A9A9-37BD68C32499}" destId="{A5DA15DA-0A80-401A-A64F-88AAE4CCE5E3}" srcOrd="0" destOrd="0" presId="urn:microsoft.com/office/officeart/2005/8/layout/lProcess2"/>
    <dgm:cxn modelId="{67071A3B-1D50-4DED-B12D-4CB165A47AAD}" type="presParOf" srcId="{A5DA15DA-0A80-401A-A64F-88AAE4CCE5E3}" destId="{E7B0B714-ECA0-49C6-8869-CAD737135D12}" srcOrd="0" destOrd="0" presId="urn:microsoft.com/office/officeart/2005/8/layout/lProcess2"/>
    <dgm:cxn modelId="{1CAE30ED-3D83-4AA8-AF9C-95712EC3F094}" type="presParOf" srcId="{A5DA15DA-0A80-401A-A64F-88AAE4CCE5E3}" destId="{936022A7-EA9D-4082-8997-997FDAEFB384}" srcOrd="1" destOrd="0" presId="urn:microsoft.com/office/officeart/2005/8/layout/lProcess2"/>
    <dgm:cxn modelId="{0A4F9F52-BBF4-474C-A879-90B1EA7639B5}" type="presParOf" srcId="{A5DA15DA-0A80-401A-A64F-88AAE4CCE5E3}" destId="{0D20F590-608D-4FD2-BA71-33704AA005B4}" srcOrd="2" destOrd="0" presId="urn:microsoft.com/office/officeart/2005/8/layout/lProcess2"/>
    <dgm:cxn modelId="{93D1EEAB-516A-43FE-8CE2-E44CE9792AEC}" type="presParOf" srcId="{0D20F590-608D-4FD2-BA71-33704AA005B4}" destId="{E71D0B7C-1043-49B9-8F9D-4D10208E97FE}" srcOrd="0" destOrd="0" presId="urn:microsoft.com/office/officeart/2005/8/layout/lProcess2"/>
    <dgm:cxn modelId="{B4544F24-BC26-4D29-BD6D-97A80B79D628}" type="presParOf" srcId="{E71D0B7C-1043-49B9-8F9D-4D10208E97FE}" destId="{D309DE3C-4BF8-49A2-8E2E-3AF59ED661DF}" srcOrd="0" destOrd="0" presId="urn:microsoft.com/office/officeart/2005/8/layout/lProcess2"/>
    <dgm:cxn modelId="{05E4B309-B440-4A2B-B4DA-EDE8B861BC12}" type="presParOf" srcId="{E71D0B7C-1043-49B9-8F9D-4D10208E97FE}" destId="{DC5E2236-84BC-4113-B578-CE1022C1F682}" srcOrd="1" destOrd="0" presId="urn:microsoft.com/office/officeart/2005/8/layout/lProcess2"/>
    <dgm:cxn modelId="{D73DD055-6B27-4C6E-A95F-FDEF799F3C4F}" type="presParOf" srcId="{E71D0B7C-1043-49B9-8F9D-4D10208E97FE}" destId="{A9F3BE11-ADC0-4362-A10B-802D52927C49}" srcOrd="2" destOrd="0" presId="urn:microsoft.com/office/officeart/2005/8/layout/lProcess2"/>
    <dgm:cxn modelId="{058B49C0-8C9E-4B76-8976-0509D4A77F6E}" type="presParOf" srcId="{E71D0B7C-1043-49B9-8F9D-4D10208E97FE}" destId="{E75BA70E-3EBA-4D91-8967-D80A485D1B5E}" srcOrd="3" destOrd="0" presId="urn:microsoft.com/office/officeart/2005/8/layout/lProcess2"/>
    <dgm:cxn modelId="{D360E7B7-78E1-43B4-84F1-F73506062FE9}" type="presParOf" srcId="{E71D0B7C-1043-49B9-8F9D-4D10208E97FE}" destId="{681C88AF-29C6-4A19-875C-14C5C0386ED8}"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668B9B7A-956E-4177-8A2E-FACED5B48838}" type="doc">
      <dgm:prSet loTypeId="urn:microsoft.com/office/officeart/2005/8/layout/pList1" loCatId="list" qsTypeId="urn:microsoft.com/office/officeart/2005/8/quickstyle/simple1" qsCatId="simple" csTypeId="urn:microsoft.com/office/officeart/2005/8/colors/accent1_5" csCatId="accent1" phldr="1"/>
      <dgm:spPr/>
      <dgm:t>
        <a:bodyPr/>
        <a:lstStyle/>
        <a:p>
          <a:endParaRPr lang="en-US"/>
        </a:p>
      </dgm:t>
    </dgm:pt>
    <dgm:pt modelId="{E394D881-19E3-4704-8157-BA5DCF3B9CF3}">
      <dgm:prSet phldrT="[Text]"/>
      <dgm:spPr/>
      <dgm:t>
        <a:bodyPr/>
        <a:lstStyle/>
        <a:p>
          <a:r>
            <a:rPr lang="en-US"/>
            <a:t>Evaluate panel responsiveness by comparing contracted behavioral health provider demographics with membership demographic information by Q4 2024</a:t>
          </a:r>
        </a:p>
      </dgm:t>
    </dgm:pt>
    <dgm:pt modelId="{7FA8F247-E160-4408-99F7-80FA9F78CE9E}" type="parTrans" cxnId="{0BCD503F-B7D8-4AEC-8CD1-4ED18F999598}">
      <dgm:prSet/>
      <dgm:spPr/>
      <dgm:t>
        <a:bodyPr/>
        <a:lstStyle/>
        <a:p>
          <a:endParaRPr lang="en-US"/>
        </a:p>
      </dgm:t>
    </dgm:pt>
    <dgm:pt modelId="{2E22DEC3-9F9F-44A9-804E-B854089B81C9}" type="sibTrans" cxnId="{0BCD503F-B7D8-4AEC-8CD1-4ED18F999598}">
      <dgm:prSet/>
      <dgm:spPr/>
      <dgm:t>
        <a:bodyPr/>
        <a:lstStyle/>
        <a:p>
          <a:endParaRPr lang="en-US"/>
        </a:p>
      </dgm:t>
    </dgm:pt>
    <dgm:pt modelId="{38E27863-907C-4DA5-8450-783DCF1E5425}">
      <dgm:prSet/>
      <dgm:spPr/>
      <dgm:t>
        <a:bodyPr/>
        <a:lstStyle/>
        <a:p>
          <a:r>
            <a:rPr lang="en-US"/>
            <a:t>Develop provider consent process for UHA to obtain Healthcare Workforce Reporting Data from OHA by Q2 2024</a:t>
          </a:r>
        </a:p>
      </dgm:t>
    </dgm:pt>
    <dgm:pt modelId="{069D6F8B-320F-4A0E-94FA-BC5FD563F960}" type="parTrans" cxnId="{301026D5-E78F-4E5C-A228-A701342EFA83}">
      <dgm:prSet/>
      <dgm:spPr/>
      <dgm:t>
        <a:bodyPr/>
        <a:lstStyle/>
        <a:p>
          <a:endParaRPr lang="en-US"/>
        </a:p>
      </dgm:t>
    </dgm:pt>
    <dgm:pt modelId="{7F89A409-4450-438B-ABA0-EC01AA713682}" type="sibTrans" cxnId="{301026D5-E78F-4E5C-A228-A701342EFA83}">
      <dgm:prSet/>
      <dgm:spPr/>
      <dgm:t>
        <a:bodyPr/>
        <a:lstStyle/>
        <a:p>
          <a:endParaRPr lang="en-US"/>
        </a:p>
      </dgm:t>
    </dgm:pt>
    <dgm:pt modelId="{A8EC8005-DB89-4294-B60B-D59322298E25}">
      <dgm:prSet/>
      <dgm:spPr/>
      <dgm:t>
        <a:bodyPr/>
        <a:lstStyle/>
        <a:p>
          <a:r>
            <a:rPr lang="en-US"/>
            <a:t>Conduct biannual assessment of contracted behavioral health provider’s REAL+D &amp; SOGI data beginning Q2 2024</a:t>
          </a:r>
        </a:p>
      </dgm:t>
    </dgm:pt>
    <dgm:pt modelId="{5F9B2F1A-8D15-49B4-A7B1-A60098563859}" type="parTrans" cxnId="{8791F359-8E43-4827-918C-8ADB614F9FDA}">
      <dgm:prSet/>
      <dgm:spPr/>
      <dgm:t>
        <a:bodyPr/>
        <a:lstStyle/>
        <a:p>
          <a:endParaRPr lang="en-US"/>
        </a:p>
      </dgm:t>
    </dgm:pt>
    <dgm:pt modelId="{74116A86-C048-49B8-80A5-70D14E6CDF33}" type="sibTrans" cxnId="{8791F359-8E43-4827-918C-8ADB614F9FDA}">
      <dgm:prSet/>
      <dgm:spPr/>
      <dgm:t>
        <a:bodyPr/>
        <a:lstStyle/>
        <a:p>
          <a:endParaRPr lang="en-US"/>
        </a:p>
      </dgm:t>
    </dgm:pt>
    <dgm:pt modelId="{7B464039-0030-46F9-A881-67FDF5746781}" type="pres">
      <dgm:prSet presAssocID="{668B9B7A-956E-4177-8A2E-FACED5B48838}" presName="Name0" presStyleCnt="0">
        <dgm:presLayoutVars>
          <dgm:dir/>
          <dgm:resizeHandles val="exact"/>
        </dgm:presLayoutVars>
      </dgm:prSet>
      <dgm:spPr/>
    </dgm:pt>
    <dgm:pt modelId="{D128591D-D4A9-4D04-B90F-3F0AE6C2D672}" type="pres">
      <dgm:prSet presAssocID="{A8EC8005-DB89-4294-B60B-D59322298E25}" presName="compNode" presStyleCnt="0"/>
      <dgm:spPr/>
    </dgm:pt>
    <dgm:pt modelId="{863814F8-7F25-4A0B-9742-50E67B36CA19}" type="pres">
      <dgm:prSet presAssocID="{A8EC8005-DB89-4294-B60B-D59322298E25}" presName="pictRect" presStyleLbl="node1" presStyleIdx="0" presStyleCnt="3" custLinFactNeighborX="-1069" custLinFactNeighborY="-178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3000" b="-23000"/>
          </a:stretch>
        </a:blipFill>
      </dgm:spPr>
      <dgm:extLst>
        <a:ext uri="{E40237B7-FDA0-4F09-8148-C483321AD2D9}">
          <dgm14:cNvPr xmlns:dgm14="http://schemas.microsoft.com/office/drawing/2010/diagram" id="0" name="" descr="Alterations &amp; Tailoring with solid fill"/>
        </a:ext>
      </dgm:extLst>
    </dgm:pt>
    <dgm:pt modelId="{56F71B9E-9686-4DA7-A9EF-A9EDAA1FB9AA}" type="pres">
      <dgm:prSet presAssocID="{A8EC8005-DB89-4294-B60B-D59322298E25}" presName="textRect" presStyleLbl="revTx" presStyleIdx="0" presStyleCnt="3">
        <dgm:presLayoutVars>
          <dgm:bulletEnabled val="1"/>
        </dgm:presLayoutVars>
      </dgm:prSet>
      <dgm:spPr/>
    </dgm:pt>
    <dgm:pt modelId="{A906E012-5099-4E5E-B167-78AC8B61B0B4}" type="pres">
      <dgm:prSet presAssocID="{74116A86-C048-49B8-80A5-70D14E6CDF33}" presName="sibTrans" presStyleLbl="sibTrans2D1" presStyleIdx="0" presStyleCnt="0"/>
      <dgm:spPr/>
    </dgm:pt>
    <dgm:pt modelId="{1563B7E6-C35C-41C8-99ED-F6687C1A1787}" type="pres">
      <dgm:prSet presAssocID="{E394D881-19E3-4704-8157-BA5DCF3B9CF3}" presName="compNode" presStyleCnt="0"/>
      <dgm:spPr/>
    </dgm:pt>
    <dgm:pt modelId="{0A648463-CA0E-48D2-8255-6D9467A48C7E}" type="pres">
      <dgm:prSet presAssocID="{E394D881-19E3-4704-8157-BA5DCF3B9CF3}" presName="pict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3000" b="-23000"/>
          </a:stretch>
        </a:blipFill>
      </dgm:spPr>
      <dgm:extLst>
        <a:ext uri="{E40237B7-FDA0-4F09-8148-C483321AD2D9}">
          <dgm14:cNvPr xmlns:dgm14="http://schemas.microsoft.com/office/drawing/2010/diagram" id="0" name="" descr="Cycle with people outline"/>
        </a:ext>
      </dgm:extLst>
    </dgm:pt>
    <dgm:pt modelId="{8DD189E9-8CBA-4DAA-A3FA-D47923148227}" type="pres">
      <dgm:prSet presAssocID="{E394D881-19E3-4704-8157-BA5DCF3B9CF3}" presName="textRect" presStyleLbl="revTx" presStyleIdx="1" presStyleCnt="3">
        <dgm:presLayoutVars>
          <dgm:bulletEnabled val="1"/>
        </dgm:presLayoutVars>
      </dgm:prSet>
      <dgm:spPr/>
    </dgm:pt>
    <dgm:pt modelId="{18CF0F5F-9A83-49C5-994F-5ECDCA938132}" type="pres">
      <dgm:prSet presAssocID="{2E22DEC3-9F9F-44A9-804E-B854089B81C9}" presName="sibTrans" presStyleLbl="sibTrans2D1" presStyleIdx="0" presStyleCnt="0"/>
      <dgm:spPr/>
    </dgm:pt>
    <dgm:pt modelId="{F08D28E3-8F5E-4567-B41B-968C2F41C504}" type="pres">
      <dgm:prSet presAssocID="{38E27863-907C-4DA5-8450-783DCF1E5425}" presName="compNode" presStyleCnt="0"/>
      <dgm:spPr/>
    </dgm:pt>
    <dgm:pt modelId="{76574918-D2AE-4C0B-8E70-7D6ACE5BFBB4}" type="pres">
      <dgm:prSet presAssocID="{38E27863-907C-4DA5-8450-783DCF1E5425}" presName="pict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3000" b="-23000"/>
          </a:stretch>
        </a:blipFill>
      </dgm:spPr>
      <dgm:extLst>
        <a:ext uri="{E40237B7-FDA0-4F09-8148-C483321AD2D9}">
          <dgm14:cNvPr xmlns:dgm14="http://schemas.microsoft.com/office/drawing/2010/diagram" id="0" name="" descr="Signature with solid fill"/>
        </a:ext>
      </dgm:extLst>
    </dgm:pt>
    <dgm:pt modelId="{F4DCEF8B-F7AB-456C-8BDE-6B82EBCE50AD}" type="pres">
      <dgm:prSet presAssocID="{38E27863-907C-4DA5-8450-783DCF1E5425}" presName="textRect" presStyleLbl="revTx" presStyleIdx="2" presStyleCnt="3">
        <dgm:presLayoutVars>
          <dgm:bulletEnabled val="1"/>
        </dgm:presLayoutVars>
      </dgm:prSet>
      <dgm:spPr/>
    </dgm:pt>
  </dgm:ptLst>
  <dgm:cxnLst>
    <dgm:cxn modelId="{0BCD503F-B7D8-4AEC-8CD1-4ED18F999598}" srcId="{668B9B7A-956E-4177-8A2E-FACED5B48838}" destId="{E394D881-19E3-4704-8157-BA5DCF3B9CF3}" srcOrd="1" destOrd="0" parTransId="{7FA8F247-E160-4408-99F7-80FA9F78CE9E}" sibTransId="{2E22DEC3-9F9F-44A9-804E-B854089B81C9}"/>
    <dgm:cxn modelId="{E61C866D-C79B-4C0A-9B63-50C60B02F59E}" type="presOf" srcId="{38E27863-907C-4DA5-8450-783DCF1E5425}" destId="{F4DCEF8B-F7AB-456C-8BDE-6B82EBCE50AD}" srcOrd="0" destOrd="0" presId="urn:microsoft.com/office/officeart/2005/8/layout/pList1"/>
    <dgm:cxn modelId="{8791F359-8E43-4827-918C-8ADB614F9FDA}" srcId="{668B9B7A-956E-4177-8A2E-FACED5B48838}" destId="{A8EC8005-DB89-4294-B60B-D59322298E25}" srcOrd="0" destOrd="0" parTransId="{5F9B2F1A-8D15-49B4-A7B1-A60098563859}" sibTransId="{74116A86-C048-49B8-80A5-70D14E6CDF33}"/>
    <dgm:cxn modelId="{C68469A4-174B-4251-836F-8C7D2DACFD30}" type="presOf" srcId="{A8EC8005-DB89-4294-B60B-D59322298E25}" destId="{56F71B9E-9686-4DA7-A9EF-A9EDAA1FB9AA}" srcOrd="0" destOrd="0" presId="urn:microsoft.com/office/officeart/2005/8/layout/pList1"/>
    <dgm:cxn modelId="{C0B793B4-82BE-4E70-BF98-B5E88B8991B8}" type="presOf" srcId="{74116A86-C048-49B8-80A5-70D14E6CDF33}" destId="{A906E012-5099-4E5E-B167-78AC8B61B0B4}" srcOrd="0" destOrd="0" presId="urn:microsoft.com/office/officeart/2005/8/layout/pList1"/>
    <dgm:cxn modelId="{B6F484C7-2ABB-44A3-B7C7-2E418EBE75FE}" type="presOf" srcId="{668B9B7A-956E-4177-8A2E-FACED5B48838}" destId="{7B464039-0030-46F9-A881-67FDF5746781}" srcOrd="0" destOrd="0" presId="urn:microsoft.com/office/officeart/2005/8/layout/pList1"/>
    <dgm:cxn modelId="{301026D5-E78F-4E5C-A228-A701342EFA83}" srcId="{668B9B7A-956E-4177-8A2E-FACED5B48838}" destId="{38E27863-907C-4DA5-8450-783DCF1E5425}" srcOrd="2" destOrd="0" parTransId="{069D6F8B-320F-4A0E-94FA-BC5FD563F960}" sibTransId="{7F89A409-4450-438B-ABA0-EC01AA713682}"/>
    <dgm:cxn modelId="{A81887D9-F98F-4BCE-A473-D5B9AB97AD31}" type="presOf" srcId="{E394D881-19E3-4704-8157-BA5DCF3B9CF3}" destId="{8DD189E9-8CBA-4DAA-A3FA-D47923148227}" srcOrd="0" destOrd="0" presId="urn:microsoft.com/office/officeart/2005/8/layout/pList1"/>
    <dgm:cxn modelId="{4B6270F4-D56D-417F-89AD-40124B90A98D}" type="presOf" srcId="{2E22DEC3-9F9F-44A9-804E-B854089B81C9}" destId="{18CF0F5F-9A83-49C5-994F-5ECDCA938132}" srcOrd="0" destOrd="0" presId="urn:microsoft.com/office/officeart/2005/8/layout/pList1"/>
    <dgm:cxn modelId="{C7ABA296-DEF9-445F-A5C6-DA2C495A6822}" type="presParOf" srcId="{7B464039-0030-46F9-A881-67FDF5746781}" destId="{D128591D-D4A9-4D04-B90F-3F0AE6C2D672}" srcOrd="0" destOrd="0" presId="urn:microsoft.com/office/officeart/2005/8/layout/pList1"/>
    <dgm:cxn modelId="{74D3A6B4-53A0-404F-81D9-7A93B0BE8DC7}" type="presParOf" srcId="{D128591D-D4A9-4D04-B90F-3F0AE6C2D672}" destId="{863814F8-7F25-4A0B-9742-50E67B36CA19}" srcOrd="0" destOrd="0" presId="urn:microsoft.com/office/officeart/2005/8/layout/pList1"/>
    <dgm:cxn modelId="{1C7276D9-21CF-48AD-939F-F76E78C574E9}" type="presParOf" srcId="{D128591D-D4A9-4D04-B90F-3F0AE6C2D672}" destId="{56F71B9E-9686-4DA7-A9EF-A9EDAA1FB9AA}" srcOrd="1" destOrd="0" presId="urn:microsoft.com/office/officeart/2005/8/layout/pList1"/>
    <dgm:cxn modelId="{119771BA-CADB-47F8-AB1D-34B504B59BEE}" type="presParOf" srcId="{7B464039-0030-46F9-A881-67FDF5746781}" destId="{A906E012-5099-4E5E-B167-78AC8B61B0B4}" srcOrd="1" destOrd="0" presId="urn:microsoft.com/office/officeart/2005/8/layout/pList1"/>
    <dgm:cxn modelId="{F48F2537-CF7D-404D-A68E-4A4B3D4D4E77}" type="presParOf" srcId="{7B464039-0030-46F9-A881-67FDF5746781}" destId="{1563B7E6-C35C-41C8-99ED-F6687C1A1787}" srcOrd="2" destOrd="0" presId="urn:microsoft.com/office/officeart/2005/8/layout/pList1"/>
    <dgm:cxn modelId="{86DDCA55-CFA9-4E04-AB76-1742A98DF7CA}" type="presParOf" srcId="{1563B7E6-C35C-41C8-99ED-F6687C1A1787}" destId="{0A648463-CA0E-48D2-8255-6D9467A48C7E}" srcOrd="0" destOrd="0" presId="urn:microsoft.com/office/officeart/2005/8/layout/pList1"/>
    <dgm:cxn modelId="{3B2BCE13-74FB-430C-B924-68D599641FB3}" type="presParOf" srcId="{1563B7E6-C35C-41C8-99ED-F6687C1A1787}" destId="{8DD189E9-8CBA-4DAA-A3FA-D47923148227}" srcOrd="1" destOrd="0" presId="urn:microsoft.com/office/officeart/2005/8/layout/pList1"/>
    <dgm:cxn modelId="{FB36D901-D3DF-4572-9541-316B8BCE8AA6}" type="presParOf" srcId="{7B464039-0030-46F9-A881-67FDF5746781}" destId="{18CF0F5F-9A83-49C5-994F-5ECDCA938132}" srcOrd="3" destOrd="0" presId="urn:microsoft.com/office/officeart/2005/8/layout/pList1"/>
    <dgm:cxn modelId="{C76407FD-8D4C-4BC1-AD04-A6ECDD3FCD93}" type="presParOf" srcId="{7B464039-0030-46F9-A881-67FDF5746781}" destId="{F08D28E3-8F5E-4567-B41B-968C2F41C504}" srcOrd="4" destOrd="0" presId="urn:microsoft.com/office/officeart/2005/8/layout/pList1"/>
    <dgm:cxn modelId="{E5D7BAD7-6992-4638-A332-03F2E5471D4A}" type="presParOf" srcId="{F08D28E3-8F5E-4567-B41B-968C2F41C504}" destId="{76574918-D2AE-4C0B-8E70-7D6ACE5BFBB4}" srcOrd="0" destOrd="0" presId="urn:microsoft.com/office/officeart/2005/8/layout/pList1"/>
    <dgm:cxn modelId="{D16283D8-C4A1-4A71-9344-D74F4164B014}" type="presParOf" srcId="{F08D28E3-8F5E-4567-B41B-968C2F41C504}" destId="{F4DCEF8B-F7AB-456C-8BDE-6B82EBCE50AD}"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BD8E69BC-B96F-4AF2-BF7F-38CD8D67A1B0}"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93C4C93B-21ED-4932-878D-EA0458598235}">
      <dgm:prSet phldrT="[Text]"/>
      <dgm:spPr/>
      <dgm:t>
        <a:bodyPr/>
        <a:lstStyle/>
        <a:p>
          <a:pPr rtl="0"/>
          <a:r>
            <a:rPr lang="en-US">
              <a:latin typeface="Gill Sans MT" panose="020B0502020104020203"/>
            </a:rPr>
            <a:t>Provider contracting application will require</a:t>
          </a:r>
          <a:r>
            <a:rPr lang="en-US"/>
            <a:t> REALD </a:t>
          </a:r>
          <a:r>
            <a:rPr lang="en-US">
              <a:latin typeface="Gill Sans MT" panose="020B0502020104020203"/>
            </a:rPr>
            <a:t>data from</a:t>
          </a:r>
          <a:r>
            <a:rPr lang="en-US"/>
            <a:t> all UHA credentialed/ contracted providers</a:t>
          </a:r>
        </a:p>
      </dgm:t>
    </dgm:pt>
    <dgm:pt modelId="{529B632A-3B65-42A0-A1AD-F24CAAD08A9C}" type="parTrans" cxnId="{3876C3AA-DB40-40BA-A301-C0F6896C4AF2}">
      <dgm:prSet/>
      <dgm:spPr/>
      <dgm:t>
        <a:bodyPr/>
        <a:lstStyle/>
        <a:p>
          <a:endParaRPr lang="en-US"/>
        </a:p>
      </dgm:t>
    </dgm:pt>
    <dgm:pt modelId="{1AF52F15-9799-4F0F-98C2-952E7104919F}" type="sibTrans" cxnId="{3876C3AA-DB40-40BA-A301-C0F6896C4AF2}">
      <dgm:prSet/>
      <dgm:spPr/>
      <dgm:t>
        <a:bodyPr/>
        <a:lstStyle/>
        <a:p>
          <a:endParaRPr lang="en-US"/>
        </a:p>
      </dgm:t>
    </dgm:pt>
    <dgm:pt modelId="{94FDDFCD-2CC2-4D06-95BB-B620DA80FF9F}">
      <dgm:prSet phldrT="[Text]"/>
      <dgm:spPr/>
      <dgm:t>
        <a:bodyPr/>
        <a:lstStyle/>
        <a:p>
          <a:pPr rtl="0"/>
          <a:r>
            <a:rPr lang="en-US"/>
            <a:t>Provider contracting application revised </a:t>
          </a:r>
          <a:r>
            <a:rPr lang="en-US">
              <a:latin typeface="Gill Sans MT" panose="020B0502020104020203"/>
            </a:rPr>
            <a:t>and digitized in</a:t>
          </a:r>
          <a:r>
            <a:rPr lang="en-US"/>
            <a:t> 2023</a:t>
          </a:r>
        </a:p>
      </dgm:t>
    </dgm:pt>
    <dgm:pt modelId="{8240C7E3-03F8-4E40-A366-78487FC37B26}" type="parTrans" cxnId="{9010479E-4958-4F2A-9D17-A1DD6D6E7FC2}">
      <dgm:prSet/>
      <dgm:spPr/>
      <dgm:t>
        <a:bodyPr/>
        <a:lstStyle/>
        <a:p>
          <a:endParaRPr lang="en-US"/>
        </a:p>
      </dgm:t>
    </dgm:pt>
    <dgm:pt modelId="{73CF337F-7810-4C8A-9325-0CA564CB322C}" type="sibTrans" cxnId="{9010479E-4958-4F2A-9D17-A1DD6D6E7FC2}">
      <dgm:prSet/>
      <dgm:spPr/>
      <dgm:t>
        <a:bodyPr/>
        <a:lstStyle/>
        <a:p>
          <a:endParaRPr lang="en-US"/>
        </a:p>
      </dgm:t>
    </dgm:pt>
    <dgm:pt modelId="{5F57D1D7-4DFA-4DD7-AFE3-447CC209BCDF}">
      <dgm:prSet phldrT="[Text]"/>
      <dgm:spPr/>
      <dgm:t>
        <a:bodyPr/>
        <a:lstStyle/>
        <a:p>
          <a:r>
            <a:rPr lang="en-US"/>
            <a:t>Improve accuracy of provider demographic data published in UHA provider directory.</a:t>
          </a:r>
        </a:p>
      </dgm:t>
    </dgm:pt>
    <dgm:pt modelId="{1B3B989D-DFC6-4D3C-95DB-E548C025301E}" type="parTrans" cxnId="{2326CA32-838C-42E9-915D-1E84EE215436}">
      <dgm:prSet/>
      <dgm:spPr/>
      <dgm:t>
        <a:bodyPr/>
        <a:lstStyle/>
        <a:p>
          <a:endParaRPr lang="en-US"/>
        </a:p>
      </dgm:t>
    </dgm:pt>
    <dgm:pt modelId="{AEEF4351-1462-4E27-BEA6-3124B835CC17}" type="sibTrans" cxnId="{2326CA32-838C-42E9-915D-1E84EE215436}">
      <dgm:prSet/>
      <dgm:spPr/>
      <dgm:t>
        <a:bodyPr/>
        <a:lstStyle/>
        <a:p>
          <a:endParaRPr lang="en-US"/>
        </a:p>
      </dgm:t>
    </dgm:pt>
    <dgm:pt modelId="{195215DD-3539-421C-9860-72297A6A6024}">
      <dgm:prSet phldrT="[Text]"/>
      <dgm:spPr/>
      <dgm:t>
        <a:bodyPr/>
        <a:lstStyle/>
        <a:p>
          <a:r>
            <a:rPr lang="en-US"/>
            <a:t>Developed scholarship program to increase number of contracted providers that are OHA Certified/ Qualified interpreters</a:t>
          </a:r>
        </a:p>
      </dgm:t>
    </dgm:pt>
    <dgm:pt modelId="{EB8D689A-C71C-476D-82D5-D973EF7956B0}" type="parTrans" cxnId="{08C66387-FA9C-44D1-9B6B-6D4C0241D9D8}">
      <dgm:prSet/>
      <dgm:spPr/>
      <dgm:t>
        <a:bodyPr/>
        <a:lstStyle/>
        <a:p>
          <a:endParaRPr lang="en-US"/>
        </a:p>
      </dgm:t>
    </dgm:pt>
    <dgm:pt modelId="{C5EDEB2B-53A8-407C-AB52-8D9ED83E0F5D}" type="sibTrans" cxnId="{08C66387-FA9C-44D1-9B6B-6D4C0241D9D8}">
      <dgm:prSet/>
      <dgm:spPr/>
      <dgm:t>
        <a:bodyPr/>
        <a:lstStyle/>
        <a:p>
          <a:endParaRPr lang="en-US"/>
        </a:p>
      </dgm:t>
    </dgm:pt>
    <dgm:pt modelId="{7916D69E-795D-42C2-9DBE-07A2313F90E5}" type="pres">
      <dgm:prSet presAssocID="{BD8E69BC-B96F-4AF2-BF7F-38CD8D67A1B0}" presName="composite" presStyleCnt="0">
        <dgm:presLayoutVars>
          <dgm:chMax val="1"/>
          <dgm:dir/>
          <dgm:resizeHandles val="exact"/>
        </dgm:presLayoutVars>
      </dgm:prSet>
      <dgm:spPr/>
    </dgm:pt>
    <dgm:pt modelId="{C174D8A0-5465-4318-8389-98790705414E}" type="pres">
      <dgm:prSet presAssocID="{94FDDFCD-2CC2-4D06-95BB-B620DA80FF9F}" presName="roof" presStyleLbl="dkBgShp" presStyleIdx="0" presStyleCnt="2" custLinFactNeighborX="-666" custLinFactNeighborY="-2174"/>
      <dgm:spPr/>
    </dgm:pt>
    <dgm:pt modelId="{F5FACE3C-60B3-462A-9080-A41B032043FB}" type="pres">
      <dgm:prSet presAssocID="{94FDDFCD-2CC2-4D06-95BB-B620DA80FF9F}" presName="pillars" presStyleCnt="0"/>
      <dgm:spPr/>
    </dgm:pt>
    <dgm:pt modelId="{6025694F-1F04-423B-A925-FC5FE886916E}" type="pres">
      <dgm:prSet presAssocID="{94FDDFCD-2CC2-4D06-95BB-B620DA80FF9F}" presName="pillar1" presStyleLbl="node1" presStyleIdx="0" presStyleCnt="3">
        <dgm:presLayoutVars>
          <dgm:bulletEnabled val="1"/>
        </dgm:presLayoutVars>
      </dgm:prSet>
      <dgm:spPr/>
    </dgm:pt>
    <dgm:pt modelId="{0D72D931-76FC-40E5-9F0B-E62A3F98C6E2}" type="pres">
      <dgm:prSet presAssocID="{195215DD-3539-421C-9860-72297A6A6024}" presName="pillarX" presStyleLbl="node1" presStyleIdx="1" presStyleCnt="3">
        <dgm:presLayoutVars>
          <dgm:bulletEnabled val="1"/>
        </dgm:presLayoutVars>
      </dgm:prSet>
      <dgm:spPr/>
    </dgm:pt>
    <dgm:pt modelId="{D0CCE924-EC26-477C-AE62-916F4413E851}" type="pres">
      <dgm:prSet presAssocID="{93C4C93B-21ED-4932-878D-EA0458598235}" presName="pillarX" presStyleLbl="node1" presStyleIdx="2" presStyleCnt="3">
        <dgm:presLayoutVars>
          <dgm:bulletEnabled val="1"/>
        </dgm:presLayoutVars>
      </dgm:prSet>
      <dgm:spPr/>
    </dgm:pt>
    <dgm:pt modelId="{8BFEDEFE-FE44-4F0F-9E06-87945181D351}" type="pres">
      <dgm:prSet presAssocID="{94FDDFCD-2CC2-4D06-95BB-B620DA80FF9F}" presName="base" presStyleLbl="dkBgShp" presStyleIdx="1" presStyleCnt="2"/>
      <dgm:spPr/>
    </dgm:pt>
  </dgm:ptLst>
  <dgm:cxnLst>
    <dgm:cxn modelId="{9EAF2404-4050-46E7-B470-40682382BEDD}" type="presOf" srcId="{195215DD-3539-421C-9860-72297A6A6024}" destId="{0D72D931-76FC-40E5-9F0B-E62A3F98C6E2}" srcOrd="0" destOrd="0" presId="urn:microsoft.com/office/officeart/2005/8/layout/hList3"/>
    <dgm:cxn modelId="{2326CA32-838C-42E9-915D-1E84EE215436}" srcId="{94FDDFCD-2CC2-4D06-95BB-B620DA80FF9F}" destId="{5F57D1D7-4DFA-4DD7-AFE3-447CC209BCDF}" srcOrd="0" destOrd="0" parTransId="{1B3B989D-DFC6-4D3C-95DB-E548C025301E}" sibTransId="{AEEF4351-1462-4E27-BEA6-3124B835CC17}"/>
    <dgm:cxn modelId="{88FCE538-BC94-43CC-964D-AA63CFA327BF}" type="presOf" srcId="{93C4C93B-21ED-4932-878D-EA0458598235}" destId="{D0CCE924-EC26-477C-AE62-916F4413E851}" srcOrd="0" destOrd="0" presId="urn:microsoft.com/office/officeart/2005/8/layout/hList3"/>
    <dgm:cxn modelId="{08C66387-FA9C-44D1-9B6B-6D4C0241D9D8}" srcId="{94FDDFCD-2CC2-4D06-95BB-B620DA80FF9F}" destId="{195215DD-3539-421C-9860-72297A6A6024}" srcOrd="1" destOrd="0" parTransId="{EB8D689A-C71C-476D-82D5-D973EF7956B0}" sibTransId="{C5EDEB2B-53A8-407C-AB52-8D9ED83E0F5D}"/>
    <dgm:cxn modelId="{9010479E-4958-4F2A-9D17-A1DD6D6E7FC2}" srcId="{BD8E69BC-B96F-4AF2-BF7F-38CD8D67A1B0}" destId="{94FDDFCD-2CC2-4D06-95BB-B620DA80FF9F}" srcOrd="0" destOrd="0" parTransId="{8240C7E3-03F8-4E40-A366-78487FC37B26}" sibTransId="{73CF337F-7810-4C8A-9325-0CA564CB322C}"/>
    <dgm:cxn modelId="{EABEAEA7-C4D9-4EDB-B2D8-591A6E3DBD20}" type="presOf" srcId="{5F57D1D7-4DFA-4DD7-AFE3-447CC209BCDF}" destId="{6025694F-1F04-423B-A925-FC5FE886916E}" srcOrd="0" destOrd="0" presId="urn:microsoft.com/office/officeart/2005/8/layout/hList3"/>
    <dgm:cxn modelId="{BFA033A9-FCBC-4929-AD20-1F31DB44EC0D}" type="presOf" srcId="{BD8E69BC-B96F-4AF2-BF7F-38CD8D67A1B0}" destId="{7916D69E-795D-42C2-9DBE-07A2313F90E5}" srcOrd="0" destOrd="0" presId="urn:microsoft.com/office/officeart/2005/8/layout/hList3"/>
    <dgm:cxn modelId="{3876C3AA-DB40-40BA-A301-C0F6896C4AF2}" srcId="{94FDDFCD-2CC2-4D06-95BB-B620DA80FF9F}" destId="{93C4C93B-21ED-4932-878D-EA0458598235}" srcOrd="2" destOrd="0" parTransId="{529B632A-3B65-42A0-A1AD-F24CAAD08A9C}" sibTransId="{1AF52F15-9799-4F0F-98C2-952E7104919F}"/>
    <dgm:cxn modelId="{B88340EF-9FDA-4430-9B4B-19FD88319FB6}" type="presOf" srcId="{94FDDFCD-2CC2-4D06-95BB-B620DA80FF9F}" destId="{C174D8A0-5465-4318-8389-98790705414E}" srcOrd="0" destOrd="0" presId="urn:microsoft.com/office/officeart/2005/8/layout/hList3"/>
    <dgm:cxn modelId="{FE888514-F4B8-4BBE-A12E-A22AD99025D0}" type="presParOf" srcId="{7916D69E-795D-42C2-9DBE-07A2313F90E5}" destId="{C174D8A0-5465-4318-8389-98790705414E}" srcOrd="0" destOrd="0" presId="urn:microsoft.com/office/officeart/2005/8/layout/hList3"/>
    <dgm:cxn modelId="{267F28B6-672E-4D95-87E7-C17BAFA71481}" type="presParOf" srcId="{7916D69E-795D-42C2-9DBE-07A2313F90E5}" destId="{F5FACE3C-60B3-462A-9080-A41B032043FB}" srcOrd="1" destOrd="0" presId="urn:microsoft.com/office/officeart/2005/8/layout/hList3"/>
    <dgm:cxn modelId="{558F864B-3BE5-41BE-B45D-B93F3EBA1AAD}" type="presParOf" srcId="{F5FACE3C-60B3-462A-9080-A41B032043FB}" destId="{6025694F-1F04-423B-A925-FC5FE886916E}" srcOrd="0" destOrd="0" presId="urn:microsoft.com/office/officeart/2005/8/layout/hList3"/>
    <dgm:cxn modelId="{570AAC58-611E-42F9-B28C-D2DB6E3EDD44}" type="presParOf" srcId="{F5FACE3C-60B3-462A-9080-A41B032043FB}" destId="{0D72D931-76FC-40E5-9F0B-E62A3F98C6E2}" srcOrd="1" destOrd="0" presId="urn:microsoft.com/office/officeart/2005/8/layout/hList3"/>
    <dgm:cxn modelId="{73E8FA2B-8B40-403F-A1D5-D33CE19401C4}" type="presParOf" srcId="{F5FACE3C-60B3-462A-9080-A41B032043FB}" destId="{D0CCE924-EC26-477C-AE62-916F4413E851}" srcOrd="2" destOrd="0" presId="urn:microsoft.com/office/officeart/2005/8/layout/hList3"/>
    <dgm:cxn modelId="{19BFE187-CD00-4B03-ABAD-9C550860B4E6}" type="presParOf" srcId="{7916D69E-795D-42C2-9DBE-07A2313F90E5}" destId="{8BFEDEFE-FE44-4F0F-9E06-87945181D351}" srcOrd="2" destOrd="0" presId="urn:microsoft.com/office/officeart/2005/8/layout/h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982331-08AF-468D-99D0-236B4196D9C6}"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3DBAE608-8264-4C1F-8684-A2266BF5FD4B}">
      <dgm:prSet/>
      <dgm:spPr/>
      <dgm:t>
        <a:bodyPr/>
        <a:lstStyle/>
        <a:p>
          <a:r>
            <a:rPr lang="en-US" b="0" i="0"/>
            <a:t>UHA understands the pursuit of equity is an ongoing process and therefore has allocated resources to continue this work. The Director of Health Equity, Diversity, and Inclusion who serves as the Health Equity Administrator is responsible for tracking progress in this area through the annual Health Equity Plan submission to the OHA, as well as in UHA’s internal Culturally and Linguistically Appropriate Services (CLAS) workgroup and through the NCQA Health Equity Accreditation process. </a:t>
          </a:r>
          <a:endParaRPr lang="en-US"/>
        </a:p>
      </dgm:t>
    </dgm:pt>
    <dgm:pt modelId="{EDACAC75-0B41-46D9-9C4B-003E6BE2A44A}" type="parTrans" cxnId="{F91BA83D-904C-4DE0-9CD2-9B03FEFAF544}">
      <dgm:prSet/>
      <dgm:spPr/>
      <dgm:t>
        <a:bodyPr/>
        <a:lstStyle/>
        <a:p>
          <a:endParaRPr lang="en-US"/>
        </a:p>
      </dgm:t>
    </dgm:pt>
    <dgm:pt modelId="{19BF35AE-DDCF-4164-91D8-81C78D254DC4}" type="sibTrans" cxnId="{F91BA83D-904C-4DE0-9CD2-9B03FEFAF544}">
      <dgm:prSet/>
      <dgm:spPr/>
      <dgm:t>
        <a:bodyPr/>
        <a:lstStyle/>
        <a:p>
          <a:endParaRPr lang="en-US"/>
        </a:p>
      </dgm:t>
    </dgm:pt>
    <dgm:pt modelId="{C624DEA8-6FB3-46E4-A48C-ED88E2F9756D}">
      <dgm:prSet/>
      <dgm:spPr/>
      <dgm:t>
        <a:bodyPr/>
        <a:lstStyle/>
        <a:p>
          <a:r>
            <a:rPr lang="en-US" b="0" i="0"/>
            <a:t>In each of these areas, UHA evaluates data to identify disparities related to race and ethnicity, language, disability, sexual orientation, and gender identity. This data is monitored at the Quality Improvement Committee (QIC), and relevant subcommittees, and interventions are identified and implemented based on these findings. As part of the annual evaluation of the CLAS and Quality work plan, UHA evaluates the effectiveness of these interventions and acts based on these analyses. This information is shared with the QIC, board, and Community Advisory Committee (CAC) to ensure effective communication to and feedback from all relevant stakeholders. </a:t>
          </a:r>
          <a:endParaRPr lang="en-US"/>
        </a:p>
      </dgm:t>
    </dgm:pt>
    <dgm:pt modelId="{5C3C115B-FF74-47E5-AECC-29794FC751E6}" type="parTrans" cxnId="{87E14D0D-B04C-4FF0-B54D-3E39FFFC7EE3}">
      <dgm:prSet/>
      <dgm:spPr/>
      <dgm:t>
        <a:bodyPr/>
        <a:lstStyle/>
        <a:p>
          <a:endParaRPr lang="en-US"/>
        </a:p>
      </dgm:t>
    </dgm:pt>
    <dgm:pt modelId="{10BC94CC-D1F6-4E07-92DB-D4E66D220BAA}" type="sibTrans" cxnId="{87E14D0D-B04C-4FF0-B54D-3E39FFFC7EE3}">
      <dgm:prSet/>
      <dgm:spPr/>
      <dgm:t>
        <a:bodyPr/>
        <a:lstStyle/>
        <a:p>
          <a:endParaRPr lang="en-US"/>
        </a:p>
      </dgm:t>
    </dgm:pt>
    <dgm:pt modelId="{3F3C6600-4ED1-4923-AC82-BD502E57F783}" type="pres">
      <dgm:prSet presAssocID="{01982331-08AF-468D-99D0-236B4196D9C6}" presName="linear" presStyleCnt="0">
        <dgm:presLayoutVars>
          <dgm:animLvl val="lvl"/>
          <dgm:resizeHandles val="exact"/>
        </dgm:presLayoutVars>
      </dgm:prSet>
      <dgm:spPr/>
    </dgm:pt>
    <dgm:pt modelId="{708CD054-9EBF-416D-805F-AB8F59F063FC}" type="pres">
      <dgm:prSet presAssocID="{3DBAE608-8264-4C1F-8684-A2266BF5FD4B}" presName="parentText" presStyleLbl="node1" presStyleIdx="0" presStyleCnt="2">
        <dgm:presLayoutVars>
          <dgm:chMax val="0"/>
          <dgm:bulletEnabled val="1"/>
        </dgm:presLayoutVars>
      </dgm:prSet>
      <dgm:spPr/>
    </dgm:pt>
    <dgm:pt modelId="{26590823-BAEF-4F04-A4C6-C5F1EBCCBFA8}" type="pres">
      <dgm:prSet presAssocID="{19BF35AE-DDCF-4164-91D8-81C78D254DC4}" presName="spacer" presStyleCnt="0"/>
      <dgm:spPr/>
    </dgm:pt>
    <dgm:pt modelId="{E6C43DDF-1C54-44EE-B38F-2A01016B3382}" type="pres">
      <dgm:prSet presAssocID="{C624DEA8-6FB3-46E4-A48C-ED88E2F9756D}" presName="parentText" presStyleLbl="node1" presStyleIdx="1" presStyleCnt="2">
        <dgm:presLayoutVars>
          <dgm:chMax val="0"/>
          <dgm:bulletEnabled val="1"/>
        </dgm:presLayoutVars>
      </dgm:prSet>
      <dgm:spPr/>
    </dgm:pt>
  </dgm:ptLst>
  <dgm:cxnLst>
    <dgm:cxn modelId="{87E14D0D-B04C-4FF0-B54D-3E39FFFC7EE3}" srcId="{01982331-08AF-468D-99D0-236B4196D9C6}" destId="{C624DEA8-6FB3-46E4-A48C-ED88E2F9756D}" srcOrd="1" destOrd="0" parTransId="{5C3C115B-FF74-47E5-AECC-29794FC751E6}" sibTransId="{10BC94CC-D1F6-4E07-92DB-D4E66D220BAA}"/>
    <dgm:cxn modelId="{99679B29-EA1E-4508-8F42-C10F04607EA5}" type="presOf" srcId="{01982331-08AF-468D-99D0-236B4196D9C6}" destId="{3F3C6600-4ED1-4923-AC82-BD502E57F783}" srcOrd="0" destOrd="0" presId="urn:microsoft.com/office/officeart/2005/8/layout/vList2"/>
    <dgm:cxn modelId="{F91BA83D-904C-4DE0-9CD2-9B03FEFAF544}" srcId="{01982331-08AF-468D-99D0-236B4196D9C6}" destId="{3DBAE608-8264-4C1F-8684-A2266BF5FD4B}" srcOrd="0" destOrd="0" parTransId="{EDACAC75-0B41-46D9-9C4B-003E6BE2A44A}" sibTransId="{19BF35AE-DDCF-4164-91D8-81C78D254DC4}"/>
    <dgm:cxn modelId="{5EFB6A3F-31C8-4C40-B95B-3C630CFF8184}" type="presOf" srcId="{3DBAE608-8264-4C1F-8684-A2266BF5FD4B}" destId="{708CD054-9EBF-416D-805F-AB8F59F063FC}" srcOrd="0" destOrd="0" presId="urn:microsoft.com/office/officeart/2005/8/layout/vList2"/>
    <dgm:cxn modelId="{6F8F4495-9246-4955-A23F-5EEDD2D97C66}" type="presOf" srcId="{C624DEA8-6FB3-46E4-A48C-ED88E2F9756D}" destId="{E6C43DDF-1C54-44EE-B38F-2A01016B3382}" srcOrd="0" destOrd="0" presId="urn:microsoft.com/office/officeart/2005/8/layout/vList2"/>
    <dgm:cxn modelId="{FF790902-41AB-4937-A2CC-EF9E978A6A3C}" type="presParOf" srcId="{3F3C6600-4ED1-4923-AC82-BD502E57F783}" destId="{708CD054-9EBF-416D-805F-AB8F59F063FC}" srcOrd="0" destOrd="0" presId="urn:microsoft.com/office/officeart/2005/8/layout/vList2"/>
    <dgm:cxn modelId="{2C5D4075-BDBC-47C8-AD6C-55A5FEB0200A}" type="presParOf" srcId="{3F3C6600-4ED1-4923-AC82-BD502E57F783}" destId="{26590823-BAEF-4F04-A4C6-C5F1EBCCBFA8}" srcOrd="1" destOrd="0" presId="urn:microsoft.com/office/officeart/2005/8/layout/vList2"/>
    <dgm:cxn modelId="{F7747849-DD21-4887-9D06-BD68266B365A}" type="presParOf" srcId="{3F3C6600-4ED1-4923-AC82-BD502E57F783}" destId="{E6C43DDF-1C54-44EE-B38F-2A01016B338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668B9B7A-956E-4177-8A2E-FACED5B48838}" type="doc">
      <dgm:prSet loTypeId="urn:microsoft.com/office/officeart/2005/8/layout/hierarchy3" loCatId="list" qsTypeId="urn:microsoft.com/office/officeart/2005/8/quickstyle/simple1" qsCatId="simple" csTypeId="urn:microsoft.com/office/officeart/2005/8/colors/colorful1" csCatId="colorful" phldr="1"/>
      <dgm:spPr/>
      <dgm:t>
        <a:bodyPr/>
        <a:lstStyle/>
        <a:p>
          <a:endParaRPr lang="en-US"/>
        </a:p>
      </dgm:t>
    </dgm:pt>
    <dgm:pt modelId="{717D47AC-54D1-4AA5-9411-5DA187E7D159}">
      <dgm:prSet/>
      <dgm:spPr/>
      <dgm:t>
        <a:bodyPr/>
        <a:lstStyle/>
        <a:p>
          <a:pPr rtl="0"/>
          <a:r>
            <a:rPr lang="en-US">
              <a:latin typeface="Gill Sans MT" panose="020B0502020104020203"/>
            </a:rPr>
            <a:t> </a:t>
          </a:r>
          <a:r>
            <a:rPr lang="en-US"/>
            <a:t>The Collaborative Impact team never materialized due to COVID-19 and staffing turnover</a:t>
          </a:r>
          <a:endParaRPr lang="en-US" b="1"/>
        </a:p>
      </dgm:t>
    </dgm:pt>
    <dgm:pt modelId="{C874CC67-CE19-4C50-84AC-6967643BEBEF}" type="parTrans" cxnId="{581F8429-8641-4B0D-B651-B9F6BD3DB711}">
      <dgm:prSet/>
      <dgm:spPr/>
      <dgm:t>
        <a:bodyPr/>
        <a:lstStyle/>
        <a:p>
          <a:endParaRPr lang="en-US"/>
        </a:p>
      </dgm:t>
    </dgm:pt>
    <dgm:pt modelId="{A5759227-3DEB-4B90-A20D-BE9ED4882559}" type="sibTrans" cxnId="{581F8429-8641-4B0D-B651-B9F6BD3DB711}">
      <dgm:prSet/>
      <dgm:spPr/>
      <dgm:t>
        <a:bodyPr/>
        <a:lstStyle/>
        <a:p>
          <a:endParaRPr lang="en-US"/>
        </a:p>
      </dgm:t>
    </dgm:pt>
    <dgm:pt modelId="{DC5043EB-EE4D-482B-BE8B-A6E54D070B93}">
      <dgm:prSet/>
      <dgm:spPr/>
      <dgm:t>
        <a:bodyPr/>
        <a:lstStyle/>
        <a:p>
          <a:pPr rtl="0"/>
          <a:r>
            <a:rPr lang="en-US" b="1">
              <a:solidFill>
                <a:schemeClr val="accent2"/>
              </a:solidFill>
              <a:latin typeface="Gill Sans MT" panose="020B0502020104020203"/>
            </a:rPr>
            <a:t>Intervention consolidated into updated Intervention 5:</a:t>
          </a:r>
          <a:br>
            <a:rPr lang="en-US" b="1">
              <a:solidFill>
                <a:schemeClr val="accent2"/>
              </a:solidFill>
              <a:latin typeface="Gill Sans MT" panose="020B0502020104020203"/>
            </a:rPr>
          </a:br>
          <a:r>
            <a:rPr lang="en-US" b="1">
              <a:solidFill>
                <a:schemeClr val="accent2"/>
              </a:solidFill>
              <a:latin typeface="Gill Sans MT" panose="020B0502020104020203"/>
            </a:rPr>
            <a:t> </a:t>
          </a:r>
          <a:r>
            <a:rPr lang="en-US"/>
            <a:t>Develop and promote workforce development, training, and educational opportunities for current and aspiring behavioral health professionals.</a:t>
          </a:r>
          <a:r>
            <a:rPr lang="en-US">
              <a:latin typeface="Gill Sans MT" panose="020B0502020104020203"/>
            </a:rPr>
            <a:t> </a:t>
          </a:r>
          <a:r>
            <a:rPr lang="en-US" b="1">
              <a:solidFill>
                <a:schemeClr val="accent2"/>
              </a:solidFill>
              <a:latin typeface="Gill Sans MT" panose="020B0502020104020203"/>
            </a:rPr>
            <a:t>  </a:t>
          </a:r>
        </a:p>
        <a:p>
          <a:pPr rtl="0"/>
          <a:endParaRPr lang="en-US" b="1"/>
        </a:p>
      </dgm:t>
    </dgm:pt>
    <dgm:pt modelId="{A47E26F0-0E1B-4244-BDF6-E38A783E3E00}" type="parTrans" cxnId="{31FA8090-F695-4274-B615-506115D11695}">
      <dgm:prSet/>
      <dgm:spPr/>
      <dgm:t>
        <a:bodyPr/>
        <a:lstStyle/>
        <a:p>
          <a:endParaRPr lang="en-US"/>
        </a:p>
      </dgm:t>
    </dgm:pt>
    <dgm:pt modelId="{7973E445-429D-4A96-990C-8B492A905982}" type="sibTrans" cxnId="{31FA8090-F695-4274-B615-506115D11695}">
      <dgm:prSet/>
      <dgm:spPr/>
      <dgm:t>
        <a:bodyPr/>
        <a:lstStyle/>
        <a:p>
          <a:endParaRPr lang="en-US"/>
        </a:p>
      </dgm:t>
    </dgm:pt>
    <dgm:pt modelId="{7263AB52-E6D8-4BC3-B2DD-16A2377C21FB}" type="pres">
      <dgm:prSet presAssocID="{668B9B7A-956E-4177-8A2E-FACED5B48838}" presName="diagram" presStyleCnt="0">
        <dgm:presLayoutVars>
          <dgm:chPref val="1"/>
          <dgm:dir/>
          <dgm:animOne val="branch"/>
          <dgm:animLvl val="lvl"/>
          <dgm:resizeHandles/>
        </dgm:presLayoutVars>
      </dgm:prSet>
      <dgm:spPr/>
    </dgm:pt>
    <dgm:pt modelId="{9EAB9542-3084-4C95-A849-91E117EC730B}" type="pres">
      <dgm:prSet presAssocID="{717D47AC-54D1-4AA5-9411-5DA187E7D159}" presName="root" presStyleCnt="0"/>
      <dgm:spPr/>
    </dgm:pt>
    <dgm:pt modelId="{CBDC2AB4-F97C-40CA-AD47-6D0DCFACE3B2}" type="pres">
      <dgm:prSet presAssocID="{717D47AC-54D1-4AA5-9411-5DA187E7D159}" presName="rootComposite" presStyleCnt="0"/>
      <dgm:spPr/>
    </dgm:pt>
    <dgm:pt modelId="{B7C3108E-602D-4325-AAD2-61B2376540D8}" type="pres">
      <dgm:prSet presAssocID="{717D47AC-54D1-4AA5-9411-5DA187E7D159}" presName="rootText" presStyleLbl="node1" presStyleIdx="0" presStyleCnt="2"/>
      <dgm:spPr/>
    </dgm:pt>
    <dgm:pt modelId="{A946256A-0B53-4DB8-B5AC-95FB73C67A7F}" type="pres">
      <dgm:prSet presAssocID="{717D47AC-54D1-4AA5-9411-5DA187E7D159}" presName="rootConnector" presStyleLbl="node1" presStyleIdx="0" presStyleCnt="2"/>
      <dgm:spPr/>
    </dgm:pt>
    <dgm:pt modelId="{33A40BF4-1465-4E40-A2CC-B6402DEF72B7}" type="pres">
      <dgm:prSet presAssocID="{717D47AC-54D1-4AA5-9411-5DA187E7D159}" presName="childShape" presStyleCnt="0"/>
      <dgm:spPr/>
    </dgm:pt>
    <dgm:pt modelId="{8BBE7B57-3A94-47D6-B1CB-3290E1E1D41D}" type="pres">
      <dgm:prSet presAssocID="{DC5043EB-EE4D-482B-BE8B-A6E54D070B93}" presName="root" presStyleCnt="0"/>
      <dgm:spPr/>
    </dgm:pt>
    <dgm:pt modelId="{985D8940-8F87-41FA-ABB6-8825AE46F986}" type="pres">
      <dgm:prSet presAssocID="{DC5043EB-EE4D-482B-BE8B-A6E54D070B93}" presName="rootComposite" presStyleCnt="0"/>
      <dgm:spPr/>
    </dgm:pt>
    <dgm:pt modelId="{BFA48ED1-9EBF-432E-A031-4B8A0205F795}" type="pres">
      <dgm:prSet presAssocID="{DC5043EB-EE4D-482B-BE8B-A6E54D070B93}" presName="rootText" presStyleLbl="node1" presStyleIdx="1" presStyleCnt="2"/>
      <dgm:spPr/>
    </dgm:pt>
    <dgm:pt modelId="{BAED0404-B4E2-4EB0-80F5-4B1263E28900}" type="pres">
      <dgm:prSet presAssocID="{DC5043EB-EE4D-482B-BE8B-A6E54D070B93}" presName="rootConnector" presStyleLbl="node1" presStyleIdx="1" presStyleCnt="2"/>
      <dgm:spPr/>
    </dgm:pt>
    <dgm:pt modelId="{B42E932B-D7CA-4B6A-A5E9-E9CB6E02A0A0}" type="pres">
      <dgm:prSet presAssocID="{DC5043EB-EE4D-482B-BE8B-A6E54D070B93}" presName="childShape" presStyleCnt="0"/>
      <dgm:spPr/>
    </dgm:pt>
  </dgm:ptLst>
  <dgm:cxnLst>
    <dgm:cxn modelId="{581F8429-8641-4B0D-B651-B9F6BD3DB711}" srcId="{668B9B7A-956E-4177-8A2E-FACED5B48838}" destId="{717D47AC-54D1-4AA5-9411-5DA187E7D159}" srcOrd="0" destOrd="0" parTransId="{C874CC67-CE19-4C50-84AC-6967643BEBEF}" sibTransId="{A5759227-3DEB-4B90-A20D-BE9ED4882559}"/>
    <dgm:cxn modelId="{A2E17145-0F25-4A7C-9DEB-6E9C35AC8773}" type="presOf" srcId="{668B9B7A-956E-4177-8A2E-FACED5B48838}" destId="{7263AB52-E6D8-4BC3-B2DD-16A2377C21FB}" srcOrd="0" destOrd="0" presId="urn:microsoft.com/office/officeart/2005/8/layout/hierarchy3"/>
    <dgm:cxn modelId="{FB50C76B-50BF-4AFA-8C28-483EC6A3ED2D}" type="presOf" srcId="{717D47AC-54D1-4AA5-9411-5DA187E7D159}" destId="{A946256A-0B53-4DB8-B5AC-95FB73C67A7F}" srcOrd="1" destOrd="0" presId="urn:microsoft.com/office/officeart/2005/8/layout/hierarchy3"/>
    <dgm:cxn modelId="{FF596D51-6B00-42C6-99F0-06C260D055FB}" type="presOf" srcId="{DC5043EB-EE4D-482B-BE8B-A6E54D070B93}" destId="{BFA48ED1-9EBF-432E-A031-4B8A0205F795}" srcOrd="0" destOrd="0" presId="urn:microsoft.com/office/officeart/2005/8/layout/hierarchy3"/>
    <dgm:cxn modelId="{31FA8090-F695-4274-B615-506115D11695}" srcId="{668B9B7A-956E-4177-8A2E-FACED5B48838}" destId="{DC5043EB-EE4D-482B-BE8B-A6E54D070B93}" srcOrd="1" destOrd="0" parTransId="{A47E26F0-0E1B-4244-BDF6-E38A783E3E00}" sibTransId="{7973E445-429D-4A96-990C-8B492A905982}"/>
    <dgm:cxn modelId="{6CA478E5-7929-4218-A9DA-5AB252EA8552}" type="presOf" srcId="{717D47AC-54D1-4AA5-9411-5DA187E7D159}" destId="{B7C3108E-602D-4325-AAD2-61B2376540D8}" srcOrd="0" destOrd="0" presId="urn:microsoft.com/office/officeart/2005/8/layout/hierarchy3"/>
    <dgm:cxn modelId="{EFE568F1-1390-434F-83AB-F703AE71DAEA}" type="presOf" srcId="{DC5043EB-EE4D-482B-BE8B-A6E54D070B93}" destId="{BAED0404-B4E2-4EB0-80F5-4B1263E28900}" srcOrd="1" destOrd="0" presId="urn:microsoft.com/office/officeart/2005/8/layout/hierarchy3"/>
    <dgm:cxn modelId="{D6B03E5F-D4B5-4CF2-B249-3F36A018E034}" type="presParOf" srcId="{7263AB52-E6D8-4BC3-B2DD-16A2377C21FB}" destId="{9EAB9542-3084-4C95-A849-91E117EC730B}" srcOrd="0" destOrd="0" presId="urn:microsoft.com/office/officeart/2005/8/layout/hierarchy3"/>
    <dgm:cxn modelId="{86674B3B-81FA-4F91-8540-295BE058EA72}" type="presParOf" srcId="{9EAB9542-3084-4C95-A849-91E117EC730B}" destId="{CBDC2AB4-F97C-40CA-AD47-6D0DCFACE3B2}" srcOrd="0" destOrd="0" presId="urn:microsoft.com/office/officeart/2005/8/layout/hierarchy3"/>
    <dgm:cxn modelId="{F663C6BB-AF53-4C53-807E-144C8A32954C}" type="presParOf" srcId="{CBDC2AB4-F97C-40CA-AD47-6D0DCFACE3B2}" destId="{B7C3108E-602D-4325-AAD2-61B2376540D8}" srcOrd="0" destOrd="0" presId="urn:microsoft.com/office/officeart/2005/8/layout/hierarchy3"/>
    <dgm:cxn modelId="{8DB713DF-397C-4D31-8546-03E9516F11B1}" type="presParOf" srcId="{CBDC2AB4-F97C-40CA-AD47-6D0DCFACE3B2}" destId="{A946256A-0B53-4DB8-B5AC-95FB73C67A7F}" srcOrd="1" destOrd="0" presId="urn:microsoft.com/office/officeart/2005/8/layout/hierarchy3"/>
    <dgm:cxn modelId="{E70C8DBB-D966-4279-8980-6A464A192B17}" type="presParOf" srcId="{9EAB9542-3084-4C95-A849-91E117EC730B}" destId="{33A40BF4-1465-4E40-A2CC-B6402DEF72B7}" srcOrd="1" destOrd="0" presId="urn:microsoft.com/office/officeart/2005/8/layout/hierarchy3"/>
    <dgm:cxn modelId="{720393F1-F347-45EB-9A95-DAEEA44346BE}" type="presParOf" srcId="{7263AB52-E6D8-4BC3-B2DD-16A2377C21FB}" destId="{8BBE7B57-3A94-47D6-B1CB-3290E1E1D41D}" srcOrd="1" destOrd="0" presId="urn:microsoft.com/office/officeart/2005/8/layout/hierarchy3"/>
    <dgm:cxn modelId="{0E21836D-9A78-4B3E-95AF-A765918E5E2E}" type="presParOf" srcId="{8BBE7B57-3A94-47D6-B1CB-3290E1E1D41D}" destId="{985D8940-8F87-41FA-ABB6-8825AE46F986}" srcOrd="0" destOrd="0" presId="urn:microsoft.com/office/officeart/2005/8/layout/hierarchy3"/>
    <dgm:cxn modelId="{B2132E86-11EC-4507-A3D0-AD17864D4403}" type="presParOf" srcId="{985D8940-8F87-41FA-ABB6-8825AE46F986}" destId="{BFA48ED1-9EBF-432E-A031-4B8A0205F795}" srcOrd="0" destOrd="0" presId="urn:microsoft.com/office/officeart/2005/8/layout/hierarchy3"/>
    <dgm:cxn modelId="{EE15B4D9-0704-484D-A921-5B07CD75F5D2}" type="presParOf" srcId="{985D8940-8F87-41FA-ABB6-8825AE46F986}" destId="{BAED0404-B4E2-4EB0-80F5-4B1263E28900}" srcOrd="1" destOrd="0" presId="urn:microsoft.com/office/officeart/2005/8/layout/hierarchy3"/>
    <dgm:cxn modelId="{086C90F3-DEC9-478F-AE7A-62DFA142A47B}" type="presParOf" srcId="{8BBE7B57-3A94-47D6-B1CB-3290E1E1D41D}" destId="{B42E932B-D7CA-4B6A-A5E9-E9CB6E02A0A0}" srcOrd="1" destOrd="0" presId="urn:microsoft.com/office/officeart/2005/8/layout/hierarchy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668B9B7A-956E-4177-8A2E-FACED5B48838}" type="doc">
      <dgm:prSet loTypeId="urn:microsoft.com/office/officeart/2005/8/layout/vList2" loCatId="list" qsTypeId="urn:microsoft.com/office/officeart/2005/8/quickstyle/3d1" qsCatId="3D" csTypeId="urn:microsoft.com/office/officeart/2005/8/colors/accent1_5" csCatId="accent1" phldr="1"/>
      <dgm:spPr/>
      <dgm:t>
        <a:bodyPr/>
        <a:lstStyle/>
        <a:p>
          <a:endParaRPr lang="en-US"/>
        </a:p>
      </dgm:t>
    </dgm:pt>
    <dgm:pt modelId="{E394D881-19E3-4704-8157-BA5DCF3B9CF3}">
      <dgm:prSet phldrT="[Text]"/>
      <dgm:spPr/>
      <dgm:t>
        <a:bodyPr/>
        <a:lstStyle/>
        <a:p>
          <a:pPr algn="ctr"/>
          <a:r>
            <a:rPr lang="en-US"/>
            <a:t>Intervention was revised to align with the community identified need for greater local training resources and opportunities to increase the capacity of behavioral health professionals.</a:t>
          </a:r>
        </a:p>
      </dgm:t>
    </dgm:pt>
    <dgm:pt modelId="{7FA8F247-E160-4408-99F7-80FA9F78CE9E}" type="parTrans" cxnId="{0BCD503F-B7D8-4AEC-8CD1-4ED18F999598}">
      <dgm:prSet/>
      <dgm:spPr/>
      <dgm:t>
        <a:bodyPr/>
        <a:lstStyle/>
        <a:p>
          <a:endParaRPr lang="en-US"/>
        </a:p>
      </dgm:t>
    </dgm:pt>
    <dgm:pt modelId="{2E22DEC3-9F9F-44A9-804E-B854089B81C9}" type="sibTrans" cxnId="{0BCD503F-B7D8-4AEC-8CD1-4ED18F999598}">
      <dgm:prSet/>
      <dgm:spPr/>
      <dgm:t>
        <a:bodyPr/>
        <a:lstStyle/>
        <a:p>
          <a:endParaRPr lang="en-US"/>
        </a:p>
      </dgm:t>
    </dgm:pt>
    <dgm:pt modelId="{47F7091B-C067-4B26-A08B-BFC2AF6B36D5}">
      <dgm:prSet phldrT="[Text]"/>
      <dgm:spPr/>
      <dgm:t>
        <a:bodyPr/>
        <a:lstStyle/>
        <a:p>
          <a:pPr algn="ctr"/>
          <a:r>
            <a:rPr lang="en-US" b="1">
              <a:solidFill>
                <a:schemeClr val="accent3"/>
              </a:solidFill>
            </a:rPr>
            <a:t>Revised Intervention:</a:t>
          </a:r>
          <a:br>
            <a:rPr lang="en-US" b="1">
              <a:solidFill>
                <a:schemeClr val="accent3"/>
              </a:solidFill>
            </a:rPr>
          </a:br>
          <a:r>
            <a:rPr lang="en-US"/>
            <a:t>Develop and promote workforce development, training, and educational opportunities for current and aspiring behavioral health professionals.</a:t>
          </a:r>
          <a:r>
            <a:rPr lang="en-US">
              <a:latin typeface="Gill Sans MT" panose="020B0502020104020203"/>
            </a:rPr>
            <a:t> </a:t>
          </a:r>
          <a:endParaRPr lang="en-US"/>
        </a:p>
      </dgm:t>
    </dgm:pt>
    <dgm:pt modelId="{84988668-8E65-467E-B38A-14E51DF9149C}" type="parTrans" cxnId="{8AD5F664-2A75-4CDA-A738-E7F67D0C9324}">
      <dgm:prSet/>
      <dgm:spPr/>
      <dgm:t>
        <a:bodyPr/>
        <a:lstStyle/>
        <a:p>
          <a:endParaRPr lang="en-US"/>
        </a:p>
      </dgm:t>
    </dgm:pt>
    <dgm:pt modelId="{DA6BD97B-FAED-4F8D-9FC7-260D34FE6AB1}" type="sibTrans" cxnId="{8AD5F664-2A75-4CDA-A738-E7F67D0C9324}">
      <dgm:prSet/>
      <dgm:spPr/>
      <dgm:t>
        <a:bodyPr/>
        <a:lstStyle/>
        <a:p>
          <a:endParaRPr lang="en-US"/>
        </a:p>
      </dgm:t>
    </dgm:pt>
    <dgm:pt modelId="{831E6E9E-C535-4021-A292-221EB3537EEE}" type="pres">
      <dgm:prSet presAssocID="{668B9B7A-956E-4177-8A2E-FACED5B48838}" presName="linear" presStyleCnt="0">
        <dgm:presLayoutVars>
          <dgm:animLvl val="lvl"/>
          <dgm:resizeHandles val="exact"/>
        </dgm:presLayoutVars>
      </dgm:prSet>
      <dgm:spPr/>
    </dgm:pt>
    <dgm:pt modelId="{F551CC15-BA87-4E18-AF10-263F6D71BA41}" type="pres">
      <dgm:prSet presAssocID="{E394D881-19E3-4704-8157-BA5DCF3B9CF3}" presName="parentText" presStyleLbl="node1" presStyleIdx="0" presStyleCnt="2">
        <dgm:presLayoutVars>
          <dgm:chMax val="0"/>
          <dgm:bulletEnabled val="1"/>
        </dgm:presLayoutVars>
      </dgm:prSet>
      <dgm:spPr/>
    </dgm:pt>
    <dgm:pt modelId="{ADC641BF-9B22-490D-9BF5-ACBEAB89F121}" type="pres">
      <dgm:prSet presAssocID="{2E22DEC3-9F9F-44A9-804E-B854089B81C9}" presName="spacer" presStyleCnt="0"/>
      <dgm:spPr/>
    </dgm:pt>
    <dgm:pt modelId="{EDB49755-8802-4FB3-ADDA-97F76F8E55B4}" type="pres">
      <dgm:prSet presAssocID="{47F7091B-C067-4B26-A08B-BFC2AF6B36D5}" presName="parentText" presStyleLbl="node1" presStyleIdx="1" presStyleCnt="2" custScaleX="94766" custScaleY="176760">
        <dgm:presLayoutVars>
          <dgm:chMax val="0"/>
          <dgm:bulletEnabled val="1"/>
        </dgm:presLayoutVars>
      </dgm:prSet>
      <dgm:spPr/>
    </dgm:pt>
  </dgm:ptLst>
  <dgm:cxnLst>
    <dgm:cxn modelId="{49801314-F731-4F54-AA93-19025C37552E}" type="presOf" srcId="{E394D881-19E3-4704-8157-BA5DCF3B9CF3}" destId="{F551CC15-BA87-4E18-AF10-263F6D71BA41}" srcOrd="0" destOrd="0" presId="urn:microsoft.com/office/officeart/2005/8/layout/vList2"/>
    <dgm:cxn modelId="{0BCD503F-B7D8-4AEC-8CD1-4ED18F999598}" srcId="{668B9B7A-956E-4177-8A2E-FACED5B48838}" destId="{E394D881-19E3-4704-8157-BA5DCF3B9CF3}" srcOrd="0" destOrd="0" parTransId="{7FA8F247-E160-4408-99F7-80FA9F78CE9E}" sibTransId="{2E22DEC3-9F9F-44A9-804E-B854089B81C9}"/>
    <dgm:cxn modelId="{8AD5F664-2A75-4CDA-A738-E7F67D0C9324}" srcId="{668B9B7A-956E-4177-8A2E-FACED5B48838}" destId="{47F7091B-C067-4B26-A08B-BFC2AF6B36D5}" srcOrd="1" destOrd="0" parTransId="{84988668-8E65-467E-B38A-14E51DF9149C}" sibTransId="{DA6BD97B-FAED-4F8D-9FC7-260D34FE6AB1}"/>
    <dgm:cxn modelId="{4FF12C4F-1C76-4501-98EB-16881A42ED58}" type="presOf" srcId="{668B9B7A-956E-4177-8A2E-FACED5B48838}" destId="{831E6E9E-C535-4021-A292-221EB3537EEE}" srcOrd="0" destOrd="0" presId="urn:microsoft.com/office/officeart/2005/8/layout/vList2"/>
    <dgm:cxn modelId="{6308B7EA-F7B1-4DD1-B830-324DA6DD0118}" type="presOf" srcId="{47F7091B-C067-4B26-A08B-BFC2AF6B36D5}" destId="{EDB49755-8802-4FB3-ADDA-97F76F8E55B4}" srcOrd="0" destOrd="0" presId="urn:microsoft.com/office/officeart/2005/8/layout/vList2"/>
    <dgm:cxn modelId="{4E8A6035-C052-44EF-A46A-5DCBF5D5E453}" type="presParOf" srcId="{831E6E9E-C535-4021-A292-221EB3537EEE}" destId="{F551CC15-BA87-4E18-AF10-263F6D71BA41}" srcOrd="0" destOrd="0" presId="urn:microsoft.com/office/officeart/2005/8/layout/vList2"/>
    <dgm:cxn modelId="{5C97EFA9-2758-4C7A-8295-1728ABEF7927}" type="presParOf" srcId="{831E6E9E-C535-4021-A292-221EB3537EEE}" destId="{ADC641BF-9B22-490D-9BF5-ACBEAB89F121}" srcOrd="1" destOrd="0" presId="urn:microsoft.com/office/officeart/2005/8/layout/vList2"/>
    <dgm:cxn modelId="{6B47264C-E2ED-4CD4-BBE7-A0373B8E99CB}" type="presParOf" srcId="{831E6E9E-C535-4021-A292-221EB3537EEE}" destId="{EDB49755-8802-4FB3-ADDA-97F76F8E55B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BD8E69BC-B96F-4AF2-BF7F-38CD8D67A1B0}" type="doc">
      <dgm:prSet loTypeId="urn:microsoft.com/office/officeart/2011/layout/RadialPictureList" loCatId="picture" qsTypeId="urn:microsoft.com/office/officeart/2005/8/quickstyle/simple4" qsCatId="simple" csTypeId="urn:microsoft.com/office/officeart/2005/8/colors/accent2_2" csCatId="accent2" phldr="1"/>
      <dgm:spPr/>
      <dgm:t>
        <a:bodyPr/>
        <a:lstStyle/>
        <a:p>
          <a:endParaRPr lang="en-US"/>
        </a:p>
      </dgm:t>
    </dgm:pt>
    <dgm:pt modelId="{93C4C93B-21ED-4932-878D-EA0458598235}">
      <dgm:prSet phldrT="[Text]"/>
      <dgm:spPr/>
      <dgm:t>
        <a:bodyPr/>
        <a:lstStyle/>
        <a:p>
          <a:pPr rtl="0"/>
          <a:r>
            <a:rPr lang="en-US"/>
            <a:t>Monthly Behavioral Health Trainings provided by </a:t>
          </a:r>
          <a:r>
            <a:rPr lang="en-US">
              <a:latin typeface="Gill Sans MT" panose="020B0502020104020203"/>
            </a:rPr>
            <a:t>OHSU on priority topics established by the Behavioral Health Subcommittee</a:t>
          </a:r>
          <a:endParaRPr lang="en-US"/>
        </a:p>
      </dgm:t>
    </dgm:pt>
    <dgm:pt modelId="{529B632A-3B65-42A0-A1AD-F24CAAD08A9C}" type="parTrans" cxnId="{3876C3AA-DB40-40BA-A301-C0F6896C4AF2}">
      <dgm:prSet/>
      <dgm:spPr/>
      <dgm:t>
        <a:bodyPr/>
        <a:lstStyle/>
        <a:p>
          <a:endParaRPr lang="en-US"/>
        </a:p>
      </dgm:t>
    </dgm:pt>
    <dgm:pt modelId="{1AF52F15-9799-4F0F-98C2-952E7104919F}" type="sibTrans" cxnId="{3876C3AA-DB40-40BA-A301-C0F6896C4AF2}">
      <dgm:prSet/>
      <dgm:spPr/>
      <dgm:t>
        <a:bodyPr/>
        <a:lstStyle/>
        <a:p>
          <a:endParaRPr lang="en-US"/>
        </a:p>
      </dgm:t>
    </dgm:pt>
    <dgm:pt modelId="{AAB89B16-34BB-45F2-B9AD-322DE8204CD3}">
      <dgm:prSet phldrT="[Text]"/>
      <dgm:spPr/>
      <dgm:t>
        <a:bodyPr/>
        <a:lstStyle/>
        <a:p>
          <a:endParaRPr lang="en-US"/>
        </a:p>
      </dgm:t>
    </dgm:pt>
    <dgm:pt modelId="{1D75503F-7A4C-4B90-82BF-B36174681008}" type="parTrans" cxnId="{4028B1C8-9C1D-46A9-9D9F-666289036C2F}">
      <dgm:prSet/>
      <dgm:spPr/>
      <dgm:t>
        <a:bodyPr/>
        <a:lstStyle/>
        <a:p>
          <a:endParaRPr lang="en-US"/>
        </a:p>
      </dgm:t>
    </dgm:pt>
    <dgm:pt modelId="{2C6C9674-ECB5-4274-9FF6-5985E827BA75}" type="sibTrans" cxnId="{4028B1C8-9C1D-46A9-9D9F-666289036C2F}">
      <dgm:prSet/>
      <dgm:spPr/>
      <dgm:t>
        <a:bodyPr/>
        <a:lstStyle/>
        <a:p>
          <a:endParaRPr lang="en-US"/>
        </a:p>
      </dgm:t>
    </dgm:pt>
    <dgm:pt modelId="{E47A1711-0FF1-42E5-B0C7-FCA09DC4C667}">
      <dgm:prSet/>
      <dgm:spPr/>
      <dgm:t>
        <a:bodyPr/>
        <a:lstStyle/>
        <a:p>
          <a:endParaRPr lang="en-US"/>
        </a:p>
      </dgm:t>
    </dgm:pt>
    <dgm:pt modelId="{60C78950-92A7-47A0-8787-CBD067FACE2D}" type="parTrans" cxnId="{9C44A4F8-A72E-4FC6-8B33-B424C8CEE648}">
      <dgm:prSet/>
      <dgm:spPr/>
      <dgm:t>
        <a:bodyPr/>
        <a:lstStyle/>
        <a:p>
          <a:endParaRPr lang="en-US"/>
        </a:p>
      </dgm:t>
    </dgm:pt>
    <dgm:pt modelId="{FAC63899-CBB9-466C-87F4-35C4B3B9614E}" type="sibTrans" cxnId="{9C44A4F8-A72E-4FC6-8B33-B424C8CEE648}">
      <dgm:prSet/>
      <dgm:spPr/>
      <dgm:t>
        <a:bodyPr/>
        <a:lstStyle/>
        <a:p>
          <a:endParaRPr lang="en-US"/>
        </a:p>
      </dgm:t>
    </dgm:pt>
    <dgm:pt modelId="{2EDBD3E8-2CE6-4684-BB93-8F78E1A8CB21}">
      <dgm:prSet/>
      <dgm:spPr/>
      <dgm:t>
        <a:bodyPr/>
        <a:lstStyle/>
        <a:p>
          <a:endParaRPr lang="en-US"/>
        </a:p>
      </dgm:t>
    </dgm:pt>
    <dgm:pt modelId="{A905E9C3-62CF-4B80-AE1D-E66A590CA712}" type="parTrans" cxnId="{E6FF32AF-9C9D-4E46-86F4-FEA00697EB7E}">
      <dgm:prSet/>
      <dgm:spPr/>
      <dgm:t>
        <a:bodyPr/>
        <a:lstStyle/>
        <a:p>
          <a:endParaRPr lang="en-US"/>
        </a:p>
      </dgm:t>
    </dgm:pt>
    <dgm:pt modelId="{8258C6C1-652B-41CD-A18D-49C798F5E19D}" type="sibTrans" cxnId="{E6FF32AF-9C9D-4E46-86F4-FEA00697EB7E}">
      <dgm:prSet/>
      <dgm:spPr/>
      <dgm:t>
        <a:bodyPr/>
        <a:lstStyle/>
        <a:p>
          <a:endParaRPr lang="en-US"/>
        </a:p>
      </dgm:t>
    </dgm:pt>
    <dgm:pt modelId="{94FDDFCD-2CC2-4D06-95BB-B620DA80FF9F}">
      <dgm:prSet phldrT="[Text]"/>
      <dgm:spPr/>
      <dgm:t>
        <a:bodyPr/>
        <a:lstStyle/>
        <a:p>
          <a:r>
            <a:rPr lang="en-US"/>
            <a:t>Established Partnership with OHSU in 2023</a:t>
          </a:r>
        </a:p>
      </dgm:t>
    </dgm:pt>
    <dgm:pt modelId="{8240C7E3-03F8-4E40-A366-78487FC37B26}" type="parTrans" cxnId="{9010479E-4958-4F2A-9D17-A1DD6D6E7FC2}">
      <dgm:prSet/>
      <dgm:spPr/>
      <dgm:t>
        <a:bodyPr/>
        <a:lstStyle/>
        <a:p>
          <a:endParaRPr lang="en-US"/>
        </a:p>
      </dgm:t>
    </dgm:pt>
    <dgm:pt modelId="{73CF337F-7810-4C8A-9325-0CA564CB322C}" type="sibTrans" cxnId="{9010479E-4958-4F2A-9D17-A1DD6D6E7FC2}">
      <dgm:prSet/>
      <dgm:spPr/>
      <dgm:t>
        <a:bodyPr/>
        <a:lstStyle/>
        <a:p>
          <a:endParaRPr lang="en-US"/>
        </a:p>
      </dgm:t>
    </dgm:pt>
    <dgm:pt modelId="{F50EFC60-649A-44A2-BE6E-5844FD1CE4B5}">
      <dgm:prSet phldrT="[Text]"/>
      <dgm:spPr/>
      <dgm:t>
        <a:bodyPr/>
        <a:lstStyle/>
        <a:p>
          <a:r>
            <a:rPr lang="en-US"/>
            <a:t>Quarterly Voting on Priority Training Topics in Behavioral Health Subcommittee</a:t>
          </a:r>
        </a:p>
      </dgm:t>
    </dgm:pt>
    <dgm:pt modelId="{61992E0F-619B-4A87-97B8-BAA9BDC6F59F}" type="parTrans" cxnId="{3FB37111-1D19-4CEA-9C04-0C6F24DD5963}">
      <dgm:prSet/>
      <dgm:spPr/>
      <dgm:t>
        <a:bodyPr/>
        <a:lstStyle/>
        <a:p>
          <a:endParaRPr lang="en-US"/>
        </a:p>
      </dgm:t>
    </dgm:pt>
    <dgm:pt modelId="{2E7E9E34-9347-4D80-80F1-05BDF73DF29B}" type="sibTrans" cxnId="{3FB37111-1D19-4CEA-9C04-0C6F24DD5963}">
      <dgm:prSet/>
      <dgm:spPr/>
      <dgm:t>
        <a:bodyPr/>
        <a:lstStyle/>
        <a:p>
          <a:endParaRPr lang="en-US"/>
        </a:p>
      </dgm:t>
    </dgm:pt>
    <dgm:pt modelId="{7AC6DE1A-2B32-4824-AD17-36CD04BD2126}">
      <dgm:prSet phldrT="[Text]"/>
      <dgm:spPr/>
      <dgm:t>
        <a:bodyPr/>
        <a:lstStyle/>
        <a:p>
          <a:pPr rtl="0"/>
          <a:r>
            <a:rPr lang="en-US"/>
            <a:t>Trainings Provided by OHSU in 2023</a:t>
          </a:r>
        </a:p>
      </dgm:t>
    </dgm:pt>
    <dgm:pt modelId="{48B83E8E-382E-40E9-9D6F-A197AC388BE7}" type="parTrans" cxnId="{7C82D7A6-2C72-411C-BBB7-455C8E214860}">
      <dgm:prSet/>
      <dgm:spPr/>
      <dgm:t>
        <a:bodyPr/>
        <a:lstStyle/>
        <a:p>
          <a:endParaRPr lang="en-US"/>
        </a:p>
      </dgm:t>
    </dgm:pt>
    <dgm:pt modelId="{E9A8F1DE-C5A4-4537-B5DD-92B9633497B1}" type="sibTrans" cxnId="{7C82D7A6-2C72-411C-BBB7-455C8E214860}">
      <dgm:prSet/>
      <dgm:spPr/>
      <dgm:t>
        <a:bodyPr/>
        <a:lstStyle/>
        <a:p>
          <a:endParaRPr lang="en-US"/>
        </a:p>
      </dgm:t>
    </dgm:pt>
    <dgm:pt modelId="{D09BFE17-53D1-4EE5-B2BD-2BD86A847CD1}" type="pres">
      <dgm:prSet presAssocID="{BD8E69BC-B96F-4AF2-BF7F-38CD8D67A1B0}" presName="Name0" presStyleCnt="0">
        <dgm:presLayoutVars>
          <dgm:chMax val="1"/>
          <dgm:chPref val="1"/>
          <dgm:dir/>
          <dgm:resizeHandles/>
        </dgm:presLayoutVars>
      </dgm:prSet>
      <dgm:spPr/>
    </dgm:pt>
    <dgm:pt modelId="{445E966D-8F3A-4CF1-8137-F4B28833F9A2}" type="pres">
      <dgm:prSet presAssocID="{94FDDFCD-2CC2-4D06-95BB-B620DA80FF9F}" presName="Parent" presStyleLbl="node1" presStyleIdx="0" presStyleCnt="2">
        <dgm:presLayoutVars>
          <dgm:chMax val="4"/>
          <dgm:chPref val="3"/>
        </dgm:presLayoutVars>
      </dgm:prSet>
      <dgm:spPr/>
    </dgm:pt>
    <dgm:pt modelId="{88DC6BDD-F7F8-4CC5-800F-866ED766C2F7}" type="pres">
      <dgm:prSet presAssocID="{F50EFC60-649A-44A2-BE6E-5844FD1CE4B5}" presName="Accent" presStyleLbl="node1" presStyleIdx="1" presStyleCnt="2" custLinFactNeighborX="730"/>
      <dgm:spPr/>
    </dgm:pt>
    <dgm:pt modelId="{E9F00029-E634-4266-8814-3517CD2E68AD}" type="pres">
      <dgm:prSet presAssocID="{F50EFC60-649A-44A2-BE6E-5844FD1CE4B5}" presName="Image1"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mark with solid fill"/>
        </a:ext>
      </dgm:extLst>
    </dgm:pt>
    <dgm:pt modelId="{1FEBBA3E-E5EF-43FF-B641-C81A7A13ADD7}" type="pres">
      <dgm:prSet presAssocID="{F50EFC60-649A-44A2-BE6E-5844FD1CE4B5}" presName="Child1" presStyleLbl="revTx" presStyleIdx="0" presStyleCnt="3">
        <dgm:presLayoutVars>
          <dgm:chMax val="0"/>
          <dgm:chPref val="0"/>
          <dgm:bulletEnabled val="1"/>
        </dgm:presLayoutVars>
      </dgm:prSet>
      <dgm:spPr/>
    </dgm:pt>
    <dgm:pt modelId="{45E09C12-C768-49B2-85C7-B3510E0DD207}" type="pres">
      <dgm:prSet presAssocID="{93C4C93B-21ED-4932-878D-EA0458598235}" presName="Image2" presStyleCnt="0"/>
      <dgm:spPr/>
    </dgm:pt>
    <dgm:pt modelId="{40D66333-DF0B-4939-A0AE-BBC0DDF05DEA}" type="pres">
      <dgm:prSet presAssocID="{93C4C93B-21ED-4932-878D-EA0458598235}" presName="Imag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eacher with solid fill"/>
        </a:ext>
      </dgm:extLst>
    </dgm:pt>
    <dgm:pt modelId="{A0680A02-84E7-4087-A0D3-44DE7601D3F1}" type="pres">
      <dgm:prSet presAssocID="{93C4C93B-21ED-4932-878D-EA0458598235}" presName="Child2" presStyleLbl="revTx" presStyleIdx="1" presStyleCnt="3">
        <dgm:presLayoutVars>
          <dgm:chMax val="0"/>
          <dgm:chPref val="0"/>
          <dgm:bulletEnabled val="1"/>
        </dgm:presLayoutVars>
      </dgm:prSet>
      <dgm:spPr/>
    </dgm:pt>
    <dgm:pt modelId="{0F4EEC77-276F-4B45-AB19-0B33EDFE1A03}" type="pres">
      <dgm:prSet presAssocID="{7AC6DE1A-2B32-4824-AD17-36CD04BD2126}" presName="Image3" presStyleCnt="0"/>
      <dgm:spPr/>
    </dgm:pt>
    <dgm:pt modelId="{9920B013-36E0-45E9-A771-AAAF14DCA96D}" type="pres">
      <dgm:prSet presAssocID="{7AC6DE1A-2B32-4824-AD17-36CD04BD2126}" presName="Imag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dge with solid fill"/>
        </a:ext>
      </dgm:extLst>
    </dgm:pt>
    <dgm:pt modelId="{1265A27D-448C-4BF6-B577-0FEAD958FEB4}" type="pres">
      <dgm:prSet presAssocID="{7AC6DE1A-2B32-4824-AD17-36CD04BD2126}" presName="Child3" presStyleLbl="revTx" presStyleIdx="2" presStyleCnt="3">
        <dgm:presLayoutVars>
          <dgm:chMax val="0"/>
          <dgm:chPref val="0"/>
          <dgm:bulletEnabled val="1"/>
        </dgm:presLayoutVars>
      </dgm:prSet>
      <dgm:spPr/>
    </dgm:pt>
  </dgm:ptLst>
  <dgm:cxnLst>
    <dgm:cxn modelId="{B148200D-ECC7-40E7-A047-58424EBCFFE5}" type="presOf" srcId="{7AC6DE1A-2B32-4824-AD17-36CD04BD2126}" destId="{1265A27D-448C-4BF6-B577-0FEAD958FEB4}" srcOrd="0" destOrd="0" presId="urn:microsoft.com/office/officeart/2011/layout/RadialPictureList"/>
    <dgm:cxn modelId="{3FB37111-1D19-4CEA-9C04-0C6F24DD5963}" srcId="{94FDDFCD-2CC2-4D06-95BB-B620DA80FF9F}" destId="{F50EFC60-649A-44A2-BE6E-5844FD1CE4B5}" srcOrd="0" destOrd="0" parTransId="{61992E0F-619B-4A87-97B8-BAA9BDC6F59F}" sibTransId="{2E7E9E34-9347-4D80-80F1-05BDF73DF29B}"/>
    <dgm:cxn modelId="{7E51A317-CE85-4825-B01F-1317C4958887}" type="presOf" srcId="{BD8E69BC-B96F-4AF2-BF7F-38CD8D67A1B0}" destId="{D09BFE17-53D1-4EE5-B2BD-2BD86A847CD1}" srcOrd="0" destOrd="0" presId="urn:microsoft.com/office/officeart/2011/layout/RadialPictureList"/>
    <dgm:cxn modelId="{2099BE49-B409-420E-A82A-901A0856E1FF}" type="presOf" srcId="{F50EFC60-649A-44A2-BE6E-5844FD1CE4B5}" destId="{1FEBBA3E-E5EF-43FF-B641-C81A7A13ADD7}" srcOrd="0" destOrd="0" presId="urn:microsoft.com/office/officeart/2011/layout/RadialPictureList"/>
    <dgm:cxn modelId="{9010479E-4958-4F2A-9D17-A1DD6D6E7FC2}" srcId="{BD8E69BC-B96F-4AF2-BF7F-38CD8D67A1B0}" destId="{94FDDFCD-2CC2-4D06-95BB-B620DA80FF9F}" srcOrd="0" destOrd="0" parTransId="{8240C7E3-03F8-4E40-A366-78487FC37B26}" sibTransId="{73CF337F-7810-4C8A-9325-0CA564CB322C}"/>
    <dgm:cxn modelId="{7C82D7A6-2C72-411C-BBB7-455C8E214860}" srcId="{94FDDFCD-2CC2-4D06-95BB-B620DA80FF9F}" destId="{7AC6DE1A-2B32-4824-AD17-36CD04BD2126}" srcOrd="2" destOrd="0" parTransId="{48B83E8E-382E-40E9-9D6F-A197AC388BE7}" sibTransId="{E9A8F1DE-C5A4-4537-B5DD-92B9633497B1}"/>
    <dgm:cxn modelId="{3876C3AA-DB40-40BA-A301-C0F6896C4AF2}" srcId="{94FDDFCD-2CC2-4D06-95BB-B620DA80FF9F}" destId="{93C4C93B-21ED-4932-878D-EA0458598235}" srcOrd="1" destOrd="0" parTransId="{529B632A-3B65-42A0-A1AD-F24CAAD08A9C}" sibTransId="{1AF52F15-9799-4F0F-98C2-952E7104919F}"/>
    <dgm:cxn modelId="{E6FF32AF-9C9D-4E46-86F4-FEA00697EB7E}" srcId="{BD8E69BC-B96F-4AF2-BF7F-38CD8D67A1B0}" destId="{2EDBD3E8-2CE6-4684-BB93-8F78E1A8CB21}" srcOrd="3" destOrd="0" parTransId="{A905E9C3-62CF-4B80-AE1D-E66A590CA712}" sibTransId="{8258C6C1-652B-41CD-A18D-49C798F5E19D}"/>
    <dgm:cxn modelId="{4028B1C8-9C1D-46A9-9D9F-666289036C2F}" srcId="{BD8E69BC-B96F-4AF2-BF7F-38CD8D67A1B0}" destId="{AAB89B16-34BB-45F2-B9AD-322DE8204CD3}" srcOrd="1" destOrd="0" parTransId="{1D75503F-7A4C-4B90-82BF-B36174681008}" sibTransId="{2C6C9674-ECB5-4274-9FF6-5985E827BA75}"/>
    <dgm:cxn modelId="{7DD11BD9-AC4A-4710-A198-5F4AA7D22599}" type="presOf" srcId="{93C4C93B-21ED-4932-878D-EA0458598235}" destId="{A0680A02-84E7-4087-A0D3-44DE7601D3F1}" srcOrd="0" destOrd="0" presId="urn:microsoft.com/office/officeart/2011/layout/RadialPictureList"/>
    <dgm:cxn modelId="{187216EB-D08A-484B-B0DB-BAC0E1164C10}" type="presOf" srcId="{94FDDFCD-2CC2-4D06-95BB-B620DA80FF9F}" destId="{445E966D-8F3A-4CF1-8137-F4B28833F9A2}" srcOrd="0" destOrd="0" presId="urn:microsoft.com/office/officeart/2011/layout/RadialPictureList"/>
    <dgm:cxn modelId="{9C44A4F8-A72E-4FC6-8B33-B424C8CEE648}" srcId="{BD8E69BC-B96F-4AF2-BF7F-38CD8D67A1B0}" destId="{E47A1711-0FF1-42E5-B0C7-FCA09DC4C667}" srcOrd="2" destOrd="0" parTransId="{60C78950-92A7-47A0-8787-CBD067FACE2D}" sibTransId="{FAC63899-CBB9-466C-87F4-35C4B3B9614E}"/>
    <dgm:cxn modelId="{FC93BBB1-CAC4-4985-A53B-41E5B8AB6882}" type="presParOf" srcId="{D09BFE17-53D1-4EE5-B2BD-2BD86A847CD1}" destId="{445E966D-8F3A-4CF1-8137-F4B28833F9A2}" srcOrd="0" destOrd="0" presId="urn:microsoft.com/office/officeart/2011/layout/RadialPictureList"/>
    <dgm:cxn modelId="{5AC1A4EA-C63E-4848-A674-65CDDDC8606D}" type="presParOf" srcId="{D09BFE17-53D1-4EE5-B2BD-2BD86A847CD1}" destId="{88DC6BDD-F7F8-4CC5-800F-866ED766C2F7}" srcOrd="1" destOrd="0" presId="urn:microsoft.com/office/officeart/2011/layout/RadialPictureList"/>
    <dgm:cxn modelId="{D663BBE5-AD86-49AA-BCCF-995CDD9D792B}" type="presParOf" srcId="{D09BFE17-53D1-4EE5-B2BD-2BD86A847CD1}" destId="{E9F00029-E634-4266-8814-3517CD2E68AD}" srcOrd="2" destOrd="0" presId="urn:microsoft.com/office/officeart/2011/layout/RadialPictureList"/>
    <dgm:cxn modelId="{F85E62D2-CBAA-4D94-8CCE-4C199A8A7FAD}" type="presParOf" srcId="{D09BFE17-53D1-4EE5-B2BD-2BD86A847CD1}" destId="{1FEBBA3E-E5EF-43FF-B641-C81A7A13ADD7}" srcOrd="3" destOrd="0" presId="urn:microsoft.com/office/officeart/2011/layout/RadialPictureList"/>
    <dgm:cxn modelId="{1B6DF8D3-B0A5-40F9-8D0B-EB6B7889853F}" type="presParOf" srcId="{D09BFE17-53D1-4EE5-B2BD-2BD86A847CD1}" destId="{45E09C12-C768-49B2-85C7-B3510E0DD207}" srcOrd="4" destOrd="0" presId="urn:microsoft.com/office/officeart/2011/layout/RadialPictureList"/>
    <dgm:cxn modelId="{3190AD80-98FA-40BD-AF2F-46BE9EEE30E8}" type="presParOf" srcId="{45E09C12-C768-49B2-85C7-B3510E0DD207}" destId="{40D66333-DF0B-4939-A0AE-BBC0DDF05DEA}" srcOrd="0" destOrd="0" presId="urn:microsoft.com/office/officeart/2011/layout/RadialPictureList"/>
    <dgm:cxn modelId="{CDEE8EA8-5B0E-4638-A445-A65E0E5632D9}" type="presParOf" srcId="{D09BFE17-53D1-4EE5-B2BD-2BD86A847CD1}" destId="{A0680A02-84E7-4087-A0D3-44DE7601D3F1}" srcOrd="5" destOrd="0" presId="urn:microsoft.com/office/officeart/2011/layout/RadialPictureList"/>
    <dgm:cxn modelId="{E9A6435A-89CA-4AE0-AAE2-2B6B17A9AE1E}" type="presParOf" srcId="{D09BFE17-53D1-4EE5-B2BD-2BD86A847CD1}" destId="{0F4EEC77-276F-4B45-AB19-0B33EDFE1A03}" srcOrd="6" destOrd="0" presId="urn:microsoft.com/office/officeart/2011/layout/RadialPictureList"/>
    <dgm:cxn modelId="{5CC8193A-3E7E-47B5-8D85-762D9770D217}" type="presParOf" srcId="{0F4EEC77-276F-4B45-AB19-0B33EDFE1A03}" destId="{9920B013-36E0-45E9-A771-AAAF14DCA96D}" srcOrd="0" destOrd="0" presId="urn:microsoft.com/office/officeart/2011/layout/RadialPictureList"/>
    <dgm:cxn modelId="{02B3D109-63A6-48D4-98E8-12A52B4832E7}" type="presParOf" srcId="{D09BFE17-53D1-4EE5-B2BD-2BD86A847CD1}" destId="{1265A27D-448C-4BF6-B577-0FEAD958FEB4}" srcOrd="7" destOrd="0" presId="urn:microsoft.com/office/officeart/2011/layout/RadialPicture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BEB0FF3D-5CDA-4BBD-996F-3E79622EC9F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53880B8-9BAB-45B5-A30F-E34145EADB85}">
      <dgm:prSet phldrT="[Text]" phldr="0" custT="1"/>
      <dgm:spPr/>
      <dgm:t>
        <a:bodyPr/>
        <a:lstStyle/>
        <a:p>
          <a:pPr>
            <a:lnSpc>
              <a:spcPct val="100000"/>
            </a:lnSpc>
            <a:defRPr b="1"/>
          </a:pPr>
          <a:r>
            <a:rPr lang="en-US" sz="1200" baseline="0">
              <a:solidFill>
                <a:schemeClr val="bg1"/>
              </a:solidFill>
              <a:latin typeface="Calibri Light"/>
              <a:ea typeface="Calibri Light"/>
              <a:cs typeface="Calibri Light"/>
            </a:rPr>
            <a:t>Intervention 1</a:t>
          </a:r>
        </a:p>
      </dgm:t>
    </dgm:pt>
    <dgm:pt modelId="{2088A32A-572C-450D-BD26-D404C419E844}" type="parTrans" cxnId="{11253C1F-C0F3-46A3-80C7-335BCD2F355E}">
      <dgm:prSet/>
      <dgm:spPr/>
      <dgm:t>
        <a:bodyPr/>
        <a:lstStyle/>
        <a:p>
          <a:endParaRPr lang="en-US"/>
        </a:p>
      </dgm:t>
    </dgm:pt>
    <dgm:pt modelId="{4078BC73-F23D-4AFE-9090-A1386202AB1D}" type="sibTrans" cxnId="{11253C1F-C0F3-46A3-80C7-335BCD2F355E}">
      <dgm:prSet/>
      <dgm:spPr/>
      <dgm:t>
        <a:bodyPr/>
        <a:lstStyle/>
        <a:p>
          <a:endParaRPr lang="en-US"/>
        </a:p>
      </dgm:t>
    </dgm:pt>
    <dgm:pt modelId="{FF0DE04B-AB6E-4C51-B9E6-B32895B86879}">
      <dgm:prSet phldrT="[Text]" phldr="0" custT="1"/>
      <dgm:spPr/>
      <dgm:t>
        <a:bodyPr/>
        <a:lstStyle/>
        <a:p>
          <a:pPr>
            <a:lnSpc>
              <a:spcPct val="100000"/>
            </a:lnSpc>
            <a:defRPr b="1"/>
          </a:pPr>
          <a:r>
            <a:rPr lang="en-US" sz="1200" baseline="0">
              <a:solidFill>
                <a:schemeClr val="bg1"/>
              </a:solidFill>
              <a:latin typeface="Calibri Light"/>
              <a:ea typeface="Calibri Light"/>
              <a:cs typeface="Calibri Light"/>
            </a:rPr>
            <a:t>Intervention 2</a:t>
          </a:r>
        </a:p>
      </dgm:t>
    </dgm:pt>
    <dgm:pt modelId="{A6F7CC20-E5A5-4BC7-A8E0-20685EF3CA41}" type="sibTrans" cxnId="{6D64F154-A38E-4E4B-847A-FCC116853F26}">
      <dgm:prSet/>
      <dgm:spPr/>
      <dgm:t>
        <a:bodyPr/>
        <a:lstStyle/>
        <a:p>
          <a:endParaRPr lang="en-US"/>
        </a:p>
      </dgm:t>
    </dgm:pt>
    <dgm:pt modelId="{FF5A916B-B89F-4F9D-84AE-8EC9673EF2B2}" type="parTrans" cxnId="{6D64F154-A38E-4E4B-847A-FCC116853F26}">
      <dgm:prSet/>
      <dgm:spPr/>
      <dgm:t>
        <a:bodyPr/>
        <a:lstStyle/>
        <a:p>
          <a:endParaRPr lang="en-US"/>
        </a:p>
      </dgm:t>
    </dgm:pt>
    <dgm:pt modelId="{D9BCD6B2-8F87-47C8-8B3A-073E2582BEA0}">
      <dgm:prSet phldrT="[Text]" phldr="0" custT="1"/>
      <dgm:spPr/>
      <dgm:t>
        <a:bodyPr/>
        <a:lstStyle/>
        <a:p>
          <a:pPr>
            <a:lnSpc>
              <a:spcPct val="100000"/>
            </a:lnSpc>
          </a:pPr>
          <a:r>
            <a:rPr lang="en-US" sz="1100" u="sng" baseline="0">
              <a:solidFill>
                <a:schemeClr val="tx1"/>
              </a:solidFill>
              <a:latin typeface="+mn-lt"/>
              <a:ea typeface="Calibri Light"/>
              <a:cs typeface="Calibri"/>
            </a:rPr>
            <a:t>Original Intervention</a:t>
          </a:r>
        </a:p>
      </dgm:t>
    </dgm:pt>
    <dgm:pt modelId="{90CC97F7-07FA-42EC-A3BE-D485CC4819AC}" type="sibTrans" cxnId="{998EF251-1EFD-4F57-8F6A-02C9ED0BCA38}">
      <dgm:prSet/>
      <dgm:spPr/>
      <dgm:t>
        <a:bodyPr/>
        <a:lstStyle/>
        <a:p>
          <a:endParaRPr lang="en-US"/>
        </a:p>
      </dgm:t>
    </dgm:pt>
    <dgm:pt modelId="{5506642A-E9B0-47A3-9C1A-3AAF88052427}" type="parTrans" cxnId="{998EF251-1EFD-4F57-8F6A-02C9ED0BCA38}">
      <dgm:prSet/>
      <dgm:spPr/>
      <dgm:t>
        <a:bodyPr/>
        <a:lstStyle/>
        <a:p>
          <a:endParaRPr lang="en-US"/>
        </a:p>
      </dgm:t>
    </dgm:pt>
    <dgm:pt modelId="{F4E896CF-0613-43B0-80AF-E1C2D3BDC45A}">
      <dgm:prSet phldrT="[Text]" phldr="0" custT="1"/>
      <dgm:spPr/>
      <dgm:t>
        <a:bodyPr/>
        <a:lstStyle/>
        <a:p>
          <a:pPr>
            <a:lnSpc>
              <a:spcPct val="100000"/>
            </a:lnSpc>
            <a:defRPr b="1"/>
          </a:pPr>
          <a:r>
            <a:rPr lang="en-US" sz="1200" baseline="0">
              <a:solidFill>
                <a:schemeClr val="bg1"/>
              </a:solidFill>
              <a:latin typeface="Calibri Light"/>
              <a:ea typeface="Calibri Light"/>
              <a:cs typeface="Calibri Light"/>
            </a:rPr>
            <a:t>Intervention 3</a:t>
          </a:r>
        </a:p>
      </dgm:t>
    </dgm:pt>
    <dgm:pt modelId="{44750793-E980-4194-AD21-B6E2BCEBB1AF}" type="sibTrans" cxnId="{1E2B9E38-CABE-42CB-B44C-9971645A599F}">
      <dgm:prSet/>
      <dgm:spPr/>
      <dgm:t>
        <a:bodyPr/>
        <a:lstStyle/>
        <a:p>
          <a:endParaRPr lang="en-US"/>
        </a:p>
      </dgm:t>
    </dgm:pt>
    <dgm:pt modelId="{1B7C6C6C-1CB5-4B9C-999E-76789420804A}" type="parTrans" cxnId="{1E2B9E38-CABE-42CB-B44C-9971645A599F}">
      <dgm:prSet/>
      <dgm:spPr/>
      <dgm:t>
        <a:bodyPr/>
        <a:lstStyle/>
        <a:p>
          <a:endParaRPr lang="en-US"/>
        </a:p>
      </dgm:t>
    </dgm:pt>
    <dgm:pt modelId="{543BC126-5D3E-4CFC-A064-0B6D93B81695}">
      <dgm:prSet phldr="0" custT="1"/>
      <dgm:spPr/>
      <dgm:t>
        <a:bodyPr/>
        <a:lstStyle/>
        <a:p>
          <a:pPr>
            <a:lnSpc>
              <a:spcPct val="100000"/>
            </a:lnSpc>
            <a:defRPr b="1"/>
          </a:pPr>
          <a:r>
            <a:rPr lang="en-US" sz="1200" baseline="0">
              <a:solidFill>
                <a:schemeClr val="bg1"/>
              </a:solidFill>
              <a:latin typeface="Calibri Light"/>
              <a:ea typeface="Calibri Light"/>
              <a:cs typeface="Calibri"/>
            </a:rPr>
            <a:t>Intervention 6</a:t>
          </a:r>
        </a:p>
      </dgm:t>
    </dgm:pt>
    <dgm:pt modelId="{B2B34CD4-2592-414F-A77F-481B165E78A7}" type="sibTrans" cxnId="{8F0DAA0A-A90C-4F61-8F98-506BC9038141}">
      <dgm:prSet/>
      <dgm:spPr/>
      <dgm:t>
        <a:bodyPr/>
        <a:lstStyle/>
        <a:p>
          <a:endParaRPr lang="en-US"/>
        </a:p>
      </dgm:t>
    </dgm:pt>
    <dgm:pt modelId="{5F560DE9-1B74-4558-BC6D-FC776D9D6F35}" type="parTrans" cxnId="{8F0DAA0A-A90C-4F61-8F98-506BC9038141}">
      <dgm:prSet/>
      <dgm:spPr/>
      <dgm:t>
        <a:bodyPr/>
        <a:lstStyle/>
        <a:p>
          <a:endParaRPr lang="en-US"/>
        </a:p>
      </dgm:t>
    </dgm:pt>
    <dgm:pt modelId="{F72EA43D-81AD-4C4D-9283-86428A8FC5B4}">
      <dgm:prSet phldr="0" custT="1"/>
      <dgm:spPr/>
      <dgm:t>
        <a:bodyPr/>
        <a:lstStyle/>
        <a:p>
          <a:pPr>
            <a:lnSpc>
              <a:spcPct val="100000"/>
            </a:lnSpc>
          </a:pPr>
          <a:r>
            <a:rPr lang="en-US" sz="1100" u="sng" baseline="0">
              <a:solidFill>
                <a:schemeClr val="tx1"/>
              </a:solidFill>
              <a:latin typeface="+mn-lt"/>
              <a:ea typeface="Calibri Light"/>
              <a:cs typeface="Calibri"/>
            </a:rPr>
            <a:t>Original Intervention</a:t>
          </a:r>
        </a:p>
      </dgm:t>
    </dgm:pt>
    <dgm:pt modelId="{2CB1B7D0-51EB-472A-8CDB-086740788382}" type="parTrans" cxnId="{EAF00650-C017-48AA-8CC4-B73FE6833060}">
      <dgm:prSet/>
      <dgm:spPr/>
      <dgm:t>
        <a:bodyPr/>
        <a:lstStyle/>
        <a:p>
          <a:endParaRPr lang="en-US"/>
        </a:p>
      </dgm:t>
    </dgm:pt>
    <dgm:pt modelId="{92D13778-B90C-4E67-8F38-9926E11DE803}" type="sibTrans" cxnId="{EAF00650-C017-48AA-8CC4-B73FE6833060}">
      <dgm:prSet/>
      <dgm:spPr/>
      <dgm:t>
        <a:bodyPr/>
        <a:lstStyle/>
        <a:p>
          <a:endParaRPr lang="en-US"/>
        </a:p>
      </dgm:t>
    </dgm:pt>
    <dgm:pt modelId="{0ECB3107-FD7C-4215-BB2C-95E7EF51EE89}">
      <dgm:prSet phldrT="[Text]" phldr="0" custT="1"/>
      <dgm:spPr/>
      <dgm:t>
        <a:bodyPr/>
        <a:lstStyle/>
        <a:p>
          <a:pPr>
            <a:lnSpc>
              <a:spcPct val="100000"/>
            </a:lnSpc>
            <a:defRPr b="1"/>
          </a:pPr>
          <a:r>
            <a:rPr lang="en-US" sz="1200" baseline="0">
              <a:solidFill>
                <a:schemeClr val="bg1"/>
              </a:solidFill>
              <a:latin typeface="Calibri Light"/>
              <a:ea typeface="Calibri Light"/>
              <a:cs typeface="Calibri Light"/>
            </a:rPr>
            <a:t>Intervention 4</a:t>
          </a:r>
        </a:p>
      </dgm:t>
    </dgm:pt>
    <dgm:pt modelId="{1AECEE64-E89C-4D37-88F2-B463FDDD7182}" type="parTrans" cxnId="{885AB13F-985F-444F-9FA9-7032BC98AE2B}">
      <dgm:prSet/>
      <dgm:spPr/>
      <dgm:t>
        <a:bodyPr/>
        <a:lstStyle/>
        <a:p>
          <a:endParaRPr lang="en-US"/>
        </a:p>
      </dgm:t>
    </dgm:pt>
    <dgm:pt modelId="{F7CB5461-E2AD-4135-AC3E-573E6A856980}" type="sibTrans" cxnId="{885AB13F-985F-444F-9FA9-7032BC98AE2B}">
      <dgm:prSet/>
      <dgm:spPr/>
      <dgm:t>
        <a:bodyPr/>
        <a:lstStyle/>
        <a:p>
          <a:endParaRPr lang="en-US"/>
        </a:p>
      </dgm:t>
    </dgm:pt>
    <dgm:pt modelId="{8BDA3C55-9D9F-4932-8E95-9583F3F00E4A}">
      <dgm:prSet phldr="0" custT="1"/>
      <dgm:spPr/>
      <dgm:t>
        <a:bodyPr/>
        <a:lstStyle/>
        <a:p>
          <a:pPr>
            <a:lnSpc>
              <a:spcPct val="100000"/>
            </a:lnSpc>
          </a:pPr>
          <a:r>
            <a:rPr lang="en-US" sz="1000">
              <a:solidFill>
                <a:schemeClr val="accent1"/>
              </a:solidFill>
            </a:rPr>
            <a:t>Create local training pathways for traditional health workers in partnership with community organizations to increase THW workforce</a:t>
          </a:r>
          <a:endParaRPr lang="en-US" sz="1000" baseline="0">
            <a:solidFill>
              <a:schemeClr val="tx1"/>
            </a:solidFill>
            <a:latin typeface="+mn-lt"/>
            <a:ea typeface="Calibri Light"/>
            <a:cs typeface="Calibri"/>
          </a:endParaRPr>
        </a:p>
      </dgm:t>
    </dgm:pt>
    <dgm:pt modelId="{8A205CE5-5C2B-4199-96DC-200CFD82BA81}" type="parTrans" cxnId="{EAA2E04A-06C0-4CEA-9EEA-81472EC76B7D}">
      <dgm:prSet/>
      <dgm:spPr/>
      <dgm:t>
        <a:bodyPr/>
        <a:lstStyle/>
        <a:p>
          <a:endParaRPr lang="en-US"/>
        </a:p>
      </dgm:t>
    </dgm:pt>
    <dgm:pt modelId="{ECB54A05-7596-4B6A-AABC-47C92FB4C85A}" type="sibTrans" cxnId="{EAA2E04A-06C0-4CEA-9EEA-81472EC76B7D}">
      <dgm:prSet/>
      <dgm:spPr/>
      <dgm:t>
        <a:bodyPr/>
        <a:lstStyle/>
        <a:p>
          <a:endParaRPr lang="en-US"/>
        </a:p>
      </dgm:t>
    </dgm:pt>
    <dgm:pt modelId="{69F9105F-FE72-4B63-AD6F-F6CC0A99C6C2}">
      <dgm:prSet phldrT="[Text]" phldr="0" custT="1"/>
      <dgm:spPr/>
      <dgm:t>
        <a:bodyPr/>
        <a:lstStyle/>
        <a:p>
          <a:pPr>
            <a:lnSpc>
              <a:spcPct val="100000"/>
            </a:lnSpc>
          </a:pPr>
          <a:r>
            <a:rPr lang="en-US" sz="1050" u="sng" baseline="0">
              <a:solidFill>
                <a:schemeClr val="tx1"/>
              </a:solidFill>
              <a:latin typeface="+mn-lt"/>
              <a:ea typeface="Calibri Light"/>
              <a:cs typeface="Calibri"/>
            </a:rPr>
            <a:t>Original Intervention</a:t>
          </a:r>
          <a:endParaRPr lang="en-US" sz="1050" u="sng" baseline="0">
            <a:solidFill>
              <a:schemeClr val="bg1"/>
            </a:solidFill>
            <a:latin typeface="Calibri Light"/>
            <a:ea typeface="Calibri Light"/>
            <a:cs typeface="Calibri Light"/>
          </a:endParaRPr>
        </a:p>
      </dgm:t>
    </dgm:pt>
    <dgm:pt modelId="{1708FBBB-9496-4670-854A-EA197AEC3D96}" type="parTrans" cxnId="{412727DD-FA3F-490F-99E4-1065278922E4}">
      <dgm:prSet/>
      <dgm:spPr/>
      <dgm:t>
        <a:bodyPr/>
        <a:lstStyle/>
        <a:p>
          <a:endParaRPr lang="en-US"/>
        </a:p>
      </dgm:t>
    </dgm:pt>
    <dgm:pt modelId="{BD24C048-426E-481A-89DB-728E1F5C8C37}" type="sibTrans" cxnId="{412727DD-FA3F-490F-99E4-1065278922E4}">
      <dgm:prSet/>
      <dgm:spPr/>
      <dgm:t>
        <a:bodyPr/>
        <a:lstStyle/>
        <a:p>
          <a:endParaRPr lang="en-US"/>
        </a:p>
      </dgm:t>
    </dgm:pt>
    <dgm:pt modelId="{B2542CA3-C5BC-4A2E-B4F4-6BCBBE32CDEE}">
      <dgm:prSet phldrT="[Text]" phldr="0" custT="1"/>
      <dgm:spPr/>
      <dgm:t>
        <a:bodyPr/>
        <a:lstStyle/>
        <a:p>
          <a:pPr>
            <a:lnSpc>
              <a:spcPct val="100000"/>
            </a:lnSpc>
          </a:pPr>
          <a:r>
            <a:rPr lang="en-US" sz="1050" u="sng" baseline="0">
              <a:solidFill>
                <a:schemeClr val="tx1"/>
              </a:solidFill>
              <a:latin typeface="+mn-lt"/>
              <a:ea typeface="Calibri Light"/>
              <a:cs typeface="Calibri"/>
            </a:rPr>
            <a:t>Original Intervention</a:t>
          </a:r>
          <a:endParaRPr lang="en-US" sz="1050" u="sng" baseline="0">
            <a:solidFill>
              <a:schemeClr val="bg1"/>
            </a:solidFill>
            <a:latin typeface="Calibri Light"/>
            <a:ea typeface="Calibri Light"/>
            <a:cs typeface="Calibri Light"/>
          </a:endParaRPr>
        </a:p>
      </dgm:t>
    </dgm:pt>
    <dgm:pt modelId="{DE99211B-70E8-45B6-A1D7-7BA8C6C26F23}" type="parTrans" cxnId="{AC1442A8-29D3-4139-BA74-FCA976F7AE95}">
      <dgm:prSet/>
      <dgm:spPr/>
      <dgm:t>
        <a:bodyPr/>
        <a:lstStyle/>
        <a:p>
          <a:endParaRPr lang="en-US"/>
        </a:p>
      </dgm:t>
    </dgm:pt>
    <dgm:pt modelId="{0FE7B621-0430-487F-8F98-DC5F01E85652}" type="sibTrans" cxnId="{AC1442A8-29D3-4139-BA74-FCA976F7AE95}">
      <dgm:prSet/>
      <dgm:spPr/>
      <dgm:t>
        <a:bodyPr/>
        <a:lstStyle/>
        <a:p>
          <a:endParaRPr lang="en-US"/>
        </a:p>
      </dgm:t>
    </dgm:pt>
    <dgm:pt modelId="{268AC35D-6BB2-45AC-9E23-98E5DBEDA642}">
      <dgm:prSet phldr="0" custT="1"/>
      <dgm:spPr/>
      <dgm:t>
        <a:bodyPr/>
        <a:lstStyle/>
        <a:p>
          <a:pPr rtl="0">
            <a:lnSpc>
              <a:spcPct val="100000"/>
            </a:lnSpc>
          </a:pPr>
          <a:r>
            <a:rPr lang="en-US" sz="1050" u="sng" baseline="0">
              <a:solidFill>
                <a:schemeClr val="tx1"/>
              </a:solidFill>
              <a:latin typeface="+mn-lt"/>
              <a:ea typeface="Calibri Light"/>
              <a:cs typeface="Calibri"/>
            </a:rPr>
            <a:t>Original Intervention #6</a:t>
          </a:r>
          <a:endParaRPr lang="en-US" sz="1050" u="sng" baseline="0">
            <a:solidFill>
              <a:schemeClr val="tx1"/>
            </a:solidFill>
            <a:latin typeface="Calibri Light"/>
            <a:ea typeface="Calibri Light"/>
            <a:cs typeface="Calibri"/>
          </a:endParaRPr>
        </a:p>
      </dgm:t>
    </dgm:pt>
    <dgm:pt modelId="{79ADAF16-DD0A-4272-9A93-8B167B4927FE}" type="parTrans" cxnId="{C7C6857D-D4E5-4B92-9521-2FB1B6A75CCC}">
      <dgm:prSet/>
      <dgm:spPr/>
      <dgm:t>
        <a:bodyPr/>
        <a:lstStyle/>
        <a:p>
          <a:endParaRPr lang="en-US"/>
        </a:p>
      </dgm:t>
    </dgm:pt>
    <dgm:pt modelId="{1DA810A7-D459-422E-9478-D5E867B4D88F}" type="sibTrans" cxnId="{C7C6857D-D4E5-4B92-9521-2FB1B6A75CCC}">
      <dgm:prSet/>
      <dgm:spPr/>
      <dgm:t>
        <a:bodyPr/>
        <a:lstStyle/>
        <a:p>
          <a:endParaRPr lang="en-US"/>
        </a:p>
      </dgm:t>
    </dgm:pt>
    <dgm:pt modelId="{C6350EE4-8FEA-46D7-947E-6FA1FD9F0C8A}">
      <dgm:prSet phldrT="[Text]" phldr="0" custT="1"/>
      <dgm:spPr/>
      <dgm:t>
        <a:bodyPr/>
        <a:lstStyle/>
        <a:p>
          <a:pPr>
            <a:lnSpc>
              <a:spcPct val="100000"/>
            </a:lnSpc>
          </a:pPr>
          <a:r>
            <a:rPr lang="en-US" sz="1050" u="sng"/>
            <a:t>Revised Intervention # 3:</a:t>
          </a:r>
          <a:endParaRPr lang="en-US" sz="1050" u="sng" baseline="0">
            <a:solidFill>
              <a:schemeClr val="bg1"/>
            </a:solidFill>
            <a:latin typeface="Calibri Light"/>
            <a:ea typeface="Calibri Light"/>
            <a:cs typeface="Calibri Light"/>
          </a:endParaRPr>
        </a:p>
      </dgm:t>
    </dgm:pt>
    <dgm:pt modelId="{2D41A1F7-F2DC-45AD-B213-683351E5852A}" type="parTrans" cxnId="{8639BC21-765F-414D-850D-7FD4A4176ACA}">
      <dgm:prSet/>
      <dgm:spPr/>
      <dgm:t>
        <a:bodyPr/>
        <a:lstStyle/>
        <a:p>
          <a:endParaRPr lang="en-US"/>
        </a:p>
      </dgm:t>
    </dgm:pt>
    <dgm:pt modelId="{E8D4057D-07E7-4087-AAA2-6CBB68407675}" type="sibTrans" cxnId="{8639BC21-765F-414D-850D-7FD4A4176ACA}">
      <dgm:prSet/>
      <dgm:spPr/>
      <dgm:t>
        <a:bodyPr/>
        <a:lstStyle/>
        <a:p>
          <a:endParaRPr lang="en-US"/>
        </a:p>
      </dgm:t>
    </dgm:pt>
    <dgm:pt modelId="{B001A9A4-0C54-4138-9301-2E73385B4DDB}">
      <dgm:prSet phldrT="[Text]" phldr="0" custT="1"/>
      <dgm:spPr/>
      <dgm:t>
        <a:bodyPr/>
        <a:lstStyle/>
        <a:p>
          <a:pPr>
            <a:lnSpc>
              <a:spcPct val="100000"/>
            </a:lnSpc>
          </a:pPr>
          <a:r>
            <a:rPr lang="en-US" sz="1000">
              <a:solidFill>
                <a:schemeClr val="accent1"/>
              </a:solidFill>
            </a:rPr>
            <a:t>Develop and offer (3) Eating Disorder trainings for Douglas County community by Q2 2022</a:t>
          </a:r>
          <a:br>
            <a:rPr lang="en-US" sz="1000">
              <a:solidFill>
                <a:schemeClr val="accent1"/>
              </a:solidFill>
            </a:rPr>
          </a:br>
          <a:endParaRPr lang="en-US" sz="1000" baseline="0">
            <a:solidFill>
              <a:schemeClr val="tx1"/>
            </a:solidFill>
            <a:latin typeface="+mn-lt"/>
            <a:ea typeface="Calibri Light"/>
            <a:cs typeface="Calibri"/>
          </a:endParaRPr>
        </a:p>
      </dgm:t>
    </dgm:pt>
    <dgm:pt modelId="{1F88F90A-85A1-47FC-AD08-903DDFF0E4DC}" type="parTrans" cxnId="{B37D9396-082F-4604-9204-A39CC1FE1E76}">
      <dgm:prSet/>
      <dgm:spPr/>
      <dgm:t>
        <a:bodyPr/>
        <a:lstStyle/>
        <a:p>
          <a:endParaRPr lang="en-US"/>
        </a:p>
      </dgm:t>
    </dgm:pt>
    <dgm:pt modelId="{CA9B43E5-0999-4842-9317-8612962C2F28}" type="sibTrans" cxnId="{B37D9396-082F-4604-9204-A39CC1FE1E76}">
      <dgm:prSet/>
      <dgm:spPr/>
      <dgm:t>
        <a:bodyPr/>
        <a:lstStyle/>
        <a:p>
          <a:endParaRPr lang="en-US"/>
        </a:p>
      </dgm:t>
    </dgm:pt>
    <dgm:pt modelId="{EBF5B62F-3DC1-4AF6-8FE3-7698FF959793}">
      <dgm:prSet phldrT="[Text]" phldr="0" custT="1"/>
      <dgm:spPr/>
      <dgm:t>
        <a:bodyPr/>
        <a:lstStyle/>
        <a:p>
          <a:pPr>
            <a:lnSpc>
              <a:spcPct val="100000"/>
            </a:lnSpc>
          </a:pPr>
          <a:r>
            <a:rPr lang="en-US" sz="1050">
              <a:solidFill>
                <a:schemeClr val="accent1"/>
              </a:solidFill>
            </a:rPr>
            <a:t>Fund credentialing of at least (5) local behavioral health providers through The International Association Of Eating Disorders Professionals (IADEP) by Q4 2023</a:t>
          </a:r>
          <a:endParaRPr lang="en-US" sz="1050" baseline="0">
            <a:solidFill>
              <a:schemeClr val="bg1"/>
            </a:solidFill>
            <a:latin typeface="Calibri Light"/>
            <a:ea typeface="Calibri Light"/>
            <a:cs typeface="Calibri Light"/>
          </a:endParaRPr>
        </a:p>
      </dgm:t>
    </dgm:pt>
    <dgm:pt modelId="{7A7F3045-F9E2-4BAA-9BCC-87A1E632D600}" type="parTrans" cxnId="{E8098EA6-7E98-4C52-B70A-5628CED93F42}">
      <dgm:prSet/>
      <dgm:spPr/>
      <dgm:t>
        <a:bodyPr/>
        <a:lstStyle/>
        <a:p>
          <a:endParaRPr lang="en-US"/>
        </a:p>
      </dgm:t>
    </dgm:pt>
    <dgm:pt modelId="{34D33AE1-7B24-42BF-9DD3-FFA2B7647353}" type="sibTrans" cxnId="{E8098EA6-7E98-4C52-B70A-5628CED93F42}">
      <dgm:prSet/>
      <dgm:spPr/>
      <dgm:t>
        <a:bodyPr/>
        <a:lstStyle/>
        <a:p>
          <a:endParaRPr lang="en-US"/>
        </a:p>
      </dgm:t>
    </dgm:pt>
    <dgm:pt modelId="{1F2BDD86-9986-4CA8-AED1-BDB9C6FF72CE}">
      <dgm:prSet phldrT="[Text]" phldr="0" custT="1"/>
      <dgm:spPr/>
      <dgm:t>
        <a:bodyPr/>
        <a:lstStyle/>
        <a:p>
          <a:pPr>
            <a:lnSpc>
              <a:spcPct val="100000"/>
            </a:lnSpc>
          </a:pPr>
          <a:r>
            <a:rPr lang="en-US" sz="1050">
              <a:solidFill>
                <a:schemeClr val="accent1"/>
              </a:solidFill>
            </a:rPr>
            <a:t>Require REALD data to be collected on all UHA credentialed/</a:t>
          </a:r>
          <a:r>
            <a:rPr lang="en-US" sz="1050">
              <a:solidFill>
                <a:schemeClr val="accent1"/>
              </a:solidFill>
              <a:latin typeface="Gill Sans MT" panose="020B0502020104020203"/>
            </a:rPr>
            <a:t> </a:t>
          </a:r>
          <a:r>
            <a:rPr lang="en-US" sz="1050">
              <a:solidFill>
                <a:schemeClr val="accent1"/>
              </a:solidFill>
            </a:rPr>
            <a:t>contracted providers by Q4 2023 to accurately assess provider to member demographics</a:t>
          </a:r>
          <a:endParaRPr lang="en-US" sz="1050" baseline="0">
            <a:solidFill>
              <a:schemeClr val="bg1"/>
            </a:solidFill>
            <a:latin typeface="Calibri Light"/>
            <a:ea typeface="Calibri Light"/>
            <a:cs typeface="Calibri Light"/>
          </a:endParaRPr>
        </a:p>
      </dgm:t>
    </dgm:pt>
    <dgm:pt modelId="{7ED778D7-0DEE-4A0C-B055-BAF9EA0A729A}" type="parTrans" cxnId="{B5B2BCDF-5CF0-43CC-ACD7-C76C1D8FC19B}">
      <dgm:prSet/>
      <dgm:spPr/>
      <dgm:t>
        <a:bodyPr/>
        <a:lstStyle/>
        <a:p>
          <a:endParaRPr lang="en-US"/>
        </a:p>
      </dgm:t>
    </dgm:pt>
    <dgm:pt modelId="{8C374EBF-F1E7-4085-B7A1-E2598E38DC68}" type="sibTrans" cxnId="{B5B2BCDF-5CF0-43CC-ACD7-C76C1D8FC19B}">
      <dgm:prSet/>
      <dgm:spPr/>
      <dgm:t>
        <a:bodyPr/>
        <a:lstStyle/>
        <a:p>
          <a:endParaRPr lang="en-US"/>
        </a:p>
      </dgm:t>
    </dgm:pt>
    <dgm:pt modelId="{8578E016-5BF0-4DC5-87F2-39E526DE492A}">
      <dgm:prSet phldr="0" custT="1"/>
      <dgm:spPr/>
      <dgm:t>
        <a:bodyPr/>
        <a:lstStyle/>
        <a:p>
          <a:pPr>
            <a:lnSpc>
              <a:spcPct val="100000"/>
            </a:lnSpc>
          </a:pPr>
          <a:r>
            <a:rPr lang="en-US" sz="1050">
              <a:solidFill>
                <a:schemeClr val="accent1"/>
              </a:solidFill>
            </a:rPr>
            <a:t>Forge partnership with at least one higher education academic institution to develop and promote distance learning program to increase local behavioral health workforce by Q4 2024</a:t>
          </a:r>
          <a:endParaRPr lang="en-US" sz="1050" baseline="0">
            <a:solidFill>
              <a:schemeClr val="bg1"/>
            </a:solidFill>
            <a:latin typeface="Calibri Light"/>
            <a:ea typeface="Calibri Light"/>
            <a:cs typeface="Calibri"/>
          </a:endParaRPr>
        </a:p>
      </dgm:t>
    </dgm:pt>
    <dgm:pt modelId="{835A696C-1922-4B09-A681-A4E36576BA25}" type="parTrans" cxnId="{911E5FF1-6882-41F9-8701-FF5A4142EE1A}">
      <dgm:prSet/>
      <dgm:spPr/>
      <dgm:t>
        <a:bodyPr/>
        <a:lstStyle/>
        <a:p>
          <a:endParaRPr lang="en-US"/>
        </a:p>
      </dgm:t>
    </dgm:pt>
    <dgm:pt modelId="{8EC8EF61-399F-4538-A924-C682EECE63BD}" type="sibTrans" cxnId="{911E5FF1-6882-41F9-8701-FF5A4142EE1A}">
      <dgm:prSet/>
      <dgm:spPr/>
      <dgm:t>
        <a:bodyPr/>
        <a:lstStyle/>
        <a:p>
          <a:endParaRPr lang="en-US"/>
        </a:p>
      </dgm:t>
    </dgm:pt>
    <dgm:pt modelId="{B792EA53-22E2-40B9-BEE6-64CE6EF18B18}">
      <dgm:prSet phldrT="[Text]" phldr="0" custT="1"/>
      <dgm:spPr/>
      <dgm:t>
        <a:bodyPr/>
        <a:lstStyle/>
        <a:p>
          <a:pPr>
            <a:lnSpc>
              <a:spcPct val="100000"/>
            </a:lnSpc>
          </a:pPr>
          <a:r>
            <a:rPr lang="en-US" sz="1050">
              <a:solidFill>
                <a:schemeClr val="accent1"/>
              </a:solidFill>
            </a:rPr>
            <a:t>Increase local training and education opportunities to expand access to evidence-based treatment modalities</a:t>
          </a:r>
          <a:endParaRPr lang="en-US" sz="1050" b="0" baseline="0">
            <a:solidFill>
              <a:schemeClr val="accent1"/>
            </a:solidFill>
            <a:latin typeface="Calibri Light"/>
            <a:ea typeface="Calibri Light"/>
            <a:cs typeface="Calibri Light"/>
          </a:endParaRPr>
        </a:p>
      </dgm:t>
    </dgm:pt>
    <dgm:pt modelId="{49DEA335-D4DD-42AF-B4AA-567F62133A30}" type="parTrans" cxnId="{5E40CAE6-DCD8-4DE1-9248-F00EB6C14DED}">
      <dgm:prSet/>
      <dgm:spPr/>
      <dgm:t>
        <a:bodyPr/>
        <a:lstStyle/>
        <a:p>
          <a:endParaRPr lang="en-US"/>
        </a:p>
      </dgm:t>
    </dgm:pt>
    <dgm:pt modelId="{703C3D2F-2C39-4142-BAE2-796E9E081E2A}" type="sibTrans" cxnId="{5E40CAE6-DCD8-4DE1-9248-F00EB6C14DED}">
      <dgm:prSet/>
      <dgm:spPr/>
      <dgm:t>
        <a:bodyPr/>
        <a:lstStyle/>
        <a:p>
          <a:endParaRPr lang="en-US"/>
        </a:p>
      </dgm:t>
    </dgm:pt>
    <dgm:pt modelId="{040000A5-A5FD-4619-AFE5-18AA77D3558D}">
      <dgm:prSet phldrT="[Text]" phldr="0" custT="1"/>
      <dgm:spPr/>
      <dgm:t>
        <a:bodyPr/>
        <a:lstStyle/>
        <a:p>
          <a:pPr>
            <a:lnSpc>
              <a:spcPct val="100000"/>
            </a:lnSpc>
          </a:pPr>
          <a:r>
            <a:rPr lang="en-US" sz="1050">
              <a:solidFill>
                <a:schemeClr val="accent1"/>
              </a:solidFill>
            </a:rPr>
            <a:t>Increase the cultural and linguistic diversity of contracted behavioral health providers</a:t>
          </a:r>
          <a:endParaRPr lang="en-US" sz="1050" baseline="0">
            <a:solidFill>
              <a:schemeClr val="accent1"/>
            </a:solidFill>
            <a:latin typeface="Calibri Light"/>
            <a:ea typeface="Calibri Light"/>
            <a:cs typeface="Calibri Light"/>
          </a:endParaRPr>
        </a:p>
      </dgm:t>
    </dgm:pt>
    <dgm:pt modelId="{5ECD01CF-F209-441A-8AB1-18CC5572D0B3}" type="parTrans" cxnId="{76C1D0B4-0688-40F5-BEE1-0ABE85AFDEB5}">
      <dgm:prSet/>
      <dgm:spPr/>
      <dgm:t>
        <a:bodyPr/>
        <a:lstStyle/>
        <a:p>
          <a:endParaRPr lang="en-US"/>
        </a:p>
      </dgm:t>
    </dgm:pt>
    <dgm:pt modelId="{99CF8397-B48F-4AF7-A7C6-5F22CFC5BB3B}" type="sibTrans" cxnId="{76C1D0B4-0688-40F5-BEE1-0ABE85AFDEB5}">
      <dgm:prSet/>
      <dgm:spPr/>
      <dgm:t>
        <a:bodyPr/>
        <a:lstStyle/>
        <a:p>
          <a:endParaRPr lang="en-US"/>
        </a:p>
      </dgm:t>
    </dgm:pt>
    <dgm:pt modelId="{FC395421-1557-43B6-A62D-70333B061519}">
      <dgm:prSet phldr="0" custT="1"/>
      <dgm:spPr/>
      <dgm:t>
        <a:bodyPr/>
        <a:lstStyle/>
        <a:p>
          <a:pPr>
            <a:lnSpc>
              <a:spcPct val="100000"/>
            </a:lnSpc>
          </a:pPr>
          <a:endParaRPr lang="en-US" sz="1200" baseline="0">
            <a:solidFill>
              <a:schemeClr val="bg1"/>
            </a:solidFill>
            <a:latin typeface="Calibri Light"/>
            <a:ea typeface="Calibri Light"/>
            <a:cs typeface="Calibri"/>
          </a:endParaRPr>
        </a:p>
      </dgm:t>
    </dgm:pt>
    <dgm:pt modelId="{106332E2-5B4A-4EA7-87D7-C53A635ECC46}" type="parTrans" cxnId="{B9B51F9B-68C4-4479-873C-929C0B64D599}">
      <dgm:prSet/>
      <dgm:spPr/>
      <dgm:t>
        <a:bodyPr/>
        <a:lstStyle/>
        <a:p>
          <a:endParaRPr lang="en-US"/>
        </a:p>
      </dgm:t>
    </dgm:pt>
    <dgm:pt modelId="{EE257955-9F99-476A-94F3-183C04C24F99}" type="sibTrans" cxnId="{B9B51F9B-68C4-4479-873C-929C0B64D599}">
      <dgm:prSet/>
      <dgm:spPr/>
      <dgm:t>
        <a:bodyPr/>
        <a:lstStyle/>
        <a:p>
          <a:endParaRPr lang="en-US"/>
        </a:p>
      </dgm:t>
    </dgm:pt>
    <dgm:pt modelId="{E3027374-50D7-4C1A-A143-B5A13190684B}">
      <dgm:prSet phldrT="[Text]" phldr="0" custT="1"/>
      <dgm:spPr/>
      <dgm:t>
        <a:bodyPr/>
        <a:lstStyle/>
        <a:p>
          <a:pPr rtl="0">
            <a:lnSpc>
              <a:spcPct val="100000"/>
            </a:lnSpc>
          </a:pPr>
          <a:r>
            <a:rPr lang="en-US" sz="1050" u="sng">
              <a:latin typeface="Gill Sans MT" panose="020B0502020104020203"/>
            </a:rPr>
            <a:t>Revised Intervention</a:t>
          </a:r>
          <a:r>
            <a:rPr lang="en-US" sz="1050" u="sng"/>
            <a:t> # 4</a:t>
          </a:r>
          <a:endParaRPr lang="en-US" sz="1050" baseline="0">
            <a:solidFill>
              <a:schemeClr val="bg1"/>
            </a:solidFill>
            <a:latin typeface="Calibri Light"/>
            <a:ea typeface="Calibri Light"/>
            <a:cs typeface="Calibri Light"/>
          </a:endParaRPr>
        </a:p>
      </dgm:t>
    </dgm:pt>
    <dgm:pt modelId="{FB56C8A9-65A3-41CA-888E-929B941E0CA7}" type="parTrans" cxnId="{7FAA354B-8D69-4E5E-B447-711CF5FE6148}">
      <dgm:prSet/>
      <dgm:spPr/>
      <dgm:t>
        <a:bodyPr/>
        <a:lstStyle/>
        <a:p>
          <a:endParaRPr lang="en-US"/>
        </a:p>
      </dgm:t>
    </dgm:pt>
    <dgm:pt modelId="{55A4228A-4235-4C97-98E4-C30740CA5E2A}" type="sibTrans" cxnId="{7FAA354B-8D69-4E5E-B447-711CF5FE6148}">
      <dgm:prSet/>
      <dgm:spPr/>
      <dgm:t>
        <a:bodyPr/>
        <a:lstStyle/>
        <a:p>
          <a:endParaRPr lang="en-US"/>
        </a:p>
      </dgm:t>
    </dgm:pt>
    <dgm:pt modelId="{7187C86E-9816-4FFE-A8ED-FF7F6E91D169}">
      <dgm:prSet phldrT="[Text]" phldr="0" custT="1"/>
      <dgm:spPr/>
      <dgm:t>
        <a:bodyPr/>
        <a:lstStyle/>
        <a:p>
          <a:pPr>
            <a:lnSpc>
              <a:spcPct val="100000"/>
            </a:lnSpc>
          </a:pPr>
          <a:endParaRPr lang="en-US" sz="1050" baseline="0">
            <a:solidFill>
              <a:schemeClr val="bg1"/>
            </a:solidFill>
            <a:latin typeface="Calibri Light"/>
            <a:ea typeface="Calibri Light"/>
            <a:cs typeface="Calibri Light"/>
          </a:endParaRPr>
        </a:p>
      </dgm:t>
    </dgm:pt>
    <dgm:pt modelId="{64C37CD1-8624-4444-ABFF-AF2791B3690A}" type="parTrans" cxnId="{5B6DD7EA-44E6-4A91-960E-4484ACD8EEB3}">
      <dgm:prSet/>
      <dgm:spPr/>
      <dgm:t>
        <a:bodyPr/>
        <a:lstStyle/>
        <a:p>
          <a:endParaRPr lang="en-US"/>
        </a:p>
      </dgm:t>
    </dgm:pt>
    <dgm:pt modelId="{4E7C4AB7-8BC2-4D2E-9B8F-A4B52F6EBA89}" type="sibTrans" cxnId="{5B6DD7EA-44E6-4A91-960E-4484ACD8EEB3}">
      <dgm:prSet/>
      <dgm:spPr/>
      <dgm:t>
        <a:bodyPr/>
        <a:lstStyle/>
        <a:p>
          <a:endParaRPr lang="en-US"/>
        </a:p>
      </dgm:t>
    </dgm:pt>
    <dgm:pt modelId="{484AC52F-BCD1-494D-B53D-0DC09BDADD12}">
      <dgm:prSet phldr="0" custT="1"/>
      <dgm:spPr/>
      <dgm:t>
        <a:bodyPr/>
        <a:lstStyle/>
        <a:p>
          <a:pPr rtl="0">
            <a:lnSpc>
              <a:spcPct val="100000"/>
            </a:lnSpc>
          </a:pPr>
          <a:r>
            <a:rPr lang="en-US" sz="1050" u="sng" baseline="0">
              <a:solidFill>
                <a:schemeClr val="tx1"/>
              </a:solidFill>
              <a:latin typeface="Gill Sans MT"/>
              <a:ea typeface="Calibri Light"/>
              <a:cs typeface="Calibri"/>
            </a:rPr>
            <a:t>New Intervention # 5 </a:t>
          </a:r>
        </a:p>
      </dgm:t>
    </dgm:pt>
    <dgm:pt modelId="{9D041908-C157-4B2C-A098-E94FA135EC96}" type="parTrans" cxnId="{18E9E185-3C7F-4108-9FE5-46B230B9BFC8}">
      <dgm:prSet/>
      <dgm:spPr/>
      <dgm:t>
        <a:bodyPr/>
        <a:lstStyle/>
        <a:p>
          <a:endParaRPr lang="en-US"/>
        </a:p>
      </dgm:t>
    </dgm:pt>
    <dgm:pt modelId="{0223EA37-E60E-4CCC-9683-2A056EF9D645}" type="sibTrans" cxnId="{18E9E185-3C7F-4108-9FE5-46B230B9BFC8}">
      <dgm:prSet/>
      <dgm:spPr/>
      <dgm:t>
        <a:bodyPr/>
        <a:lstStyle/>
        <a:p>
          <a:endParaRPr lang="en-US"/>
        </a:p>
      </dgm:t>
    </dgm:pt>
    <dgm:pt modelId="{993CD486-7ECA-4FFD-8595-2D40974A5B76}">
      <dgm:prSet phldr="0" custT="1"/>
      <dgm:spPr/>
      <dgm:t>
        <a:bodyPr/>
        <a:lstStyle/>
        <a:p>
          <a:pPr rtl="0">
            <a:lnSpc>
              <a:spcPct val="100000"/>
            </a:lnSpc>
          </a:pPr>
          <a:r>
            <a:rPr lang="en-US" sz="1050">
              <a:solidFill>
                <a:schemeClr val="accent1"/>
              </a:solidFill>
            </a:rPr>
            <a:t>Develop and promote workforce development, training, and educational opportunities for current and aspiring behavioral health professionals.</a:t>
          </a:r>
          <a:r>
            <a:rPr lang="en-US" sz="1050">
              <a:solidFill>
                <a:schemeClr val="accent1"/>
              </a:solidFill>
              <a:latin typeface="Gill Sans MT" panose="020B0502020104020203"/>
            </a:rPr>
            <a:t> </a:t>
          </a:r>
          <a:endParaRPr lang="en-US" sz="1050" baseline="0">
            <a:solidFill>
              <a:schemeClr val="accent1"/>
            </a:solidFill>
            <a:latin typeface="Gill Sans MT" panose="020B0502020104020203" pitchFamily="34" charset="0"/>
            <a:ea typeface="Calibri Light"/>
            <a:cs typeface="Calibri"/>
          </a:endParaRPr>
        </a:p>
      </dgm:t>
    </dgm:pt>
    <dgm:pt modelId="{A91AE16C-7F7C-4D97-87D9-9C2B5FC5E260}" type="parTrans" cxnId="{AD253FDD-B16F-4D03-99E1-BFCA3FD12FC9}">
      <dgm:prSet/>
      <dgm:spPr/>
      <dgm:t>
        <a:bodyPr/>
        <a:lstStyle/>
        <a:p>
          <a:endParaRPr lang="en-US"/>
        </a:p>
      </dgm:t>
    </dgm:pt>
    <dgm:pt modelId="{F57E6073-AE16-498B-B12E-BA6F25D3C871}" type="sibTrans" cxnId="{AD253FDD-B16F-4D03-99E1-BFCA3FD12FC9}">
      <dgm:prSet/>
      <dgm:spPr/>
      <dgm:t>
        <a:bodyPr/>
        <a:lstStyle/>
        <a:p>
          <a:endParaRPr lang="en-US"/>
        </a:p>
      </dgm:t>
    </dgm:pt>
    <dgm:pt modelId="{4DE534D8-5AF5-4EF7-B4D0-9F20D6323237}">
      <dgm:prSet phldr="0" custT="1"/>
      <dgm:spPr/>
      <dgm:t>
        <a:bodyPr/>
        <a:lstStyle/>
        <a:p>
          <a:pPr>
            <a:lnSpc>
              <a:spcPct val="100000"/>
            </a:lnSpc>
          </a:pPr>
          <a:r>
            <a:rPr lang="en-US" sz="1100" u="sng" baseline="0">
              <a:solidFill>
                <a:schemeClr val="tx1"/>
              </a:solidFill>
              <a:latin typeface="+mn-lt"/>
              <a:ea typeface="Calibri Light"/>
              <a:cs typeface="Calibri"/>
            </a:rPr>
            <a:t>Updated Intervention #1</a:t>
          </a:r>
        </a:p>
      </dgm:t>
    </dgm:pt>
    <dgm:pt modelId="{1480DD91-D481-4403-8FED-C0F17D7F4354}" type="parTrans" cxnId="{A1938C5B-8A68-4E04-95BF-841E0750C454}">
      <dgm:prSet/>
      <dgm:spPr/>
      <dgm:t>
        <a:bodyPr/>
        <a:lstStyle/>
        <a:p>
          <a:endParaRPr lang="en-US"/>
        </a:p>
      </dgm:t>
    </dgm:pt>
    <dgm:pt modelId="{2D828B9D-AD49-45AE-ABF3-336DE9004D42}" type="sibTrans" cxnId="{A1938C5B-8A68-4E04-95BF-841E0750C454}">
      <dgm:prSet/>
      <dgm:spPr/>
      <dgm:t>
        <a:bodyPr/>
        <a:lstStyle/>
        <a:p>
          <a:endParaRPr lang="en-US"/>
        </a:p>
      </dgm:t>
    </dgm:pt>
    <dgm:pt modelId="{7902699C-4BF9-4B10-9056-1E29EEE69294}">
      <dgm:prSet phldr="0" custT="1"/>
      <dgm:spPr/>
      <dgm:t>
        <a:bodyPr/>
        <a:lstStyle/>
        <a:p>
          <a:pPr>
            <a:lnSpc>
              <a:spcPct val="100000"/>
            </a:lnSpc>
          </a:pPr>
          <a:r>
            <a:rPr lang="en-US" sz="1000">
              <a:solidFill>
                <a:schemeClr val="accent1"/>
              </a:solidFill>
              <a:latin typeface="+mn-lt"/>
            </a:rPr>
            <a:t>Increase access to peer delivered services for individuals with behavioral health needs</a:t>
          </a:r>
          <a:endParaRPr lang="en-US" sz="1000" baseline="0">
            <a:solidFill>
              <a:schemeClr val="accent1"/>
            </a:solidFill>
            <a:latin typeface="+mn-lt"/>
            <a:ea typeface="Calibri Light"/>
            <a:cs typeface="Calibri"/>
          </a:endParaRPr>
        </a:p>
      </dgm:t>
    </dgm:pt>
    <dgm:pt modelId="{0DD12734-D382-4036-9207-B247AC3E0296}" type="parTrans" cxnId="{3E4A96A6-0A02-4250-A4E1-57210635888C}">
      <dgm:prSet/>
      <dgm:spPr/>
      <dgm:t>
        <a:bodyPr/>
        <a:lstStyle/>
        <a:p>
          <a:endParaRPr lang="en-US"/>
        </a:p>
      </dgm:t>
    </dgm:pt>
    <dgm:pt modelId="{BB4AC29D-47F2-4D13-A493-810435C6ED24}" type="sibTrans" cxnId="{3E4A96A6-0A02-4250-A4E1-57210635888C}">
      <dgm:prSet/>
      <dgm:spPr/>
      <dgm:t>
        <a:bodyPr/>
        <a:lstStyle/>
        <a:p>
          <a:endParaRPr lang="en-US"/>
        </a:p>
      </dgm:t>
    </dgm:pt>
    <dgm:pt modelId="{75B0F45B-1916-414E-B4B9-C67C1E934B3D}">
      <dgm:prSet phldr="0" custT="1"/>
      <dgm:spPr/>
      <dgm:t>
        <a:bodyPr/>
        <a:lstStyle/>
        <a:p>
          <a:pPr>
            <a:lnSpc>
              <a:spcPct val="100000"/>
            </a:lnSpc>
          </a:pPr>
          <a:endParaRPr lang="en-US" sz="1000" baseline="0">
            <a:solidFill>
              <a:schemeClr val="tx1"/>
            </a:solidFill>
            <a:latin typeface="+mn-lt"/>
            <a:ea typeface="Calibri Light"/>
            <a:cs typeface="Calibri"/>
          </a:endParaRPr>
        </a:p>
      </dgm:t>
    </dgm:pt>
    <dgm:pt modelId="{19782BE1-0EA9-462D-8D51-E866B03E578F}" type="parTrans" cxnId="{4F38B53F-E521-4523-A0DA-252B3772B346}">
      <dgm:prSet/>
      <dgm:spPr/>
      <dgm:t>
        <a:bodyPr/>
        <a:lstStyle/>
        <a:p>
          <a:endParaRPr lang="en-US"/>
        </a:p>
      </dgm:t>
    </dgm:pt>
    <dgm:pt modelId="{0ECD168F-6F44-4A08-9695-D1676EC33D69}" type="sibTrans" cxnId="{4F38B53F-E521-4523-A0DA-252B3772B346}">
      <dgm:prSet/>
      <dgm:spPr/>
      <dgm:t>
        <a:bodyPr/>
        <a:lstStyle/>
        <a:p>
          <a:endParaRPr lang="en-US"/>
        </a:p>
      </dgm:t>
    </dgm:pt>
    <dgm:pt modelId="{BBADB5B0-A69C-403C-81D9-184B8584A3DC}">
      <dgm:prSet phldrT="[Text]" phldr="0" custT="1"/>
      <dgm:spPr/>
      <dgm:t>
        <a:bodyPr/>
        <a:lstStyle/>
        <a:p>
          <a:pPr>
            <a:lnSpc>
              <a:spcPct val="100000"/>
            </a:lnSpc>
          </a:pPr>
          <a:r>
            <a:rPr lang="en-US" sz="1000" u="sng"/>
            <a:t>Updated Intervention # 2</a:t>
          </a:r>
          <a:endParaRPr lang="en-US" sz="1000" baseline="0">
            <a:solidFill>
              <a:schemeClr val="tx1"/>
            </a:solidFill>
            <a:latin typeface="+mn-lt"/>
            <a:ea typeface="Calibri Light"/>
            <a:cs typeface="Calibri"/>
          </a:endParaRPr>
        </a:p>
      </dgm:t>
    </dgm:pt>
    <dgm:pt modelId="{751F0029-722C-4291-B473-04C6F93B4BB1}" type="parTrans" cxnId="{DC010B09-2EA3-4A18-8DA3-26312B941B69}">
      <dgm:prSet/>
      <dgm:spPr/>
      <dgm:t>
        <a:bodyPr/>
        <a:lstStyle/>
        <a:p>
          <a:endParaRPr lang="en-US"/>
        </a:p>
      </dgm:t>
    </dgm:pt>
    <dgm:pt modelId="{139B467F-63CB-4B96-A769-F0AEAF8D952F}" type="sibTrans" cxnId="{DC010B09-2EA3-4A18-8DA3-26312B941B69}">
      <dgm:prSet/>
      <dgm:spPr/>
      <dgm:t>
        <a:bodyPr/>
        <a:lstStyle/>
        <a:p>
          <a:endParaRPr lang="en-US"/>
        </a:p>
      </dgm:t>
    </dgm:pt>
    <dgm:pt modelId="{DA6127B8-89B2-4BF4-B0FD-7F6281D97BE8}">
      <dgm:prSet phldrT="[Text]" phldr="0" custT="1"/>
      <dgm:spPr/>
      <dgm:t>
        <a:bodyPr/>
        <a:lstStyle/>
        <a:p>
          <a:pPr>
            <a:lnSpc>
              <a:spcPct val="100000"/>
            </a:lnSpc>
          </a:pPr>
          <a:endParaRPr lang="en-US" sz="1050" baseline="0">
            <a:solidFill>
              <a:schemeClr val="bg1"/>
            </a:solidFill>
            <a:latin typeface="Calibri Light"/>
            <a:ea typeface="Calibri Light"/>
            <a:cs typeface="Calibri Light"/>
          </a:endParaRPr>
        </a:p>
      </dgm:t>
    </dgm:pt>
    <dgm:pt modelId="{BAB7C8F8-42DD-4510-B073-C969C0A7D96F}" type="parTrans" cxnId="{56907C11-C5ED-47B3-AAB4-C0757046CB16}">
      <dgm:prSet/>
      <dgm:spPr/>
      <dgm:t>
        <a:bodyPr/>
        <a:lstStyle/>
        <a:p>
          <a:endParaRPr lang="en-US"/>
        </a:p>
      </dgm:t>
    </dgm:pt>
    <dgm:pt modelId="{C3E41F37-3BAF-41D7-BC93-EA043F33FAD0}" type="sibTrans" cxnId="{56907C11-C5ED-47B3-AAB4-C0757046CB16}">
      <dgm:prSet/>
      <dgm:spPr/>
      <dgm:t>
        <a:bodyPr/>
        <a:lstStyle/>
        <a:p>
          <a:endParaRPr lang="en-US"/>
        </a:p>
      </dgm:t>
    </dgm:pt>
    <dgm:pt modelId="{E9FCF0E7-B758-493A-AA10-F197CAD461C6}">
      <dgm:prSet phldrT="[Text]" phldr="0" custT="1"/>
      <dgm:spPr/>
      <dgm:t>
        <a:bodyPr/>
        <a:lstStyle/>
        <a:p>
          <a:pPr>
            <a:lnSpc>
              <a:spcPct val="100000"/>
            </a:lnSpc>
          </a:pPr>
          <a:endParaRPr lang="en-US" sz="1000" b="0" baseline="0">
            <a:solidFill>
              <a:schemeClr val="accent1"/>
            </a:solidFill>
            <a:latin typeface="Calibri Light"/>
            <a:ea typeface="Calibri Light"/>
            <a:cs typeface="Calibri Light"/>
          </a:endParaRPr>
        </a:p>
      </dgm:t>
    </dgm:pt>
    <dgm:pt modelId="{258817F1-9912-4A28-8E73-6F7299662F65}" type="parTrans" cxnId="{D61C0F6B-758D-4F07-A5D3-5425E0582A69}">
      <dgm:prSet/>
      <dgm:spPr/>
      <dgm:t>
        <a:bodyPr/>
        <a:lstStyle/>
        <a:p>
          <a:endParaRPr lang="en-US"/>
        </a:p>
      </dgm:t>
    </dgm:pt>
    <dgm:pt modelId="{2CF0BCB9-97E8-4704-A97E-C1BDC9EB51B1}" type="sibTrans" cxnId="{D61C0F6B-758D-4F07-A5D3-5425E0582A69}">
      <dgm:prSet/>
      <dgm:spPr/>
      <dgm:t>
        <a:bodyPr/>
        <a:lstStyle/>
        <a:p>
          <a:endParaRPr lang="en-US"/>
        </a:p>
      </dgm:t>
    </dgm:pt>
    <dgm:pt modelId="{040450D5-720F-4ACA-89C3-85CD6985E154}">
      <dgm:prSet custT="1"/>
      <dgm:spPr/>
      <dgm:t>
        <a:bodyPr/>
        <a:lstStyle/>
        <a:p>
          <a:pPr>
            <a:lnSpc>
              <a:spcPct val="100000"/>
            </a:lnSpc>
          </a:pPr>
          <a:r>
            <a:rPr lang="en-US" sz="1200">
              <a:solidFill>
                <a:schemeClr val="accent1"/>
              </a:solidFill>
            </a:rPr>
            <a:t>E</a:t>
          </a:r>
          <a:r>
            <a:rPr lang="en-US" sz="1100">
              <a:solidFill>
                <a:schemeClr val="accent1"/>
              </a:solidFill>
            </a:rPr>
            <a:t>nhance provider capacity to treat eating disorders through partnership with Willamette Nutrition Source​</a:t>
          </a:r>
          <a:endParaRPr lang="en-US" sz="1100" b="0" baseline="0">
            <a:solidFill>
              <a:schemeClr val="accent1"/>
            </a:solidFill>
            <a:latin typeface="Calibri Light"/>
            <a:ea typeface="Calibri Light"/>
            <a:cs typeface="Calibri Light"/>
          </a:endParaRPr>
        </a:p>
      </dgm:t>
    </dgm:pt>
    <dgm:pt modelId="{4316849A-A5F3-4A76-9CAB-14BC8FCF859D}" type="parTrans" cxnId="{2D2A058E-1F8A-4A86-9D65-7A99409D21FC}">
      <dgm:prSet/>
      <dgm:spPr/>
      <dgm:t>
        <a:bodyPr/>
        <a:lstStyle/>
        <a:p>
          <a:endParaRPr lang="en-US"/>
        </a:p>
      </dgm:t>
    </dgm:pt>
    <dgm:pt modelId="{8CE72632-C0A4-4080-9C58-46DF4551B02C}" type="sibTrans" cxnId="{2D2A058E-1F8A-4A86-9D65-7A99409D21FC}">
      <dgm:prSet/>
      <dgm:spPr/>
      <dgm:t>
        <a:bodyPr/>
        <a:lstStyle/>
        <a:p>
          <a:endParaRPr lang="en-US"/>
        </a:p>
      </dgm:t>
    </dgm:pt>
    <dgm:pt modelId="{FB36526E-3D11-491F-99E1-238A820D77CD}">
      <dgm:prSet phldr="0" custT="1"/>
      <dgm:spPr/>
      <dgm:t>
        <a:bodyPr/>
        <a:lstStyle/>
        <a:p>
          <a:pPr>
            <a:lnSpc>
              <a:spcPct val="100000"/>
            </a:lnSpc>
          </a:pPr>
          <a:r>
            <a:rPr lang="en-US" sz="1200" b="1" baseline="0">
              <a:solidFill>
                <a:schemeClr val="bg1"/>
              </a:solidFill>
              <a:latin typeface="Calibri Light"/>
              <a:ea typeface="Calibri Light"/>
              <a:cs typeface="Calibri"/>
            </a:rPr>
            <a:t>Intervention 5</a:t>
          </a:r>
        </a:p>
      </dgm:t>
    </dgm:pt>
    <dgm:pt modelId="{75574868-0D98-4C6B-9FE8-56AFB9F6FFC2}" type="parTrans" cxnId="{DB6D8BAD-2B7E-4EA6-AE5F-C88827F6D05F}">
      <dgm:prSet/>
      <dgm:spPr/>
      <dgm:t>
        <a:bodyPr/>
        <a:lstStyle/>
        <a:p>
          <a:endParaRPr lang="en-US"/>
        </a:p>
      </dgm:t>
    </dgm:pt>
    <dgm:pt modelId="{7C855432-2AFB-4C98-87F1-3BE5961173D1}" type="sibTrans" cxnId="{DB6D8BAD-2B7E-4EA6-AE5F-C88827F6D05F}">
      <dgm:prSet/>
      <dgm:spPr/>
      <dgm:t>
        <a:bodyPr/>
        <a:lstStyle/>
        <a:p>
          <a:endParaRPr lang="en-US"/>
        </a:p>
      </dgm:t>
    </dgm:pt>
    <dgm:pt modelId="{4681A33C-AED1-4C13-A7AA-BDEB53E5B64B}">
      <dgm:prSet phldr="0" custT="1"/>
      <dgm:spPr/>
      <dgm:t>
        <a:bodyPr/>
        <a:lstStyle/>
        <a:p>
          <a:pPr>
            <a:lnSpc>
              <a:spcPct val="100000"/>
            </a:lnSpc>
          </a:pPr>
          <a:r>
            <a:rPr lang="en-US" sz="1050" u="sng" baseline="0">
              <a:solidFill>
                <a:schemeClr val="tx1"/>
              </a:solidFill>
              <a:latin typeface="+mn-lt"/>
              <a:ea typeface="Calibri Light"/>
              <a:cs typeface="Calibri"/>
            </a:rPr>
            <a:t>Original Intervention</a:t>
          </a:r>
          <a:endParaRPr lang="en-US" sz="1050" b="1" baseline="0">
            <a:solidFill>
              <a:schemeClr val="bg1"/>
            </a:solidFill>
            <a:latin typeface="Calibri Light"/>
            <a:ea typeface="Calibri Light"/>
            <a:cs typeface="Calibri"/>
          </a:endParaRPr>
        </a:p>
      </dgm:t>
    </dgm:pt>
    <dgm:pt modelId="{0BAB7500-92F3-4656-89D7-71CB3949F684}" type="parTrans" cxnId="{A25B2402-2AE8-4944-A493-CBDD94DF1FB6}">
      <dgm:prSet/>
      <dgm:spPr/>
      <dgm:t>
        <a:bodyPr/>
        <a:lstStyle/>
        <a:p>
          <a:endParaRPr lang="en-US"/>
        </a:p>
      </dgm:t>
    </dgm:pt>
    <dgm:pt modelId="{8AFF570F-DF2C-4EE2-B755-5ECC61955EC6}" type="sibTrans" cxnId="{A25B2402-2AE8-4944-A493-CBDD94DF1FB6}">
      <dgm:prSet/>
      <dgm:spPr/>
      <dgm:t>
        <a:bodyPr/>
        <a:lstStyle/>
        <a:p>
          <a:endParaRPr lang="en-US"/>
        </a:p>
      </dgm:t>
    </dgm:pt>
    <dgm:pt modelId="{AB213055-5FB8-44FC-94EF-3F88D223086A}">
      <dgm:prSet custT="1"/>
      <dgm:spPr/>
      <dgm:t>
        <a:bodyPr/>
        <a:lstStyle/>
        <a:p>
          <a:pPr>
            <a:lnSpc>
              <a:spcPct val="100000"/>
            </a:lnSpc>
          </a:pPr>
          <a:r>
            <a:rPr lang="en-US" sz="1050">
              <a:solidFill>
                <a:schemeClr val="accent1"/>
              </a:solidFill>
            </a:rPr>
            <a:t>Form Southwest Oregon Collaborative impact team by Q4 2022</a:t>
          </a:r>
          <a:br>
            <a:rPr lang="en-US" sz="1050">
              <a:solidFill>
                <a:schemeClr val="accent1"/>
              </a:solidFill>
            </a:rPr>
          </a:br>
          <a:br>
            <a:rPr lang="en-US" sz="1050">
              <a:solidFill>
                <a:schemeClr val="accent1"/>
              </a:solidFill>
            </a:rPr>
          </a:br>
          <a:r>
            <a:rPr lang="en-US" sz="1050" u="sng">
              <a:solidFill>
                <a:schemeClr val="tx1"/>
              </a:solidFill>
            </a:rPr>
            <a:t>This intervention was updated in previous progress report </a:t>
          </a:r>
          <a:endParaRPr lang="en-US" sz="1050" u="sng" baseline="0">
            <a:solidFill>
              <a:schemeClr val="tx1"/>
            </a:solidFill>
            <a:latin typeface="Calibri Light"/>
            <a:ea typeface="Calibri Light"/>
            <a:cs typeface="Calibri"/>
          </a:endParaRPr>
        </a:p>
      </dgm:t>
    </dgm:pt>
    <dgm:pt modelId="{4B844B85-9370-4876-9C79-75BD875C9A90}" type="parTrans" cxnId="{A86E6158-B239-42DA-A0E8-D32D6B0B2750}">
      <dgm:prSet/>
      <dgm:spPr/>
      <dgm:t>
        <a:bodyPr/>
        <a:lstStyle/>
        <a:p>
          <a:endParaRPr lang="en-US"/>
        </a:p>
      </dgm:t>
    </dgm:pt>
    <dgm:pt modelId="{A4D92680-CF31-4DC0-B88E-19D8D01630B2}" type="sibTrans" cxnId="{A86E6158-B239-42DA-A0E8-D32D6B0B2750}">
      <dgm:prSet/>
      <dgm:spPr/>
      <dgm:t>
        <a:bodyPr/>
        <a:lstStyle/>
        <a:p>
          <a:endParaRPr lang="en-US"/>
        </a:p>
      </dgm:t>
    </dgm:pt>
    <dgm:pt modelId="{439EDD23-E791-4A2B-A931-3D58D9744156}">
      <dgm:prSet custT="1"/>
      <dgm:spPr/>
      <dgm:t>
        <a:bodyPr/>
        <a:lstStyle/>
        <a:p>
          <a:pPr>
            <a:lnSpc>
              <a:spcPct val="100000"/>
            </a:lnSpc>
          </a:pPr>
          <a:r>
            <a:rPr lang="en-US" sz="1050">
              <a:solidFill>
                <a:schemeClr val="accent1"/>
              </a:solidFill>
            </a:rPr>
            <a:t>Develop and promote workforce development, training, and educational opportunities for current and aspiring behavioral health professionals.</a:t>
          </a:r>
          <a:endParaRPr lang="en-US" sz="1050" baseline="0">
            <a:solidFill>
              <a:schemeClr val="accent1"/>
            </a:solidFill>
            <a:latin typeface="Gill Sans MT" panose="020B0502020104020203" pitchFamily="34" charset="0"/>
            <a:ea typeface="Calibri Light"/>
            <a:cs typeface="Calibri"/>
          </a:endParaRPr>
        </a:p>
      </dgm:t>
    </dgm:pt>
    <dgm:pt modelId="{402791EF-F6B7-48EE-BD31-E451B7D6CAB4}" type="parTrans" cxnId="{6C40857B-BE23-405D-8C78-60BFEB33AFBF}">
      <dgm:prSet/>
      <dgm:spPr/>
      <dgm:t>
        <a:bodyPr/>
        <a:lstStyle/>
        <a:p>
          <a:endParaRPr lang="en-US"/>
        </a:p>
      </dgm:t>
    </dgm:pt>
    <dgm:pt modelId="{1657B527-E7ED-4EB5-A2C0-F748391C5831}" type="sibTrans" cxnId="{6C40857B-BE23-405D-8C78-60BFEB33AFBF}">
      <dgm:prSet/>
      <dgm:spPr/>
      <dgm:t>
        <a:bodyPr/>
        <a:lstStyle/>
        <a:p>
          <a:endParaRPr lang="en-US"/>
        </a:p>
      </dgm:t>
    </dgm:pt>
    <dgm:pt modelId="{CC57D472-04E9-4C38-ADB2-CA2F78DBA87F}" type="pres">
      <dgm:prSet presAssocID="{BEB0FF3D-5CDA-4BBD-996F-3E79622EC9F3}" presName="Name0" presStyleCnt="0">
        <dgm:presLayoutVars>
          <dgm:dir/>
          <dgm:animLvl val="lvl"/>
          <dgm:resizeHandles val="exact"/>
        </dgm:presLayoutVars>
      </dgm:prSet>
      <dgm:spPr/>
    </dgm:pt>
    <dgm:pt modelId="{D93BBBDA-EFD3-4C30-90F6-8B1D71A1102A}" type="pres">
      <dgm:prSet presAssocID="{A53880B8-9BAB-45B5-A30F-E34145EADB85}" presName="composite" presStyleCnt="0"/>
      <dgm:spPr/>
    </dgm:pt>
    <dgm:pt modelId="{0F628D5E-271B-483C-8B1B-6E07E765FDFF}" type="pres">
      <dgm:prSet presAssocID="{A53880B8-9BAB-45B5-A30F-E34145EADB85}" presName="parTx" presStyleLbl="alignNode1" presStyleIdx="0" presStyleCnt="6" custLinFactNeighborX="925" custLinFactNeighborY="3539">
        <dgm:presLayoutVars>
          <dgm:chMax val="0"/>
          <dgm:chPref val="0"/>
          <dgm:bulletEnabled val="1"/>
        </dgm:presLayoutVars>
      </dgm:prSet>
      <dgm:spPr/>
    </dgm:pt>
    <dgm:pt modelId="{D5772EFF-AB17-49F2-8D73-50183349ADD9}" type="pres">
      <dgm:prSet presAssocID="{A53880B8-9BAB-45B5-A30F-E34145EADB85}" presName="desTx" presStyleLbl="alignAccFollowNode1" presStyleIdx="0" presStyleCnt="6" custScaleY="100000" custLinFactNeighborX="1499" custLinFactNeighborY="1435">
        <dgm:presLayoutVars>
          <dgm:bulletEnabled val="1"/>
        </dgm:presLayoutVars>
      </dgm:prSet>
      <dgm:spPr/>
    </dgm:pt>
    <dgm:pt modelId="{1B5D7161-8577-4398-BFF2-607D96FE725C}" type="pres">
      <dgm:prSet presAssocID="{4078BC73-F23D-4AFE-9090-A1386202AB1D}" presName="space" presStyleCnt="0"/>
      <dgm:spPr/>
    </dgm:pt>
    <dgm:pt modelId="{0F824711-B08E-4613-9862-0808DDC29E61}" type="pres">
      <dgm:prSet presAssocID="{FF0DE04B-AB6E-4C51-B9E6-B32895B86879}" presName="composite" presStyleCnt="0"/>
      <dgm:spPr/>
    </dgm:pt>
    <dgm:pt modelId="{90463C84-7BCF-4ECF-8EE1-C5DCB66C871A}" type="pres">
      <dgm:prSet presAssocID="{FF0DE04B-AB6E-4C51-B9E6-B32895B86879}" presName="parTx" presStyleLbl="alignNode1" presStyleIdx="1" presStyleCnt="6">
        <dgm:presLayoutVars>
          <dgm:chMax val="0"/>
          <dgm:chPref val="0"/>
          <dgm:bulletEnabled val="1"/>
        </dgm:presLayoutVars>
      </dgm:prSet>
      <dgm:spPr/>
    </dgm:pt>
    <dgm:pt modelId="{28F71F16-7393-4669-B8F8-6C7DD1BFEA4C}" type="pres">
      <dgm:prSet presAssocID="{FF0DE04B-AB6E-4C51-B9E6-B32895B86879}" presName="desTx" presStyleLbl="alignAccFollowNode1" presStyleIdx="1" presStyleCnt="6" custLinFactNeighborX="-400" custLinFactNeighborY="-329">
        <dgm:presLayoutVars>
          <dgm:bulletEnabled val="1"/>
        </dgm:presLayoutVars>
      </dgm:prSet>
      <dgm:spPr/>
    </dgm:pt>
    <dgm:pt modelId="{311967B8-33FF-41D8-983C-72B284935D65}" type="pres">
      <dgm:prSet presAssocID="{A6F7CC20-E5A5-4BC7-A8E0-20685EF3CA41}" presName="space" presStyleCnt="0"/>
      <dgm:spPr/>
    </dgm:pt>
    <dgm:pt modelId="{7C5E1120-6EE8-46DF-AC8C-74C43E1B0DA4}" type="pres">
      <dgm:prSet presAssocID="{F4E896CF-0613-43B0-80AF-E1C2D3BDC45A}" presName="composite" presStyleCnt="0"/>
      <dgm:spPr/>
    </dgm:pt>
    <dgm:pt modelId="{4C302A14-A56C-46A1-841C-CB590D9B981E}" type="pres">
      <dgm:prSet presAssocID="{F4E896CF-0613-43B0-80AF-E1C2D3BDC45A}" presName="parTx" presStyleLbl="alignNode1" presStyleIdx="2" presStyleCnt="6">
        <dgm:presLayoutVars>
          <dgm:chMax val="0"/>
          <dgm:chPref val="0"/>
          <dgm:bulletEnabled val="1"/>
        </dgm:presLayoutVars>
      </dgm:prSet>
      <dgm:spPr/>
    </dgm:pt>
    <dgm:pt modelId="{C898FE62-A673-4B29-AB44-7C13B93A2BA9}" type="pres">
      <dgm:prSet presAssocID="{F4E896CF-0613-43B0-80AF-E1C2D3BDC45A}" presName="desTx" presStyleLbl="alignAccFollowNode1" presStyleIdx="2" presStyleCnt="6">
        <dgm:presLayoutVars>
          <dgm:bulletEnabled val="1"/>
        </dgm:presLayoutVars>
      </dgm:prSet>
      <dgm:spPr/>
    </dgm:pt>
    <dgm:pt modelId="{235D231E-B268-4474-BA04-080F7475E934}" type="pres">
      <dgm:prSet presAssocID="{44750793-E980-4194-AD21-B6E2BCEBB1AF}" presName="space" presStyleCnt="0"/>
      <dgm:spPr/>
    </dgm:pt>
    <dgm:pt modelId="{959F8EC9-BCE1-4553-B075-E23577466D5D}" type="pres">
      <dgm:prSet presAssocID="{0ECB3107-FD7C-4215-BB2C-95E7EF51EE89}" presName="composite" presStyleCnt="0"/>
      <dgm:spPr/>
    </dgm:pt>
    <dgm:pt modelId="{7978CB40-124C-4A14-BEF1-93CD97A22C01}" type="pres">
      <dgm:prSet presAssocID="{0ECB3107-FD7C-4215-BB2C-95E7EF51EE89}" presName="parTx" presStyleLbl="alignNode1" presStyleIdx="3" presStyleCnt="6">
        <dgm:presLayoutVars>
          <dgm:chMax val="0"/>
          <dgm:chPref val="0"/>
          <dgm:bulletEnabled val="1"/>
        </dgm:presLayoutVars>
      </dgm:prSet>
      <dgm:spPr/>
    </dgm:pt>
    <dgm:pt modelId="{739D9F2B-2FC0-45A5-82FD-07F6CD4A6E4E}" type="pres">
      <dgm:prSet presAssocID="{0ECB3107-FD7C-4215-BB2C-95E7EF51EE89}" presName="desTx" presStyleLbl="alignAccFollowNode1" presStyleIdx="3" presStyleCnt="6">
        <dgm:presLayoutVars>
          <dgm:bulletEnabled val="1"/>
        </dgm:presLayoutVars>
      </dgm:prSet>
      <dgm:spPr/>
    </dgm:pt>
    <dgm:pt modelId="{31451450-20A8-472E-A334-FE56210AA6B2}" type="pres">
      <dgm:prSet presAssocID="{F7CB5461-E2AD-4135-AC3E-573E6A856980}" presName="space" presStyleCnt="0"/>
      <dgm:spPr/>
    </dgm:pt>
    <dgm:pt modelId="{2C00F25C-4FCD-44B5-91E9-395C306C2FD5}" type="pres">
      <dgm:prSet presAssocID="{FB36526E-3D11-491F-99E1-238A820D77CD}" presName="composite" presStyleCnt="0"/>
      <dgm:spPr/>
    </dgm:pt>
    <dgm:pt modelId="{3EACB898-2EA8-4444-B18E-EF9955BAD525}" type="pres">
      <dgm:prSet presAssocID="{FB36526E-3D11-491F-99E1-238A820D77CD}" presName="parTx" presStyleLbl="alignNode1" presStyleIdx="4" presStyleCnt="6">
        <dgm:presLayoutVars>
          <dgm:chMax val="0"/>
          <dgm:chPref val="0"/>
          <dgm:bulletEnabled val="1"/>
        </dgm:presLayoutVars>
      </dgm:prSet>
      <dgm:spPr/>
    </dgm:pt>
    <dgm:pt modelId="{086C0364-4E42-4A85-BB0B-467F8B687B70}" type="pres">
      <dgm:prSet presAssocID="{FB36526E-3D11-491F-99E1-238A820D77CD}" presName="desTx" presStyleLbl="alignAccFollowNode1" presStyleIdx="4" presStyleCnt="6">
        <dgm:presLayoutVars>
          <dgm:bulletEnabled val="1"/>
        </dgm:presLayoutVars>
      </dgm:prSet>
      <dgm:spPr/>
    </dgm:pt>
    <dgm:pt modelId="{2177C773-684B-4512-8820-155AE274B46D}" type="pres">
      <dgm:prSet presAssocID="{7C855432-2AFB-4C98-87F1-3BE5961173D1}" presName="space" presStyleCnt="0"/>
      <dgm:spPr/>
    </dgm:pt>
    <dgm:pt modelId="{4C649B34-971A-4C60-AFC0-C87BC1B5FADA}" type="pres">
      <dgm:prSet presAssocID="{543BC126-5D3E-4CFC-A064-0B6D93B81695}" presName="composite" presStyleCnt="0"/>
      <dgm:spPr/>
    </dgm:pt>
    <dgm:pt modelId="{1F932384-D1A4-4662-8214-FA2B3EC75D1A}" type="pres">
      <dgm:prSet presAssocID="{543BC126-5D3E-4CFC-A064-0B6D93B81695}" presName="parTx" presStyleLbl="alignNode1" presStyleIdx="5" presStyleCnt="6" custScaleX="109363" custLinFactNeighborX="-18" custLinFactNeighborY="-1464">
        <dgm:presLayoutVars>
          <dgm:chMax val="0"/>
          <dgm:chPref val="0"/>
          <dgm:bulletEnabled val="1"/>
        </dgm:presLayoutVars>
      </dgm:prSet>
      <dgm:spPr/>
    </dgm:pt>
    <dgm:pt modelId="{05FB1695-9A1D-4966-A9AD-5DD7DAFFD443}" type="pres">
      <dgm:prSet presAssocID="{543BC126-5D3E-4CFC-A064-0B6D93B81695}" presName="desTx" presStyleLbl="alignAccFollowNode1" presStyleIdx="5" presStyleCnt="6" custScaleX="107747" custScaleY="98948" custLinFactNeighborX="698" custLinFactNeighborY="-196">
        <dgm:presLayoutVars>
          <dgm:bulletEnabled val="1"/>
        </dgm:presLayoutVars>
      </dgm:prSet>
      <dgm:spPr/>
    </dgm:pt>
  </dgm:ptLst>
  <dgm:cxnLst>
    <dgm:cxn modelId="{A25B2402-2AE8-4944-A493-CBDD94DF1FB6}" srcId="{FB36526E-3D11-491F-99E1-238A820D77CD}" destId="{4681A33C-AED1-4C13-A7AA-BDEB53E5B64B}" srcOrd="0" destOrd="0" parTransId="{0BAB7500-92F3-4656-89D7-71CB3949F684}" sibTransId="{8AFF570F-DF2C-4EE2-B755-5ECC61955EC6}"/>
    <dgm:cxn modelId="{DC010B09-2EA3-4A18-8DA3-26312B941B69}" srcId="{FF0DE04B-AB6E-4C51-B9E6-B32895B86879}" destId="{BBADB5B0-A69C-403C-81D9-184B8584A3DC}" srcOrd="2" destOrd="0" parTransId="{751F0029-722C-4291-B473-04C6F93B4BB1}" sibTransId="{139B467F-63CB-4B96-A769-F0AEAF8D952F}"/>
    <dgm:cxn modelId="{17FA340A-9E74-4B72-9338-55FFD50EC06A}" type="presOf" srcId="{4DE534D8-5AF5-4EF7-B4D0-9F20D6323237}" destId="{D5772EFF-AB17-49F2-8D73-50183349ADD9}" srcOrd="0" destOrd="3" presId="urn:microsoft.com/office/officeart/2005/8/layout/hList1"/>
    <dgm:cxn modelId="{8F0DAA0A-A90C-4F61-8F98-506BC9038141}" srcId="{BEB0FF3D-5CDA-4BBD-996F-3E79622EC9F3}" destId="{543BC126-5D3E-4CFC-A064-0B6D93B81695}" srcOrd="5" destOrd="0" parTransId="{5F560DE9-1B74-4558-BC6D-FC776D9D6F35}" sibTransId="{B2B34CD4-2592-414F-A77F-481B165E78A7}"/>
    <dgm:cxn modelId="{56907C11-C5ED-47B3-AAB4-C0757046CB16}" srcId="{0ECB3107-FD7C-4215-BB2C-95E7EF51EE89}" destId="{DA6127B8-89B2-4BF4-B0FD-7F6281D97BE8}" srcOrd="2" destOrd="0" parTransId="{BAB7C8F8-42DD-4510-B073-C969C0A7D96F}" sibTransId="{C3E41F37-3BAF-41D7-BC93-EA043F33FAD0}"/>
    <dgm:cxn modelId="{19E1D311-B003-40E9-A8B5-F247F5167BA7}" type="presOf" srcId="{040000A5-A5FD-4619-AFE5-18AA77D3558D}" destId="{739D9F2B-2FC0-45A5-82FD-07F6CD4A6E4E}" srcOrd="0" destOrd="4" presId="urn:microsoft.com/office/officeart/2005/8/layout/hList1"/>
    <dgm:cxn modelId="{B4ECC916-C534-41CD-BF0D-08305FDECE5A}" type="presOf" srcId="{8578E016-5BF0-4DC5-87F2-39E526DE492A}" destId="{05FB1695-9A1D-4966-A9AD-5DD7DAFFD443}" srcOrd="0" destOrd="1" presId="urn:microsoft.com/office/officeart/2005/8/layout/hList1"/>
    <dgm:cxn modelId="{11253C1F-C0F3-46A3-80C7-335BCD2F355E}" srcId="{BEB0FF3D-5CDA-4BBD-996F-3E79622EC9F3}" destId="{A53880B8-9BAB-45B5-A30F-E34145EADB85}" srcOrd="0" destOrd="0" parTransId="{2088A32A-572C-450D-BD26-D404C419E844}" sibTransId="{4078BC73-F23D-4AFE-9090-A1386202AB1D}"/>
    <dgm:cxn modelId="{8639BC21-765F-414D-850D-7FD4A4176ACA}" srcId="{F4E896CF-0613-43B0-80AF-E1C2D3BDC45A}" destId="{C6350EE4-8FEA-46D7-947E-6FA1FD9F0C8A}" srcOrd="3" destOrd="0" parTransId="{2D41A1F7-F2DC-45AD-B213-683351E5852A}" sibTransId="{E8D4057D-07E7-4087-AAA2-6CBB68407675}"/>
    <dgm:cxn modelId="{3108622D-C9A3-4386-9CDF-47212244E6A0}" type="presOf" srcId="{993CD486-7ECA-4FFD-8595-2D40974A5B76}" destId="{05FB1695-9A1D-4966-A9AD-5DD7DAFFD443}" srcOrd="0" destOrd="3" presId="urn:microsoft.com/office/officeart/2005/8/layout/hList1"/>
    <dgm:cxn modelId="{44E5362E-9A7C-49A7-857C-8BF0B62B16C2}" type="presOf" srcId="{69F9105F-FE72-4B63-AD6F-F6CC0A99C6C2}" destId="{C898FE62-A673-4B29-AB44-7C13B93A2BA9}" srcOrd="0" destOrd="0" presId="urn:microsoft.com/office/officeart/2005/8/layout/hList1"/>
    <dgm:cxn modelId="{E54A2D31-F0A4-4063-8286-F78F46275788}" type="presOf" srcId="{DA6127B8-89B2-4BF4-B0FD-7F6281D97BE8}" destId="{739D9F2B-2FC0-45A5-82FD-07F6CD4A6E4E}" srcOrd="0" destOrd="2" presId="urn:microsoft.com/office/officeart/2005/8/layout/hList1"/>
    <dgm:cxn modelId="{6C909933-3B81-46D2-863C-A7203FF75ECC}" type="presOf" srcId="{AB213055-5FB8-44FC-94EF-3F88D223086A}" destId="{086C0364-4E42-4A85-BB0B-467F8B687B70}" srcOrd="0" destOrd="1" presId="urn:microsoft.com/office/officeart/2005/8/layout/hList1"/>
    <dgm:cxn modelId="{512BE834-05CB-4121-80D7-6602333738DA}" type="presOf" srcId="{484AC52F-BCD1-494D-B53D-0DC09BDADD12}" destId="{05FB1695-9A1D-4966-A9AD-5DD7DAFFD443}" srcOrd="0" destOrd="2" presId="urn:microsoft.com/office/officeart/2005/8/layout/hList1"/>
    <dgm:cxn modelId="{1E2B9E38-CABE-42CB-B44C-9971645A599F}" srcId="{BEB0FF3D-5CDA-4BBD-996F-3E79622EC9F3}" destId="{F4E896CF-0613-43B0-80AF-E1C2D3BDC45A}" srcOrd="2" destOrd="0" parTransId="{1B7C6C6C-1CB5-4B9C-999E-76789420804A}" sibTransId="{44750793-E980-4194-AD21-B6E2BCEBB1AF}"/>
    <dgm:cxn modelId="{885AB13F-985F-444F-9FA9-7032BC98AE2B}" srcId="{BEB0FF3D-5CDA-4BBD-996F-3E79622EC9F3}" destId="{0ECB3107-FD7C-4215-BB2C-95E7EF51EE89}" srcOrd="3" destOrd="0" parTransId="{1AECEE64-E89C-4D37-88F2-B463FDDD7182}" sibTransId="{F7CB5461-E2AD-4135-AC3E-573E6A856980}"/>
    <dgm:cxn modelId="{4F38B53F-E521-4523-A0DA-252B3772B346}" srcId="{A53880B8-9BAB-45B5-A30F-E34145EADB85}" destId="{75B0F45B-1916-414E-B4B9-C67C1E934B3D}" srcOrd="2" destOrd="0" parTransId="{19782BE1-0EA9-462D-8D51-E866B03E578F}" sibTransId="{0ECD168F-6F44-4A08-9695-D1676EC33D69}"/>
    <dgm:cxn modelId="{A1938C5B-8A68-4E04-95BF-841E0750C454}" srcId="{A53880B8-9BAB-45B5-A30F-E34145EADB85}" destId="{4DE534D8-5AF5-4EF7-B4D0-9F20D6323237}" srcOrd="3" destOrd="0" parTransId="{1480DD91-D481-4403-8FED-C0F17D7F4354}" sibTransId="{2D828B9D-AD49-45AE-ABF3-336DE9004D42}"/>
    <dgm:cxn modelId="{E7D0045C-53DA-4E41-A7D5-527B60069DD9}" type="presOf" srcId="{543BC126-5D3E-4CFC-A064-0B6D93B81695}" destId="{1F932384-D1A4-4662-8214-FA2B3EC75D1A}" srcOrd="0" destOrd="0" presId="urn:microsoft.com/office/officeart/2005/8/layout/hList1"/>
    <dgm:cxn modelId="{F68C2C5E-6AE6-4AA3-AC72-363CE9F236D5}" type="presOf" srcId="{BBADB5B0-A69C-403C-81D9-184B8584A3DC}" destId="{28F71F16-7393-4669-B8F8-6C7DD1BFEA4C}" srcOrd="0" destOrd="2" presId="urn:microsoft.com/office/officeart/2005/8/layout/hList1"/>
    <dgm:cxn modelId="{3536C669-6025-42E3-9020-6108D02227D5}" type="presOf" srcId="{FC395421-1557-43B6-A62D-70333B061519}" destId="{05FB1695-9A1D-4966-A9AD-5DD7DAFFD443}" srcOrd="0" destOrd="4" presId="urn:microsoft.com/office/officeart/2005/8/layout/hList1"/>
    <dgm:cxn modelId="{EAA2E04A-06C0-4CEA-9EEA-81472EC76B7D}" srcId="{A53880B8-9BAB-45B5-A30F-E34145EADB85}" destId="{8BDA3C55-9D9F-4932-8E95-9583F3F00E4A}" srcOrd="1" destOrd="0" parTransId="{8A205CE5-5C2B-4199-96DC-200CFD82BA81}" sibTransId="{ECB54A05-7596-4B6A-AABC-47C92FB4C85A}"/>
    <dgm:cxn modelId="{D61C0F6B-758D-4F07-A5D3-5425E0582A69}" srcId="{F4E896CF-0613-43B0-80AF-E1C2D3BDC45A}" destId="{E9FCF0E7-B758-493A-AA10-F197CAD461C6}" srcOrd="5" destOrd="0" parTransId="{258817F1-9912-4A28-8E73-6F7299662F65}" sibTransId="{2CF0BCB9-97E8-4704-A97E-C1BDC9EB51B1}"/>
    <dgm:cxn modelId="{7FAA354B-8D69-4E5E-B447-711CF5FE6148}" srcId="{0ECB3107-FD7C-4215-BB2C-95E7EF51EE89}" destId="{E3027374-50D7-4C1A-A143-B5A13190684B}" srcOrd="3" destOrd="0" parTransId="{FB56C8A9-65A3-41CA-888E-929B941E0CA7}" sibTransId="{55A4228A-4235-4C97-98E4-C30740CA5E2A}"/>
    <dgm:cxn modelId="{EAF00650-C017-48AA-8CC4-B73FE6833060}" srcId="{A53880B8-9BAB-45B5-A30F-E34145EADB85}" destId="{F72EA43D-81AD-4C4D-9283-86428A8FC5B4}" srcOrd="0" destOrd="0" parTransId="{2CB1B7D0-51EB-472A-8CDB-086740788382}" sibTransId="{92D13778-B90C-4E67-8F38-9926E11DE803}"/>
    <dgm:cxn modelId="{AD749851-777D-4E96-8516-D3403BFDABA2}" type="presOf" srcId="{E3027374-50D7-4C1A-A143-B5A13190684B}" destId="{739D9F2B-2FC0-45A5-82FD-07F6CD4A6E4E}" srcOrd="0" destOrd="3" presId="urn:microsoft.com/office/officeart/2005/8/layout/hList1"/>
    <dgm:cxn modelId="{998EF251-1EFD-4F57-8F6A-02C9ED0BCA38}" srcId="{FF0DE04B-AB6E-4C51-B9E6-B32895B86879}" destId="{D9BCD6B2-8F87-47C8-8B3A-073E2582BEA0}" srcOrd="0" destOrd="0" parTransId="{5506642A-E9B0-47A3-9C1A-3AAF88052427}" sibTransId="{90CC97F7-07FA-42EC-A3BE-D485CC4819AC}"/>
    <dgm:cxn modelId="{6D64F154-A38E-4E4B-847A-FCC116853F26}" srcId="{BEB0FF3D-5CDA-4BBD-996F-3E79622EC9F3}" destId="{FF0DE04B-AB6E-4C51-B9E6-B32895B86879}" srcOrd="1" destOrd="0" parTransId="{FF5A916B-B89F-4F9D-84AE-8EC9673EF2B2}" sibTransId="{A6F7CC20-E5A5-4BC7-A8E0-20685EF3CA41}"/>
    <dgm:cxn modelId="{4C382475-44B6-4BDC-B0A8-AE8DC13F4D40}" type="presOf" srcId="{A53880B8-9BAB-45B5-A30F-E34145EADB85}" destId="{0F628D5E-271B-483C-8B1B-6E07E765FDFF}" srcOrd="0" destOrd="0" presId="urn:microsoft.com/office/officeart/2005/8/layout/hList1"/>
    <dgm:cxn modelId="{84588457-193B-48C3-93C7-64A4A4D8B332}" type="presOf" srcId="{7187C86E-9816-4FFE-A8ED-FF7F6E91D169}" destId="{C898FE62-A673-4B29-AB44-7C13B93A2BA9}" srcOrd="0" destOrd="2" presId="urn:microsoft.com/office/officeart/2005/8/layout/hList1"/>
    <dgm:cxn modelId="{A86E6158-B239-42DA-A0E8-D32D6B0B2750}" srcId="{FB36526E-3D11-491F-99E1-238A820D77CD}" destId="{AB213055-5FB8-44FC-94EF-3F88D223086A}" srcOrd="1" destOrd="0" parTransId="{4B844B85-9370-4876-9C79-75BD875C9A90}" sibTransId="{A4D92680-CF31-4DC0-B88E-19D8D01630B2}"/>
    <dgm:cxn modelId="{983ADB79-D7EE-453B-812B-E22A4F286C54}" type="presOf" srcId="{BEB0FF3D-5CDA-4BBD-996F-3E79622EC9F3}" destId="{CC57D472-04E9-4C38-ADB2-CA2F78DBA87F}" srcOrd="0" destOrd="0" presId="urn:microsoft.com/office/officeart/2005/8/layout/hList1"/>
    <dgm:cxn modelId="{D1CF2D7A-CF02-4C70-B3E3-73038197D453}" type="presOf" srcId="{8BDA3C55-9D9F-4932-8E95-9583F3F00E4A}" destId="{D5772EFF-AB17-49F2-8D73-50183349ADD9}" srcOrd="0" destOrd="1" presId="urn:microsoft.com/office/officeart/2005/8/layout/hList1"/>
    <dgm:cxn modelId="{6C40857B-BE23-405D-8C78-60BFEB33AFBF}" srcId="{FB36526E-3D11-491F-99E1-238A820D77CD}" destId="{439EDD23-E791-4A2B-A931-3D58D9744156}" srcOrd="2" destOrd="0" parTransId="{402791EF-F6B7-48EE-BD31-E451B7D6CAB4}" sibTransId="{1657B527-E7ED-4EB5-A2C0-F748391C5831}"/>
    <dgm:cxn modelId="{C7C6857D-D4E5-4B92-9521-2FB1B6A75CCC}" srcId="{543BC126-5D3E-4CFC-A064-0B6D93B81695}" destId="{268AC35D-6BB2-45AC-9E23-98E5DBEDA642}" srcOrd="0" destOrd="0" parTransId="{79ADAF16-DD0A-4272-9A93-8B167B4927FE}" sibTransId="{1DA810A7-D459-422E-9478-D5E867B4D88F}"/>
    <dgm:cxn modelId="{B594227F-2631-47E2-BB2D-F62129FA8F42}" type="presOf" srcId="{EBF5B62F-3DC1-4AF6-8FE3-7698FF959793}" destId="{C898FE62-A673-4B29-AB44-7C13B93A2BA9}" srcOrd="0" destOrd="1" presId="urn:microsoft.com/office/officeart/2005/8/layout/hList1"/>
    <dgm:cxn modelId="{D7478F84-AE4A-4738-8C4F-C2B6D304095F}" type="presOf" srcId="{75B0F45B-1916-414E-B4B9-C67C1E934B3D}" destId="{D5772EFF-AB17-49F2-8D73-50183349ADD9}" srcOrd="0" destOrd="2" presId="urn:microsoft.com/office/officeart/2005/8/layout/hList1"/>
    <dgm:cxn modelId="{18E9E185-3C7F-4108-9FE5-46B230B9BFC8}" srcId="{543BC126-5D3E-4CFC-A064-0B6D93B81695}" destId="{484AC52F-BCD1-494D-B53D-0DC09BDADD12}" srcOrd="2" destOrd="0" parTransId="{9D041908-C157-4B2C-A098-E94FA135EC96}" sibTransId="{0223EA37-E60E-4CCC-9683-2A056EF9D645}"/>
    <dgm:cxn modelId="{1161F285-1283-4374-BD72-0CAE1D145146}" type="presOf" srcId="{268AC35D-6BB2-45AC-9E23-98E5DBEDA642}" destId="{05FB1695-9A1D-4966-A9AD-5DD7DAFFD443}" srcOrd="0" destOrd="0" presId="urn:microsoft.com/office/officeart/2005/8/layout/hList1"/>
    <dgm:cxn modelId="{2D2A058E-1F8A-4A86-9D65-7A99409D21FC}" srcId="{FF0DE04B-AB6E-4C51-B9E6-B32895B86879}" destId="{040450D5-720F-4ACA-89C3-85CD6985E154}" srcOrd="3" destOrd="0" parTransId="{4316849A-A5F3-4A76-9CAB-14BC8FCF859D}" sibTransId="{8CE72632-C0A4-4080-9C58-46DF4551B02C}"/>
    <dgm:cxn modelId="{AA3ED594-B61D-4C86-8AFF-089695BB6B93}" type="presOf" srcId="{B001A9A4-0C54-4138-9301-2E73385B4DDB}" destId="{28F71F16-7393-4669-B8F8-6C7DD1BFEA4C}" srcOrd="0" destOrd="1" presId="urn:microsoft.com/office/officeart/2005/8/layout/hList1"/>
    <dgm:cxn modelId="{B37D9396-082F-4604-9204-A39CC1FE1E76}" srcId="{FF0DE04B-AB6E-4C51-B9E6-B32895B86879}" destId="{B001A9A4-0C54-4138-9301-2E73385B4DDB}" srcOrd="1" destOrd="0" parTransId="{1F88F90A-85A1-47FC-AD08-903DDFF0E4DC}" sibTransId="{CA9B43E5-0999-4842-9317-8612962C2F28}"/>
    <dgm:cxn modelId="{B9B51F9B-68C4-4479-873C-929C0B64D599}" srcId="{543BC126-5D3E-4CFC-A064-0B6D93B81695}" destId="{FC395421-1557-43B6-A62D-70333B061519}" srcOrd="4" destOrd="0" parTransId="{106332E2-5B4A-4EA7-87D7-C53A635ECC46}" sibTransId="{EE257955-9F99-476A-94F3-183C04C24F99}"/>
    <dgm:cxn modelId="{37ABAAA0-2DC4-4DC1-B5E1-1A586BECAC6F}" type="presOf" srcId="{040450D5-720F-4ACA-89C3-85CD6985E154}" destId="{28F71F16-7393-4669-B8F8-6C7DD1BFEA4C}" srcOrd="0" destOrd="3" presId="urn:microsoft.com/office/officeart/2005/8/layout/hList1"/>
    <dgm:cxn modelId="{E8098EA6-7E98-4C52-B70A-5628CED93F42}" srcId="{F4E896CF-0613-43B0-80AF-E1C2D3BDC45A}" destId="{EBF5B62F-3DC1-4AF6-8FE3-7698FF959793}" srcOrd="1" destOrd="0" parTransId="{7A7F3045-F9E2-4BAA-9BCC-87A1E632D600}" sibTransId="{34D33AE1-7B24-42BF-9DD3-FFA2B7647353}"/>
    <dgm:cxn modelId="{3E4A96A6-0A02-4250-A4E1-57210635888C}" srcId="{A53880B8-9BAB-45B5-A30F-E34145EADB85}" destId="{7902699C-4BF9-4B10-9056-1E29EEE69294}" srcOrd="4" destOrd="0" parTransId="{0DD12734-D382-4036-9207-B247AC3E0296}" sibTransId="{BB4AC29D-47F2-4D13-A493-810435C6ED24}"/>
    <dgm:cxn modelId="{AC1442A8-29D3-4139-BA74-FCA976F7AE95}" srcId="{0ECB3107-FD7C-4215-BB2C-95E7EF51EE89}" destId="{B2542CA3-C5BC-4A2E-B4F4-6BCBBE32CDEE}" srcOrd="0" destOrd="0" parTransId="{DE99211B-70E8-45B6-A1D7-7BA8C6C26F23}" sibTransId="{0FE7B621-0430-487F-8F98-DC5F01E85652}"/>
    <dgm:cxn modelId="{9EA113A9-CDFF-4DB1-AF90-763CF40FE975}" type="presOf" srcId="{E9FCF0E7-B758-493A-AA10-F197CAD461C6}" destId="{C898FE62-A673-4B29-AB44-7C13B93A2BA9}" srcOrd="0" destOrd="5" presId="urn:microsoft.com/office/officeart/2005/8/layout/hList1"/>
    <dgm:cxn modelId="{8CC9C8AA-9E9C-45D1-ADA7-AE027247D0A4}" type="presOf" srcId="{FB36526E-3D11-491F-99E1-238A820D77CD}" destId="{3EACB898-2EA8-4444-B18E-EF9955BAD525}" srcOrd="0" destOrd="0" presId="urn:microsoft.com/office/officeart/2005/8/layout/hList1"/>
    <dgm:cxn modelId="{879730AD-1E01-4DBC-B465-4F418D9530B2}" type="presOf" srcId="{0ECB3107-FD7C-4215-BB2C-95E7EF51EE89}" destId="{7978CB40-124C-4A14-BEF1-93CD97A22C01}" srcOrd="0" destOrd="0" presId="urn:microsoft.com/office/officeart/2005/8/layout/hList1"/>
    <dgm:cxn modelId="{DB6D8BAD-2B7E-4EA6-AE5F-C88827F6D05F}" srcId="{BEB0FF3D-5CDA-4BBD-996F-3E79622EC9F3}" destId="{FB36526E-3D11-491F-99E1-238A820D77CD}" srcOrd="4" destOrd="0" parTransId="{75574868-0D98-4C6B-9FE8-56AFB9F6FFC2}" sibTransId="{7C855432-2AFB-4C98-87F1-3BE5961173D1}"/>
    <dgm:cxn modelId="{629908AF-7045-4DCE-91EA-AEEFD1A76B8D}" type="presOf" srcId="{D9BCD6B2-8F87-47C8-8B3A-073E2582BEA0}" destId="{28F71F16-7393-4669-B8F8-6C7DD1BFEA4C}" srcOrd="0" destOrd="0" presId="urn:microsoft.com/office/officeart/2005/8/layout/hList1"/>
    <dgm:cxn modelId="{02C67CB1-EE71-47FD-A73B-CEBDA08347E8}" type="presOf" srcId="{1F2BDD86-9986-4CA8-AED1-BDB9C6FF72CE}" destId="{739D9F2B-2FC0-45A5-82FD-07F6CD4A6E4E}" srcOrd="0" destOrd="1" presId="urn:microsoft.com/office/officeart/2005/8/layout/hList1"/>
    <dgm:cxn modelId="{76C1D0B4-0688-40F5-BEE1-0ABE85AFDEB5}" srcId="{0ECB3107-FD7C-4215-BB2C-95E7EF51EE89}" destId="{040000A5-A5FD-4619-AFE5-18AA77D3558D}" srcOrd="4" destOrd="0" parTransId="{5ECD01CF-F209-441A-8AB1-18CC5572D0B3}" sibTransId="{99CF8397-B48F-4AF7-A7C6-5F22CFC5BB3B}"/>
    <dgm:cxn modelId="{10CADAB8-2E2C-4DA3-B373-A854EC885ACE}" type="presOf" srcId="{4681A33C-AED1-4C13-A7AA-BDEB53E5B64B}" destId="{086C0364-4E42-4A85-BB0B-467F8B687B70}" srcOrd="0" destOrd="0" presId="urn:microsoft.com/office/officeart/2005/8/layout/hList1"/>
    <dgm:cxn modelId="{26A1FFB9-AEBE-4532-8C7B-CD9490D5F41E}" type="presOf" srcId="{7902699C-4BF9-4B10-9056-1E29EEE69294}" destId="{D5772EFF-AB17-49F2-8D73-50183349ADD9}" srcOrd="0" destOrd="4" presId="urn:microsoft.com/office/officeart/2005/8/layout/hList1"/>
    <dgm:cxn modelId="{D660D6C0-3627-4DFA-BE54-6171FC2F2555}" type="presOf" srcId="{B2542CA3-C5BC-4A2E-B4F4-6BCBBE32CDEE}" destId="{739D9F2B-2FC0-45A5-82FD-07F6CD4A6E4E}" srcOrd="0" destOrd="0" presId="urn:microsoft.com/office/officeart/2005/8/layout/hList1"/>
    <dgm:cxn modelId="{C88EB5C8-9E14-467E-A75F-456644F552C1}" type="presOf" srcId="{FF0DE04B-AB6E-4C51-B9E6-B32895B86879}" destId="{90463C84-7BCF-4ECF-8EE1-C5DCB66C871A}" srcOrd="0" destOrd="0" presId="urn:microsoft.com/office/officeart/2005/8/layout/hList1"/>
    <dgm:cxn modelId="{46FCAFD2-4AA5-4F9D-80FF-C0EF8C3A44E5}" type="presOf" srcId="{F72EA43D-81AD-4C4D-9283-86428A8FC5B4}" destId="{D5772EFF-AB17-49F2-8D73-50183349ADD9}" srcOrd="0" destOrd="0" presId="urn:microsoft.com/office/officeart/2005/8/layout/hList1"/>
    <dgm:cxn modelId="{412727DD-FA3F-490F-99E4-1065278922E4}" srcId="{F4E896CF-0613-43B0-80AF-E1C2D3BDC45A}" destId="{69F9105F-FE72-4B63-AD6F-F6CC0A99C6C2}" srcOrd="0" destOrd="0" parTransId="{1708FBBB-9496-4670-854A-EA197AEC3D96}" sibTransId="{BD24C048-426E-481A-89DB-728E1F5C8C37}"/>
    <dgm:cxn modelId="{3F5634DD-0194-4042-BDED-79E20B4659D6}" type="presOf" srcId="{F4E896CF-0613-43B0-80AF-E1C2D3BDC45A}" destId="{4C302A14-A56C-46A1-841C-CB590D9B981E}" srcOrd="0" destOrd="0" presId="urn:microsoft.com/office/officeart/2005/8/layout/hList1"/>
    <dgm:cxn modelId="{AD253FDD-B16F-4D03-99E1-BFCA3FD12FC9}" srcId="{543BC126-5D3E-4CFC-A064-0B6D93B81695}" destId="{993CD486-7ECA-4FFD-8595-2D40974A5B76}" srcOrd="3" destOrd="0" parTransId="{A91AE16C-7F7C-4D97-87D9-9C2B5FC5E260}" sibTransId="{F57E6073-AE16-498B-B12E-BA6F25D3C871}"/>
    <dgm:cxn modelId="{558065DD-C2D4-4D3F-A12D-281E3B883C0B}" type="presOf" srcId="{B792EA53-22E2-40B9-BEE6-64CE6EF18B18}" destId="{C898FE62-A673-4B29-AB44-7C13B93A2BA9}" srcOrd="0" destOrd="4" presId="urn:microsoft.com/office/officeart/2005/8/layout/hList1"/>
    <dgm:cxn modelId="{B5B2BCDF-5CF0-43CC-ACD7-C76C1D8FC19B}" srcId="{0ECB3107-FD7C-4215-BB2C-95E7EF51EE89}" destId="{1F2BDD86-9986-4CA8-AED1-BDB9C6FF72CE}" srcOrd="1" destOrd="0" parTransId="{7ED778D7-0DEE-4A0C-B055-BAF9EA0A729A}" sibTransId="{8C374EBF-F1E7-4085-B7A1-E2598E38DC68}"/>
    <dgm:cxn modelId="{0897F8E2-F56D-4DDE-A884-84653EF0208F}" type="presOf" srcId="{C6350EE4-8FEA-46D7-947E-6FA1FD9F0C8A}" destId="{C898FE62-A673-4B29-AB44-7C13B93A2BA9}" srcOrd="0" destOrd="3" presId="urn:microsoft.com/office/officeart/2005/8/layout/hList1"/>
    <dgm:cxn modelId="{5E40CAE6-DCD8-4DE1-9248-F00EB6C14DED}" srcId="{F4E896CF-0613-43B0-80AF-E1C2D3BDC45A}" destId="{B792EA53-22E2-40B9-BEE6-64CE6EF18B18}" srcOrd="4" destOrd="0" parTransId="{49DEA335-D4DD-42AF-B4AA-567F62133A30}" sibTransId="{703C3D2F-2C39-4142-BAE2-796E9E081E2A}"/>
    <dgm:cxn modelId="{5B6DD7EA-44E6-4A91-960E-4484ACD8EEB3}" srcId="{F4E896CF-0613-43B0-80AF-E1C2D3BDC45A}" destId="{7187C86E-9816-4FFE-A8ED-FF7F6E91D169}" srcOrd="2" destOrd="0" parTransId="{64C37CD1-8624-4444-ABFF-AF2791B3690A}" sibTransId="{4E7C4AB7-8BC2-4D2E-9B8F-A4B52F6EBA89}"/>
    <dgm:cxn modelId="{911E5FF1-6882-41F9-8701-FF5A4142EE1A}" srcId="{543BC126-5D3E-4CFC-A064-0B6D93B81695}" destId="{8578E016-5BF0-4DC5-87F2-39E526DE492A}" srcOrd="1" destOrd="0" parTransId="{835A696C-1922-4B09-A681-A4E36576BA25}" sibTransId="{8EC8EF61-399F-4538-A924-C682EECE63BD}"/>
    <dgm:cxn modelId="{6E262CFD-A3D9-4EBC-A045-32C2A2957053}" type="presOf" srcId="{439EDD23-E791-4A2B-A931-3D58D9744156}" destId="{086C0364-4E42-4A85-BB0B-467F8B687B70}" srcOrd="0" destOrd="2" presId="urn:microsoft.com/office/officeart/2005/8/layout/hList1"/>
    <dgm:cxn modelId="{5357F256-F174-4C4E-8C15-D176DA93D8C9}" type="presParOf" srcId="{CC57D472-04E9-4C38-ADB2-CA2F78DBA87F}" destId="{D93BBBDA-EFD3-4C30-90F6-8B1D71A1102A}" srcOrd="0" destOrd="0" presId="urn:microsoft.com/office/officeart/2005/8/layout/hList1"/>
    <dgm:cxn modelId="{0EA0F147-DF42-4FB8-9A24-AB19DB3882EF}" type="presParOf" srcId="{D93BBBDA-EFD3-4C30-90F6-8B1D71A1102A}" destId="{0F628D5E-271B-483C-8B1B-6E07E765FDFF}" srcOrd="0" destOrd="0" presId="urn:microsoft.com/office/officeart/2005/8/layout/hList1"/>
    <dgm:cxn modelId="{C5E9D949-09F3-49F6-BE6B-328DB29C1597}" type="presParOf" srcId="{D93BBBDA-EFD3-4C30-90F6-8B1D71A1102A}" destId="{D5772EFF-AB17-49F2-8D73-50183349ADD9}" srcOrd="1" destOrd="0" presId="urn:microsoft.com/office/officeart/2005/8/layout/hList1"/>
    <dgm:cxn modelId="{2962A144-E97D-4885-B585-C35D52DBDE92}" type="presParOf" srcId="{CC57D472-04E9-4C38-ADB2-CA2F78DBA87F}" destId="{1B5D7161-8577-4398-BFF2-607D96FE725C}" srcOrd="1" destOrd="0" presId="urn:microsoft.com/office/officeart/2005/8/layout/hList1"/>
    <dgm:cxn modelId="{5DFFBB8C-D6BF-4DFC-8D54-734EF1D57C91}" type="presParOf" srcId="{CC57D472-04E9-4C38-ADB2-CA2F78DBA87F}" destId="{0F824711-B08E-4613-9862-0808DDC29E61}" srcOrd="2" destOrd="0" presId="urn:microsoft.com/office/officeart/2005/8/layout/hList1"/>
    <dgm:cxn modelId="{15884307-0273-48FD-AC7C-4B624554C8E4}" type="presParOf" srcId="{0F824711-B08E-4613-9862-0808DDC29E61}" destId="{90463C84-7BCF-4ECF-8EE1-C5DCB66C871A}" srcOrd="0" destOrd="0" presId="urn:microsoft.com/office/officeart/2005/8/layout/hList1"/>
    <dgm:cxn modelId="{3EB0B724-8477-4D5E-9546-0B8D89C668A1}" type="presParOf" srcId="{0F824711-B08E-4613-9862-0808DDC29E61}" destId="{28F71F16-7393-4669-B8F8-6C7DD1BFEA4C}" srcOrd="1" destOrd="0" presId="urn:microsoft.com/office/officeart/2005/8/layout/hList1"/>
    <dgm:cxn modelId="{923DFE37-4DC1-4CD7-81A0-104F2A5AD1DF}" type="presParOf" srcId="{CC57D472-04E9-4C38-ADB2-CA2F78DBA87F}" destId="{311967B8-33FF-41D8-983C-72B284935D65}" srcOrd="3" destOrd="0" presId="urn:microsoft.com/office/officeart/2005/8/layout/hList1"/>
    <dgm:cxn modelId="{7F1B75A4-ECCF-4060-AAA2-A33B4B52F951}" type="presParOf" srcId="{CC57D472-04E9-4C38-ADB2-CA2F78DBA87F}" destId="{7C5E1120-6EE8-46DF-AC8C-74C43E1B0DA4}" srcOrd="4" destOrd="0" presId="urn:microsoft.com/office/officeart/2005/8/layout/hList1"/>
    <dgm:cxn modelId="{C3EB7FFD-C7C8-4202-8A7D-C1913B58617A}" type="presParOf" srcId="{7C5E1120-6EE8-46DF-AC8C-74C43E1B0DA4}" destId="{4C302A14-A56C-46A1-841C-CB590D9B981E}" srcOrd="0" destOrd="0" presId="urn:microsoft.com/office/officeart/2005/8/layout/hList1"/>
    <dgm:cxn modelId="{08A9DE8C-4088-4724-9FE3-F4F9E61C2FD9}" type="presParOf" srcId="{7C5E1120-6EE8-46DF-AC8C-74C43E1B0DA4}" destId="{C898FE62-A673-4B29-AB44-7C13B93A2BA9}" srcOrd="1" destOrd="0" presId="urn:microsoft.com/office/officeart/2005/8/layout/hList1"/>
    <dgm:cxn modelId="{87B06CCA-89FD-4853-9CF3-887624C43840}" type="presParOf" srcId="{CC57D472-04E9-4C38-ADB2-CA2F78DBA87F}" destId="{235D231E-B268-4474-BA04-080F7475E934}" srcOrd="5" destOrd="0" presId="urn:microsoft.com/office/officeart/2005/8/layout/hList1"/>
    <dgm:cxn modelId="{2C973BD1-2D8C-4D13-8023-6DE79BF9A48F}" type="presParOf" srcId="{CC57D472-04E9-4C38-ADB2-CA2F78DBA87F}" destId="{959F8EC9-BCE1-4553-B075-E23577466D5D}" srcOrd="6" destOrd="0" presId="urn:microsoft.com/office/officeart/2005/8/layout/hList1"/>
    <dgm:cxn modelId="{E9BBE943-7421-43C0-925D-2E8706045076}" type="presParOf" srcId="{959F8EC9-BCE1-4553-B075-E23577466D5D}" destId="{7978CB40-124C-4A14-BEF1-93CD97A22C01}" srcOrd="0" destOrd="0" presId="urn:microsoft.com/office/officeart/2005/8/layout/hList1"/>
    <dgm:cxn modelId="{09CC5F78-442C-4FBC-BA23-A91864EB414E}" type="presParOf" srcId="{959F8EC9-BCE1-4553-B075-E23577466D5D}" destId="{739D9F2B-2FC0-45A5-82FD-07F6CD4A6E4E}" srcOrd="1" destOrd="0" presId="urn:microsoft.com/office/officeart/2005/8/layout/hList1"/>
    <dgm:cxn modelId="{48DFCD7A-FBBE-41F9-91C8-B1F8F35BD627}" type="presParOf" srcId="{CC57D472-04E9-4C38-ADB2-CA2F78DBA87F}" destId="{31451450-20A8-472E-A334-FE56210AA6B2}" srcOrd="7" destOrd="0" presId="urn:microsoft.com/office/officeart/2005/8/layout/hList1"/>
    <dgm:cxn modelId="{79710AA4-1FF5-4644-8EBA-2AE4D1297EDC}" type="presParOf" srcId="{CC57D472-04E9-4C38-ADB2-CA2F78DBA87F}" destId="{2C00F25C-4FCD-44B5-91E9-395C306C2FD5}" srcOrd="8" destOrd="0" presId="urn:microsoft.com/office/officeart/2005/8/layout/hList1"/>
    <dgm:cxn modelId="{C5E7AF5C-99E9-4EE9-8A05-B015C8CE7CDB}" type="presParOf" srcId="{2C00F25C-4FCD-44B5-91E9-395C306C2FD5}" destId="{3EACB898-2EA8-4444-B18E-EF9955BAD525}" srcOrd="0" destOrd="0" presId="urn:microsoft.com/office/officeart/2005/8/layout/hList1"/>
    <dgm:cxn modelId="{3D62C2A3-D423-4542-97C3-F86A3718AF70}" type="presParOf" srcId="{2C00F25C-4FCD-44B5-91E9-395C306C2FD5}" destId="{086C0364-4E42-4A85-BB0B-467F8B687B70}" srcOrd="1" destOrd="0" presId="urn:microsoft.com/office/officeart/2005/8/layout/hList1"/>
    <dgm:cxn modelId="{00851124-9855-46E3-9E75-95747643BCBA}" type="presParOf" srcId="{CC57D472-04E9-4C38-ADB2-CA2F78DBA87F}" destId="{2177C773-684B-4512-8820-155AE274B46D}" srcOrd="9" destOrd="0" presId="urn:microsoft.com/office/officeart/2005/8/layout/hList1"/>
    <dgm:cxn modelId="{38E2C677-05FC-435B-BC2E-A236AB5749AA}" type="presParOf" srcId="{CC57D472-04E9-4C38-ADB2-CA2F78DBA87F}" destId="{4C649B34-971A-4C60-AFC0-C87BC1B5FADA}" srcOrd="10" destOrd="0" presId="urn:microsoft.com/office/officeart/2005/8/layout/hList1"/>
    <dgm:cxn modelId="{B8893512-CF5A-4EA8-922E-46AE33AFE1FF}" type="presParOf" srcId="{4C649B34-971A-4C60-AFC0-C87BC1B5FADA}" destId="{1F932384-D1A4-4662-8214-FA2B3EC75D1A}" srcOrd="0" destOrd="0" presId="urn:microsoft.com/office/officeart/2005/8/layout/hList1"/>
    <dgm:cxn modelId="{25A7E5A4-5ADA-4E79-BC39-1FD410EB0F28}" type="presParOf" srcId="{4C649B34-971A-4C60-AFC0-C87BC1B5FADA}" destId="{05FB1695-9A1D-4966-A9AD-5DD7DAFFD443}" srcOrd="1" destOrd="0" presId="urn:microsoft.com/office/officeart/2005/8/layout/h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4ADB2FD7-73AD-416C-97C4-EC3D27C3A5F3}"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en-US"/>
        </a:p>
      </dgm:t>
    </dgm:pt>
    <dgm:pt modelId="{127E6FCB-C5EC-42C4-A465-3591B62D9E59}">
      <dgm:prSet/>
      <dgm:spPr/>
      <dgm:t>
        <a:bodyPr/>
        <a:lstStyle/>
        <a:p>
          <a:pPr rtl="0">
            <a:lnSpc>
              <a:spcPct val="100000"/>
            </a:lnSpc>
          </a:pPr>
          <a:r>
            <a:rPr lang="en-US">
              <a:solidFill>
                <a:schemeClr val="bg1"/>
              </a:solidFill>
              <a:latin typeface="+mn-lt"/>
            </a:rPr>
            <a:t>Intervention 1: Increase access to peer delivered services for individuals with behavioral health needs</a:t>
          </a:r>
        </a:p>
      </dgm:t>
    </dgm:pt>
    <dgm:pt modelId="{221F47D0-1F9A-4D3A-AC62-3D0EFDBC468C}" type="parTrans" cxnId="{094949EC-7159-4A47-BB12-DA9D3BD2DE5F}">
      <dgm:prSet/>
      <dgm:spPr/>
      <dgm:t>
        <a:bodyPr/>
        <a:lstStyle/>
        <a:p>
          <a:endParaRPr lang="en-US">
            <a:latin typeface="+mn-lt"/>
          </a:endParaRPr>
        </a:p>
      </dgm:t>
    </dgm:pt>
    <dgm:pt modelId="{30B17E21-13D5-4131-9F57-292E6DB37FFC}" type="sibTrans" cxnId="{094949EC-7159-4A47-BB12-DA9D3BD2DE5F}">
      <dgm:prSet/>
      <dgm:spPr/>
      <dgm:t>
        <a:bodyPr/>
        <a:lstStyle/>
        <a:p>
          <a:endParaRPr lang="en-US">
            <a:latin typeface="+mn-lt"/>
          </a:endParaRPr>
        </a:p>
      </dgm:t>
    </dgm:pt>
    <dgm:pt modelId="{ECBCAABF-182C-4264-8578-645A9F712488}">
      <dgm:prSet/>
      <dgm:spPr/>
      <dgm:t>
        <a:bodyPr/>
        <a:lstStyle/>
        <a:p>
          <a:pPr rtl="0">
            <a:lnSpc>
              <a:spcPct val="100000"/>
            </a:lnSpc>
          </a:pPr>
          <a:r>
            <a:rPr lang="en-US" b="0" i="0">
              <a:solidFill>
                <a:schemeClr val="bg1"/>
              </a:solidFill>
              <a:latin typeface="+mn-lt"/>
            </a:rPr>
            <a:t>Intervention 4: Increase</a:t>
          </a:r>
          <a:r>
            <a:rPr lang="en-US">
              <a:solidFill>
                <a:schemeClr val="bg1"/>
              </a:solidFill>
              <a:latin typeface="+mn-lt"/>
            </a:rPr>
            <a:t> the cultural and linguistic diversity of contracted behavioral health providers</a:t>
          </a:r>
        </a:p>
      </dgm:t>
    </dgm:pt>
    <dgm:pt modelId="{264F72DD-A305-4EE1-9FDE-DBC375EDD2B4}" type="parTrans" cxnId="{0BB41AF9-A06D-4F87-A2F9-CAF17B4E5FAD}">
      <dgm:prSet/>
      <dgm:spPr/>
      <dgm:t>
        <a:bodyPr/>
        <a:lstStyle/>
        <a:p>
          <a:endParaRPr lang="en-US">
            <a:latin typeface="+mn-lt"/>
          </a:endParaRPr>
        </a:p>
      </dgm:t>
    </dgm:pt>
    <dgm:pt modelId="{54E9039F-37D4-44AE-A047-CC9E6604BFBF}" type="sibTrans" cxnId="{0BB41AF9-A06D-4F87-A2F9-CAF17B4E5FAD}">
      <dgm:prSet/>
      <dgm:spPr/>
      <dgm:t>
        <a:bodyPr/>
        <a:lstStyle/>
        <a:p>
          <a:endParaRPr lang="en-US">
            <a:latin typeface="+mn-lt"/>
          </a:endParaRPr>
        </a:p>
      </dgm:t>
    </dgm:pt>
    <dgm:pt modelId="{CE334FEE-6B06-4B3B-85BA-1F802D8E3F9C}">
      <dgm:prSet/>
      <dgm:spPr/>
      <dgm:t>
        <a:bodyPr/>
        <a:lstStyle/>
        <a:p>
          <a:pPr rtl="0">
            <a:lnSpc>
              <a:spcPct val="100000"/>
            </a:lnSpc>
          </a:pPr>
          <a:r>
            <a:rPr lang="en-US">
              <a:solidFill>
                <a:schemeClr val="bg1"/>
              </a:solidFill>
              <a:latin typeface="+mn-lt"/>
            </a:rPr>
            <a:t>Intervention 5: Develop and promote workforce development, training, and educational opportunities for current and aspiring behavioral health professionals.</a:t>
          </a:r>
        </a:p>
      </dgm:t>
    </dgm:pt>
    <dgm:pt modelId="{DD8F52EF-2F58-4B85-8CE5-BF9A34836760}" type="parTrans" cxnId="{A0DA87A2-8A71-4195-893B-C096C45C10F1}">
      <dgm:prSet/>
      <dgm:spPr/>
      <dgm:t>
        <a:bodyPr/>
        <a:lstStyle/>
        <a:p>
          <a:endParaRPr lang="en-US">
            <a:latin typeface="+mn-lt"/>
          </a:endParaRPr>
        </a:p>
      </dgm:t>
    </dgm:pt>
    <dgm:pt modelId="{0628F896-AF33-4227-B752-930E2068321B}" type="sibTrans" cxnId="{A0DA87A2-8A71-4195-893B-C096C45C10F1}">
      <dgm:prSet/>
      <dgm:spPr/>
      <dgm:t>
        <a:bodyPr/>
        <a:lstStyle/>
        <a:p>
          <a:endParaRPr lang="en-US">
            <a:latin typeface="+mn-lt"/>
          </a:endParaRPr>
        </a:p>
      </dgm:t>
    </dgm:pt>
    <dgm:pt modelId="{5A3667AB-5FC2-40A5-B76D-F550E4F55F13}">
      <dgm:prSet/>
      <dgm:spPr/>
      <dgm:t>
        <a:bodyPr/>
        <a:lstStyle/>
        <a:p>
          <a:pPr rtl="0">
            <a:lnSpc>
              <a:spcPct val="100000"/>
            </a:lnSpc>
          </a:pPr>
          <a:r>
            <a:rPr lang="en-US"/>
            <a:t>Intervention 3: Increase local training and education opportunities to expand access to evidence-based treatment modalities</a:t>
          </a:r>
          <a:endParaRPr lang="en-US">
            <a:solidFill>
              <a:srgbClr val="FFFFFF"/>
            </a:solidFill>
            <a:latin typeface="+mn-lt"/>
          </a:endParaRPr>
        </a:p>
      </dgm:t>
    </dgm:pt>
    <dgm:pt modelId="{D515E07C-A86A-4A92-B768-BE5FD107F620}" type="parTrans" cxnId="{E1C5BB6A-72DF-48F9-97B4-A90D58D469F9}">
      <dgm:prSet/>
      <dgm:spPr/>
      <dgm:t>
        <a:bodyPr/>
        <a:lstStyle/>
        <a:p>
          <a:endParaRPr lang="en-US">
            <a:latin typeface="+mn-lt"/>
          </a:endParaRPr>
        </a:p>
      </dgm:t>
    </dgm:pt>
    <dgm:pt modelId="{5A0F1022-1A59-4C7D-83F0-87601588CB20}" type="sibTrans" cxnId="{E1C5BB6A-72DF-48F9-97B4-A90D58D469F9}">
      <dgm:prSet/>
      <dgm:spPr/>
      <dgm:t>
        <a:bodyPr/>
        <a:lstStyle/>
        <a:p>
          <a:endParaRPr lang="en-US">
            <a:latin typeface="+mn-lt"/>
          </a:endParaRPr>
        </a:p>
      </dgm:t>
    </dgm:pt>
    <dgm:pt modelId="{A7726BBD-1CA8-4C77-9B6C-37004E083FA0}">
      <dgm:prSet/>
      <dgm:spPr/>
      <dgm:t>
        <a:bodyPr/>
        <a:lstStyle/>
        <a:p>
          <a:pPr rtl="0">
            <a:lnSpc>
              <a:spcPct val="100000"/>
            </a:lnSpc>
          </a:pPr>
          <a:r>
            <a:rPr lang="en-US">
              <a:solidFill>
                <a:schemeClr val="tx1"/>
              </a:solidFill>
              <a:latin typeface="+mn-lt"/>
            </a:rPr>
            <a:t>Increase number of behavioral health providers with REAL+D and SOGI data by 50% in 2024</a:t>
          </a:r>
        </a:p>
      </dgm:t>
    </dgm:pt>
    <dgm:pt modelId="{4744E838-967E-4285-829D-3A6CF6ACFA84}" type="parTrans" cxnId="{F7DD97F4-E707-4A69-96AA-998E35B6E13E}">
      <dgm:prSet/>
      <dgm:spPr/>
      <dgm:t>
        <a:bodyPr/>
        <a:lstStyle/>
        <a:p>
          <a:endParaRPr lang="en-US">
            <a:latin typeface="+mn-lt"/>
          </a:endParaRPr>
        </a:p>
      </dgm:t>
    </dgm:pt>
    <dgm:pt modelId="{7467F97E-083D-46B5-8E54-8BCEAB26FA1C}" type="sibTrans" cxnId="{F7DD97F4-E707-4A69-96AA-998E35B6E13E}">
      <dgm:prSet/>
      <dgm:spPr/>
      <dgm:t>
        <a:bodyPr/>
        <a:lstStyle/>
        <a:p>
          <a:endParaRPr lang="en-US">
            <a:latin typeface="+mn-lt"/>
          </a:endParaRPr>
        </a:p>
      </dgm:t>
    </dgm:pt>
    <dgm:pt modelId="{A435AFD2-A663-41A8-A300-EF8B5AA3A76A}">
      <dgm:prSet/>
      <dgm:spPr/>
      <dgm:t>
        <a:bodyPr/>
        <a:lstStyle/>
        <a:p>
          <a:pPr rtl="0">
            <a:lnSpc>
              <a:spcPct val="100000"/>
            </a:lnSpc>
          </a:pPr>
          <a:r>
            <a:rPr lang="en-US">
              <a:solidFill>
                <a:schemeClr val="tx1"/>
              </a:solidFill>
              <a:latin typeface="+mn-lt"/>
            </a:rPr>
            <a:t>Increase provider's utilization of eating disorder consultation by 50% in 2024</a:t>
          </a:r>
        </a:p>
      </dgm:t>
    </dgm:pt>
    <dgm:pt modelId="{7FDD67A9-745F-4A27-94CA-07855EFF5D9B}" type="parTrans" cxnId="{5CB22668-CD32-4784-A4C3-B78152F21F89}">
      <dgm:prSet/>
      <dgm:spPr/>
      <dgm:t>
        <a:bodyPr/>
        <a:lstStyle/>
        <a:p>
          <a:endParaRPr lang="en-US">
            <a:latin typeface="+mn-lt"/>
          </a:endParaRPr>
        </a:p>
      </dgm:t>
    </dgm:pt>
    <dgm:pt modelId="{B2B07F39-0FA3-4730-A33B-943A4531DE8E}" type="sibTrans" cxnId="{5CB22668-CD32-4784-A4C3-B78152F21F89}">
      <dgm:prSet/>
      <dgm:spPr/>
      <dgm:t>
        <a:bodyPr/>
        <a:lstStyle/>
        <a:p>
          <a:endParaRPr lang="en-US">
            <a:latin typeface="+mn-lt"/>
          </a:endParaRPr>
        </a:p>
      </dgm:t>
    </dgm:pt>
    <dgm:pt modelId="{9B619248-1D56-47BA-8DAB-FA0EC56F9958}">
      <dgm:prSet phldr="0"/>
      <dgm:spPr/>
      <dgm:t>
        <a:bodyPr/>
        <a:lstStyle/>
        <a:p>
          <a:pPr rtl="0"/>
          <a:r>
            <a:rPr lang="en-US">
              <a:latin typeface="+mn-lt"/>
            </a:rPr>
            <a:t>Increase contracted behavioral health peer delivered service providers by 10% in 2024</a:t>
          </a:r>
        </a:p>
      </dgm:t>
    </dgm:pt>
    <dgm:pt modelId="{0044661A-2CCB-4206-BE44-EB37ECF9B984}" type="parTrans" cxnId="{FF70605E-3C94-4136-AEED-96A5326B84F3}">
      <dgm:prSet/>
      <dgm:spPr/>
      <dgm:t>
        <a:bodyPr/>
        <a:lstStyle/>
        <a:p>
          <a:endParaRPr lang="en-US">
            <a:latin typeface="+mn-lt"/>
          </a:endParaRPr>
        </a:p>
      </dgm:t>
    </dgm:pt>
    <dgm:pt modelId="{3F70EF33-4F6A-48B7-8C49-36BCDCF14A9C}" type="sibTrans" cxnId="{FF70605E-3C94-4136-AEED-96A5326B84F3}">
      <dgm:prSet/>
      <dgm:spPr/>
      <dgm:t>
        <a:bodyPr/>
        <a:lstStyle/>
        <a:p>
          <a:endParaRPr lang="en-US">
            <a:latin typeface="+mn-lt"/>
          </a:endParaRPr>
        </a:p>
      </dgm:t>
    </dgm:pt>
    <dgm:pt modelId="{1ADF9771-187D-47FF-9B4A-BA53F6784EB7}">
      <dgm:prSet phldr="0"/>
      <dgm:spPr/>
      <dgm:t>
        <a:bodyPr/>
        <a:lstStyle/>
        <a:p>
          <a:pPr rtl="0">
            <a:lnSpc>
              <a:spcPct val="100000"/>
            </a:lnSpc>
          </a:pPr>
          <a:r>
            <a:rPr lang="en-US">
              <a:latin typeface="+mn-lt"/>
            </a:rPr>
            <a:t>Increase utilization of behavioral health peer delivered services by 2% in 2024</a:t>
          </a:r>
        </a:p>
      </dgm:t>
    </dgm:pt>
    <dgm:pt modelId="{A4819614-6AA8-4F99-BDA0-B0CFD07F9106}" type="parTrans" cxnId="{49D7A2C5-561B-4304-AA45-BD2C2709F65B}">
      <dgm:prSet/>
      <dgm:spPr/>
      <dgm:t>
        <a:bodyPr/>
        <a:lstStyle/>
        <a:p>
          <a:endParaRPr lang="en-US">
            <a:latin typeface="+mn-lt"/>
          </a:endParaRPr>
        </a:p>
      </dgm:t>
    </dgm:pt>
    <dgm:pt modelId="{68BEA72D-4EA4-4382-A344-FC8C9706269C}" type="sibTrans" cxnId="{49D7A2C5-561B-4304-AA45-BD2C2709F65B}">
      <dgm:prSet/>
      <dgm:spPr/>
      <dgm:t>
        <a:bodyPr/>
        <a:lstStyle/>
        <a:p>
          <a:endParaRPr lang="en-US">
            <a:latin typeface="+mn-lt"/>
          </a:endParaRPr>
        </a:p>
      </dgm:t>
    </dgm:pt>
    <dgm:pt modelId="{522A0B90-74A8-4A4A-888B-F1A3DDA6E815}">
      <dgm:prSet phldr="0"/>
      <dgm:spPr/>
      <dgm:t>
        <a:bodyPr/>
        <a:lstStyle/>
        <a:p>
          <a:pPr rtl="0">
            <a:lnSpc>
              <a:spcPct val="100000"/>
            </a:lnSpc>
          </a:pPr>
          <a:r>
            <a:rPr lang="en-US">
              <a:solidFill>
                <a:schemeClr val="tx1"/>
              </a:solidFill>
              <a:latin typeface="+mn-lt"/>
            </a:rPr>
            <a:t>Solicit provider feedback on desired training topics and host at least one prioritized training topic each quarter in 2024, through the Behavioral Health Subcommittee.</a:t>
          </a:r>
          <a:endParaRPr lang="en-US" b="0" i="0">
            <a:solidFill>
              <a:srgbClr val="FF0000"/>
            </a:solidFill>
            <a:latin typeface="+mn-lt"/>
          </a:endParaRPr>
        </a:p>
      </dgm:t>
    </dgm:pt>
    <dgm:pt modelId="{F1CCC768-3A2C-45A2-92F2-A0A8478E3C53}" type="parTrans" cxnId="{65115349-BEE3-4740-9524-534EA90517FF}">
      <dgm:prSet/>
      <dgm:spPr/>
      <dgm:t>
        <a:bodyPr/>
        <a:lstStyle/>
        <a:p>
          <a:endParaRPr lang="en-US">
            <a:latin typeface="+mn-lt"/>
          </a:endParaRPr>
        </a:p>
      </dgm:t>
    </dgm:pt>
    <dgm:pt modelId="{A823F38C-94DB-433F-8B4C-D44D9755E8A4}" type="sibTrans" cxnId="{65115349-BEE3-4740-9524-534EA90517FF}">
      <dgm:prSet/>
      <dgm:spPr/>
      <dgm:t>
        <a:bodyPr/>
        <a:lstStyle/>
        <a:p>
          <a:endParaRPr lang="en-US">
            <a:latin typeface="+mn-lt"/>
          </a:endParaRPr>
        </a:p>
      </dgm:t>
    </dgm:pt>
    <dgm:pt modelId="{9489426E-817A-4CD2-96B0-13CE4A791181}">
      <dgm:prSet phldr="0"/>
      <dgm:spPr/>
      <dgm:t>
        <a:bodyPr/>
        <a:lstStyle/>
        <a:p>
          <a:pPr rtl="0">
            <a:lnSpc>
              <a:spcPct val="100000"/>
            </a:lnSpc>
          </a:pPr>
          <a:r>
            <a:rPr lang="en-US" b="0" i="0">
              <a:solidFill>
                <a:srgbClr val="000000"/>
              </a:solidFill>
              <a:latin typeface="+mn-lt"/>
              <a:ea typeface="Calibri"/>
              <a:cs typeface="Calibri"/>
            </a:rPr>
            <a:t>Incentivize provider engagement in trainings designed to enhance social emotional services for young children, </a:t>
          </a:r>
          <a:r>
            <a:rPr lang="en-US" b="0" i="0">
              <a:solidFill>
                <a:srgbClr val="000000"/>
              </a:solidFill>
              <a:latin typeface="+mn-lt"/>
              <a:cs typeface="Calibri"/>
            </a:rPr>
            <a:t>Train at least 5 providers through Social Emotional Workforce Development Incentive Program by the end of Q4 2024</a:t>
          </a:r>
          <a:endParaRPr lang="en-US" b="0" i="0">
            <a:solidFill>
              <a:srgbClr val="000000"/>
            </a:solidFill>
            <a:latin typeface="+mn-lt"/>
            <a:ea typeface="Calibri"/>
            <a:cs typeface="Calibri"/>
          </a:endParaRPr>
        </a:p>
      </dgm:t>
    </dgm:pt>
    <dgm:pt modelId="{CE4FCAF0-9035-4281-911D-4C6BC3651B6C}" type="parTrans" cxnId="{90D8061F-BF15-4148-BF2D-429B3E390F43}">
      <dgm:prSet/>
      <dgm:spPr/>
      <dgm:t>
        <a:bodyPr/>
        <a:lstStyle/>
        <a:p>
          <a:endParaRPr lang="en-US">
            <a:latin typeface="+mn-lt"/>
          </a:endParaRPr>
        </a:p>
      </dgm:t>
    </dgm:pt>
    <dgm:pt modelId="{07BC54EA-1115-4BA2-958C-473209C2D22B}" type="sibTrans" cxnId="{90D8061F-BF15-4148-BF2D-429B3E390F43}">
      <dgm:prSet/>
      <dgm:spPr/>
      <dgm:t>
        <a:bodyPr/>
        <a:lstStyle/>
        <a:p>
          <a:endParaRPr lang="en-US">
            <a:latin typeface="+mn-lt"/>
          </a:endParaRPr>
        </a:p>
      </dgm:t>
    </dgm:pt>
    <dgm:pt modelId="{91E34199-D573-462E-A03D-1EE461742A2F}">
      <dgm:prSet/>
      <dgm:spPr/>
      <dgm:t>
        <a:bodyPr/>
        <a:lstStyle/>
        <a:p>
          <a:pPr rtl="0">
            <a:lnSpc>
              <a:spcPct val="100000"/>
            </a:lnSpc>
          </a:pPr>
          <a:r>
            <a:rPr lang="en-US">
              <a:solidFill>
                <a:schemeClr val="tx1"/>
              </a:solidFill>
              <a:latin typeface="+mn-lt"/>
            </a:rPr>
            <a:t>Solicit provider feedback on desired training topics and host at least one prioritized training topic each quarter in 2024, through the Behavioral Health Subcommittee.</a:t>
          </a:r>
        </a:p>
      </dgm:t>
    </dgm:pt>
    <dgm:pt modelId="{1E7B7C1C-E6AD-4FF9-956B-56C4CA0ECBA0}" type="parTrans" cxnId="{7807D78C-0AEE-40A6-B0D6-A8A4F1161F9C}">
      <dgm:prSet/>
      <dgm:spPr/>
      <dgm:t>
        <a:bodyPr/>
        <a:lstStyle/>
        <a:p>
          <a:endParaRPr lang="en-US"/>
        </a:p>
      </dgm:t>
    </dgm:pt>
    <dgm:pt modelId="{2AC711BD-D91D-4D9C-BCE1-3343ECE68AC4}" type="sibTrans" cxnId="{7807D78C-0AEE-40A6-B0D6-A8A4F1161F9C}">
      <dgm:prSet/>
      <dgm:spPr/>
      <dgm:t>
        <a:bodyPr/>
        <a:lstStyle/>
        <a:p>
          <a:endParaRPr lang="en-US"/>
        </a:p>
      </dgm:t>
    </dgm:pt>
    <dgm:pt modelId="{E1ACBE06-6F33-42FF-AF93-3DF27DE64020}">
      <dgm:prSet/>
      <dgm:spPr/>
      <dgm:t>
        <a:bodyPr/>
        <a:lstStyle/>
        <a:p>
          <a:pPr rtl="0">
            <a:lnSpc>
              <a:spcPct val="100000"/>
            </a:lnSpc>
          </a:pPr>
          <a:r>
            <a:rPr lang="en-US">
              <a:solidFill>
                <a:schemeClr val="tx1"/>
              </a:solidFill>
              <a:latin typeface="+mn-lt"/>
            </a:rPr>
            <a:t>Provide at least two trainings on Motivational Interviewing in 2024 through partnership with Douglas Public Health Network</a:t>
          </a:r>
        </a:p>
      </dgm:t>
    </dgm:pt>
    <dgm:pt modelId="{7A45E6C5-A342-45E6-B37A-D58039609C2F}" type="parTrans" cxnId="{CDE342CB-FF42-456D-8D64-5A5E99A52333}">
      <dgm:prSet/>
      <dgm:spPr/>
      <dgm:t>
        <a:bodyPr/>
        <a:lstStyle/>
        <a:p>
          <a:endParaRPr lang="en-US"/>
        </a:p>
      </dgm:t>
    </dgm:pt>
    <dgm:pt modelId="{6B3D1CC5-4FEB-4177-8BBE-58ECB5F5C48B}" type="sibTrans" cxnId="{CDE342CB-FF42-456D-8D64-5A5E99A52333}">
      <dgm:prSet/>
      <dgm:spPr/>
      <dgm:t>
        <a:bodyPr/>
        <a:lstStyle/>
        <a:p>
          <a:endParaRPr lang="en-US"/>
        </a:p>
      </dgm:t>
    </dgm:pt>
    <dgm:pt modelId="{06EBE084-3AAD-4428-A6D6-FBB504F1FBE5}">
      <dgm:prSet/>
      <dgm:spPr/>
      <dgm:t>
        <a:bodyPr/>
        <a:lstStyle/>
        <a:p>
          <a:pPr rtl="0">
            <a:lnSpc>
              <a:spcPct val="100000"/>
            </a:lnSpc>
          </a:pPr>
          <a:r>
            <a:rPr lang="en-US">
              <a:solidFill>
                <a:schemeClr val="tx1"/>
              </a:solidFill>
              <a:latin typeface="+mn-lt"/>
            </a:rPr>
            <a:t>By the end of Q4 2024, increase provider engagement in social emotional workforce development by incentivizing participation. Track the number of providers participating in the workforce development trainings offered.</a:t>
          </a:r>
        </a:p>
      </dgm:t>
    </dgm:pt>
    <dgm:pt modelId="{09201C8A-680A-4854-9B36-A468683B65C1}" type="parTrans" cxnId="{65EB1707-56D3-4050-B9BB-331A0AA197B1}">
      <dgm:prSet/>
      <dgm:spPr/>
      <dgm:t>
        <a:bodyPr/>
        <a:lstStyle/>
        <a:p>
          <a:endParaRPr lang="en-US"/>
        </a:p>
      </dgm:t>
    </dgm:pt>
    <dgm:pt modelId="{2B673140-2AC1-49C9-BF50-8B5DA34ECF01}" type="sibTrans" cxnId="{65EB1707-56D3-4050-B9BB-331A0AA197B1}">
      <dgm:prSet/>
      <dgm:spPr/>
      <dgm:t>
        <a:bodyPr/>
        <a:lstStyle/>
        <a:p>
          <a:endParaRPr lang="en-US"/>
        </a:p>
      </dgm:t>
    </dgm:pt>
    <dgm:pt modelId="{44BE2AC9-3B91-427F-A7A5-8DA7EDADBEB5}">
      <dgm:prSet phldr="0"/>
      <dgm:spPr/>
      <dgm:t>
        <a:bodyPr/>
        <a:lstStyle/>
        <a:p>
          <a:pPr rtl="0">
            <a:lnSpc>
              <a:spcPct val="100000"/>
            </a:lnSpc>
          </a:pPr>
          <a:r>
            <a:rPr lang="en-US">
              <a:latin typeface="+mn-lt"/>
            </a:rPr>
            <a:t>Increase the number of practices that employ peer delivered services in 2024.</a:t>
          </a:r>
        </a:p>
      </dgm:t>
    </dgm:pt>
    <dgm:pt modelId="{1A9E4CB4-A7D3-4CB5-8947-1A29DD8A500D}" type="parTrans" cxnId="{818C6AEB-358D-48D9-AA91-5CBA659EBD3E}">
      <dgm:prSet/>
      <dgm:spPr/>
      <dgm:t>
        <a:bodyPr/>
        <a:lstStyle/>
        <a:p>
          <a:endParaRPr lang="en-US"/>
        </a:p>
      </dgm:t>
    </dgm:pt>
    <dgm:pt modelId="{EF822DAE-6F52-4730-8EBC-A9D67C0E217C}" type="sibTrans" cxnId="{818C6AEB-358D-48D9-AA91-5CBA659EBD3E}">
      <dgm:prSet/>
      <dgm:spPr/>
      <dgm:t>
        <a:bodyPr/>
        <a:lstStyle/>
        <a:p>
          <a:endParaRPr lang="en-US"/>
        </a:p>
      </dgm:t>
    </dgm:pt>
    <dgm:pt modelId="{676AD6E4-7A71-4375-AA50-E506817F5504}">
      <dgm:prSet/>
      <dgm:spPr/>
      <dgm:t>
        <a:bodyPr/>
        <a:lstStyle/>
        <a:p>
          <a:pPr rtl="0">
            <a:lnSpc>
              <a:spcPct val="100000"/>
            </a:lnSpc>
          </a:pPr>
          <a:r>
            <a:rPr lang="en-US">
              <a:solidFill>
                <a:srgbClr val="FFFFFF"/>
              </a:solidFill>
              <a:latin typeface="+mn-lt"/>
            </a:rPr>
            <a:t>Intervention 2: </a:t>
          </a:r>
          <a:r>
            <a:rPr lang="en-US">
              <a:solidFill>
                <a:schemeClr val="bg1"/>
              </a:solidFill>
            </a:rPr>
            <a:t>Enhance provider capacity to treat eating disorders through partnership with Willamette Nutrition Source</a:t>
          </a:r>
          <a:r>
            <a:rPr lang="en-US">
              <a:solidFill>
                <a:schemeClr val="accent1"/>
              </a:solidFill>
            </a:rPr>
            <a:t>​</a:t>
          </a:r>
          <a:endParaRPr lang="en-US">
            <a:solidFill>
              <a:srgbClr val="FFFFFF"/>
            </a:solidFill>
            <a:latin typeface="+mn-lt"/>
          </a:endParaRPr>
        </a:p>
      </dgm:t>
    </dgm:pt>
    <dgm:pt modelId="{346F1ECD-6D92-4D55-B226-A267455B6652}" type="parTrans" cxnId="{DD61E41C-2E07-4049-904B-96B12DCD2DA3}">
      <dgm:prSet/>
      <dgm:spPr/>
      <dgm:t>
        <a:bodyPr/>
        <a:lstStyle/>
        <a:p>
          <a:endParaRPr lang="en-US"/>
        </a:p>
      </dgm:t>
    </dgm:pt>
    <dgm:pt modelId="{3CDE91DC-78DC-43B8-8702-5C357F5C7536}" type="sibTrans" cxnId="{DD61E41C-2E07-4049-904B-96B12DCD2DA3}">
      <dgm:prSet/>
      <dgm:spPr/>
      <dgm:t>
        <a:bodyPr/>
        <a:lstStyle/>
        <a:p>
          <a:endParaRPr lang="en-US"/>
        </a:p>
      </dgm:t>
    </dgm:pt>
    <dgm:pt modelId="{BADF8884-08E2-4E24-B656-8FDEB4270F5E}">
      <dgm:prSet/>
      <dgm:spPr/>
      <dgm:t>
        <a:bodyPr/>
        <a:lstStyle/>
        <a:p>
          <a:pPr>
            <a:lnSpc>
              <a:spcPct val="100000"/>
            </a:lnSpc>
          </a:pPr>
          <a:r>
            <a:rPr lang="en-US">
              <a:latin typeface="Gill Sans MT" panose="020B0502020104020203"/>
            </a:rPr>
            <a:t>Begin monitoring utilization of eating disorder consultation; increase contracted provider utilization of eating disorder consultation with Willamette Nutrition Source by 3%.</a:t>
          </a:r>
          <a:endParaRPr lang="en-US">
            <a:solidFill>
              <a:srgbClr val="FFFFFF"/>
            </a:solidFill>
            <a:latin typeface="+mn-lt"/>
          </a:endParaRPr>
        </a:p>
      </dgm:t>
    </dgm:pt>
    <dgm:pt modelId="{95321D52-2A7D-4DBC-BA07-9F318F6ADECC}" type="parTrans" cxnId="{CAC3898B-B540-40D1-B2FB-DE1B1619121E}">
      <dgm:prSet/>
      <dgm:spPr/>
      <dgm:t>
        <a:bodyPr/>
        <a:lstStyle/>
        <a:p>
          <a:endParaRPr lang="en-US"/>
        </a:p>
      </dgm:t>
    </dgm:pt>
    <dgm:pt modelId="{447A46D2-C312-4256-A071-366DA63E9044}" type="sibTrans" cxnId="{CAC3898B-B540-40D1-B2FB-DE1B1619121E}">
      <dgm:prSet/>
      <dgm:spPr/>
      <dgm:t>
        <a:bodyPr/>
        <a:lstStyle/>
        <a:p>
          <a:endParaRPr lang="en-US"/>
        </a:p>
      </dgm:t>
    </dgm:pt>
    <dgm:pt modelId="{330EE071-14B8-432B-ABB0-9E4701841EF7}">
      <dgm:prSet/>
      <dgm:spPr/>
      <dgm:t>
        <a:bodyPr/>
        <a:lstStyle/>
        <a:p>
          <a:pPr>
            <a:lnSpc>
              <a:spcPct val="100000"/>
            </a:lnSpc>
          </a:pPr>
          <a:r>
            <a:rPr lang="en-US">
              <a:latin typeface="Gill Sans MT" panose="020B0502020104020203"/>
            </a:rPr>
            <a:t>Monitor the number of members treated for eating disorders and target outreach to the top five (5) providers treating eating disorders to provide education on the consultation resources available</a:t>
          </a:r>
          <a:endParaRPr lang="en-US">
            <a:solidFill>
              <a:srgbClr val="FFFFFF"/>
            </a:solidFill>
            <a:latin typeface="+mn-lt"/>
          </a:endParaRPr>
        </a:p>
      </dgm:t>
    </dgm:pt>
    <dgm:pt modelId="{AB594201-39EE-431C-8847-7A9D2B3842EC}" type="parTrans" cxnId="{406CE154-466E-4B6D-8EEF-54132F941647}">
      <dgm:prSet/>
      <dgm:spPr/>
    </dgm:pt>
    <dgm:pt modelId="{E3805E14-1B49-4CD5-B7DB-348EAFBFF662}" type="sibTrans" cxnId="{406CE154-466E-4B6D-8EEF-54132F941647}">
      <dgm:prSet/>
      <dgm:spPr/>
    </dgm:pt>
    <dgm:pt modelId="{155454E5-CDAB-497B-90FE-6B79B121F7D7}">
      <dgm:prSet/>
      <dgm:spPr/>
      <dgm:t>
        <a:bodyPr/>
        <a:lstStyle/>
        <a:p>
          <a:pPr>
            <a:lnSpc>
              <a:spcPct val="100000"/>
            </a:lnSpc>
          </a:pPr>
          <a:r>
            <a:rPr lang="en-US"/>
            <a:t>Develop consent process for UHA to obtain contracted behavioral health provider’s demographic question responses provided in Healthcare Workforce Reporting Survey issued by licensure boards by Q2 2024</a:t>
          </a:r>
          <a:endParaRPr lang="en-US">
            <a:solidFill>
              <a:schemeClr val="tx1"/>
            </a:solidFill>
            <a:latin typeface="+mn-lt"/>
          </a:endParaRPr>
        </a:p>
      </dgm:t>
    </dgm:pt>
    <dgm:pt modelId="{A585BB8E-DC68-4671-ACD3-721A8BDF71F8}" type="parTrans" cxnId="{9739C130-59D6-472F-9ED7-383255007E0A}">
      <dgm:prSet/>
      <dgm:spPr/>
    </dgm:pt>
    <dgm:pt modelId="{373E9BD9-CBC0-4C6C-8E92-85A2308479E3}" type="sibTrans" cxnId="{9739C130-59D6-472F-9ED7-383255007E0A}">
      <dgm:prSet/>
      <dgm:spPr/>
    </dgm:pt>
    <dgm:pt modelId="{87ABE25A-955B-404C-BD0B-6C00B4032857}">
      <dgm:prSet/>
      <dgm:spPr/>
      <dgm:t>
        <a:bodyPr/>
        <a:lstStyle/>
        <a:p>
          <a:pPr>
            <a:lnSpc>
              <a:spcPct val="100000"/>
            </a:lnSpc>
          </a:pPr>
          <a:r>
            <a:rPr lang="en-US"/>
            <a:t>Conduct biannual assessment of contracted behavioral health provider’s REAL+D &amp; SOGI data beginning Q2 2024</a:t>
          </a:r>
          <a:endParaRPr lang="en-US">
            <a:solidFill>
              <a:schemeClr val="tx1"/>
            </a:solidFill>
            <a:latin typeface="+mn-lt"/>
          </a:endParaRPr>
        </a:p>
      </dgm:t>
    </dgm:pt>
    <dgm:pt modelId="{85137763-427F-4890-AD77-3D1B338960B6}" type="parTrans" cxnId="{F6049ACD-951A-48AE-AB64-5AA70E7FDC89}">
      <dgm:prSet/>
      <dgm:spPr/>
    </dgm:pt>
    <dgm:pt modelId="{A560C308-60EC-4767-8168-A737B8190DEE}" type="sibTrans" cxnId="{F6049ACD-951A-48AE-AB64-5AA70E7FDC89}">
      <dgm:prSet/>
      <dgm:spPr/>
    </dgm:pt>
    <dgm:pt modelId="{D43F0588-C6D6-4ABA-9885-AF90657CC6DF}">
      <dgm:prSet/>
      <dgm:spPr/>
      <dgm:t>
        <a:bodyPr/>
        <a:lstStyle/>
        <a:p>
          <a:pPr>
            <a:lnSpc>
              <a:spcPct val="100000"/>
            </a:lnSpc>
          </a:pPr>
          <a:r>
            <a:rPr lang="en-US"/>
            <a:t>Evaluate cultural and linguistic responsiveness of contracted behavioral health provider panel by comparing provider to member demographics, report findings to the Behavioral Health Subcommittee by Q4 2024</a:t>
          </a:r>
          <a:endParaRPr lang="en-US">
            <a:solidFill>
              <a:schemeClr val="tx1"/>
            </a:solidFill>
            <a:latin typeface="+mn-lt"/>
          </a:endParaRPr>
        </a:p>
      </dgm:t>
    </dgm:pt>
    <dgm:pt modelId="{80E50C4C-81D2-4406-9E08-8A908FA11869}" type="parTrans" cxnId="{E5448AFE-F3EA-4890-977C-710B7EA7B706}">
      <dgm:prSet/>
      <dgm:spPr/>
    </dgm:pt>
    <dgm:pt modelId="{869F0449-0687-405E-9AF9-DE0995D46C79}" type="sibTrans" cxnId="{E5448AFE-F3EA-4890-977C-710B7EA7B706}">
      <dgm:prSet/>
      <dgm:spPr/>
    </dgm:pt>
    <dgm:pt modelId="{1A2C4AB2-092F-40CB-921C-DA0DBFDE61B2}">
      <dgm:prSet/>
      <dgm:spPr/>
      <dgm:t>
        <a:bodyPr/>
        <a:lstStyle/>
        <a:p>
          <a:pPr rtl="0">
            <a:lnSpc>
              <a:spcPct val="100000"/>
            </a:lnSpc>
          </a:pPr>
          <a:r>
            <a:rPr lang="en-US">
              <a:solidFill>
                <a:schemeClr val="tx1"/>
              </a:solidFill>
              <a:latin typeface="+mn-lt"/>
            </a:rPr>
            <a:t>Enhance provider directory information to begin publishing information on contracted providers available to provide/offer clinical supervision to associate-level behavioral health clinicians</a:t>
          </a:r>
        </a:p>
      </dgm:t>
    </dgm:pt>
    <dgm:pt modelId="{A2622159-ABED-4AC5-B6AE-916D97A1E73E}" type="parTrans" cxnId="{21F7C091-15A6-4736-B215-1A89FC12A7A7}">
      <dgm:prSet/>
      <dgm:spPr/>
      <dgm:t>
        <a:bodyPr/>
        <a:lstStyle/>
        <a:p>
          <a:endParaRPr lang="en-US"/>
        </a:p>
      </dgm:t>
    </dgm:pt>
    <dgm:pt modelId="{C6131732-D9B2-4908-BEAE-F23C1C877C7A}" type="sibTrans" cxnId="{21F7C091-15A6-4736-B215-1A89FC12A7A7}">
      <dgm:prSet/>
      <dgm:spPr/>
      <dgm:t>
        <a:bodyPr/>
        <a:lstStyle/>
        <a:p>
          <a:endParaRPr lang="en-US"/>
        </a:p>
      </dgm:t>
    </dgm:pt>
    <dgm:pt modelId="{5460F5A2-2E0F-43F5-B870-81EBC137C61E}" type="pres">
      <dgm:prSet presAssocID="{4ADB2FD7-73AD-416C-97C4-EC3D27C3A5F3}" presName="linear" presStyleCnt="0">
        <dgm:presLayoutVars>
          <dgm:animLvl val="lvl"/>
          <dgm:resizeHandles val="exact"/>
        </dgm:presLayoutVars>
      </dgm:prSet>
      <dgm:spPr/>
    </dgm:pt>
    <dgm:pt modelId="{ADFED415-B291-46D3-9A42-5613F5E01876}" type="pres">
      <dgm:prSet presAssocID="{127E6FCB-C5EC-42C4-A465-3591B62D9E59}" presName="parentText" presStyleLbl="node1" presStyleIdx="0" presStyleCnt="5">
        <dgm:presLayoutVars>
          <dgm:chMax val="0"/>
          <dgm:bulletEnabled val="1"/>
        </dgm:presLayoutVars>
      </dgm:prSet>
      <dgm:spPr/>
    </dgm:pt>
    <dgm:pt modelId="{64F0FB21-EC90-4C52-B717-1711A330D513}" type="pres">
      <dgm:prSet presAssocID="{127E6FCB-C5EC-42C4-A465-3591B62D9E59}" presName="childText" presStyleLbl="revTx" presStyleIdx="0" presStyleCnt="5">
        <dgm:presLayoutVars>
          <dgm:bulletEnabled val="1"/>
        </dgm:presLayoutVars>
      </dgm:prSet>
      <dgm:spPr/>
    </dgm:pt>
    <dgm:pt modelId="{E78947C8-AD0F-43DC-8BB6-D324F85B9A39}" type="pres">
      <dgm:prSet presAssocID="{676AD6E4-7A71-4375-AA50-E506817F5504}" presName="parentText" presStyleLbl="node1" presStyleIdx="1" presStyleCnt="5">
        <dgm:presLayoutVars>
          <dgm:chMax val="0"/>
          <dgm:bulletEnabled val="1"/>
        </dgm:presLayoutVars>
      </dgm:prSet>
      <dgm:spPr/>
    </dgm:pt>
    <dgm:pt modelId="{4FF34DC4-1D69-4755-B069-50E8A8B17378}" type="pres">
      <dgm:prSet presAssocID="{676AD6E4-7A71-4375-AA50-E506817F5504}" presName="childText" presStyleLbl="revTx" presStyleIdx="1" presStyleCnt="5">
        <dgm:presLayoutVars>
          <dgm:bulletEnabled val="1"/>
        </dgm:presLayoutVars>
      </dgm:prSet>
      <dgm:spPr/>
    </dgm:pt>
    <dgm:pt modelId="{E75227D5-0BDA-4191-A01E-2F33E79AC37C}" type="pres">
      <dgm:prSet presAssocID="{5A3667AB-5FC2-40A5-B76D-F550E4F55F13}" presName="parentText" presStyleLbl="node1" presStyleIdx="2" presStyleCnt="5">
        <dgm:presLayoutVars>
          <dgm:chMax val="0"/>
          <dgm:bulletEnabled val="1"/>
        </dgm:presLayoutVars>
      </dgm:prSet>
      <dgm:spPr/>
    </dgm:pt>
    <dgm:pt modelId="{09C6E17B-38F0-4722-A80A-0CA312C4F9D0}" type="pres">
      <dgm:prSet presAssocID="{5A3667AB-5FC2-40A5-B76D-F550E4F55F13}" presName="childText" presStyleLbl="revTx" presStyleIdx="2" presStyleCnt="5">
        <dgm:presLayoutVars>
          <dgm:bulletEnabled val="1"/>
        </dgm:presLayoutVars>
      </dgm:prSet>
      <dgm:spPr/>
    </dgm:pt>
    <dgm:pt modelId="{DF125C92-B7F0-471A-BD29-13BFD90567A9}" type="pres">
      <dgm:prSet presAssocID="{ECBCAABF-182C-4264-8578-645A9F712488}" presName="parentText" presStyleLbl="node1" presStyleIdx="3" presStyleCnt="5">
        <dgm:presLayoutVars>
          <dgm:chMax val="0"/>
          <dgm:bulletEnabled val="1"/>
        </dgm:presLayoutVars>
      </dgm:prSet>
      <dgm:spPr/>
    </dgm:pt>
    <dgm:pt modelId="{D913C5DC-B128-4BB3-A040-B45FE220E2DE}" type="pres">
      <dgm:prSet presAssocID="{ECBCAABF-182C-4264-8578-645A9F712488}" presName="childText" presStyleLbl="revTx" presStyleIdx="3" presStyleCnt="5">
        <dgm:presLayoutVars>
          <dgm:bulletEnabled val="1"/>
        </dgm:presLayoutVars>
      </dgm:prSet>
      <dgm:spPr/>
    </dgm:pt>
    <dgm:pt modelId="{086448CD-44C5-4575-93B7-49BC4F595B4E}" type="pres">
      <dgm:prSet presAssocID="{CE334FEE-6B06-4B3B-85BA-1F802D8E3F9C}" presName="parentText" presStyleLbl="node1" presStyleIdx="4" presStyleCnt="5">
        <dgm:presLayoutVars>
          <dgm:chMax val="0"/>
          <dgm:bulletEnabled val="1"/>
        </dgm:presLayoutVars>
      </dgm:prSet>
      <dgm:spPr/>
    </dgm:pt>
    <dgm:pt modelId="{F85BACEF-B867-4F26-A40A-585E6A4D322A}" type="pres">
      <dgm:prSet presAssocID="{CE334FEE-6B06-4B3B-85BA-1F802D8E3F9C}" presName="childText" presStyleLbl="revTx" presStyleIdx="4" presStyleCnt="5">
        <dgm:presLayoutVars>
          <dgm:bulletEnabled val="1"/>
        </dgm:presLayoutVars>
      </dgm:prSet>
      <dgm:spPr/>
    </dgm:pt>
  </dgm:ptLst>
  <dgm:cxnLst>
    <dgm:cxn modelId="{0E843A04-0CD6-4DFA-AEC8-8581AA00C1FC}" type="presOf" srcId="{1A2C4AB2-092F-40CB-921C-DA0DBFDE61B2}" destId="{F85BACEF-B867-4F26-A40A-585E6A4D322A}" srcOrd="0" destOrd="1" presId="urn:microsoft.com/office/officeart/2005/8/layout/vList2"/>
    <dgm:cxn modelId="{65EB1707-56D3-4050-B9BB-331A0AA197B1}" srcId="{CE334FEE-6B06-4B3B-85BA-1F802D8E3F9C}" destId="{06EBE084-3AAD-4428-A6D6-FBB504F1FBE5}" srcOrd="3" destOrd="0" parTransId="{09201C8A-680A-4854-9B36-A468683B65C1}" sibTransId="{2B673140-2AC1-49C9-BF50-8B5DA34ECF01}"/>
    <dgm:cxn modelId="{DD61E41C-2E07-4049-904B-96B12DCD2DA3}" srcId="{4ADB2FD7-73AD-416C-97C4-EC3D27C3A5F3}" destId="{676AD6E4-7A71-4375-AA50-E506817F5504}" srcOrd="1" destOrd="0" parTransId="{346F1ECD-6D92-4D55-B226-A267455B6652}" sibTransId="{3CDE91DC-78DC-43B8-8702-5C357F5C7536}"/>
    <dgm:cxn modelId="{90D8061F-BF15-4148-BF2D-429B3E390F43}" srcId="{5A3667AB-5FC2-40A5-B76D-F550E4F55F13}" destId="{9489426E-817A-4CD2-96B0-13CE4A791181}" srcOrd="2" destOrd="0" parTransId="{CE4FCAF0-9035-4281-911D-4C6BC3651B6C}" sibTransId="{07BC54EA-1115-4BA2-958C-473209C2D22B}"/>
    <dgm:cxn modelId="{98E44B26-154F-43EB-8EBC-74CD236C2153}" type="presOf" srcId="{44BE2AC9-3B91-427F-A7A5-8DA7EDADBEB5}" destId="{64F0FB21-EC90-4C52-B717-1711A330D513}" srcOrd="0" destOrd="2" presId="urn:microsoft.com/office/officeart/2005/8/layout/vList2"/>
    <dgm:cxn modelId="{DF68932A-BBB2-4D75-B549-ED8D102F9AEE}" type="presOf" srcId="{A7726BBD-1CA8-4C77-9B6C-37004E083FA0}" destId="{D913C5DC-B128-4BB3-A040-B45FE220E2DE}" srcOrd="0" destOrd="0" presId="urn:microsoft.com/office/officeart/2005/8/layout/vList2"/>
    <dgm:cxn modelId="{9739C130-59D6-472F-9ED7-383255007E0A}" srcId="{ECBCAABF-182C-4264-8578-645A9F712488}" destId="{155454E5-CDAB-497B-90FE-6B79B121F7D7}" srcOrd="1" destOrd="0" parTransId="{A585BB8E-DC68-4671-ACD3-721A8BDF71F8}" sibTransId="{373E9BD9-CBC0-4C6C-8E92-85A2308479E3}"/>
    <dgm:cxn modelId="{02FE8037-D707-4586-8A98-A7925BF5F914}" type="presOf" srcId="{522A0B90-74A8-4A4A-888B-F1A3DDA6E815}" destId="{09C6E17B-38F0-4722-A80A-0CA312C4F9D0}" srcOrd="0" destOrd="1" presId="urn:microsoft.com/office/officeart/2005/8/layout/vList2"/>
    <dgm:cxn modelId="{FF70605E-3C94-4136-AEED-96A5326B84F3}" srcId="{127E6FCB-C5EC-42C4-A465-3591B62D9E59}" destId="{9B619248-1D56-47BA-8DAB-FA0EC56F9958}" srcOrd="0" destOrd="0" parTransId="{0044661A-2CCB-4206-BE44-EB37ECF9B984}" sibTransId="{3F70EF33-4F6A-48B7-8C49-36BCDCF14A9C}"/>
    <dgm:cxn modelId="{B48A9347-515B-4CCC-90DA-6959CF494B11}" type="presOf" srcId="{CE334FEE-6B06-4B3B-85BA-1F802D8E3F9C}" destId="{086448CD-44C5-4575-93B7-49BC4F595B4E}" srcOrd="0" destOrd="0" presId="urn:microsoft.com/office/officeart/2005/8/layout/vList2"/>
    <dgm:cxn modelId="{5CB22668-CD32-4784-A4C3-B78152F21F89}" srcId="{5A3667AB-5FC2-40A5-B76D-F550E4F55F13}" destId="{A435AFD2-A663-41A8-A300-EF8B5AA3A76A}" srcOrd="0" destOrd="0" parTransId="{7FDD67A9-745F-4A27-94CA-07855EFF5D9B}" sibTransId="{B2B07F39-0FA3-4730-A33B-943A4531DE8E}"/>
    <dgm:cxn modelId="{65115349-BEE3-4740-9524-534EA90517FF}" srcId="{5A3667AB-5FC2-40A5-B76D-F550E4F55F13}" destId="{522A0B90-74A8-4A4A-888B-F1A3DDA6E815}" srcOrd="1" destOrd="0" parTransId="{F1CCC768-3A2C-45A2-92F2-A0A8478E3C53}" sibTransId="{A823F38C-94DB-433F-8B4C-D44D9755E8A4}"/>
    <dgm:cxn modelId="{E1C5BB6A-72DF-48F9-97B4-A90D58D469F9}" srcId="{4ADB2FD7-73AD-416C-97C4-EC3D27C3A5F3}" destId="{5A3667AB-5FC2-40A5-B76D-F550E4F55F13}" srcOrd="2" destOrd="0" parTransId="{D515E07C-A86A-4A92-B768-BE5FD107F620}" sibTransId="{5A0F1022-1A59-4C7D-83F0-87601588CB20}"/>
    <dgm:cxn modelId="{20ECEC6A-338F-418F-9299-C54E7E26B1A9}" type="presOf" srcId="{5A3667AB-5FC2-40A5-B76D-F550E4F55F13}" destId="{E75227D5-0BDA-4191-A01E-2F33E79AC37C}" srcOrd="0" destOrd="0" presId="urn:microsoft.com/office/officeart/2005/8/layout/vList2"/>
    <dgm:cxn modelId="{8128806B-E278-4BC5-A984-EEF22D17D034}" type="presOf" srcId="{9489426E-817A-4CD2-96B0-13CE4A791181}" destId="{09C6E17B-38F0-4722-A80A-0CA312C4F9D0}" srcOrd="0" destOrd="2" presId="urn:microsoft.com/office/officeart/2005/8/layout/vList2"/>
    <dgm:cxn modelId="{B626FF4D-A76A-411D-B329-A026C3542FBD}" type="presOf" srcId="{1ADF9771-187D-47FF-9B4A-BA53F6784EB7}" destId="{64F0FB21-EC90-4C52-B717-1711A330D513}" srcOrd="0" destOrd="1" presId="urn:microsoft.com/office/officeart/2005/8/layout/vList2"/>
    <dgm:cxn modelId="{B68BE653-1547-430F-89B1-E636C4F0BAFE}" type="presOf" srcId="{330EE071-14B8-432B-ABB0-9E4701841EF7}" destId="{4FF34DC4-1D69-4755-B069-50E8A8B17378}" srcOrd="0" destOrd="1" presId="urn:microsoft.com/office/officeart/2005/8/layout/vList2"/>
    <dgm:cxn modelId="{406CE154-466E-4B6D-8EEF-54132F941647}" srcId="{676AD6E4-7A71-4375-AA50-E506817F5504}" destId="{330EE071-14B8-432B-ABB0-9E4701841EF7}" srcOrd="1" destOrd="0" parTransId="{AB594201-39EE-431C-8847-7A9D2B3842EC}" sibTransId="{E3805E14-1B49-4CD5-B7DB-348EAFBFF662}"/>
    <dgm:cxn modelId="{D2C84058-21AA-4A4F-95AC-96BD351ADC49}" type="presOf" srcId="{676AD6E4-7A71-4375-AA50-E506817F5504}" destId="{E78947C8-AD0F-43DC-8BB6-D324F85B9A39}" srcOrd="0" destOrd="0" presId="urn:microsoft.com/office/officeart/2005/8/layout/vList2"/>
    <dgm:cxn modelId="{326C477A-4250-40E1-8366-4B1A0D2E6655}" type="presOf" srcId="{9B619248-1D56-47BA-8DAB-FA0EC56F9958}" destId="{64F0FB21-EC90-4C52-B717-1711A330D513}" srcOrd="0" destOrd="0" presId="urn:microsoft.com/office/officeart/2005/8/layout/vList2"/>
    <dgm:cxn modelId="{CAC3898B-B540-40D1-B2FB-DE1B1619121E}" srcId="{676AD6E4-7A71-4375-AA50-E506817F5504}" destId="{BADF8884-08E2-4E24-B656-8FDEB4270F5E}" srcOrd="0" destOrd="0" parTransId="{95321D52-2A7D-4DBC-BA07-9F318F6ADECC}" sibTransId="{447A46D2-C312-4256-A071-366DA63E9044}"/>
    <dgm:cxn modelId="{7807D78C-0AEE-40A6-B0D6-A8A4F1161F9C}" srcId="{CE334FEE-6B06-4B3B-85BA-1F802D8E3F9C}" destId="{91E34199-D573-462E-A03D-1EE461742A2F}" srcOrd="0" destOrd="0" parTransId="{1E7B7C1C-E6AD-4FF9-956B-56C4CA0ECBA0}" sibTransId="{2AC711BD-D91D-4D9C-BCE1-3343ECE68AC4}"/>
    <dgm:cxn modelId="{21F7C091-15A6-4736-B215-1A89FC12A7A7}" srcId="{CE334FEE-6B06-4B3B-85BA-1F802D8E3F9C}" destId="{1A2C4AB2-092F-40CB-921C-DA0DBFDE61B2}" srcOrd="1" destOrd="0" parTransId="{A2622159-ABED-4AC5-B6AE-916D97A1E73E}" sibTransId="{C6131732-D9B2-4908-BEAE-F23C1C877C7A}"/>
    <dgm:cxn modelId="{6C98E594-5D8E-4C85-8245-91B0BCF6C886}" type="presOf" srcId="{BADF8884-08E2-4E24-B656-8FDEB4270F5E}" destId="{4FF34DC4-1D69-4755-B069-50E8A8B17378}" srcOrd="0" destOrd="0" presId="urn:microsoft.com/office/officeart/2005/8/layout/vList2"/>
    <dgm:cxn modelId="{01DC5497-833D-4624-9049-9C8F694C642F}" type="presOf" srcId="{A435AFD2-A663-41A8-A300-EF8B5AA3A76A}" destId="{09C6E17B-38F0-4722-A80A-0CA312C4F9D0}" srcOrd="0" destOrd="0" presId="urn:microsoft.com/office/officeart/2005/8/layout/vList2"/>
    <dgm:cxn modelId="{0B166BA1-9D6C-4FE2-A2E1-B4F2A631FA91}" type="presOf" srcId="{91E34199-D573-462E-A03D-1EE461742A2F}" destId="{F85BACEF-B867-4F26-A40A-585E6A4D322A}" srcOrd="0" destOrd="0" presId="urn:microsoft.com/office/officeart/2005/8/layout/vList2"/>
    <dgm:cxn modelId="{23BFE2A1-668B-4C50-88E0-F2C40757C38B}" type="presOf" srcId="{127E6FCB-C5EC-42C4-A465-3591B62D9E59}" destId="{ADFED415-B291-46D3-9A42-5613F5E01876}" srcOrd="0" destOrd="0" presId="urn:microsoft.com/office/officeart/2005/8/layout/vList2"/>
    <dgm:cxn modelId="{A0DA87A2-8A71-4195-893B-C096C45C10F1}" srcId="{4ADB2FD7-73AD-416C-97C4-EC3D27C3A5F3}" destId="{CE334FEE-6B06-4B3B-85BA-1F802D8E3F9C}" srcOrd="4" destOrd="0" parTransId="{DD8F52EF-2F58-4B85-8CE5-BF9A34836760}" sibTransId="{0628F896-AF33-4227-B752-930E2068321B}"/>
    <dgm:cxn modelId="{1843F5C0-8AF6-42CB-BC43-E285616FDED7}" type="presOf" srcId="{4ADB2FD7-73AD-416C-97C4-EC3D27C3A5F3}" destId="{5460F5A2-2E0F-43F5-B870-81EBC137C61E}" srcOrd="0" destOrd="0" presId="urn:microsoft.com/office/officeart/2005/8/layout/vList2"/>
    <dgm:cxn modelId="{49D7A2C5-561B-4304-AA45-BD2C2709F65B}" srcId="{127E6FCB-C5EC-42C4-A465-3591B62D9E59}" destId="{1ADF9771-187D-47FF-9B4A-BA53F6784EB7}" srcOrd="1" destOrd="0" parTransId="{A4819614-6AA8-4F99-BDA0-B0CFD07F9106}" sibTransId="{68BEA72D-4EA4-4382-A344-FC8C9706269C}"/>
    <dgm:cxn modelId="{9F1825CA-B76F-4129-A631-4024BE51661A}" type="presOf" srcId="{155454E5-CDAB-497B-90FE-6B79B121F7D7}" destId="{D913C5DC-B128-4BB3-A040-B45FE220E2DE}" srcOrd="0" destOrd="1" presId="urn:microsoft.com/office/officeart/2005/8/layout/vList2"/>
    <dgm:cxn modelId="{CDE342CB-FF42-456D-8D64-5A5E99A52333}" srcId="{CE334FEE-6B06-4B3B-85BA-1F802D8E3F9C}" destId="{E1ACBE06-6F33-42FF-AF93-3DF27DE64020}" srcOrd="2" destOrd="0" parTransId="{7A45E6C5-A342-45E6-B37A-D58039609C2F}" sibTransId="{6B3D1CC5-4FEB-4177-8BBE-58ECB5F5C48B}"/>
    <dgm:cxn modelId="{F6049ACD-951A-48AE-AB64-5AA70E7FDC89}" srcId="{ECBCAABF-182C-4264-8578-645A9F712488}" destId="{87ABE25A-955B-404C-BD0B-6C00B4032857}" srcOrd="2" destOrd="0" parTransId="{85137763-427F-4890-AD77-3D1B338960B6}" sibTransId="{A560C308-60EC-4767-8168-A737B8190DEE}"/>
    <dgm:cxn modelId="{417539DE-20AF-47E4-88D8-61E3A0B27625}" type="presOf" srcId="{06EBE084-3AAD-4428-A6D6-FBB504F1FBE5}" destId="{F85BACEF-B867-4F26-A40A-585E6A4D322A}" srcOrd="0" destOrd="3" presId="urn:microsoft.com/office/officeart/2005/8/layout/vList2"/>
    <dgm:cxn modelId="{5A46E9E5-C605-45A7-A4EE-AD3E85C60E4E}" type="presOf" srcId="{D43F0588-C6D6-4ABA-9885-AF90657CC6DF}" destId="{D913C5DC-B128-4BB3-A040-B45FE220E2DE}" srcOrd="0" destOrd="3" presId="urn:microsoft.com/office/officeart/2005/8/layout/vList2"/>
    <dgm:cxn modelId="{F46331EA-C8FA-4B26-9495-02805A74A7B3}" type="presOf" srcId="{E1ACBE06-6F33-42FF-AF93-3DF27DE64020}" destId="{F85BACEF-B867-4F26-A40A-585E6A4D322A}" srcOrd="0" destOrd="2" presId="urn:microsoft.com/office/officeart/2005/8/layout/vList2"/>
    <dgm:cxn modelId="{818C6AEB-358D-48D9-AA91-5CBA659EBD3E}" srcId="{127E6FCB-C5EC-42C4-A465-3591B62D9E59}" destId="{44BE2AC9-3B91-427F-A7A5-8DA7EDADBEB5}" srcOrd="2" destOrd="0" parTransId="{1A9E4CB4-A7D3-4CB5-8947-1A29DD8A500D}" sibTransId="{EF822DAE-6F52-4730-8EBC-A9D67C0E217C}"/>
    <dgm:cxn modelId="{094949EC-7159-4A47-BB12-DA9D3BD2DE5F}" srcId="{4ADB2FD7-73AD-416C-97C4-EC3D27C3A5F3}" destId="{127E6FCB-C5EC-42C4-A465-3591B62D9E59}" srcOrd="0" destOrd="0" parTransId="{221F47D0-1F9A-4D3A-AC62-3D0EFDBC468C}" sibTransId="{30B17E21-13D5-4131-9F57-292E6DB37FFC}"/>
    <dgm:cxn modelId="{F7DD97F4-E707-4A69-96AA-998E35B6E13E}" srcId="{ECBCAABF-182C-4264-8578-645A9F712488}" destId="{A7726BBD-1CA8-4C77-9B6C-37004E083FA0}" srcOrd="0" destOrd="0" parTransId="{4744E838-967E-4285-829D-3A6CF6ACFA84}" sibTransId="{7467F97E-083D-46B5-8E54-8BCEAB26FA1C}"/>
    <dgm:cxn modelId="{DC993CF5-CF15-4D66-9018-2CEF071A44CB}" type="presOf" srcId="{ECBCAABF-182C-4264-8578-645A9F712488}" destId="{DF125C92-B7F0-471A-BD29-13BFD90567A9}" srcOrd="0" destOrd="0" presId="urn:microsoft.com/office/officeart/2005/8/layout/vList2"/>
    <dgm:cxn modelId="{43C5E6F6-B5C2-435D-9C15-7FB96F3E601A}" type="presOf" srcId="{87ABE25A-955B-404C-BD0B-6C00B4032857}" destId="{D913C5DC-B128-4BB3-A040-B45FE220E2DE}" srcOrd="0" destOrd="2" presId="urn:microsoft.com/office/officeart/2005/8/layout/vList2"/>
    <dgm:cxn modelId="{0BB41AF9-A06D-4F87-A2F9-CAF17B4E5FAD}" srcId="{4ADB2FD7-73AD-416C-97C4-EC3D27C3A5F3}" destId="{ECBCAABF-182C-4264-8578-645A9F712488}" srcOrd="3" destOrd="0" parTransId="{264F72DD-A305-4EE1-9FDE-DBC375EDD2B4}" sibTransId="{54E9039F-37D4-44AE-A047-CC9E6604BFBF}"/>
    <dgm:cxn modelId="{E5448AFE-F3EA-4890-977C-710B7EA7B706}" srcId="{ECBCAABF-182C-4264-8578-645A9F712488}" destId="{D43F0588-C6D6-4ABA-9885-AF90657CC6DF}" srcOrd="3" destOrd="0" parTransId="{80E50C4C-81D2-4406-9E08-8A908FA11869}" sibTransId="{869F0449-0687-405E-9AF9-DE0995D46C79}"/>
    <dgm:cxn modelId="{8CC2D899-BC99-4576-ABCE-DCF1741AEF66}" type="presParOf" srcId="{5460F5A2-2E0F-43F5-B870-81EBC137C61E}" destId="{ADFED415-B291-46D3-9A42-5613F5E01876}" srcOrd="0" destOrd="0" presId="urn:microsoft.com/office/officeart/2005/8/layout/vList2"/>
    <dgm:cxn modelId="{4F172C17-FDFA-43D5-82F7-425553B8E1EC}" type="presParOf" srcId="{5460F5A2-2E0F-43F5-B870-81EBC137C61E}" destId="{64F0FB21-EC90-4C52-B717-1711A330D513}" srcOrd="1" destOrd="0" presId="urn:microsoft.com/office/officeart/2005/8/layout/vList2"/>
    <dgm:cxn modelId="{F31508F3-3721-4849-B4E3-95238F756E34}" type="presParOf" srcId="{5460F5A2-2E0F-43F5-B870-81EBC137C61E}" destId="{E78947C8-AD0F-43DC-8BB6-D324F85B9A39}" srcOrd="2" destOrd="0" presId="urn:microsoft.com/office/officeart/2005/8/layout/vList2"/>
    <dgm:cxn modelId="{84AF2F76-CE5A-4158-8E3E-E40B5AA99E51}" type="presParOf" srcId="{5460F5A2-2E0F-43F5-B870-81EBC137C61E}" destId="{4FF34DC4-1D69-4755-B069-50E8A8B17378}" srcOrd="3" destOrd="0" presId="urn:microsoft.com/office/officeart/2005/8/layout/vList2"/>
    <dgm:cxn modelId="{40107FEA-4DDB-4CC9-8416-00F822E8D574}" type="presParOf" srcId="{5460F5A2-2E0F-43F5-B870-81EBC137C61E}" destId="{E75227D5-0BDA-4191-A01E-2F33E79AC37C}" srcOrd="4" destOrd="0" presId="urn:microsoft.com/office/officeart/2005/8/layout/vList2"/>
    <dgm:cxn modelId="{B7DBB374-DBEC-4356-B256-BBA2A98268AE}" type="presParOf" srcId="{5460F5A2-2E0F-43F5-B870-81EBC137C61E}" destId="{09C6E17B-38F0-4722-A80A-0CA312C4F9D0}" srcOrd="5" destOrd="0" presId="urn:microsoft.com/office/officeart/2005/8/layout/vList2"/>
    <dgm:cxn modelId="{3081F224-DAF7-42CC-B7A8-27B68648F2F7}" type="presParOf" srcId="{5460F5A2-2E0F-43F5-B870-81EBC137C61E}" destId="{DF125C92-B7F0-471A-BD29-13BFD90567A9}" srcOrd="6" destOrd="0" presId="urn:microsoft.com/office/officeart/2005/8/layout/vList2"/>
    <dgm:cxn modelId="{17D7796C-32E7-4143-AAED-A9347F8AF11A}" type="presParOf" srcId="{5460F5A2-2E0F-43F5-B870-81EBC137C61E}" destId="{D913C5DC-B128-4BB3-A040-B45FE220E2DE}" srcOrd="7" destOrd="0" presId="urn:microsoft.com/office/officeart/2005/8/layout/vList2"/>
    <dgm:cxn modelId="{398AF9CA-7C9B-4D05-95F3-93949AA75918}" type="presParOf" srcId="{5460F5A2-2E0F-43F5-B870-81EBC137C61E}" destId="{086448CD-44C5-4575-93B7-49BC4F595B4E}" srcOrd="8" destOrd="0" presId="urn:microsoft.com/office/officeart/2005/8/layout/vList2"/>
    <dgm:cxn modelId="{E43FDE06-0489-4F20-BAD0-C6216B448831}" type="presParOf" srcId="{5460F5A2-2E0F-43F5-B870-81EBC137C61E}" destId="{F85BACEF-B867-4F26-A40A-585E6A4D322A}"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5.xml><?xml version="1.0" encoding="utf-8"?>
<dgm:dataModel xmlns:dgm="http://schemas.openxmlformats.org/drawingml/2006/diagram" xmlns:a="http://schemas.openxmlformats.org/drawingml/2006/main">
  <dgm:ptLst>
    <dgm:pt modelId="{5FAD30E5-A9DA-4A98-B570-AEF9CDCF8D2F}" type="doc">
      <dgm:prSet loTypeId="urn:diagrams.loki3.com/BracketList" loCatId="officeonline" qsTypeId="urn:microsoft.com/office/officeart/2005/8/quickstyle/simple1" qsCatId="simple" csTypeId="urn:microsoft.com/office/officeart/2005/8/colors/accent1_2" csCatId="accent1" phldr="1"/>
      <dgm:spPr/>
      <dgm:t>
        <a:bodyPr/>
        <a:lstStyle/>
        <a:p>
          <a:endParaRPr lang="en-US"/>
        </a:p>
      </dgm:t>
    </dgm:pt>
    <dgm:pt modelId="{C817CD48-FC94-475C-84A4-1005A83CD934}">
      <dgm:prSet phldrT="[Text]"/>
      <dgm:spPr/>
      <dgm:t>
        <a:bodyPr/>
        <a:lstStyle/>
        <a:p>
          <a:r>
            <a:rPr lang="en-US"/>
            <a:t>Increase the cultural and linguistic diversity of contracted behavioral health providers</a:t>
          </a:r>
        </a:p>
      </dgm:t>
    </dgm:pt>
    <dgm:pt modelId="{F652FBF0-9D9A-4675-8EAC-472E7CA08995}" type="parTrans" cxnId="{D09B8EF8-E0AE-4673-8B9F-0A58B62AD445}">
      <dgm:prSet/>
      <dgm:spPr/>
      <dgm:t>
        <a:bodyPr/>
        <a:lstStyle/>
        <a:p>
          <a:endParaRPr lang="en-US"/>
        </a:p>
      </dgm:t>
    </dgm:pt>
    <dgm:pt modelId="{07212062-A8CA-4BD5-8384-18FB146E7A1E}" type="sibTrans" cxnId="{D09B8EF8-E0AE-4673-8B9F-0A58B62AD445}">
      <dgm:prSet/>
      <dgm:spPr/>
      <dgm:t>
        <a:bodyPr/>
        <a:lstStyle/>
        <a:p>
          <a:endParaRPr lang="en-US"/>
        </a:p>
      </dgm:t>
    </dgm:pt>
    <dgm:pt modelId="{286888E4-7029-4FDC-9DF2-FFF523C61B88}">
      <dgm:prSet phldrT="[Text]"/>
      <dgm:spPr/>
      <dgm:t>
        <a:bodyPr/>
        <a:lstStyle/>
        <a:p>
          <a:r>
            <a:rPr lang="en-US"/>
            <a:t>Improve the capacity of contracted providers to treat behavioral health disorders</a:t>
          </a:r>
        </a:p>
      </dgm:t>
    </dgm:pt>
    <dgm:pt modelId="{9295B4A0-9144-4272-BB64-47C7ADBDF1FB}" type="parTrans" cxnId="{E51E649F-4DD5-4A94-A59F-EC2BE8041C98}">
      <dgm:prSet/>
      <dgm:spPr/>
      <dgm:t>
        <a:bodyPr/>
        <a:lstStyle/>
        <a:p>
          <a:endParaRPr lang="en-US"/>
        </a:p>
      </dgm:t>
    </dgm:pt>
    <dgm:pt modelId="{158885E6-095B-453E-A93A-31F2A0D24976}" type="sibTrans" cxnId="{E51E649F-4DD5-4A94-A59F-EC2BE8041C98}">
      <dgm:prSet/>
      <dgm:spPr/>
      <dgm:t>
        <a:bodyPr/>
        <a:lstStyle/>
        <a:p>
          <a:endParaRPr lang="en-US"/>
        </a:p>
      </dgm:t>
    </dgm:pt>
    <dgm:pt modelId="{0C1B8AD4-E74B-4C6D-8DCF-FFEADDA1D2E6}">
      <dgm:prSet phldrT="[Text]"/>
      <dgm:spPr/>
      <dgm:t>
        <a:bodyPr/>
        <a:lstStyle/>
        <a:p>
          <a:r>
            <a:rPr lang="en-US"/>
            <a:t>Conduct biannual assessment of contracted behavioral health provider’s REAL+D &amp; SOGI data beginning Q2 </a:t>
          </a:r>
          <a:r>
            <a:rPr lang="en-US">
              <a:latin typeface="Gill Sans MT" panose="020B0502020104020203"/>
            </a:rPr>
            <a:t>2024</a:t>
          </a:r>
          <a:endParaRPr lang="en-US"/>
        </a:p>
      </dgm:t>
    </dgm:pt>
    <dgm:pt modelId="{A3DC47B7-1422-4B38-8E7C-756DD21F4044}" type="parTrans" cxnId="{72DD15EC-F1DB-4BC5-8B4D-4F49C2C211BF}">
      <dgm:prSet/>
      <dgm:spPr/>
      <dgm:t>
        <a:bodyPr/>
        <a:lstStyle/>
        <a:p>
          <a:endParaRPr lang="en-US"/>
        </a:p>
      </dgm:t>
    </dgm:pt>
    <dgm:pt modelId="{EFBD3A4C-CCE4-4E15-AD49-9CA7E3D2F622}" type="sibTrans" cxnId="{72DD15EC-F1DB-4BC5-8B4D-4F49C2C211BF}">
      <dgm:prSet/>
      <dgm:spPr/>
      <dgm:t>
        <a:bodyPr/>
        <a:lstStyle/>
        <a:p>
          <a:endParaRPr lang="en-US"/>
        </a:p>
      </dgm:t>
    </dgm:pt>
    <dgm:pt modelId="{9E36107D-E616-4963-B225-2EAEBFE2B212}">
      <dgm:prSet phldrT="[Text]"/>
      <dgm:spPr/>
      <dgm:t>
        <a:bodyPr/>
        <a:lstStyle/>
        <a:p>
          <a:r>
            <a:rPr lang="en-US"/>
            <a:t>Develop provider consent process for UHA to obtain Healthcare Workforce Reporting Data from OHA by Q2 2024</a:t>
          </a:r>
        </a:p>
      </dgm:t>
    </dgm:pt>
    <dgm:pt modelId="{20659342-6DEB-4412-A6D9-C2E04B3382B9}" type="parTrans" cxnId="{DE0689D7-210B-4191-AD10-63E173DB481F}">
      <dgm:prSet/>
      <dgm:spPr/>
      <dgm:t>
        <a:bodyPr/>
        <a:lstStyle/>
        <a:p>
          <a:endParaRPr lang="en-US"/>
        </a:p>
      </dgm:t>
    </dgm:pt>
    <dgm:pt modelId="{4A7F45A6-F4EE-4149-88F2-85FBCAA84273}" type="sibTrans" cxnId="{DE0689D7-210B-4191-AD10-63E173DB481F}">
      <dgm:prSet/>
      <dgm:spPr/>
      <dgm:t>
        <a:bodyPr/>
        <a:lstStyle/>
        <a:p>
          <a:endParaRPr lang="en-US"/>
        </a:p>
      </dgm:t>
    </dgm:pt>
    <dgm:pt modelId="{4231A466-32EB-4223-8F26-30C1A8735446}">
      <dgm:prSet phldrT="[Text]"/>
      <dgm:spPr/>
      <dgm:t>
        <a:bodyPr/>
        <a:lstStyle/>
        <a:p>
          <a:r>
            <a:rPr lang="en-US"/>
            <a:t>Implement &amp; publish updated provider contracting application by the end of Quarter 1, 2024</a:t>
          </a:r>
        </a:p>
      </dgm:t>
    </dgm:pt>
    <dgm:pt modelId="{85EBD20F-5199-4CBD-8C6F-3CFD665038FC}" type="parTrans" cxnId="{102CBBDB-3E4B-422B-ACA1-3D002319D56C}">
      <dgm:prSet/>
      <dgm:spPr/>
      <dgm:t>
        <a:bodyPr/>
        <a:lstStyle/>
        <a:p>
          <a:endParaRPr lang="en-US"/>
        </a:p>
      </dgm:t>
    </dgm:pt>
    <dgm:pt modelId="{CE5EAE32-9DF0-441B-9E66-9B2ECD240A84}" type="sibTrans" cxnId="{102CBBDB-3E4B-422B-ACA1-3D002319D56C}">
      <dgm:prSet/>
      <dgm:spPr/>
      <dgm:t>
        <a:bodyPr/>
        <a:lstStyle/>
        <a:p>
          <a:endParaRPr lang="en-US"/>
        </a:p>
      </dgm:t>
    </dgm:pt>
    <dgm:pt modelId="{54CB7AEC-B8B4-438C-8ECA-DAF75032DE72}">
      <dgm:prSet phldrT="[Text]"/>
      <dgm:spPr/>
      <dgm:t>
        <a:bodyPr/>
        <a:lstStyle/>
        <a:p>
          <a:r>
            <a:rPr lang="en-US" b="0" i="0"/>
            <a:t>UHA is developing a process to collect language proficiency exams from bilingual providers. This will allow UHA to confirm which providers are able to provide in-language services to UHA members. UHA plans to include this information in the provider directory as well.  </a:t>
          </a:r>
          <a:r>
            <a:rPr lang="en-US"/>
            <a:t>community capacity for service delivery</a:t>
          </a:r>
          <a:r>
            <a:rPr lang="en-US">
              <a:latin typeface="Gill Sans MT" panose="020B0502020104020203"/>
            </a:rPr>
            <a:t> </a:t>
          </a:r>
          <a:endParaRPr lang="en-US"/>
        </a:p>
      </dgm:t>
    </dgm:pt>
    <dgm:pt modelId="{0C1CC857-1351-4D35-B133-D1C36DF42FFE}" type="parTrans" cxnId="{EEF1C6C5-3EC7-4E67-A41B-FDA899854A3A}">
      <dgm:prSet/>
      <dgm:spPr/>
      <dgm:t>
        <a:bodyPr/>
        <a:lstStyle/>
        <a:p>
          <a:endParaRPr lang="en-US"/>
        </a:p>
      </dgm:t>
    </dgm:pt>
    <dgm:pt modelId="{16F850AC-28EE-49B6-84D6-007CD2C89F76}" type="sibTrans" cxnId="{EEF1C6C5-3EC7-4E67-A41B-FDA899854A3A}">
      <dgm:prSet/>
      <dgm:spPr/>
      <dgm:t>
        <a:bodyPr/>
        <a:lstStyle/>
        <a:p>
          <a:endParaRPr lang="en-US"/>
        </a:p>
      </dgm:t>
    </dgm:pt>
    <dgm:pt modelId="{EA7B9175-D48A-4F90-B6F7-DDD73A8596AB}">
      <dgm:prSet phldrT="[Text]"/>
      <dgm:spPr/>
      <dgm:t>
        <a:bodyPr/>
        <a:lstStyle/>
        <a:p>
          <a:pPr rtl="0"/>
          <a:r>
            <a:rPr lang="en-US"/>
            <a:t>UHA will establish a digital training library for providers, which will monitor and</a:t>
          </a:r>
          <a:r>
            <a:rPr lang="en-US">
              <a:latin typeface="Gill Sans MT" panose="020B0502020104020203"/>
            </a:rPr>
            <a:t> </a:t>
          </a:r>
          <a:r>
            <a:rPr lang="en-US"/>
            <a:t>track all trainings completed</a:t>
          </a:r>
          <a:r>
            <a:rPr lang="en-US">
              <a:latin typeface="Gill Sans MT" panose="020B0502020104020203"/>
            </a:rPr>
            <a:t> </a:t>
          </a:r>
          <a:endParaRPr lang="en-US"/>
        </a:p>
      </dgm:t>
    </dgm:pt>
    <dgm:pt modelId="{D8E1CB02-F792-4DFF-973C-2236495B0340}" type="parTrans" cxnId="{2EE31D3A-AD34-49A6-B992-D6EF6D615603}">
      <dgm:prSet/>
      <dgm:spPr/>
      <dgm:t>
        <a:bodyPr/>
        <a:lstStyle/>
        <a:p>
          <a:endParaRPr lang="en-US"/>
        </a:p>
      </dgm:t>
    </dgm:pt>
    <dgm:pt modelId="{33AF3889-4B40-42A0-9C80-B41F2DB9DCF1}" type="sibTrans" cxnId="{2EE31D3A-AD34-49A6-B992-D6EF6D615603}">
      <dgm:prSet/>
      <dgm:spPr/>
      <dgm:t>
        <a:bodyPr/>
        <a:lstStyle/>
        <a:p>
          <a:endParaRPr lang="en-US"/>
        </a:p>
      </dgm:t>
    </dgm:pt>
    <dgm:pt modelId="{2C9F8F30-0F44-49FB-95A0-E977EF093B08}">
      <dgm:prSet phldrT="[Text]"/>
      <dgm:spPr/>
      <dgm:t>
        <a:bodyPr/>
        <a:lstStyle/>
        <a:p>
          <a:pPr rtl="0"/>
          <a:r>
            <a:rPr lang="en-US">
              <a:solidFill>
                <a:schemeClr val="bg1"/>
              </a:solidFill>
            </a:rPr>
            <a:t>Develop </a:t>
          </a:r>
          <a:r>
            <a:rPr lang="en-US" b="0" i="0">
              <a:solidFill>
                <a:schemeClr val="bg1"/>
              </a:solidFill>
              <a:latin typeface="+mn-lt"/>
              <a:cs typeface="Calibri"/>
            </a:rPr>
            <a:t>Social Emotional Workforce Development Incentive Program. B</a:t>
          </a:r>
          <a:r>
            <a:rPr lang="en-US">
              <a:solidFill>
                <a:schemeClr val="bg1"/>
              </a:solidFill>
              <a:latin typeface="Gill Sans MT" panose="020B0502020104020203"/>
            </a:rPr>
            <a:t>egin incentivizing provider engagement in training by the end of Q4 2024.</a:t>
          </a:r>
          <a:endParaRPr lang="en-US">
            <a:solidFill>
              <a:schemeClr val="bg1"/>
            </a:solidFill>
          </a:endParaRPr>
        </a:p>
      </dgm:t>
    </dgm:pt>
    <dgm:pt modelId="{C5A41A22-21DF-46E6-9E20-E0473EE45BA0}" type="parTrans" cxnId="{897B53A9-008B-4A53-8790-D54C7DD1EFF9}">
      <dgm:prSet/>
      <dgm:spPr/>
      <dgm:t>
        <a:bodyPr/>
        <a:lstStyle/>
        <a:p>
          <a:endParaRPr lang="en-US"/>
        </a:p>
      </dgm:t>
    </dgm:pt>
    <dgm:pt modelId="{41EF537A-06F2-4FDE-8BF8-DF3894F27958}" type="sibTrans" cxnId="{897B53A9-008B-4A53-8790-D54C7DD1EFF9}">
      <dgm:prSet/>
      <dgm:spPr/>
      <dgm:t>
        <a:bodyPr/>
        <a:lstStyle/>
        <a:p>
          <a:endParaRPr lang="en-US"/>
        </a:p>
      </dgm:t>
    </dgm:pt>
    <dgm:pt modelId="{982B78C4-9A4D-4673-BADC-1F56BADABB55}">
      <dgm:prSet phldrT="[Text]"/>
      <dgm:spPr/>
      <dgm:t>
        <a:bodyPr/>
        <a:lstStyle/>
        <a:p>
          <a:pPr rtl="0"/>
          <a:r>
            <a:rPr lang="en-US">
              <a:solidFill>
                <a:schemeClr val="accent1"/>
              </a:solidFill>
            </a:rPr>
            <a:t>Create local training pathways for traditional health workers</a:t>
          </a:r>
          <a:r>
            <a:rPr lang="en-US">
              <a:latin typeface="Gill Sans MT" panose="020B0502020104020203"/>
            </a:rPr>
            <a:t> </a:t>
          </a:r>
          <a:endParaRPr lang="en-US"/>
        </a:p>
      </dgm:t>
    </dgm:pt>
    <dgm:pt modelId="{85E90855-F289-4169-B689-D1E9ECD7B897}" type="parTrans" cxnId="{002B9303-E379-4B1C-8627-5BC6BBC6C7F2}">
      <dgm:prSet/>
      <dgm:spPr/>
    </dgm:pt>
    <dgm:pt modelId="{D4AAB08A-FD8B-48CF-8742-F4C0E1B2A2D1}" type="sibTrans" cxnId="{002B9303-E379-4B1C-8627-5BC6BBC6C7F2}">
      <dgm:prSet/>
      <dgm:spPr/>
    </dgm:pt>
    <dgm:pt modelId="{83F927A7-C9C4-4873-A650-BF9C1F846BE4}">
      <dgm:prSet phldrT="[Text]"/>
      <dgm:spPr/>
      <dgm:t>
        <a:bodyPr/>
        <a:lstStyle/>
        <a:p>
          <a:pPr rtl="0"/>
          <a:r>
            <a:rPr lang="en-US"/>
            <a:t>Implement a pilot financial model to sustain enhanced THW services through ILOS THW Program.</a:t>
          </a:r>
          <a:r>
            <a:rPr lang="en-US">
              <a:latin typeface="Gill Sans MT" panose="020B0502020104020203"/>
            </a:rPr>
            <a:t> </a:t>
          </a:r>
          <a:endParaRPr lang="en-US"/>
        </a:p>
      </dgm:t>
    </dgm:pt>
    <dgm:pt modelId="{970AE737-7AC1-4885-87BC-0EF139F6842F}" type="parTrans" cxnId="{BC08CFDE-75D0-4836-9194-7BBCE475E57F}">
      <dgm:prSet/>
      <dgm:spPr/>
    </dgm:pt>
    <dgm:pt modelId="{9C570FAA-90D3-45C2-9CFA-EDB458304194}" type="sibTrans" cxnId="{BC08CFDE-75D0-4836-9194-7BBCE475E57F}">
      <dgm:prSet/>
      <dgm:spPr/>
    </dgm:pt>
    <dgm:pt modelId="{443014AC-55EF-40CE-9EEC-4A26F86C5CA3}">
      <dgm:prSet/>
      <dgm:spPr/>
      <dgm:t>
        <a:bodyPr/>
        <a:lstStyle/>
        <a:p>
          <a:r>
            <a:rPr lang="en-US"/>
            <a:t>Promote workforce development scholarships funded by Ford Family Foundation, increasing uptake by at least two contracted behavioral health providers by Q3 2024</a:t>
          </a:r>
        </a:p>
      </dgm:t>
    </dgm:pt>
    <dgm:pt modelId="{1F0A5D12-287B-47FB-B907-5F35C0832916}" type="parTrans" cxnId="{70B60BAE-2825-4DFE-9922-99489598D621}">
      <dgm:prSet/>
      <dgm:spPr/>
      <dgm:t>
        <a:bodyPr/>
        <a:lstStyle/>
        <a:p>
          <a:endParaRPr lang="en-US"/>
        </a:p>
      </dgm:t>
    </dgm:pt>
    <dgm:pt modelId="{25404F3B-5DFA-4000-A4D1-49C121ED3EE6}" type="sibTrans" cxnId="{70B60BAE-2825-4DFE-9922-99489598D621}">
      <dgm:prSet/>
      <dgm:spPr/>
      <dgm:t>
        <a:bodyPr/>
        <a:lstStyle/>
        <a:p>
          <a:endParaRPr lang="en-US"/>
        </a:p>
      </dgm:t>
    </dgm:pt>
    <dgm:pt modelId="{B6B6BDB2-589F-4E1B-8873-3CF6CCA6DB61}">
      <dgm:prSet/>
      <dgm:spPr/>
      <dgm:t>
        <a:bodyPr/>
        <a:lstStyle/>
        <a:p>
          <a:r>
            <a:rPr lang="en-US"/>
            <a:t>Increase local clinical supervision opportunities for unlicensed and/or associate-level providers by Q3 2024</a:t>
          </a:r>
        </a:p>
      </dgm:t>
    </dgm:pt>
    <dgm:pt modelId="{C0BF5278-DCEB-4E46-8408-A2CCEEC7E78F}" type="parTrans" cxnId="{C7529CFA-BE01-4CA1-B1B2-F3DE9CC5175E}">
      <dgm:prSet/>
      <dgm:spPr/>
      <dgm:t>
        <a:bodyPr/>
        <a:lstStyle/>
        <a:p>
          <a:endParaRPr lang="en-US"/>
        </a:p>
      </dgm:t>
    </dgm:pt>
    <dgm:pt modelId="{7A355DC0-0112-4F1C-9EBE-8F0A06139FB4}" type="sibTrans" cxnId="{C7529CFA-BE01-4CA1-B1B2-F3DE9CC5175E}">
      <dgm:prSet/>
      <dgm:spPr/>
      <dgm:t>
        <a:bodyPr/>
        <a:lstStyle/>
        <a:p>
          <a:endParaRPr lang="en-US"/>
        </a:p>
      </dgm:t>
    </dgm:pt>
    <dgm:pt modelId="{26514A67-1342-4849-8397-71FD8C7C1E79}" type="pres">
      <dgm:prSet presAssocID="{5FAD30E5-A9DA-4A98-B570-AEF9CDCF8D2F}" presName="Name0" presStyleCnt="0">
        <dgm:presLayoutVars>
          <dgm:dir/>
          <dgm:animLvl val="lvl"/>
          <dgm:resizeHandles val="exact"/>
        </dgm:presLayoutVars>
      </dgm:prSet>
      <dgm:spPr/>
    </dgm:pt>
    <dgm:pt modelId="{D4C7C6C7-1722-4551-8D03-DCF60536561D}" type="pres">
      <dgm:prSet presAssocID="{982B78C4-9A4D-4673-BADC-1F56BADABB55}" presName="linNode" presStyleCnt="0"/>
      <dgm:spPr/>
    </dgm:pt>
    <dgm:pt modelId="{0E6D09D3-20C1-45E5-B7A1-08B02A203AB7}" type="pres">
      <dgm:prSet presAssocID="{982B78C4-9A4D-4673-BADC-1F56BADABB55}" presName="parTx" presStyleLbl="revTx" presStyleIdx="0" presStyleCnt="3">
        <dgm:presLayoutVars>
          <dgm:chMax val="1"/>
          <dgm:bulletEnabled val="1"/>
        </dgm:presLayoutVars>
      </dgm:prSet>
      <dgm:spPr/>
    </dgm:pt>
    <dgm:pt modelId="{F8828C95-2E2F-4364-B7DB-566399183B45}" type="pres">
      <dgm:prSet presAssocID="{982B78C4-9A4D-4673-BADC-1F56BADABB55}" presName="bracket" presStyleLbl="parChTrans1D1" presStyleIdx="0" presStyleCnt="3"/>
      <dgm:spPr/>
    </dgm:pt>
    <dgm:pt modelId="{CFB97255-0EE5-4226-AD82-1092D22E153B}" type="pres">
      <dgm:prSet presAssocID="{982B78C4-9A4D-4673-BADC-1F56BADABB55}" presName="spH" presStyleCnt="0"/>
      <dgm:spPr/>
    </dgm:pt>
    <dgm:pt modelId="{3A5B8457-50E9-4ECC-B2D4-F74EF7A7FA58}" type="pres">
      <dgm:prSet presAssocID="{982B78C4-9A4D-4673-BADC-1F56BADABB55}" presName="desTx" presStyleLbl="node1" presStyleIdx="0" presStyleCnt="3">
        <dgm:presLayoutVars>
          <dgm:bulletEnabled val="1"/>
        </dgm:presLayoutVars>
      </dgm:prSet>
      <dgm:spPr/>
    </dgm:pt>
    <dgm:pt modelId="{CA02948F-83CB-4501-B906-398B68AA497A}" type="pres">
      <dgm:prSet presAssocID="{D4AAB08A-FD8B-48CF-8742-F4C0E1B2A2D1}" presName="spV" presStyleCnt="0"/>
      <dgm:spPr/>
    </dgm:pt>
    <dgm:pt modelId="{6D69D84F-A791-453A-8CDF-373B2DBA330A}" type="pres">
      <dgm:prSet presAssocID="{C817CD48-FC94-475C-84A4-1005A83CD934}" presName="linNode" presStyleCnt="0"/>
      <dgm:spPr/>
    </dgm:pt>
    <dgm:pt modelId="{BAE9A6B2-B741-40C4-AE24-6F257AB89F34}" type="pres">
      <dgm:prSet presAssocID="{C817CD48-FC94-475C-84A4-1005A83CD934}" presName="parTx" presStyleLbl="revTx" presStyleIdx="1" presStyleCnt="3">
        <dgm:presLayoutVars>
          <dgm:chMax val="1"/>
          <dgm:bulletEnabled val="1"/>
        </dgm:presLayoutVars>
      </dgm:prSet>
      <dgm:spPr/>
    </dgm:pt>
    <dgm:pt modelId="{A0C0F6D7-1E8C-461F-AE6A-B4D86FCF7016}" type="pres">
      <dgm:prSet presAssocID="{C817CD48-FC94-475C-84A4-1005A83CD934}" presName="bracket" presStyleLbl="parChTrans1D1" presStyleIdx="1" presStyleCnt="3"/>
      <dgm:spPr/>
    </dgm:pt>
    <dgm:pt modelId="{F886557C-0708-4DC5-99D7-CF20CD0042A8}" type="pres">
      <dgm:prSet presAssocID="{C817CD48-FC94-475C-84A4-1005A83CD934}" presName="spH" presStyleCnt="0"/>
      <dgm:spPr/>
    </dgm:pt>
    <dgm:pt modelId="{4F8B58BF-E4D4-494A-9289-26A3028EE08F}" type="pres">
      <dgm:prSet presAssocID="{C817CD48-FC94-475C-84A4-1005A83CD934}" presName="desTx" presStyleLbl="node1" presStyleIdx="1" presStyleCnt="3">
        <dgm:presLayoutVars>
          <dgm:bulletEnabled val="1"/>
        </dgm:presLayoutVars>
      </dgm:prSet>
      <dgm:spPr/>
    </dgm:pt>
    <dgm:pt modelId="{F759FD48-7EEA-4807-B3C4-8F24C9B68802}" type="pres">
      <dgm:prSet presAssocID="{07212062-A8CA-4BD5-8384-18FB146E7A1E}" presName="spV" presStyleCnt="0"/>
      <dgm:spPr/>
    </dgm:pt>
    <dgm:pt modelId="{24EB72D7-28DF-44C3-92D1-7508EEB1F527}" type="pres">
      <dgm:prSet presAssocID="{286888E4-7029-4FDC-9DF2-FFF523C61B88}" presName="linNode" presStyleCnt="0"/>
      <dgm:spPr/>
    </dgm:pt>
    <dgm:pt modelId="{3C668953-E4F3-49B6-9F72-5EA90C4F7C92}" type="pres">
      <dgm:prSet presAssocID="{286888E4-7029-4FDC-9DF2-FFF523C61B88}" presName="parTx" presStyleLbl="revTx" presStyleIdx="2" presStyleCnt="3">
        <dgm:presLayoutVars>
          <dgm:chMax val="1"/>
          <dgm:bulletEnabled val="1"/>
        </dgm:presLayoutVars>
      </dgm:prSet>
      <dgm:spPr/>
    </dgm:pt>
    <dgm:pt modelId="{4185BFA9-E52F-4DCE-991A-924890B81C25}" type="pres">
      <dgm:prSet presAssocID="{286888E4-7029-4FDC-9DF2-FFF523C61B88}" presName="bracket" presStyleLbl="parChTrans1D1" presStyleIdx="2" presStyleCnt="3"/>
      <dgm:spPr/>
    </dgm:pt>
    <dgm:pt modelId="{0B4CC017-C497-4CC9-BC03-B81EC3A603F4}" type="pres">
      <dgm:prSet presAssocID="{286888E4-7029-4FDC-9DF2-FFF523C61B88}" presName="spH" presStyleCnt="0"/>
      <dgm:spPr/>
    </dgm:pt>
    <dgm:pt modelId="{15BEAE8D-F745-4B08-B6B1-01C10C963198}" type="pres">
      <dgm:prSet presAssocID="{286888E4-7029-4FDC-9DF2-FFF523C61B88}" presName="desTx" presStyleLbl="node1" presStyleIdx="2" presStyleCnt="3">
        <dgm:presLayoutVars>
          <dgm:bulletEnabled val="1"/>
        </dgm:presLayoutVars>
      </dgm:prSet>
      <dgm:spPr/>
    </dgm:pt>
  </dgm:ptLst>
  <dgm:cxnLst>
    <dgm:cxn modelId="{AE4AF501-7886-46B2-9168-8CE38E0178FE}" type="presOf" srcId="{4231A466-32EB-4223-8F26-30C1A8735446}" destId="{4F8B58BF-E4D4-494A-9289-26A3028EE08F}" srcOrd="0" destOrd="0" presId="urn:diagrams.loki3.com/BracketList"/>
    <dgm:cxn modelId="{002B9303-E379-4B1C-8627-5BC6BBC6C7F2}" srcId="{5FAD30E5-A9DA-4A98-B570-AEF9CDCF8D2F}" destId="{982B78C4-9A4D-4673-BADC-1F56BADABB55}" srcOrd="0" destOrd="0" parTransId="{85E90855-F289-4169-B689-D1E9ECD7B897}" sibTransId="{D4AAB08A-FD8B-48CF-8742-F4C0E1B2A2D1}"/>
    <dgm:cxn modelId="{F0BDFB25-9C53-423A-B256-B4848A549F74}" type="presOf" srcId="{C817CD48-FC94-475C-84A4-1005A83CD934}" destId="{BAE9A6B2-B741-40C4-AE24-6F257AB89F34}" srcOrd="0" destOrd="0" presId="urn:diagrams.loki3.com/BracketList"/>
    <dgm:cxn modelId="{3C74E535-BD90-4ECE-9CFB-5255DDCCB061}" type="presOf" srcId="{2C9F8F30-0F44-49FB-95A0-E977EF093B08}" destId="{15BEAE8D-F745-4B08-B6B1-01C10C963198}" srcOrd="0" destOrd="3" presId="urn:diagrams.loki3.com/BracketList"/>
    <dgm:cxn modelId="{2EE31D3A-AD34-49A6-B992-D6EF6D615603}" srcId="{286888E4-7029-4FDC-9DF2-FFF523C61B88}" destId="{EA7B9175-D48A-4F90-B6F7-DDD73A8596AB}" srcOrd="0" destOrd="0" parTransId="{D8E1CB02-F792-4DFF-973C-2236495B0340}" sibTransId="{33AF3889-4B40-42A0-9C80-B41F2DB9DCF1}"/>
    <dgm:cxn modelId="{54F23A3C-12AA-40EC-9EA6-9A3B1F8F2FB1}" type="presOf" srcId="{443014AC-55EF-40CE-9EEC-4A26F86C5CA3}" destId="{15BEAE8D-F745-4B08-B6B1-01C10C963198}" srcOrd="0" destOrd="1" presId="urn:diagrams.loki3.com/BracketList"/>
    <dgm:cxn modelId="{7FBB2655-A11D-43CA-9BC1-04D41FDB991C}" type="presOf" srcId="{982B78C4-9A4D-4673-BADC-1F56BADABB55}" destId="{0E6D09D3-20C1-45E5-B7A1-08B02A203AB7}" srcOrd="0" destOrd="0" presId="urn:diagrams.loki3.com/BracketList"/>
    <dgm:cxn modelId="{64BB9E78-8A0D-48F7-AA6D-243489A5AF2F}" type="presOf" srcId="{EA7B9175-D48A-4F90-B6F7-DDD73A8596AB}" destId="{15BEAE8D-F745-4B08-B6B1-01C10C963198}" srcOrd="0" destOrd="0" presId="urn:diagrams.loki3.com/BracketList"/>
    <dgm:cxn modelId="{01E98B7C-27B8-49FC-94A6-3CF2C7B541D2}" type="presOf" srcId="{0C1B8AD4-E74B-4C6D-8DCF-FFEADDA1D2E6}" destId="{4F8B58BF-E4D4-494A-9289-26A3028EE08F}" srcOrd="0" destOrd="1" presId="urn:diagrams.loki3.com/BracketList"/>
    <dgm:cxn modelId="{E51E649F-4DD5-4A94-A59F-EC2BE8041C98}" srcId="{5FAD30E5-A9DA-4A98-B570-AEF9CDCF8D2F}" destId="{286888E4-7029-4FDC-9DF2-FFF523C61B88}" srcOrd="2" destOrd="0" parTransId="{9295B4A0-9144-4272-BB64-47C7ADBDF1FB}" sibTransId="{158885E6-095B-453E-A93A-31F2A0D24976}"/>
    <dgm:cxn modelId="{C2E71FA3-283E-4E0D-BFFB-82C5EE712133}" type="presOf" srcId="{5FAD30E5-A9DA-4A98-B570-AEF9CDCF8D2F}" destId="{26514A67-1342-4849-8397-71FD8C7C1E79}" srcOrd="0" destOrd="0" presId="urn:diagrams.loki3.com/BracketList"/>
    <dgm:cxn modelId="{897B53A9-008B-4A53-8790-D54C7DD1EFF9}" srcId="{286888E4-7029-4FDC-9DF2-FFF523C61B88}" destId="{2C9F8F30-0F44-49FB-95A0-E977EF093B08}" srcOrd="3" destOrd="0" parTransId="{C5A41A22-21DF-46E6-9E20-E0473EE45BA0}" sibTransId="{41EF537A-06F2-4FDE-8BF8-DF3894F27958}"/>
    <dgm:cxn modelId="{70B60BAE-2825-4DFE-9922-99489598D621}" srcId="{286888E4-7029-4FDC-9DF2-FFF523C61B88}" destId="{443014AC-55EF-40CE-9EEC-4A26F86C5CA3}" srcOrd="1" destOrd="0" parTransId="{1F0A5D12-287B-47FB-B907-5F35C0832916}" sibTransId="{25404F3B-5DFA-4000-A4D1-49C121ED3EE6}"/>
    <dgm:cxn modelId="{EEF1C6C5-3EC7-4E67-A41B-FDA899854A3A}" srcId="{C817CD48-FC94-475C-84A4-1005A83CD934}" destId="{54CB7AEC-B8B4-438C-8ECA-DAF75032DE72}" srcOrd="3" destOrd="0" parTransId="{0C1CC857-1351-4D35-B133-D1C36DF42FFE}" sibTransId="{16F850AC-28EE-49B6-84D6-007CD2C89F76}"/>
    <dgm:cxn modelId="{542CE9C9-218B-4229-84E9-01BD3B9185E9}" type="presOf" srcId="{83F927A7-C9C4-4873-A650-BF9C1F846BE4}" destId="{3A5B8457-50E9-4ECC-B2D4-F74EF7A7FA58}" srcOrd="0" destOrd="0" presId="urn:diagrams.loki3.com/BracketList"/>
    <dgm:cxn modelId="{8277B2CF-C201-4EE5-89B8-14B232158B37}" type="presOf" srcId="{9E36107D-E616-4963-B225-2EAEBFE2B212}" destId="{4F8B58BF-E4D4-494A-9289-26A3028EE08F}" srcOrd="0" destOrd="2" presId="urn:diagrams.loki3.com/BracketList"/>
    <dgm:cxn modelId="{1CCB8AD3-2A0C-4C85-B229-8EC086274694}" type="presOf" srcId="{286888E4-7029-4FDC-9DF2-FFF523C61B88}" destId="{3C668953-E4F3-49B6-9F72-5EA90C4F7C92}" srcOrd="0" destOrd="0" presId="urn:diagrams.loki3.com/BracketList"/>
    <dgm:cxn modelId="{DE0689D7-210B-4191-AD10-63E173DB481F}" srcId="{C817CD48-FC94-475C-84A4-1005A83CD934}" destId="{9E36107D-E616-4963-B225-2EAEBFE2B212}" srcOrd="2" destOrd="0" parTransId="{20659342-6DEB-4412-A6D9-C2E04B3382B9}" sibTransId="{4A7F45A6-F4EE-4149-88F2-85FBCAA84273}"/>
    <dgm:cxn modelId="{B4F389D8-CD6D-4318-AEA4-90613037BC04}" type="presOf" srcId="{54CB7AEC-B8B4-438C-8ECA-DAF75032DE72}" destId="{4F8B58BF-E4D4-494A-9289-26A3028EE08F}" srcOrd="0" destOrd="3" presId="urn:diagrams.loki3.com/BracketList"/>
    <dgm:cxn modelId="{102CBBDB-3E4B-422B-ACA1-3D002319D56C}" srcId="{C817CD48-FC94-475C-84A4-1005A83CD934}" destId="{4231A466-32EB-4223-8F26-30C1A8735446}" srcOrd="0" destOrd="0" parTransId="{85EBD20F-5199-4CBD-8C6F-3CFD665038FC}" sibTransId="{CE5EAE32-9DF0-441B-9E66-9B2ECD240A84}"/>
    <dgm:cxn modelId="{852D71DE-A72F-483E-BB09-1681FBCC680F}" type="presOf" srcId="{B6B6BDB2-589F-4E1B-8873-3CF6CCA6DB61}" destId="{15BEAE8D-F745-4B08-B6B1-01C10C963198}" srcOrd="0" destOrd="2" presId="urn:diagrams.loki3.com/BracketList"/>
    <dgm:cxn modelId="{BC08CFDE-75D0-4836-9194-7BBCE475E57F}" srcId="{982B78C4-9A4D-4673-BADC-1F56BADABB55}" destId="{83F927A7-C9C4-4873-A650-BF9C1F846BE4}" srcOrd="0" destOrd="0" parTransId="{970AE737-7AC1-4885-87BC-0EF139F6842F}" sibTransId="{9C570FAA-90D3-45C2-9CFA-EDB458304194}"/>
    <dgm:cxn modelId="{72DD15EC-F1DB-4BC5-8B4D-4F49C2C211BF}" srcId="{C817CD48-FC94-475C-84A4-1005A83CD934}" destId="{0C1B8AD4-E74B-4C6D-8DCF-FFEADDA1D2E6}" srcOrd="1" destOrd="0" parTransId="{A3DC47B7-1422-4B38-8E7C-756DD21F4044}" sibTransId="{EFBD3A4C-CCE4-4E15-AD49-9CA7E3D2F622}"/>
    <dgm:cxn modelId="{D09B8EF8-E0AE-4673-8B9F-0A58B62AD445}" srcId="{5FAD30E5-A9DA-4A98-B570-AEF9CDCF8D2F}" destId="{C817CD48-FC94-475C-84A4-1005A83CD934}" srcOrd="1" destOrd="0" parTransId="{F652FBF0-9D9A-4675-8EAC-472E7CA08995}" sibTransId="{07212062-A8CA-4BD5-8384-18FB146E7A1E}"/>
    <dgm:cxn modelId="{C7529CFA-BE01-4CA1-B1B2-F3DE9CC5175E}" srcId="{286888E4-7029-4FDC-9DF2-FFF523C61B88}" destId="{B6B6BDB2-589F-4E1B-8873-3CF6CCA6DB61}" srcOrd="2" destOrd="0" parTransId="{C0BF5278-DCEB-4E46-8408-A2CCEEC7E78F}" sibTransId="{7A355DC0-0112-4F1C-9EBE-8F0A06139FB4}"/>
    <dgm:cxn modelId="{A5FA5630-BC5C-4DAD-AB5A-83D22BA21E9A}" type="presParOf" srcId="{26514A67-1342-4849-8397-71FD8C7C1E79}" destId="{D4C7C6C7-1722-4551-8D03-DCF60536561D}" srcOrd="0" destOrd="0" presId="urn:diagrams.loki3.com/BracketList"/>
    <dgm:cxn modelId="{A470F78E-0350-468F-AA43-997E2445A6FB}" type="presParOf" srcId="{D4C7C6C7-1722-4551-8D03-DCF60536561D}" destId="{0E6D09D3-20C1-45E5-B7A1-08B02A203AB7}" srcOrd="0" destOrd="0" presId="urn:diagrams.loki3.com/BracketList"/>
    <dgm:cxn modelId="{B50F580B-3A88-48E3-B9D1-1D1B5220187A}" type="presParOf" srcId="{D4C7C6C7-1722-4551-8D03-DCF60536561D}" destId="{F8828C95-2E2F-4364-B7DB-566399183B45}" srcOrd="1" destOrd="0" presId="urn:diagrams.loki3.com/BracketList"/>
    <dgm:cxn modelId="{C2756072-EEDF-4258-9A4C-DFBB08C2DF9C}" type="presParOf" srcId="{D4C7C6C7-1722-4551-8D03-DCF60536561D}" destId="{CFB97255-0EE5-4226-AD82-1092D22E153B}" srcOrd="2" destOrd="0" presId="urn:diagrams.loki3.com/BracketList"/>
    <dgm:cxn modelId="{701377E7-C463-45BE-938B-9E953D957894}" type="presParOf" srcId="{D4C7C6C7-1722-4551-8D03-DCF60536561D}" destId="{3A5B8457-50E9-4ECC-B2D4-F74EF7A7FA58}" srcOrd="3" destOrd="0" presId="urn:diagrams.loki3.com/BracketList"/>
    <dgm:cxn modelId="{F499C107-66B4-4E70-AD7C-8D896912D1B8}" type="presParOf" srcId="{26514A67-1342-4849-8397-71FD8C7C1E79}" destId="{CA02948F-83CB-4501-B906-398B68AA497A}" srcOrd="1" destOrd="0" presId="urn:diagrams.loki3.com/BracketList"/>
    <dgm:cxn modelId="{75E00CD1-6CFC-4D00-9614-B1215A2A6C05}" type="presParOf" srcId="{26514A67-1342-4849-8397-71FD8C7C1E79}" destId="{6D69D84F-A791-453A-8CDF-373B2DBA330A}" srcOrd="2" destOrd="0" presId="urn:diagrams.loki3.com/BracketList"/>
    <dgm:cxn modelId="{048471A5-F4CF-4F70-BA9E-B0915FED0139}" type="presParOf" srcId="{6D69D84F-A791-453A-8CDF-373B2DBA330A}" destId="{BAE9A6B2-B741-40C4-AE24-6F257AB89F34}" srcOrd="0" destOrd="0" presId="urn:diagrams.loki3.com/BracketList"/>
    <dgm:cxn modelId="{E6C67250-75BC-4B29-AA4A-E06119470CBE}" type="presParOf" srcId="{6D69D84F-A791-453A-8CDF-373B2DBA330A}" destId="{A0C0F6D7-1E8C-461F-AE6A-B4D86FCF7016}" srcOrd="1" destOrd="0" presId="urn:diagrams.loki3.com/BracketList"/>
    <dgm:cxn modelId="{B87372A7-014C-4BEB-ABEF-CD8B36986701}" type="presParOf" srcId="{6D69D84F-A791-453A-8CDF-373B2DBA330A}" destId="{F886557C-0708-4DC5-99D7-CF20CD0042A8}" srcOrd="2" destOrd="0" presId="urn:diagrams.loki3.com/BracketList"/>
    <dgm:cxn modelId="{1045DB8D-4AFD-420C-8253-DF9A340FF299}" type="presParOf" srcId="{6D69D84F-A791-453A-8CDF-373B2DBA330A}" destId="{4F8B58BF-E4D4-494A-9289-26A3028EE08F}" srcOrd="3" destOrd="0" presId="urn:diagrams.loki3.com/BracketList"/>
    <dgm:cxn modelId="{A7453426-7A1A-49BC-AE25-017290A77762}" type="presParOf" srcId="{26514A67-1342-4849-8397-71FD8C7C1E79}" destId="{F759FD48-7EEA-4807-B3C4-8F24C9B68802}" srcOrd="3" destOrd="0" presId="urn:diagrams.loki3.com/BracketList"/>
    <dgm:cxn modelId="{37F05F59-65A4-4460-A4DA-1266BFCD6579}" type="presParOf" srcId="{26514A67-1342-4849-8397-71FD8C7C1E79}" destId="{24EB72D7-28DF-44C3-92D1-7508EEB1F527}" srcOrd="4" destOrd="0" presId="urn:diagrams.loki3.com/BracketList"/>
    <dgm:cxn modelId="{7973B430-DC11-412E-BEBA-A2EB769DB6B3}" type="presParOf" srcId="{24EB72D7-28DF-44C3-92D1-7508EEB1F527}" destId="{3C668953-E4F3-49B6-9F72-5EA90C4F7C92}" srcOrd="0" destOrd="0" presId="urn:diagrams.loki3.com/BracketList"/>
    <dgm:cxn modelId="{E6B68D4F-684C-4E5C-B0AF-8B68ABAAE005}" type="presParOf" srcId="{24EB72D7-28DF-44C3-92D1-7508EEB1F527}" destId="{4185BFA9-E52F-4DCE-991A-924890B81C25}" srcOrd="1" destOrd="0" presId="urn:diagrams.loki3.com/BracketList"/>
    <dgm:cxn modelId="{62E65FFE-37AA-4CCC-9F3C-45A642BE8466}" type="presParOf" srcId="{24EB72D7-28DF-44C3-92D1-7508EEB1F527}" destId="{0B4CC017-C497-4CC9-BC03-B81EC3A603F4}" srcOrd="2" destOrd="0" presId="urn:diagrams.loki3.com/BracketList"/>
    <dgm:cxn modelId="{566AC4DA-DAC6-48C4-9D70-FE659ABF85DF}" type="presParOf" srcId="{24EB72D7-28DF-44C3-92D1-7508EEB1F527}" destId="{15BEAE8D-F745-4B08-B6B1-01C10C963198}"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D1A216-1BAC-4999-92AB-ED6632EBA42B}" type="doc">
      <dgm:prSet loTypeId="urn:microsoft.com/office/officeart/2005/8/layout/hList1" loCatId="list" qsTypeId="urn:microsoft.com/office/officeart/2005/8/quickstyle/3d1" qsCatId="3D" csTypeId="urn:microsoft.com/office/officeart/2005/8/colors/accent1_5" csCatId="accent1" phldr="1"/>
      <dgm:spPr/>
      <dgm:t>
        <a:bodyPr/>
        <a:lstStyle/>
        <a:p>
          <a:endParaRPr lang="en-US"/>
        </a:p>
      </dgm:t>
    </dgm:pt>
    <dgm:pt modelId="{858330ED-8D4A-406C-B6E0-27AB94F9E89B}">
      <dgm:prSet phldr="0" custT="1"/>
      <dgm:spPr/>
      <dgm:t>
        <a:bodyPr/>
        <a:lstStyle/>
        <a:p>
          <a:pPr rtl="0"/>
          <a:r>
            <a:rPr lang="en-US" sz="1800"/>
            <a:t>Improve involvement </a:t>
          </a:r>
          <a:r>
            <a:rPr lang="en-US" sz="1800">
              <a:latin typeface="Gill Sans MT" panose="020B0502020104020203"/>
            </a:rPr>
            <a:t>in community</a:t>
          </a:r>
          <a:r>
            <a:rPr lang="en-US" sz="1800"/>
            <a:t> housing </a:t>
          </a:r>
          <a:r>
            <a:rPr lang="en-US" sz="1800">
              <a:latin typeface="Gill Sans MT" panose="020B0502020104020203"/>
            </a:rPr>
            <a:t>initiatives to </a:t>
          </a:r>
          <a:r>
            <a:rPr lang="en-US" sz="1800"/>
            <a:t>improve </a:t>
          </a:r>
          <a:r>
            <a:rPr lang="en-US" sz="1800">
              <a:latin typeface="Gill Sans MT" panose="020B0502020104020203"/>
            </a:rPr>
            <a:t>housing accessibility</a:t>
          </a:r>
          <a:r>
            <a:rPr lang="en-US" sz="1800"/>
            <a:t>,</a:t>
          </a:r>
          <a:r>
            <a:rPr lang="en-US" sz="1800">
              <a:latin typeface="Gill Sans MT" panose="020B0502020104020203"/>
            </a:rPr>
            <a:t> </a:t>
          </a:r>
          <a:r>
            <a:rPr lang="en-US" sz="1800"/>
            <a:t>affordability, and </a:t>
          </a:r>
          <a:r>
            <a:rPr lang="en-US" sz="1800">
              <a:latin typeface="Gill Sans MT" panose="020B0502020104020203"/>
            </a:rPr>
            <a:t>availability for</a:t>
          </a:r>
          <a:r>
            <a:rPr lang="en-US" sz="1800"/>
            <a:t> members with </a:t>
          </a:r>
          <a:r>
            <a:rPr lang="en-US" sz="1800">
              <a:latin typeface="Gill Sans MT" panose="020B0502020104020203"/>
            </a:rPr>
            <a:t>Behavioral Health</a:t>
          </a:r>
          <a:r>
            <a:rPr lang="en-US" sz="1800"/>
            <a:t> concerns</a:t>
          </a:r>
        </a:p>
      </dgm:t>
    </dgm:pt>
    <dgm:pt modelId="{E26FDBA0-BC6E-4B16-982D-DE0FD7DD5E42}" type="parTrans" cxnId="{C41E8C74-958D-47BE-B157-CB99360E56F3}">
      <dgm:prSet/>
      <dgm:spPr/>
      <dgm:t>
        <a:bodyPr/>
        <a:lstStyle/>
        <a:p>
          <a:endParaRPr lang="en-US"/>
        </a:p>
      </dgm:t>
    </dgm:pt>
    <dgm:pt modelId="{2E7E654B-F3F8-4AD7-9515-3B15723B0B1E}" type="sibTrans" cxnId="{C41E8C74-958D-47BE-B157-CB99360E56F3}">
      <dgm:prSet/>
      <dgm:spPr/>
      <dgm:t>
        <a:bodyPr/>
        <a:lstStyle/>
        <a:p>
          <a:endParaRPr lang="en-US"/>
        </a:p>
      </dgm:t>
    </dgm:pt>
    <dgm:pt modelId="{08E42EA5-208C-4B30-A4F3-6FA8E3EEF5FD}">
      <dgm:prSet phldr="0" custT="1"/>
      <dgm:spPr/>
      <dgm:t>
        <a:bodyPr/>
        <a:lstStyle/>
        <a:p>
          <a:pPr algn="l"/>
          <a:r>
            <a:rPr lang="en-US" sz="1800">
              <a:latin typeface="Gill Sans MT" panose="020B0502020104020203"/>
            </a:rPr>
            <a:t>Enhance the</a:t>
          </a:r>
          <a:r>
            <a:rPr lang="en-US" sz="1800"/>
            <a:t> </a:t>
          </a:r>
          <a:r>
            <a:rPr lang="en-US" sz="1800">
              <a:latin typeface="Gill Sans MT" panose="020B0502020104020203"/>
            </a:rPr>
            <a:t>Behavioral Health service array across the continuum</a:t>
          </a:r>
          <a:r>
            <a:rPr lang="en-US" sz="1800"/>
            <a:t> of care and </a:t>
          </a:r>
          <a:r>
            <a:rPr lang="en-US" sz="1800">
              <a:latin typeface="Gill Sans MT" panose="020B0502020104020203"/>
            </a:rPr>
            <a:t>increase community capacity</a:t>
          </a:r>
          <a:r>
            <a:rPr lang="en-US" sz="1800"/>
            <a:t> to provide treatment at </a:t>
          </a:r>
          <a:r>
            <a:rPr lang="en-US" sz="1800">
              <a:latin typeface="Gill Sans MT" panose="020B0502020104020203"/>
            </a:rPr>
            <a:t>higher levels</a:t>
          </a:r>
          <a:r>
            <a:rPr lang="en-US" sz="1800"/>
            <a:t> of care.</a:t>
          </a:r>
          <a:endParaRPr lang="en-US" sz="1800">
            <a:latin typeface="Gill Sans MT" panose="020B0502020104020203"/>
          </a:endParaRPr>
        </a:p>
      </dgm:t>
    </dgm:pt>
    <dgm:pt modelId="{0C916F61-1EEE-4E41-88A5-BF65394293BF}" type="parTrans" cxnId="{DCC8DE97-16FC-4CAF-9AE3-5A6FE10884C7}">
      <dgm:prSet/>
      <dgm:spPr/>
      <dgm:t>
        <a:bodyPr/>
        <a:lstStyle/>
        <a:p>
          <a:endParaRPr lang="en-US" sz="1600" b="1"/>
        </a:p>
      </dgm:t>
    </dgm:pt>
    <dgm:pt modelId="{EE611A70-19F8-47AE-82C2-57C3A3AD5E61}" type="sibTrans" cxnId="{DCC8DE97-16FC-4CAF-9AE3-5A6FE10884C7}">
      <dgm:prSet/>
      <dgm:spPr/>
      <dgm:t>
        <a:bodyPr/>
        <a:lstStyle/>
        <a:p>
          <a:endParaRPr lang="en-US"/>
        </a:p>
      </dgm:t>
    </dgm:pt>
    <dgm:pt modelId="{BA6346F7-57C1-4E6C-BB93-D4CAB2D9D217}">
      <dgm:prSet phldr="0" custT="1"/>
      <dgm:spPr/>
      <dgm:t>
        <a:bodyPr/>
        <a:lstStyle/>
        <a:p>
          <a:pPr algn="l"/>
          <a:r>
            <a:rPr lang="en-US" sz="1800">
              <a:latin typeface="Gill Sans MT" panose="020B0502020104020203"/>
            </a:rPr>
            <a:t>Increase</a:t>
          </a:r>
          <a:r>
            <a:rPr lang="en-US" sz="1800"/>
            <a:t> service </a:t>
          </a:r>
          <a:r>
            <a:rPr lang="en-US" sz="1800">
              <a:latin typeface="Gill Sans MT" panose="020B0502020104020203"/>
            </a:rPr>
            <a:t>availability through behavioral health workforce development by</a:t>
          </a:r>
          <a:r>
            <a:rPr lang="en-US" sz="1800"/>
            <a:t> </a:t>
          </a:r>
          <a:r>
            <a:rPr lang="en-US" sz="1800">
              <a:latin typeface="Gill Sans MT" panose="020B0502020104020203"/>
            </a:rPr>
            <a:t>engaging community</a:t>
          </a:r>
          <a:r>
            <a:rPr lang="en-US" sz="1800"/>
            <a:t> stakeholders to create, promote,</a:t>
          </a:r>
          <a:r>
            <a:rPr lang="en-US" sz="1800">
              <a:latin typeface="Gill Sans MT" panose="020B0502020104020203"/>
            </a:rPr>
            <a:t> </a:t>
          </a:r>
          <a:r>
            <a:rPr lang="en-US" sz="1800"/>
            <a:t>and support educational &amp; training initiatives.</a:t>
          </a:r>
        </a:p>
      </dgm:t>
    </dgm:pt>
    <dgm:pt modelId="{A9CD238C-4DAC-45CB-9019-F6EB8F0C723A}" type="parTrans" cxnId="{B9350BD8-866C-4413-8BF8-3A66046E0D94}">
      <dgm:prSet/>
      <dgm:spPr/>
      <dgm:t>
        <a:bodyPr/>
        <a:lstStyle/>
        <a:p>
          <a:endParaRPr lang="en-US"/>
        </a:p>
      </dgm:t>
    </dgm:pt>
    <dgm:pt modelId="{3D44E09A-33CE-4E9C-971B-FB9885DEB83A}" type="sibTrans" cxnId="{B9350BD8-866C-4413-8BF8-3A66046E0D94}">
      <dgm:prSet/>
      <dgm:spPr/>
      <dgm:t>
        <a:bodyPr/>
        <a:lstStyle/>
        <a:p>
          <a:endParaRPr lang="en-US"/>
        </a:p>
      </dgm:t>
    </dgm:pt>
    <dgm:pt modelId="{F820FAF3-446C-48B8-B5C9-A32DC5F91A26}">
      <dgm:prSet custT="1"/>
      <dgm:spPr/>
      <dgm:t>
        <a:bodyPr/>
        <a:lstStyle/>
        <a:p>
          <a:pPr rtl="0"/>
          <a:r>
            <a:rPr lang="en-US" sz="1800" b="1">
              <a:latin typeface="Gill Sans MT" panose="020B0502020104020203"/>
            </a:rPr>
            <a:t>Housing</a:t>
          </a:r>
        </a:p>
      </dgm:t>
    </dgm:pt>
    <dgm:pt modelId="{3ABEABCF-84A3-46A4-9E55-924BB0E0D80B}" type="parTrans" cxnId="{785D2919-A730-4077-8F20-A73BC43E9E42}">
      <dgm:prSet/>
      <dgm:spPr/>
      <dgm:t>
        <a:bodyPr/>
        <a:lstStyle/>
        <a:p>
          <a:endParaRPr lang="en-US"/>
        </a:p>
      </dgm:t>
    </dgm:pt>
    <dgm:pt modelId="{C1021039-D383-4644-A2EF-B8978ED1B8EC}" type="sibTrans" cxnId="{785D2919-A730-4077-8F20-A73BC43E9E42}">
      <dgm:prSet/>
      <dgm:spPr/>
      <dgm:t>
        <a:bodyPr/>
        <a:lstStyle/>
        <a:p>
          <a:endParaRPr lang="en-US"/>
        </a:p>
      </dgm:t>
    </dgm:pt>
    <dgm:pt modelId="{15905CBF-9870-4BAA-8F24-55BA9281EC8A}">
      <dgm:prSet phldr="0" custT="1"/>
      <dgm:spPr/>
      <dgm:t>
        <a:bodyPr/>
        <a:lstStyle/>
        <a:p>
          <a:pPr algn="ctr" rtl="0"/>
          <a:r>
            <a:rPr lang="en-US" sz="1800" b="1">
              <a:latin typeface="Gill Sans MT" panose="020B0502020104020203"/>
            </a:rPr>
            <a:t>Workforce Development</a:t>
          </a:r>
        </a:p>
      </dgm:t>
    </dgm:pt>
    <dgm:pt modelId="{401C9F5A-4F6F-4080-B630-E4AC61FED40B}" type="parTrans" cxnId="{27757B1D-14DF-47E9-9082-6917A988B009}">
      <dgm:prSet/>
      <dgm:spPr/>
      <dgm:t>
        <a:bodyPr/>
        <a:lstStyle/>
        <a:p>
          <a:endParaRPr lang="en-US"/>
        </a:p>
      </dgm:t>
    </dgm:pt>
    <dgm:pt modelId="{E400B0C0-519A-4F79-BAA8-43CD6924A25D}" type="sibTrans" cxnId="{27757B1D-14DF-47E9-9082-6917A988B009}">
      <dgm:prSet/>
      <dgm:spPr/>
      <dgm:t>
        <a:bodyPr/>
        <a:lstStyle/>
        <a:p>
          <a:endParaRPr lang="en-US"/>
        </a:p>
      </dgm:t>
    </dgm:pt>
    <dgm:pt modelId="{ED48D7CD-FE7C-43B2-8CF9-F74ABAB5932A}">
      <dgm:prSet phldr="0" custT="1"/>
      <dgm:spPr/>
      <dgm:t>
        <a:bodyPr/>
        <a:lstStyle/>
        <a:p>
          <a:pPr algn="ctr" rtl="0"/>
          <a:r>
            <a:rPr lang="en-US" sz="1800" b="1">
              <a:latin typeface="Gill Sans MT" panose="020B0502020104020203"/>
            </a:rPr>
            <a:t>Behavioral Health Treatment</a:t>
          </a:r>
        </a:p>
      </dgm:t>
    </dgm:pt>
    <dgm:pt modelId="{600395C8-B3B9-4A4E-9663-B450C8E69CBE}" type="parTrans" cxnId="{80398598-D283-46EE-99E9-731D720B82C0}">
      <dgm:prSet/>
      <dgm:spPr/>
      <dgm:t>
        <a:bodyPr/>
        <a:lstStyle/>
        <a:p>
          <a:endParaRPr lang="en-US"/>
        </a:p>
      </dgm:t>
    </dgm:pt>
    <dgm:pt modelId="{37A84D55-04C1-40A6-8DF3-39344319E4DB}" type="sibTrans" cxnId="{80398598-D283-46EE-99E9-731D720B82C0}">
      <dgm:prSet/>
      <dgm:spPr/>
      <dgm:t>
        <a:bodyPr/>
        <a:lstStyle/>
        <a:p>
          <a:endParaRPr lang="en-US"/>
        </a:p>
      </dgm:t>
    </dgm:pt>
    <dgm:pt modelId="{4C96F410-2A99-40E8-B07E-3C21AE1EB725}" type="pres">
      <dgm:prSet presAssocID="{9FD1A216-1BAC-4999-92AB-ED6632EBA42B}" presName="Name0" presStyleCnt="0">
        <dgm:presLayoutVars>
          <dgm:dir/>
          <dgm:animLvl val="lvl"/>
          <dgm:resizeHandles val="exact"/>
        </dgm:presLayoutVars>
      </dgm:prSet>
      <dgm:spPr/>
    </dgm:pt>
    <dgm:pt modelId="{4C81FD1F-7BEC-4DD5-9ED1-05CC27FCF384}" type="pres">
      <dgm:prSet presAssocID="{F820FAF3-446C-48B8-B5C9-A32DC5F91A26}" presName="composite" presStyleCnt="0"/>
      <dgm:spPr/>
    </dgm:pt>
    <dgm:pt modelId="{DCF4E718-4E5E-4082-A761-688DA12A978B}" type="pres">
      <dgm:prSet presAssocID="{F820FAF3-446C-48B8-B5C9-A32DC5F91A26}" presName="parTx" presStyleLbl="alignNode1" presStyleIdx="0" presStyleCnt="3">
        <dgm:presLayoutVars>
          <dgm:chMax val="0"/>
          <dgm:chPref val="0"/>
          <dgm:bulletEnabled val="1"/>
        </dgm:presLayoutVars>
      </dgm:prSet>
      <dgm:spPr/>
    </dgm:pt>
    <dgm:pt modelId="{B76F9BDC-6A2C-4CF7-9D53-B7E483FEC975}" type="pres">
      <dgm:prSet presAssocID="{F820FAF3-446C-48B8-B5C9-A32DC5F91A26}" presName="desTx" presStyleLbl="alignAccFollowNode1" presStyleIdx="0" presStyleCnt="3">
        <dgm:presLayoutVars>
          <dgm:bulletEnabled val="1"/>
        </dgm:presLayoutVars>
      </dgm:prSet>
      <dgm:spPr/>
    </dgm:pt>
    <dgm:pt modelId="{DC04FD39-03E4-4C50-A107-184DDF27C594}" type="pres">
      <dgm:prSet presAssocID="{C1021039-D383-4644-A2EF-B8978ED1B8EC}" presName="space" presStyleCnt="0"/>
      <dgm:spPr/>
    </dgm:pt>
    <dgm:pt modelId="{5842178C-1F77-47A3-B8F9-A393D3E383F5}" type="pres">
      <dgm:prSet presAssocID="{ED48D7CD-FE7C-43B2-8CF9-F74ABAB5932A}" presName="composite" presStyleCnt="0"/>
      <dgm:spPr/>
    </dgm:pt>
    <dgm:pt modelId="{B335ED17-5CFF-44C1-B07A-1E13338EDE57}" type="pres">
      <dgm:prSet presAssocID="{ED48D7CD-FE7C-43B2-8CF9-F74ABAB5932A}" presName="parTx" presStyleLbl="alignNode1" presStyleIdx="1" presStyleCnt="3">
        <dgm:presLayoutVars>
          <dgm:chMax val="0"/>
          <dgm:chPref val="0"/>
          <dgm:bulletEnabled val="1"/>
        </dgm:presLayoutVars>
      </dgm:prSet>
      <dgm:spPr/>
    </dgm:pt>
    <dgm:pt modelId="{0ED69E05-8295-474B-A4FC-1F432CBB007F}" type="pres">
      <dgm:prSet presAssocID="{ED48D7CD-FE7C-43B2-8CF9-F74ABAB5932A}" presName="desTx" presStyleLbl="alignAccFollowNode1" presStyleIdx="1" presStyleCnt="3">
        <dgm:presLayoutVars>
          <dgm:bulletEnabled val="1"/>
        </dgm:presLayoutVars>
      </dgm:prSet>
      <dgm:spPr/>
    </dgm:pt>
    <dgm:pt modelId="{1A367550-2B36-4F1B-80B3-3919DD204E0A}" type="pres">
      <dgm:prSet presAssocID="{37A84D55-04C1-40A6-8DF3-39344319E4DB}" presName="space" presStyleCnt="0"/>
      <dgm:spPr/>
    </dgm:pt>
    <dgm:pt modelId="{2263EFCE-C14D-4E04-A8E0-ECB1676030E2}" type="pres">
      <dgm:prSet presAssocID="{15905CBF-9870-4BAA-8F24-55BA9281EC8A}" presName="composite" presStyleCnt="0"/>
      <dgm:spPr/>
    </dgm:pt>
    <dgm:pt modelId="{8BC69AB5-A63A-4358-80C3-69605BAEB3EB}" type="pres">
      <dgm:prSet presAssocID="{15905CBF-9870-4BAA-8F24-55BA9281EC8A}" presName="parTx" presStyleLbl="alignNode1" presStyleIdx="2" presStyleCnt="3">
        <dgm:presLayoutVars>
          <dgm:chMax val="0"/>
          <dgm:chPref val="0"/>
          <dgm:bulletEnabled val="1"/>
        </dgm:presLayoutVars>
      </dgm:prSet>
      <dgm:spPr/>
    </dgm:pt>
    <dgm:pt modelId="{EB75961D-037E-46A0-B5B6-DA21D698321E}" type="pres">
      <dgm:prSet presAssocID="{15905CBF-9870-4BAA-8F24-55BA9281EC8A}" presName="desTx" presStyleLbl="alignAccFollowNode1" presStyleIdx="2" presStyleCnt="3">
        <dgm:presLayoutVars>
          <dgm:bulletEnabled val="1"/>
        </dgm:presLayoutVars>
      </dgm:prSet>
      <dgm:spPr/>
    </dgm:pt>
  </dgm:ptLst>
  <dgm:cxnLst>
    <dgm:cxn modelId="{785D2919-A730-4077-8F20-A73BC43E9E42}" srcId="{9FD1A216-1BAC-4999-92AB-ED6632EBA42B}" destId="{F820FAF3-446C-48B8-B5C9-A32DC5F91A26}" srcOrd="0" destOrd="0" parTransId="{3ABEABCF-84A3-46A4-9E55-924BB0E0D80B}" sibTransId="{C1021039-D383-4644-A2EF-B8978ED1B8EC}"/>
    <dgm:cxn modelId="{27757B1D-14DF-47E9-9082-6917A988B009}" srcId="{9FD1A216-1BAC-4999-92AB-ED6632EBA42B}" destId="{15905CBF-9870-4BAA-8F24-55BA9281EC8A}" srcOrd="2" destOrd="0" parTransId="{401C9F5A-4F6F-4080-B630-E4AC61FED40B}" sibTransId="{E400B0C0-519A-4F79-BAA8-43CD6924A25D}"/>
    <dgm:cxn modelId="{6350A134-1ABE-4213-B1AE-C08902AA3824}" type="presOf" srcId="{15905CBF-9870-4BAA-8F24-55BA9281EC8A}" destId="{8BC69AB5-A63A-4358-80C3-69605BAEB3EB}" srcOrd="0" destOrd="0" presId="urn:microsoft.com/office/officeart/2005/8/layout/hList1"/>
    <dgm:cxn modelId="{ABF25338-7F78-4032-A94E-33A1FAC8201B}" type="presOf" srcId="{F820FAF3-446C-48B8-B5C9-A32DC5F91A26}" destId="{DCF4E718-4E5E-4082-A761-688DA12A978B}" srcOrd="0" destOrd="0" presId="urn:microsoft.com/office/officeart/2005/8/layout/hList1"/>
    <dgm:cxn modelId="{C9FD8639-FAD0-40A6-B584-9D8A52CC4B17}" type="presOf" srcId="{BA6346F7-57C1-4E6C-BB93-D4CAB2D9D217}" destId="{EB75961D-037E-46A0-B5B6-DA21D698321E}" srcOrd="0" destOrd="0" presId="urn:microsoft.com/office/officeart/2005/8/layout/hList1"/>
    <dgm:cxn modelId="{7A2A4541-13FD-4F5E-8736-8953344B6CB7}" type="presOf" srcId="{858330ED-8D4A-406C-B6E0-27AB94F9E89B}" destId="{B76F9BDC-6A2C-4CF7-9D53-B7E483FEC975}" srcOrd="0" destOrd="0" presId="urn:microsoft.com/office/officeart/2005/8/layout/hList1"/>
    <dgm:cxn modelId="{C41E8C74-958D-47BE-B157-CB99360E56F3}" srcId="{F820FAF3-446C-48B8-B5C9-A32DC5F91A26}" destId="{858330ED-8D4A-406C-B6E0-27AB94F9E89B}" srcOrd="0" destOrd="0" parTransId="{E26FDBA0-BC6E-4B16-982D-DE0FD7DD5E42}" sibTransId="{2E7E654B-F3F8-4AD7-9515-3B15723B0B1E}"/>
    <dgm:cxn modelId="{4C9F9481-1B17-4F0F-852D-B73CD56E43F9}" type="presOf" srcId="{ED48D7CD-FE7C-43B2-8CF9-F74ABAB5932A}" destId="{B335ED17-5CFF-44C1-B07A-1E13338EDE57}" srcOrd="0" destOrd="0" presId="urn:microsoft.com/office/officeart/2005/8/layout/hList1"/>
    <dgm:cxn modelId="{DCC8DE97-16FC-4CAF-9AE3-5A6FE10884C7}" srcId="{ED48D7CD-FE7C-43B2-8CF9-F74ABAB5932A}" destId="{08E42EA5-208C-4B30-A4F3-6FA8E3EEF5FD}" srcOrd="0" destOrd="0" parTransId="{0C916F61-1EEE-4E41-88A5-BF65394293BF}" sibTransId="{EE611A70-19F8-47AE-82C2-57C3A3AD5E61}"/>
    <dgm:cxn modelId="{80398598-D283-46EE-99E9-731D720B82C0}" srcId="{9FD1A216-1BAC-4999-92AB-ED6632EBA42B}" destId="{ED48D7CD-FE7C-43B2-8CF9-F74ABAB5932A}" srcOrd="1" destOrd="0" parTransId="{600395C8-B3B9-4A4E-9663-B450C8E69CBE}" sibTransId="{37A84D55-04C1-40A6-8DF3-39344319E4DB}"/>
    <dgm:cxn modelId="{0FB2A3BE-C6CC-4578-B803-C909A3229F31}" type="presOf" srcId="{9FD1A216-1BAC-4999-92AB-ED6632EBA42B}" destId="{4C96F410-2A99-40E8-B07E-3C21AE1EB725}" srcOrd="0" destOrd="0" presId="urn:microsoft.com/office/officeart/2005/8/layout/hList1"/>
    <dgm:cxn modelId="{B9350BD8-866C-4413-8BF8-3A66046E0D94}" srcId="{15905CBF-9870-4BAA-8F24-55BA9281EC8A}" destId="{BA6346F7-57C1-4E6C-BB93-D4CAB2D9D217}" srcOrd="0" destOrd="0" parTransId="{A9CD238C-4DAC-45CB-9019-F6EB8F0C723A}" sibTransId="{3D44E09A-33CE-4E9C-971B-FB9885DEB83A}"/>
    <dgm:cxn modelId="{760CBDF7-0A3C-4FA3-8BFC-4145D4703145}" type="presOf" srcId="{08E42EA5-208C-4B30-A4F3-6FA8E3EEF5FD}" destId="{0ED69E05-8295-474B-A4FC-1F432CBB007F}" srcOrd="0" destOrd="0" presId="urn:microsoft.com/office/officeart/2005/8/layout/hList1"/>
    <dgm:cxn modelId="{152205C3-1278-4E07-8E49-54537869FE98}" type="presParOf" srcId="{4C96F410-2A99-40E8-B07E-3C21AE1EB725}" destId="{4C81FD1F-7BEC-4DD5-9ED1-05CC27FCF384}" srcOrd="0" destOrd="0" presId="urn:microsoft.com/office/officeart/2005/8/layout/hList1"/>
    <dgm:cxn modelId="{7392E62E-2F68-48D1-A25E-5255351439E6}" type="presParOf" srcId="{4C81FD1F-7BEC-4DD5-9ED1-05CC27FCF384}" destId="{DCF4E718-4E5E-4082-A761-688DA12A978B}" srcOrd="0" destOrd="0" presId="urn:microsoft.com/office/officeart/2005/8/layout/hList1"/>
    <dgm:cxn modelId="{9A01E572-D84A-4752-AFDA-ED50B82BA5C0}" type="presParOf" srcId="{4C81FD1F-7BEC-4DD5-9ED1-05CC27FCF384}" destId="{B76F9BDC-6A2C-4CF7-9D53-B7E483FEC975}" srcOrd="1" destOrd="0" presId="urn:microsoft.com/office/officeart/2005/8/layout/hList1"/>
    <dgm:cxn modelId="{3FAD0EE6-FF22-4157-B2AF-60E8B53BBDAB}" type="presParOf" srcId="{4C96F410-2A99-40E8-B07E-3C21AE1EB725}" destId="{DC04FD39-03E4-4C50-A107-184DDF27C594}" srcOrd="1" destOrd="0" presId="urn:microsoft.com/office/officeart/2005/8/layout/hList1"/>
    <dgm:cxn modelId="{96F82A13-BBF3-4CC4-AC4A-58C0F3AE8E75}" type="presParOf" srcId="{4C96F410-2A99-40E8-B07E-3C21AE1EB725}" destId="{5842178C-1F77-47A3-B8F9-A393D3E383F5}" srcOrd="2" destOrd="0" presId="urn:microsoft.com/office/officeart/2005/8/layout/hList1"/>
    <dgm:cxn modelId="{387067B1-9CAD-44E1-9D70-DB1CC3F00DCC}" type="presParOf" srcId="{5842178C-1F77-47A3-B8F9-A393D3E383F5}" destId="{B335ED17-5CFF-44C1-B07A-1E13338EDE57}" srcOrd="0" destOrd="0" presId="urn:microsoft.com/office/officeart/2005/8/layout/hList1"/>
    <dgm:cxn modelId="{407F688C-B6F8-4225-935B-DD236E5784E6}" type="presParOf" srcId="{5842178C-1F77-47A3-B8F9-A393D3E383F5}" destId="{0ED69E05-8295-474B-A4FC-1F432CBB007F}" srcOrd="1" destOrd="0" presId="urn:microsoft.com/office/officeart/2005/8/layout/hList1"/>
    <dgm:cxn modelId="{72238D32-4911-4E71-B2CC-9B9CEB40021F}" type="presParOf" srcId="{4C96F410-2A99-40E8-B07E-3C21AE1EB725}" destId="{1A367550-2B36-4F1B-80B3-3919DD204E0A}" srcOrd="3" destOrd="0" presId="urn:microsoft.com/office/officeart/2005/8/layout/hList1"/>
    <dgm:cxn modelId="{435B7183-BB8D-45A7-AEA6-B73DD0EA287F}" type="presParOf" srcId="{4C96F410-2A99-40E8-B07E-3C21AE1EB725}" destId="{2263EFCE-C14D-4E04-A8E0-ECB1676030E2}" srcOrd="4" destOrd="0" presId="urn:microsoft.com/office/officeart/2005/8/layout/hList1"/>
    <dgm:cxn modelId="{8050B5B1-36A1-49FD-B5DF-0DB469819453}" type="presParOf" srcId="{2263EFCE-C14D-4E04-A8E0-ECB1676030E2}" destId="{8BC69AB5-A63A-4358-80C3-69605BAEB3EB}" srcOrd="0" destOrd="0" presId="urn:microsoft.com/office/officeart/2005/8/layout/hList1"/>
    <dgm:cxn modelId="{A0A122A2-BDA2-423A-8FE2-BD740D5E1494}" type="presParOf" srcId="{2263EFCE-C14D-4E04-A8E0-ECB1676030E2}" destId="{EB75961D-037E-46A0-B5B6-DA21D698321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DB2FD7-73AD-416C-97C4-EC3D27C3A5F3}" type="doc">
      <dgm:prSet loTypeId="urn:microsoft.com/office/officeart/2018/2/layout/IconVerticalSolidList" loCatId="icon" qsTypeId="urn:microsoft.com/office/officeart/2005/8/quickstyle/simple1" qsCatId="simple" csTypeId="urn:microsoft.com/office/officeart/2005/8/colors/accent1_5" csCatId="accent1" phldr="1"/>
      <dgm:spPr/>
      <dgm:t>
        <a:bodyPr/>
        <a:lstStyle/>
        <a:p>
          <a:endParaRPr lang="en-US"/>
        </a:p>
      </dgm:t>
    </dgm:pt>
    <dgm:pt modelId="{127E6FCB-C5EC-42C4-A465-3591B62D9E59}">
      <dgm:prSet/>
      <dgm:spPr/>
      <dgm:t>
        <a:bodyPr/>
        <a:lstStyle/>
        <a:p>
          <a:pPr>
            <a:lnSpc>
              <a:spcPct val="100000"/>
            </a:lnSpc>
          </a:pPr>
          <a:r>
            <a:rPr lang="en-US">
              <a:solidFill>
                <a:schemeClr val="bg1"/>
              </a:solidFill>
            </a:rPr>
            <a:t>Intervention 1: Convene a recurring meeting with key organizations focused on housing capacity development for the Behavioral Health population, not less than Quarterly</a:t>
          </a:r>
        </a:p>
      </dgm:t>
    </dgm:pt>
    <dgm:pt modelId="{221F47D0-1F9A-4D3A-AC62-3D0EFDBC468C}" type="parTrans" cxnId="{094949EC-7159-4A47-BB12-DA9D3BD2DE5F}">
      <dgm:prSet/>
      <dgm:spPr/>
      <dgm:t>
        <a:bodyPr/>
        <a:lstStyle/>
        <a:p>
          <a:endParaRPr lang="en-US"/>
        </a:p>
      </dgm:t>
    </dgm:pt>
    <dgm:pt modelId="{30B17E21-13D5-4131-9F57-292E6DB37FFC}" type="sibTrans" cxnId="{094949EC-7159-4A47-BB12-DA9D3BD2DE5F}">
      <dgm:prSet/>
      <dgm:spPr/>
      <dgm:t>
        <a:bodyPr/>
        <a:lstStyle/>
        <a:p>
          <a:endParaRPr lang="en-US"/>
        </a:p>
      </dgm:t>
    </dgm:pt>
    <dgm:pt modelId="{ECBCAABF-182C-4264-8578-645A9F712488}">
      <dgm:prSet/>
      <dgm:spPr/>
      <dgm:t>
        <a:bodyPr/>
        <a:lstStyle/>
        <a:p>
          <a:pPr>
            <a:lnSpc>
              <a:spcPct val="100000"/>
            </a:lnSpc>
          </a:pPr>
          <a:r>
            <a:rPr lang="en-US" b="0" i="0">
              <a:solidFill>
                <a:schemeClr val="bg1"/>
              </a:solidFill>
            </a:rPr>
            <a:t>Intervention 3: Open a local Navigation Center within 2 years</a:t>
          </a:r>
          <a:endParaRPr lang="en-US">
            <a:solidFill>
              <a:schemeClr val="bg1"/>
            </a:solidFill>
          </a:endParaRPr>
        </a:p>
      </dgm:t>
    </dgm:pt>
    <dgm:pt modelId="{264F72DD-A305-4EE1-9FDE-DBC375EDD2B4}" type="parTrans" cxnId="{0BB41AF9-A06D-4F87-A2F9-CAF17B4E5FAD}">
      <dgm:prSet/>
      <dgm:spPr/>
      <dgm:t>
        <a:bodyPr/>
        <a:lstStyle/>
        <a:p>
          <a:endParaRPr lang="en-US"/>
        </a:p>
      </dgm:t>
    </dgm:pt>
    <dgm:pt modelId="{54E9039F-37D4-44AE-A047-CC9E6604BFBF}" type="sibTrans" cxnId="{0BB41AF9-A06D-4F87-A2F9-CAF17B4E5FAD}">
      <dgm:prSet/>
      <dgm:spPr/>
      <dgm:t>
        <a:bodyPr/>
        <a:lstStyle/>
        <a:p>
          <a:endParaRPr lang="en-US"/>
        </a:p>
      </dgm:t>
    </dgm:pt>
    <dgm:pt modelId="{CE334FEE-6B06-4B3B-85BA-1F802D8E3F9C}">
      <dgm:prSet/>
      <dgm:spPr/>
      <dgm:t>
        <a:bodyPr/>
        <a:lstStyle/>
        <a:p>
          <a:pPr>
            <a:lnSpc>
              <a:spcPct val="100000"/>
            </a:lnSpc>
          </a:pPr>
          <a:r>
            <a:rPr lang="en-US">
              <a:solidFill>
                <a:schemeClr val="bg1"/>
              </a:solidFill>
            </a:rPr>
            <a:t>Intervention 4: </a:t>
          </a:r>
          <a:r>
            <a:rPr lang="en-US">
              <a:solidFill>
                <a:schemeClr val="bg1"/>
              </a:solidFill>
              <a:latin typeface="Gill Sans MT" panose="020B0502020104020203"/>
            </a:rPr>
            <a:t>Community-</a:t>
          </a:r>
          <a:r>
            <a:rPr lang="en-US">
              <a:solidFill>
                <a:schemeClr val="bg1"/>
              </a:solidFill>
            </a:rPr>
            <a:t> Level Infrastructure Housing Investments</a:t>
          </a:r>
        </a:p>
      </dgm:t>
    </dgm:pt>
    <dgm:pt modelId="{DD8F52EF-2F58-4B85-8CE5-BF9A34836760}" type="parTrans" cxnId="{A0DA87A2-8A71-4195-893B-C096C45C10F1}">
      <dgm:prSet/>
      <dgm:spPr/>
      <dgm:t>
        <a:bodyPr/>
        <a:lstStyle/>
        <a:p>
          <a:endParaRPr lang="en-US"/>
        </a:p>
      </dgm:t>
    </dgm:pt>
    <dgm:pt modelId="{0628F896-AF33-4227-B752-930E2068321B}" type="sibTrans" cxnId="{A0DA87A2-8A71-4195-893B-C096C45C10F1}">
      <dgm:prSet/>
      <dgm:spPr/>
      <dgm:t>
        <a:bodyPr/>
        <a:lstStyle/>
        <a:p>
          <a:endParaRPr lang="en-US"/>
        </a:p>
      </dgm:t>
    </dgm:pt>
    <dgm:pt modelId="{5A3667AB-5FC2-40A5-B76D-F550E4F55F13}">
      <dgm:prSet/>
      <dgm:spPr/>
      <dgm:t>
        <a:bodyPr/>
        <a:lstStyle/>
        <a:p>
          <a:pPr>
            <a:lnSpc>
              <a:spcPct val="100000"/>
            </a:lnSpc>
          </a:pPr>
          <a:r>
            <a:rPr lang="en-US">
              <a:solidFill>
                <a:schemeClr val="bg1"/>
              </a:solidFill>
            </a:rPr>
            <a:t>Intervention 2: Establish a local homeless commission to address unhoused population in City of Roseburg​</a:t>
          </a:r>
        </a:p>
      </dgm:t>
    </dgm:pt>
    <dgm:pt modelId="{D515E07C-A86A-4A92-B768-BE5FD107F620}" type="parTrans" cxnId="{E1C5BB6A-72DF-48F9-97B4-A90D58D469F9}">
      <dgm:prSet/>
      <dgm:spPr/>
      <dgm:t>
        <a:bodyPr/>
        <a:lstStyle/>
        <a:p>
          <a:endParaRPr lang="en-US"/>
        </a:p>
      </dgm:t>
    </dgm:pt>
    <dgm:pt modelId="{5A0F1022-1A59-4C7D-83F0-87601588CB20}" type="sibTrans" cxnId="{E1C5BB6A-72DF-48F9-97B4-A90D58D469F9}">
      <dgm:prSet/>
      <dgm:spPr/>
      <dgm:t>
        <a:bodyPr/>
        <a:lstStyle/>
        <a:p>
          <a:endParaRPr lang="en-US"/>
        </a:p>
      </dgm:t>
    </dgm:pt>
    <dgm:pt modelId="{3A6DC38A-E9FD-4DC5-98FA-9F70ACE497E1}" type="pres">
      <dgm:prSet presAssocID="{4ADB2FD7-73AD-416C-97C4-EC3D27C3A5F3}" presName="root" presStyleCnt="0">
        <dgm:presLayoutVars>
          <dgm:dir/>
          <dgm:resizeHandles val="exact"/>
        </dgm:presLayoutVars>
      </dgm:prSet>
      <dgm:spPr/>
    </dgm:pt>
    <dgm:pt modelId="{18475429-96A4-431B-B6A4-2D811427FB57}" type="pres">
      <dgm:prSet presAssocID="{127E6FCB-C5EC-42C4-A465-3591B62D9E59}" presName="compNode" presStyleCnt="0"/>
      <dgm:spPr/>
    </dgm:pt>
    <dgm:pt modelId="{3997BFF8-2263-45E0-8A9D-9858CBCB58B5}" type="pres">
      <dgm:prSet presAssocID="{127E6FCB-C5EC-42C4-A465-3591B62D9E59}" presName="bgRect" presStyleLbl="bgShp" presStyleIdx="0" presStyleCnt="4"/>
      <dgm:spPr/>
    </dgm:pt>
    <dgm:pt modelId="{A1E836CD-31EB-4334-9DB2-C8155836E23D}" type="pres">
      <dgm:prSet presAssocID="{127E6FCB-C5EC-42C4-A465-3591B62D9E59}" presName="iconRect" presStyleLbl="node1" presStyleIdx="0" presStyleCnt="4" custLinFactNeighborX="5712" custLinFactNeighborY="-8758"/>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oup"/>
        </a:ext>
      </dgm:extLst>
    </dgm:pt>
    <dgm:pt modelId="{16A9CE5A-A836-431A-9347-A0B4E3560827}" type="pres">
      <dgm:prSet presAssocID="{127E6FCB-C5EC-42C4-A465-3591B62D9E59}" presName="spaceRect" presStyleCnt="0"/>
      <dgm:spPr/>
    </dgm:pt>
    <dgm:pt modelId="{324C6686-9326-4488-8D3A-A58C70A856F8}" type="pres">
      <dgm:prSet presAssocID="{127E6FCB-C5EC-42C4-A465-3591B62D9E59}" presName="parTx" presStyleLbl="revTx" presStyleIdx="0" presStyleCnt="4">
        <dgm:presLayoutVars>
          <dgm:chMax val="0"/>
          <dgm:chPref val="0"/>
        </dgm:presLayoutVars>
      </dgm:prSet>
      <dgm:spPr/>
    </dgm:pt>
    <dgm:pt modelId="{1ACA2F54-AA59-412E-B18E-F2ABE0A152C9}" type="pres">
      <dgm:prSet presAssocID="{30B17E21-13D5-4131-9F57-292E6DB37FFC}" presName="sibTrans" presStyleCnt="0"/>
      <dgm:spPr/>
    </dgm:pt>
    <dgm:pt modelId="{AAB77196-143C-4848-A2FC-450A6F32507C}" type="pres">
      <dgm:prSet presAssocID="{5A3667AB-5FC2-40A5-B76D-F550E4F55F13}" presName="compNode" presStyleCnt="0"/>
      <dgm:spPr/>
    </dgm:pt>
    <dgm:pt modelId="{8EE18384-37F5-4BED-ADDD-EC32F8198344}" type="pres">
      <dgm:prSet presAssocID="{5A3667AB-5FC2-40A5-B76D-F550E4F55F13}" presName="bgRect" presStyleLbl="bgShp" presStyleIdx="1" presStyleCnt="4"/>
      <dgm:spPr/>
    </dgm:pt>
    <dgm:pt modelId="{1C5E78E8-3C22-4002-A436-B99AF4597B02}" type="pres">
      <dgm:prSet presAssocID="{5A3667AB-5FC2-40A5-B76D-F550E4F55F13}" presName="iconRect" presStyleLbl="node1" presStyleIdx="1" presStyleCnt="4" custLinFactNeighborX="5712" custLinFactNeighborY="-1415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ullseye with solid fill"/>
        </a:ext>
      </dgm:extLst>
    </dgm:pt>
    <dgm:pt modelId="{18F5EDF0-127D-43B7-8E33-898E8F183503}" type="pres">
      <dgm:prSet presAssocID="{5A3667AB-5FC2-40A5-B76D-F550E4F55F13}" presName="spaceRect" presStyleCnt="0"/>
      <dgm:spPr/>
    </dgm:pt>
    <dgm:pt modelId="{E78C105D-2C50-4098-8057-B1795B115BF6}" type="pres">
      <dgm:prSet presAssocID="{5A3667AB-5FC2-40A5-B76D-F550E4F55F13}" presName="parTx" presStyleLbl="revTx" presStyleIdx="1" presStyleCnt="4">
        <dgm:presLayoutVars>
          <dgm:chMax val="0"/>
          <dgm:chPref val="0"/>
        </dgm:presLayoutVars>
      </dgm:prSet>
      <dgm:spPr/>
    </dgm:pt>
    <dgm:pt modelId="{8AE4F03D-9145-4016-AA12-D46997B587E0}" type="pres">
      <dgm:prSet presAssocID="{5A0F1022-1A59-4C7D-83F0-87601588CB20}" presName="sibTrans" presStyleCnt="0"/>
      <dgm:spPr/>
    </dgm:pt>
    <dgm:pt modelId="{A9C94DB1-0BF1-4BF6-96BD-F3B8678D3A31}" type="pres">
      <dgm:prSet presAssocID="{ECBCAABF-182C-4264-8578-645A9F712488}" presName="compNode" presStyleCnt="0"/>
      <dgm:spPr/>
    </dgm:pt>
    <dgm:pt modelId="{6B393864-185C-40D2-94AA-EE3BE0BCBCC5}" type="pres">
      <dgm:prSet presAssocID="{ECBCAABF-182C-4264-8578-645A9F712488}" presName="bgRect" presStyleLbl="bgShp" presStyleIdx="2" presStyleCnt="4"/>
      <dgm:spPr/>
    </dgm:pt>
    <dgm:pt modelId="{CA2B195B-3A8C-4A3C-AF66-2B7BDF721132}" type="pres">
      <dgm:prSet presAssocID="{ECBCAABF-182C-4264-8578-645A9F712488}" presName="iconRect" presStyleLbl="node1" presStyleIdx="2" presStyleCnt="4" custLinFactNeighborX="5712" custLinFactNeighborY="-13987"/>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uburban scene"/>
        </a:ext>
      </dgm:extLst>
    </dgm:pt>
    <dgm:pt modelId="{4473EF55-E957-456B-AA91-9E2519168AD4}" type="pres">
      <dgm:prSet presAssocID="{ECBCAABF-182C-4264-8578-645A9F712488}" presName="spaceRect" presStyleCnt="0"/>
      <dgm:spPr/>
    </dgm:pt>
    <dgm:pt modelId="{95B510AC-1C38-4CA6-B923-949739B1191F}" type="pres">
      <dgm:prSet presAssocID="{ECBCAABF-182C-4264-8578-645A9F712488}" presName="parTx" presStyleLbl="revTx" presStyleIdx="2" presStyleCnt="4">
        <dgm:presLayoutVars>
          <dgm:chMax val="0"/>
          <dgm:chPref val="0"/>
        </dgm:presLayoutVars>
      </dgm:prSet>
      <dgm:spPr/>
    </dgm:pt>
    <dgm:pt modelId="{F50DB084-954F-4B34-A6A0-A25D632583AF}" type="pres">
      <dgm:prSet presAssocID="{54E9039F-37D4-44AE-A047-CC9E6604BFBF}" presName="sibTrans" presStyleCnt="0"/>
      <dgm:spPr/>
    </dgm:pt>
    <dgm:pt modelId="{E6B6E280-F52D-4BED-968F-96901B6C0370}" type="pres">
      <dgm:prSet presAssocID="{CE334FEE-6B06-4B3B-85BA-1F802D8E3F9C}" presName="compNode" presStyleCnt="0"/>
      <dgm:spPr/>
    </dgm:pt>
    <dgm:pt modelId="{ADE39FFA-26FF-4A0B-A303-AF8D978F7B7C}" type="pres">
      <dgm:prSet presAssocID="{CE334FEE-6B06-4B3B-85BA-1F802D8E3F9C}" presName="bgRect" presStyleLbl="bgShp" presStyleIdx="3" presStyleCnt="4"/>
      <dgm:spPr/>
    </dgm:pt>
    <dgm:pt modelId="{5B046038-F28E-4F7B-9E4B-25F2EEB16760}" type="pres">
      <dgm:prSet presAssocID="{CE334FEE-6B06-4B3B-85BA-1F802D8E3F9C}" presName="iconRect" presStyleLbl="node1" presStyleIdx="3" presStyleCnt="4" custLinFactNeighborX="3259" custLinFactNeighborY="4888"/>
      <dgm:spPr>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ullseye"/>
        </a:ext>
      </dgm:extLst>
    </dgm:pt>
    <dgm:pt modelId="{8A8B9D42-801F-4DA0-9A68-B0FA99D4E980}" type="pres">
      <dgm:prSet presAssocID="{CE334FEE-6B06-4B3B-85BA-1F802D8E3F9C}" presName="spaceRect" presStyleCnt="0"/>
      <dgm:spPr/>
    </dgm:pt>
    <dgm:pt modelId="{6A85428A-8CBA-44FA-AD53-25E0FEB4F792}" type="pres">
      <dgm:prSet presAssocID="{CE334FEE-6B06-4B3B-85BA-1F802D8E3F9C}" presName="parTx" presStyleLbl="revTx" presStyleIdx="3" presStyleCnt="4">
        <dgm:presLayoutVars>
          <dgm:chMax val="0"/>
          <dgm:chPref val="0"/>
        </dgm:presLayoutVars>
      </dgm:prSet>
      <dgm:spPr/>
    </dgm:pt>
  </dgm:ptLst>
  <dgm:cxnLst>
    <dgm:cxn modelId="{E1C5BB6A-72DF-48F9-97B4-A90D58D469F9}" srcId="{4ADB2FD7-73AD-416C-97C4-EC3D27C3A5F3}" destId="{5A3667AB-5FC2-40A5-B76D-F550E4F55F13}" srcOrd="1" destOrd="0" parTransId="{D515E07C-A86A-4A92-B768-BE5FD107F620}" sibTransId="{5A0F1022-1A59-4C7D-83F0-87601588CB20}"/>
    <dgm:cxn modelId="{C75D4F71-0640-4FC1-AF92-882DBBB4B09F}" type="presOf" srcId="{5A3667AB-5FC2-40A5-B76D-F550E4F55F13}" destId="{E78C105D-2C50-4098-8057-B1795B115BF6}" srcOrd="0" destOrd="0" presId="urn:microsoft.com/office/officeart/2018/2/layout/IconVerticalSolidList"/>
    <dgm:cxn modelId="{0E6EC48A-B0BE-4984-84D3-D5DA1274946B}" type="presOf" srcId="{ECBCAABF-182C-4264-8578-645A9F712488}" destId="{95B510AC-1C38-4CA6-B923-949739B1191F}" srcOrd="0" destOrd="0" presId="urn:microsoft.com/office/officeart/2018/2/layout/IconVerticalSolidList"/>
    <dgm:cxn modelId="{7EEA799D-6384-455D-9ADC-2A01E4D7778A}" type="presOf" srcId="{4ADB2FD7-73AD-416C-97C4-EC3D27C3A5F3}" destId="{3A6DC38A-E9FD-4DC5-98FA-9F70ACE497E1}" srcOrd="0" destOrd="0" presId="urn:microsoft.com/office/officeart/2018/2/layout/IconVerticalSolidList"/>
    <dgm:cxn modelId="{A0DA87A2-8A71-4195-893B-C096C45C10F1}" srcId="{4ADB2FD7-73AD-416C-97C4-EC3D27C3A5F3}" destId="{CE334FEE-6B06-4B3B-85BA-1F802D8E3F9C}" srcOrd="3" destOrd="0" parTransId="{DD8F52EF-2F58-4B85-8CE5-BF9A34836760}" sibTransId="{0628F896-AF33-4227-B752-930E2068321B}"/>
    <dgm:cxn modelId="{898DF3D9-6480-4835-AF8F-E8B5AC29D8E3}" type="presOf" srcId="{127E6FCB-C5EC-42C4-A465-3591B62D9E59}" destId="{324C6686-9326-4488-8D3A-A58C70A856F8}" srcOrd="0" destOrd="0" presId="urn:microsoft.com/office/officeart/2018/2/layout/IconVerticalSolidList"/>
    <dgm:cxn modelId="{74E550E4-9153-4968-909B-DDD47868DA86}" type="presOf" srcId="{CE334FEE-6B06-4B3B-85BA-1F802D8E3F9C}" destId="{6A85428A-8CBA-44FA-AD53-25E0FEB4F792}" srcOrd="0" destOrd="0" presId="urn:microsoft.com/office/officeart/2018/2/layout/IconVerticalSolidList"/>
    <dgm:cxn modelId="{094949EC-7159-4A47-BB12-DA9D3BD2DE5F}" srcId="{4ADB2FD7-73AD-416C-97C4-EC3D27C3A5F3}" destId="{127E6FCB-C5EC-42C4-A465-3591B62D9E59}" srcOrd="0" destOrd="0" parTransId="{221F47D0-1F9A-4D3A-AC62-3D0EFDBC468C}" sibTransId="{30B17E21-13D5-4131-9F57-292E6DB37FFC}"/>
    <dgm:cxn modelId="{0BB41AF9-A06D-4F87-A2F9-CAF17B4E5FAD}" srcId="{4ADB2FD7-73AD-416C-97C4-EC3D27C3A5F3}" destId="{ECBCAABF-182C-4264-8578-645A9F712488}" srcOrd="2" destOrd="0" parTransId="{264F72DD-A305-4EE1-9FDE-DBC375EDD2B4}" sibTransId="{54E9039F-37D4-44AE-A047-CC9E6604BFBF}"/>
    <dgm:cxn modelId="{508167D8-5560-4504-8CE3-0CDCD1115A65}" type="presParOf" srcId="{3A6DC38A-E9FD-4DC5-98FA-9F70ACE497E1}" destId="{18475429-96A4-431B-B6A4-2D811427FB57}" srcOrd="0" destOrd="0" presId="urn:microsoft.com/office/officeart/2018/2/layout/IconVerticalSolidList"/>
    <dgm:cxn modelId="{273693B1-E1BF-4813-ACC7-A7F0F950DF71}" type="presParOf" srcId="{18475429-96A4-431B-B6A4-2D811427FB57}" destId="{3997BFF8-2263-45E0-8A9D-9858CBCB58B5}" srcOrd="0" destOrd="0" presId="urn:microsoft.com/office/officeart/2018/2/layout/IconVerticalSolidList"/>
    <dgm:cxn modelId="{9B4E20E9-077F-4618-AD7F-2C5117C68113}" type="presParOf" srcId="{18475429-96A4-431B-B6A4-2D811427FB57}" destId="{A1E836CD-31EB-4334-9DB2-C8155836E23D}" srcOrd="1" destOrd="0" presId="urn:microsoft.com/office/officeart/2018/2/layout/IconVerticalSolidList"/>
    <dgm:cxn modelId="{FE3D9C5A-9DFB-46CB-BD84-30132B6C9909}" type="presParOf" srcId="{18475429-96A4-431B-B6A4-2D811427FB57}" destId="{16A9CE5A-A836-431A-9347-A0B4E3560827}" srcOrd="2" destOrd="0" presId="urn:microsoft.com/office/officeart/2018/2/layout/IconVerticalSolidList"/>
    <dgm:cxn modelId="{637A23F3-ADD2-4DD4-A336-9D2C35AB0222}" type="presParOf" srcId="{18475429-96A4-431B-B6A4-2D811427FB57}" destId="{324C6686-9326-4488-8D3A-A58C70A856F8}" srcOrd="3" destOrd="0" presId="urn:microsoft.com/office/officeart/2018/2/layout/IconVerticalSolidList"/>
    <dgm:cxn modelId="{4CEA3824-016B-4F30-AC46-69545385647C}" type="presParOf" srcId="{3A6DC38A-E9FD-4DC5-98FA-9F70ACE497E1}" destId="{1ACA2F54-AA59-412E-B18E-F2ABE0A152C9}" srcOrd="1" destOrd="0" presId="urn:microsoft.com/office/officeart/2018/2/layout/IconVerticalSolidList"/>
    <dgm:cxn modelId="{78E2CFB1-9C66-4B6A-B1DA-47D9D78E0226}" type="presParOf" srcId="{3A6DC38A-E9FD-4DC5-98FA-9F70ACE497E1}" destId="{AAB77196-143C-4848-A2FC-450A6F32507C}" srcOrd="2" destOrd="0" presId="urn:microsoft.com/office/officeart/2018/2/layout/IconVerticalSolidList"/>
    <dgm:cxn modelId="{BD1E0C63-4A37-4C5F-8177-FB338393F922}" type="presParOf" srcId="{AAB77196-143C-4848-A2FC-450A6F32507C}" destId="{8EE18384-37F5-4BED-ADDD-EC32F8198344}" srcOrd="0" destOrd="0" presId="urn:microsoft.com/office/officeart/2018/2/layout/IconVerticalSolidList"/>
    <dgm:cxn modelId="{F99DA5F3-0380-4110-84E8-AD6F1BF3EE97}" type="presParOf" srcId="{AAB77196-143C-4848-A2FC-450A6F32507C}" destId="{1C5E78E8-3C22-4002-A436-B99AF4597B02}" srcOrd="1" destOrd="0" presId="urn:microsoft.com/office/officeart/2018/2/layout/IconVerticalSolidList"/>
    <dgm:cxn modelId="{9AA321BD-88B5-4A3D-A6F6-B042FF2BE720}" type="presParOf" srcId="{AAB77196-143C-4848-A2FC-450A6F32507C}" destId="{18F5EDF0-127D-43B7-8E33-898E8F183503}" srcOrd="2" destOrd="0" presId="urn:microsoft.com/office/officeart/2018/2/layout/IconVerticalSolidList"/>
    <dgm:cxn modelId="{2CA087E7-14D9-4D8C-928C-06B3DBED04F3}" type="presParOf" srcId="{AAB77196-143C-4848-A2FC-450A6F32507C}" destId="{E78C105D-2C50-4098-8057-B1795B115BF6}" srcOrd="3" destOrd="0" presId="urn:microsoft.com/office/officeart/2018/2/layout/IconVerticalSolidList"/>
    <dgm:cxn modelId="{63A9F59A-B1FB-4919-AD09-BB02C53E380D}" type="presParOf" srcId="{3A6DC38A-E9FD-4DC5-98FA-9F70ACE497E1}" destId="{8AE4F03D-9145-4016-AA12-D46997B587E0}" srcOrd="3" destOrd="0" presId="urn:microsoft.com/office/officeart/2018/2/layout/IconVerticalSolidList"/>
    <dgm:cxn modelId="{85874596-BE2A-4A86-8EF3-315FD3AA160D}" type="presParOf" srcId="{3A6DC38A-E9FD-4DC5-98FA-9F70ACE497E1}" destId="{A9C94DB1-0BF1-4BF6-96BD-F3B8678D3A31}" srcOrd="4" destOrd="0" presId="urn:microsoft.com/office/officeart/2018/2/layout/IconVerticalSolidList"/>
    <dgm:cxn modelId="{89F1A3F2-3A54-4226-A9FD-333E7C112EF4}" type="presParOf" srcId="{A9C94DB1-0BF1-4BF6-96BD-F3B8678D3A31}" destId="{6B393864-185C-40D2-94AA-EE3BE0BCBCC5}" srcOrd="0" destOrd="0" presId="urn:microsoft.com/office/officeart/2018/2/layout/IconVerticalSolidList"/>
    <dgm:cxn modelId="{7A885911-53B1-4C53-8646-8F27012DDF1A}" type="presParOf" srcId="{A9C94DB1-0BF1-4BF6-96BD-F3B8678D3A31}" destId="{CA2B195B-3A8C-4A3C-AF66-2B7BDF721132}" srcOrd="1" destOrd="0" presId="urn:microsoft.com/office/officeart/2018/2/layout/IconVerticalSolidList"/>
    <dgm:cxn modelId="{B8EFBABA-638D-4526-99EF-2235F341FFDC}" type="presParOf" srcId="{A9C94DB1-0BF1-4BF6-96BD-F3B8678D3A31}" destId="{4473EF55-E957-456B-AA91-9E2519168AD4}" srcOrd="2" destOrd="0" presId="urn:microsoft.com/office/officeart/2018/2/layout/IconVerticalSolidList"/>
    <dgm:cxn modelId="{0811E123-B443-4B18-8A0F-66EC277E977C}" type="presParOf" srcId="{A9C94DB1-0BF1-4BF6-96BD-F3B8678D3A31}" destId="{95B510AC-1C38-4CA6-B923-949739B1191F}" srcOrd="3" destOrd="0" presId="urn:microsoft.com/office/officeart/2018/2/layout/IconVerticalSolidList"/>
    <dgm:cxn modelId="{8EBA076E-FB91-452F-9FDA-18EED3F7E525}" type="presParOf" srcId="{3A6DC38A-E9FD-4DC5-98FA-9F70ACE497E1}" destId="{F50DB084-954F-4B34-A6A0-A25D632583AF}" srcOrd="5" destOrd="0" presId="urn:microsoft.com/office/officeart/2018/2/layout/IconVerticalSolidList"/>
    <dgm:cxn modelId="{EBB4A4DB-FF77-47FF-B11D-9BA528762D09}" type="presParOf" srcId="{3A6DC38A-E9FD-4DC5-98FA-9F70ACE497E1}" destId="{E6B6E280-F52D-4BED-968F-96901B6C0370}" srcOrd="6" destOrd="0" presId="urn:microsoft.com/office/officeart/2018/2/layout/IconVerticalSolidList"/>
    <dgm:cxn modelId="{2915F5EF-892A-4056-84E0-3DCDECFA9C05}" type="presParOf" srcId="{E6B6E280-F52D-4BED-968F-96901B6C0370}" destId="{ADE39FFA-26FF-4A0B-A303-AF8D978F7B7C}" srcOrd="0" destOrd="0" presId="urn:microsoft.com/office/officeart/2018/2/layout/IconVerticalSolidList"/>
    <dgm:cxn modelId="{E53F1221-B3DD-43B3-B843-9AA324B76B2C}" type="presParOf" srcId="{E6B6E280-F52D-4BED-968F-96901B6C0370}" destId="{5B046038-F28E-4F7B-9E4B-25F2EEB16760}" srcOrd="1" destOrd="0" presId="urn:microsoft.com/office/officeart/2018/2/layout/IconVerticalSolidList"/>
    <dgm:cxn modelId="{2830E92A-94B8-4A8E-A319-DD120448585F}" type="presParOf" srcId="{E6B6E280-F52D-4BED-968F-96901B6C0370}" destId="{8A8B9D42-801F-4DA0-9A68-B0FA99D4E980}" srcOrd="2" destOrd="0" presId="urn:microsoft.com/office/officeart/2018/2/layout/IconVerticalSolidList"/>
    <dgm:cxn modelId="{6EC9A655-6FB1-4AB6-98F0-792E58D7820A}" type="presParOf" srcId="{E6B6E280-F52D-4BED-968F-96901B6C0370}" destId="{6A85428A-8CBA-44FA-AD53-25E0FEB4F79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4ADB2FD7-73AD-416C-97C4-EC3D27C3A5F3}" type="doc">
      <dgm:prSet loTypeId="urn:microsoft.com/office/officeart/2018/2/layout/IconVerticalSolidList" loCatId="icon" qsTypeId="urn:microsoft.com/office/officeart/2005/8/quickstyle/simple1" qsCatId="simple" csTypeId="urn:microsoft.com/office/officeart/2005/8/colors/accent4_4" csCatId="accent4" phldr="1"/>
      <dgm:spPr/>
      <dgm:t>
        <a:bodyPr/>
        <a:lstStyle/>
        <a:p>
          <a:endParaRPr lang="en-US"/>
        </a:p>
      </dgm:t>
    </dgm:pt>
    <dgm:pt modelId="{127E6FCB-C5EC-42C4-A465-3591B62D9E59}">
      <dgm:prSet/>
      <dgm:spPr/>
      <dgm:t>
        <a:bodyPr/>
        <a:lstStyle/>
        <a:p>
          <a:pPr>
            <a:lnSpc>
              <a:spcPct val="100000"/>
            </a:lnSpc>
          </a:pPr>
          <a:r>
            <a:rPr lang="en-US" b="0" i="0">
              <a:solidFill>
                <a:schemeClr val="bg1"/>
              </a:solidFill>
            </a:rPr>
            <a:t>The local homeless commission meets monthly, with local community leaders including UHA's CEO. </a:t>
          </a:r>
          <a:endParaRPr lang="en-US">
            <a:solidFill>
              <a:schemeClr val="bg1"/>
            </a:solidFill>
          </a:endParaRPr>
        </a:p>
      </dgm:t>
    </dgm:pt>
    <dgm:pt modelId="{221F47D0-1F9A-4D3A-AC62-3D0EFDBC468C}" type="parTrans" cxnId="{094949EC-7159-4A47-BB12-DA9D3BD2DE5F}">
      <dgm:prSet/>
      <dgm:spPr/>
      <dgm:t>
        <a:bodyPr/>
        <a:lstStyle/>
        <a:p>
          <a:endParaRPr lang="en-US"/>
        </a:p>
      </dgm:t>
    </dgm:pt>
    <dgm:pt modelId="{30B17E21-13D5-4131-9F57-292E6DB37FFC}" type="sibTrans" cxnId="{094949EC-7159-4A47-BB12-DA9D3BD2DE5F}">
      <dgm:prSet/>
      <dgm:spPr/>
      <dgm:t>
        <a:bodyPr/>
        <a:lstStyle/>
        <a:p>
          <a:endParaRPr lang="en-US"/>
        </a:p>
      </dgm:t>
    </dgm:pt>
    <dgm:pt modelId="{E3ACAB0F-2048-473B-952F-1D0054B8C446}">
      <dgm:prSet/>
      <dgm:spPr/>
      <dgm:t>
        <a:bodyPr/>
        <a:lstStyle/>
        <a:p>
          <a:pPr>
            <a:lnSpc>
              <a:spcPct val="100000"/>
            </a:lnSpc>
          </a:pPr>
          <a:r>
            <a:rPr lang="en-US" b="0" i="0">
              <a:solidFill>
                <a:schemeClr val="bg1"/>
              </a:solidFill>
            </a:rPr>
            <a:t>UHA is actively engaged in the monthly LPSCC Behavioral Health</a:t>
          </a:r>
          <a:r>
            <a:rPr lang="en-US" b="0" i="0">
              <a:solidFill>
                <a:schemeClr val="bg1"/>
              </a:solidFill>
              <a:latin typeface="Gill Sans MT" panose="020B0502020104020203"/>
            </a:rPr>
            <a:t>, </a:t>
          </a:r>
          <a:r>
            <a:rPr lang="en-US" b="0" i="0">
              <a:solidFill>
                <a:schemeClr val="bg1"/>
              </a:solidFill>
            </a:rPr>
            <a:t>&amp; Housing Subcommittee. </a:t>
          </a:r>
          <a:endParaRPr lang="en-US">
            <a:solidFill>
              <a:schemeClr val="bg1"/>
            </a:solidFill>
          </a:endParaRPr>
        </a:p>
      </dgm:t>
    </dgm:pt>
    <dgm:pt modelId="{20E4873D-A9A9-455A-9949-FEEB64DC0D69}" type="parTrans" cxnId="{EEC4E7C8-1B8E-40D6-BE3E-344BF997B9B2}">
      <dgm:prSet/>
      <dgm:spPr/>
      <dgm:t>
        <a:bodyPr/>
        <a:lstStyle/>
        <a:p>
          <a:endParaRPr lang="en-US"/>
        </a:p>
      </dgm:t>
    </dgm:pt>
    <dgm:pt modelId="{76D222EA-5B6C-44FC-B3B9-C64C708E7260}" type="sibTrans" cxnId="{EEC4E7C8-1B8E-40D6-BE3E-344BF997B9B2}">
      <dgm:prSet/>
      <dgm:spPr/>
      <dgm:t>
        <a:bodyPr/>
        <a:lstStyle/>
        <a:p>
          <a:endParaRPr lang="en-US"/>
        </a:p>
      </dgm:t>
    </dgm:pt>
    <dgm:pt modelId="{ECBCAABF-182C-4264-8578-645A9F712488}">
      <dgm:prSet/>
      <dgm:spPr/>
      <dgm:t>
        <a:bodyPr/>
        <a:lstStyle/>
        <a:p>
          <a:pPr>
            <a:lnSpc>
              <a:spcPct val="100000"/>
            </a:lnSpc>
          </a:pPr>
          <a:r>
            <a:rPr lang="en-US" b="0" i="0">
              <a:solidFill>
                <a:schemeClr val="bg1"/>
              </a:solidFill>
            </a:rPr>
            <a:t>UHA serves on the Homeless Transitions Action Group (HTAG) as an advisor to our community partners including Adapt Integrated Health Care, HADCO, Oxford Homes, Cow Creek Band </a:t>
          </a:r>
          <a:r>
            <a:rPr lang="en-US" b="0" i="0">
              <a:solidFill>
                <a:schemeClr val="bg1"/>
              </a:solidFill>
              <a:latin typeface="Gill Sans MT" panose="020B0502020104020203"/>
            </a:rPr>
            <a:t>of</a:t>
          </a:r>
          <a:r>
            <a:rPr lang="en-US" b="0" i="0">
              <a:solidFill>
                <a:schemeClr val="bg1"/>
              </a:solidFill>
            </a:rPr>
            <a:t> Umpqua Tribe of Indians, and UCAN. ​</a:t>
          </a:r>
          <a:endParaRPr lang="en-US">
            <a:solidFill>
              <a:schemeClr val="bg1"/>
            </a:solidFill>
          </a:endParaRPr>
        </a:p>
      </dgm:t>
    </dgm:pt>
    <dgm:pt modelId="{264F72DD-A305-4EE1-9FDE-DBC375EDD2B4}" type="parTrans" cxnId="{0BB41AF9-A06D-4F87-A2F9-CAF17B4E5FAD}">
      <dgm:prSet/>
      <dgm:spPr/>
      <dgm:t>
        <a:bodyPr/>
        <a:lstStyle/>
        <a:p>
          <a:endParaRPr lang="en-US"/>
        </a:p>
      </dgm:t>
    </dgm:pt>
    <dgm:pt modelId="{54E9039F-37D4-44AE-A047-CC9E6604BFBF}" type="sibTrans" cxnId="{0BB41AF9-A06D-4F87-A2F9-CAF17B4E5FAD}">
      <dgm:prSet/>
      <dgm:spPr/>
      <dgm:t>
        <a:bodyPr/>
        <a:lstStyle/>
        <a:p>
          <a:endParaRPr lang="en-US"/>
        </a:p>
      </dgm:t>
    </dgm:pt>
    <dgm:pt modelId="{CE334FEE-6B06-4B3B-85BA-1F802D8E3F9C}">
      <dgm:prSet/>
      <dgm:spPr/>
      <dgm:t>
        <a:bodyPr/>
        <a:lstStyle/>
        <a:p>
          <a:pPr>
            <a:lnSpc>
              <a:spcPct val="100000"/>
            </a:lnSpc>
          </a:pPr>
          <a:r>
            <a:rPr lang="en-US">
              <a:solidFill>
                <a:schemeClr val="bg1"/>
              </a:solidFill>
            </a:rPr>
            <a:t>Intervention: Complete.</a:t>
          </a:r>
        </a:p>
      </dgm:t>
    </dgm:pt>
    <dgm:pt modelId="{DD8F52EF-2F58-4B85-8CE5-BF9A34836760}" type="parTrans" cxnId="{A0DA87A2-8A71-4195-893B-C096C45C10F1}">
      <dgm:prSet/>
      <dgm:spPr/>
      <dgm:t>
        <a:bodyPr/>
        <a:lstStyle/>
        <a:p>
          <a:endParaRPr lang="en-US"/>
        </a:p>
      </dgm:t>
    </dgm:pt>
    <dgm:pt modelId="{0628F896-AF33-4227-B752-930E2068321B}" type="sibTrans" cxnId="{A0DA87A2-8A71-4195-893B-C096C45C10F1}">
      <dgm:prSet/>
      <dgm:spPr/>
      <dgm:t>
        <a:bodyPr/>
        <a:lstStyle/>
        <a:p>
          <a:endParaRPr lang="en-US"/>
        </a:p>
      </dgm:t>
    </dgm:pt>
    <dgm:pt modelId="{3A6DC38A-E9FD-4DC5-98FA-9F70ACE497E1}" type="pres">
      <dgm:prSet presAssocID="{4ADB2FD7-73AD-416C-97C4-EC3D27C3A5F3}" presName="root" presStyleCnt="0">
        <dgm:presLayoutVars>
          <dgm:dir/>
          <dgm:resizeHandles val="exact"/>
        </dgm:presLayoutVars>
      </dgm:prSet>
      <dgm:spPr/>
    </dgm:pt>
    <dgm:pt modelId="{18475429-96A4-431B-B6A4-2D811427FB57}" type="pres">
      <dgm:prSet presAssocID="{127E6FCB-C5EC-42C4-A465-3591B62D9E59}" presName="compNode" presStyleCnt="0"/>
      <dgm:spPr/>
    </dgm:pt>
    <dgm:pt modelId="{3997BFF8-2263-45E0-8A9D-9858CBCB58B5}" type="pres">
      <dgm:prSet presAssocID="{127E6FCB-C5EC-42C4-A465-3591B62D9E59}" presName="bgRect" presStyleLbl="bgShp" presStyleIdx="0" presStyleCnt="4"/>
      <dgm:spPr/>
    </dgm:pt>
    <dgm:pt modelId="{A1E836CD-31EB-4334-9DB2-C8155836E23D}" type="pres">
      <dgm:prSet presAssocID="{127E6FCB-C5EC-42C4-A465-3591B62D9E5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oup"/>
        </a:ext>
      </dgm:extLst>
    </dgm:pt>
    <dgm:pt modelId="{16A9CE5A-A836-431A-9347-A0B4E3560827}" type="pres">
      <dgm:prSet presAssocID="{127E6FCB-C5EC-42C4-A465-3591B62D9E59}" presName="spaceRect" presStyleCnt="0"/>
      <dgm:spPr/>
    </dgm:pt>
    <dgm:pt modelId="{324C6686-9326-4488-8D3A-A58C70A856F8}" type="pres">
      <dgm:prSet presAssocID="{127E6FCB-C5EC-42C4-A465-3591B62D9E59}" presName="parTx" presStyleLbl="revTx" presStyleIdx="0" presStyleCnt="4">
        <dgm:presLayoutVars>
          <dgm:chMax val="0"/>
          <dgm:chPref val="0"/>
        </dgm:presLayoutVars>
      </dgm:prSet>
      <dgm:spPr/>
    </dgm:pt>
    <dgm:pt modelId="{1ACA2F54-AA59-412E-B18E-F2ABE0A152C9}" type="pres">
      <dgm:prSet presAssocID="{30B17E21-13D5-4131-9F57-292E6DB37FFC}" presName="sibTrans" presStyleCnt="0"/>
      <dgm:spPr/>
    </dgm:pt>
    <dgm:pt modelId="{44AA5970-2DEC-4BD5-8555-2489F8A2BDC5}" type="pres">
      <dgm:prSet presAssocID="{E3ACAB0F-2048-473B-952F-1D0054B8C446}" presName="compNode" presStyleCnt="0"/>
      <dgm:spPr/>
    </dgm:pt>
    <dgm:pt modelId="{C876927F-A131-4E32-B8C2-C166C75337E3}" type="pres">
      <dgm:prSet presAssocID="{E3ACAB0F-2048-473B-952F-1D0054B8C446}" presName="bgRect" presStyleLbl="bgShp" presStyleIdx="1" presStyleCnt="4"/>
      <dgm:spPr/>
    </dgm:pt>
    <dgm:pt modelId="{64940AE8-30B7-4B46-91CE-45AD88330A51}" type="pres">
      <dgm:prSet presAssocID="{E3ACAB0F-2048-473B-952F-1D0054B8C44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nching Diagram"/>
        </a:ext>
      </dgm:extLst>
    </dgm:pt>
    <dgm:pt modelId="{1411E377-6A4C-4D76-9E6E-C1E2526B7699}" type="pres">
      <dgm:prSet presAssocID="{E3ACAB0F-2048-473B-952F-1D0054B8C446}" presName="spaceRect" presStyleCnt="0"/>
      <dgm:spPr/>
    </dgm:pt>
    <dgm:pt modelId="{CF57D301-756E-4262-BFF1-1CEDA9CDD523}" type="pres">
      <dgm:prSet presAssocID="{E3ACAB0F-2048-473B-952F-1D0054B8C446}" presName="parTx" presStyleLbl="revTx" presStyleIdx="1" presStyleCnt="4">
        <dgm:presLayoutVars>
          <dgm:chMax val="0"/>
          <dgm:chPref val="0"/>
        </dgm:presLayoutVars>
      </dgm:prSet>
      <dgm:spPr/>
    </dgm:pt>
    <dgm:pt modelId="{B27323AF-32D5-482A-9B84-08E5310DC104}" type="pres">
      <dgm:prSet presAssocID="{76D222EA-5B6C-44FC-B3B9-C64C708E7260}" presName="sibTrans" presStyleCnt="0"/>
      <dgm:spPr/>
    </dgm:pt>
    <dgm:pt modelId="{A9C94DB1-0BF1-4BF6-96BD-F3B8678D3A31}" type="pres">
      <dgm:prSet presAssocID="{ECBCAABF-182C-4264-8578-645A9F712488}" presName="compNode" presStyleCnt="0"/>
      <dgm:spPr/>
    </dgm:pt>
    <dgm:pt modelId="{6B393864-185C-40D2-94AA-EE3BE0BCBCC5}" type="pres">
      <dgm:prSet presAssocID="{ECBCAABF-182C-4264-8578-645A9F712488}" presName="bgRect" presStyleLbl="bgShp" presStyleIdx="2" presStyleCnt="4"/>
      <dgm:spPr/>
    </dgm:pt>
    <dgm:pt modelId="{CA2B195B-3A8C-4A3C-AF66-2B7BDF721132}" type="pres">
      <dgm:prSet presAssocID="{ECBCAABF-182C-4264-8578-645A9F71248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uburban scene"/>
        </a:ext>
      </dgm:extLst>
    </dgm:pt>
    <dgm:pt modelId="{4473EF55-E957-456B-AA91-9E2519168AD4}" type="pres">
      <dgm:prSet presAssocID="{ECBCAABF-182C-4264-8578-645A9F712488}" presName="spaceRect" presStyleCnt="0"/>
      <dgm:spPr/>
    </dgm:pt>
    <dgm:pt modelId="{95B510AC-1C38-4CA6-B923-949739B1191F}" type="pres">
      <dgm:prSet presAssocID="{ECBCAABF-182C-4264-8578-645A9F712488}" presName="parTx" presStyleLbl="revTx" presStyleIdx="2" presStyleCnt="4">
        <dgm:presLayoutVars>
          <dgm:chMax val="0"/>
          <dgm:chPref val="0"/>
        </dgm:presLayoutVars>
      </dgm:prSet>
      <dgm:spPr/>
    </dgm:pt>
    <dgm:pt modelId="{F50DB084-954F-4B34-A6A0-A25D632583AF}" type="pres">
      <dgm:prSet presAssocID="{54E9039F-37D4-44AE-A047-CC9E6604BFBF}" presName="sibTrans" presStyleCnt="0"/>
      <dgm:spPr/>
    </dgm:pt>
    <dgm:pt modelId="{E6B6E280-F52D-4BED-968F-96901B6C0370}" type="pres">
      <dgm:prSet presAssocID="{CE334FEE-6B06-4B3B-85BA-1F802D8E3F9C}" presName="compNode" presStyleCnt="0"/>
      <dgm:spPr/>
    </dgm:pt>
    <dgm:pt modelId="{ADE39FFA-26FF-4A0B-A303-AF8D978F7B7C}" type="pres">
      <dgm:prSet presAssocID="{CE334FEE-6B06-4B3B-85BA-1F802D8E3F9C}" presName="bgRect" presStyleLbl="bgShp" presStyleIdx="3" presStyleCnt="4"/>
      <dgm:spPr/>
    </dgm:pt>
    <dgm:pt modelId="{5B046038-F28E-4F7B-9E4B-25F2EEB16760}" type="pres">
      <dgm:prSet presAssocID="{CE334FEE-6B06-4B3B-85BA-1F802D8E3F9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ullseye"/>
        </a:ext>
      </dgm:extLst>
    </dgm:pt>
    <dgm:pt modelId="{8A8B9D42-801F-4DA0-9A68-B0FA99D4E980}" type="pres">
      <dgm:prSet presAssocID="{CE334FEE-6B06-4B3B-85BA-1F802D8E3F9C}" presName="spaceRect" presStyleCnt="0"/>
      <dgm:spPr/>
    </dgm:pt>
    <dgm:pt modelId="{6A85428A-8CBA-44FA-AD53-25E0FEB4F792}" type="pres">
      <dgm:prSet presAssocID="{CE334FEE-6B06-4B3B-85BA-1F802D8E3F9C}" presName="parTx" presStyleLbl="revTx" presStyleIdx="3" presStyleCnt="4">
        <dgm:presLayoutVars>
          <dgm:chMax val="0"/>
          <dgm:chPref val="0"/>
        </dgm:presLayoutVars>
      </dgm:prSet>
      <dgm:spPr/>
    </dgm:pt>
  </dgm:ptLst>
  <dgm:cxnLst>
    <dgm:cxn modelId="{929E5966-AAE9-4934-AD8E-EE940D421C07}" type="presOf" srcId="{E3ACAB0F-2048-473B-952F-1D0054B8C446}" destId="{CF57D301-756E-4262-BFF1-1CEDA9CDD523}" srcOrd="0" destOrd="0" presId="urn:microsoft.com/office/officeart/2018/2/layout/IconVerticalSolidList"/>
    <dgm:cxn modelId="{0E6EC48A-B0BE-4984-84D3-D5DA1274946B}" type="presOf" srcId="{ECBCAABF-182C-4264-8578-645A9F712488}" destId="{95B510AC-1C38-4CA6-B923-949739B1191F}" srcOrd="0" destOrd="0" presId="urn:microsoft.com/office/officeart/2018/2/layout/IconVerticalSolidList"/>
    <dgm:cxn modelId="{7EEA799D-6384-455D-9ADC-2A01E4D7778A}" type="presOf" srcId="{4ADB2FD7-73AD-416C-97C4-EC3D27C3A5F3}" destId="{3A6DC38A-E9FD-4DC5-98FA-9F70ACE497E1}" srcOrd="0" destOrd="0" presId="urn:microsoft.com/office/officeart/2018/2/layout/IconVerticalSolidList"/>
    <dgm:cxn modelId="{A0DA87A2-8A71-4195-893B-C096C45C10F1}" srcId="{4ADB2FD7-73AD-416C-97C4-EC3D27C3A5F3}" destId="{CE334FEE-6B06-4B3B-85BA-1F802D8E3F9C}" srcOrd="3" destOrd="0" parTransId="{DD8F52EF-2F58-4B85-8CE5-BF9A34836760}" sibTransId="{0628F896-AF33-4227-B752-930E2068321B}"/>
    <dgm:cxn modelId="{EEC4E7C8-1B8E-40D6-BE3E-344BF997B9B2}" srcId="{4ADB2FD7-73AD-416C-97C4-EC3D27C3A5F3}" destId="{E3ACAB0F-2048-473B-952F-1D0054B8C446}" srcOrd="1" destOrd="0" parTransId="{20E4873D-A9A9-455A-9949-FEEB64DC0D69}" sibTransId="{76D222EA-5B6C-44FC-B3B9-C64C708E7260}"/>
    <dgm:cxn modelId="{898DF3D9-6480-4835-AF8F-E8B5AC29D8E3}" type="presOf" srcId="{127E6FCB-C5EC-42C4-A465-3591B62D9E59}" destId="{324C6686-9326-4488-8D3A-A58C70A856F8}" srcOrd="0" destOrd="0" presId="urn:microsoft.com/office/officeart/2018/2/layout/IconVerticalSolidList"/>
    <dgm:cxn modelId="{74E550E4-9153-4968-909B-DDD47868DA86}" type="presOf" srcId="{CE334FEE-6B06-4B3B-85BA-1F802D8E3F9C}" destId="{6A85428A-8CBA-44FA-AD53-25E0FEB4F792}" srcOrd="0" destOrd="0" presId="urn:microsoft.com/office/officeart/2018/2/layout/IconVerticalSolidList"/>
    <dgm:cxn modelId="{094949EC-7159-4A47-BB12-DA9D3BD2DE5F}" srcId="{4ADB2FD7-73AD-416C-97C4-EC3D27C3A5F3}" destId="{127E6FCB-C5EC-42C4-A465-3591B62D9E59}" srcOrd="0" destOrd="0" parTransId="{221F47D0-1F9A-4D3A-AC62-3D0EFDBC468C}" sibTransId="{30B17E21-13D5-4131-9F57-292E6DB37FFC}"/>
    <dgm:cxn modelId="{0BB41AF9-A06D-4F87-A2F9-CAF17B4E5FAD}" srcId="{4ADB2FD7-73AD-416C-97C4-EC3D27C3A5F3}" destId="{ECBCAABF-182C-4264-8578-645A9F712488}" srcOrd="2" destOrd="0" parTransId="{264F72DD-A305-4EE1-9FDE-DBC375EDD2B4}" sibTransId="{54E9039F-37D4-44AE-A047-CC9E6604BFBF}"/>
    <dgm:cxn modelId="{508167D8-5560-4504-8CE3-0CDCD1115A65}" type="presParOf" srcId="{3A6DC38A-E9FD-4DC5-98FA-9F70ACE497E1}" destId="{18475429-96A4-431B-B6A4-2D811427FB57}" srcOrd="0" destOrd="0" presId="urn:microsoft.com/office/officeart/2018/2/layout/IconVerticalSolidList"/>
    <dgm:cxn modelId="{273693B1-E1BF-4813-ACC7-A7F0F950DF71}" type="presParOf" srcId="{18475429-96A4-431B-B6A4-2D811427FB57}" destId="{3997BFF8-2263-45E0-8A9D-9858CBCB58B5}" srcOrd="0" destOrd="0" presId="urn:microsoft.com/office/officeart/2018/2/layout/IconVerticalSolidList"/>
    <dgm:cxn modelId="{9B4E20E9-077F-4618-AD7F-2C5117C68113}" type="presParOf" srcId="{18475429-96A4-431B-B6A4-2D811427FB57}" destId="{A1E836CD-31EB-4334-9DB2-C8155836E23D}" srcOrd="1" destOrd="0" presId="urn:microsoft.com/office/officeart/2018/2/layout/IconVerticalSolidList"/>
    <dgm:cxn modelId="{FE3D9C5A-9DFB-46CB-BD84-30132B6C9909}" type="presParOf" srcId="{18475429-96A4-431B-B6A4-2D811427FB57}" destId="{16A9CE5A-A836-431A-9347-A0B4E3560827}" srcOrd="2" destOrd="0" presId="urn:microsoft.com/office/officeart/2018/2/layout/IconVerticalSolidList"/>
    <dgm:cxn modelId="{637A23F3-ADD2-4DD4-A336-9D2C35AB0222}" type="presParOf" srcId="{18475429-96A4-431B-B6A4-2D811427FB57}" destId="{324C6686-9326-4488-8D3A-A58C70A856F8}" srcOrd="3" destOrd="0" presId="urn:microsoft.com/office/officeart/2018/2/layout/IconVerticalSolidList"/>
    <dgm:cxn modelId="{4CEA3824-016B-4F30-AC46-69545385647C}" type="presParOf" srcId="{3A6DC38A-E9FD-4DC5-98FA-9F70ACE497E1}" destId="{1ACA2F54-AA59-412E-B18E-F2ABE0A152C9}" srcOrd="1" destOrd="0" presId="urn:microsoft.com/office/officeart/2018/2/layout/IconVerticalSolidList"/>
    <dgm:cxn modelId="{A1037BB3-D6D0-4B1C-A1E7-33F732AAA1D7}" type="presParOf" srcId="{3A6DC38A-E9FD-4DC5-98FA-9F70ACE497E1}" destId="{44AA5970-2DEC-4BD5-8555-2489F8A2BDC5}" srcOrd="2" destOrd="0" presId="urn:microsoft.com/office/officeart/2018/2/layout/IconVerticalSolidList"/>
    <dgm:cxn modelId="{BBC3117F-8B6C-4F83-B317-29FD7DC5692E}" type="presParOf" srcId="{44AA5970-2DEC-4BD5-8555-2489F8A2BDC5}" destId="{C876927F-A131-4E32-B8C2-C166C75337E3}" srcOrd="0" destOrd="0" presId="urn:microsoft.com/office/officeart/2018/2/layout/IconVerticalSolidList"/>
    <dgm:cxn modelId="{02C9C25C-4B14-4E09-9EA6-D755CFF9CAFE}" type="presParOf" srcId="{44AA5970-2DEC-4BD5-8555-2489F8A2BDC5}" destId="{64940AE8-30B7-4B46-91CE-45AD88330A51}" srcOrd="1" destOrd="0" presId="urn:microsoft.com/office/officeart/2018/2/layout/IconVerticalSolidList"/>
    <dgm:cxn modelId="{4D8CEF7B-D146-4A55-A0D4-C3840AF38966}" type="presParOf" srcId="{44AA5970-2DEC-4BD5-8555-2489F8A2BDC5}" destId="{1411E377-6A4C-4D76-9E6E-C1E2526B7699}" srcOrd="2" destOrd="0" presId="urn:microsoft.com/office/officeart/2018/2/layout/IconVerticalSolidList"/>
    <dgm:cxn modelId="{1ED95C48-AF34-4B74-A424-EE3034570733}" type="presParOf" srcId="{44AA5970-2DEC-4BD5-8555-2489F8A2BDC5}" destId="{CF57D301-756E-4262-BFF1-1CEDA9CDD523}" srcOrd="3" destOrd="0" presId="urn:microsoft.com/office/officeart/2018/2/layout/IconVerticalSolidList"/>
    <dgm:cxn modelId="{D341B3BC-CC65-4B9F-87CC-6012C7ED9765}" type="presParOf" srcId="{3A6DC38A-E9FD-4DC5-98FA-9F70ACE497E1}" destId="{B27323AF-32D5-482A-9B84-08E5310DC104}" srcOrd="3" destOrd="0" presId="urn:microsoft.com/office/officeart/2018/2/layout/IconVerticalSolidList"/>
    <dgm:cxn modelId="{85874596-BE2A-4A86-8EF3-315FD3AA160D}" type="presParOf" srcId="{3A6DC38A-E9FD-4DC5-98FA-9F70ACE497E1}" destId="{A9C94DB1-0BF1-4BF6-96BD-F3B8678D3A31}" srcOrd="4" destOrd="0" presId="urn:microsoft.com/office/officeart/2018/2/layout/IconVerticalSolidList"/>
    <dgm:cxn modelId="{89F1A3F2-3A54-4226-A9FD-333E7C112EF4}" type="presParOf" srcId="{A9C94DB1-0BF1-4BF6-96BD-F3B8678D3A31}" destId="{6B393864-185C-40D2-94AA-EE3BE0BCBCC5}" srcOrd="0" destOrd="0" presId="urn:microsoft.com/office/officeart/2018/2/layout/IconVerticalSolidList"/>
    <dgm:cxn modelId="{7A885911-53B1-4C53-8646-8F27012DDF1A}" type="presParOf" srcId="{A9C94DB1-0BF1-4BF6-96BD-F3B8678D3A31}" destId="{CA2B195B-3A8C-4A3C-AF66-2B7BDF721132}" srcOrd="1" destOrd="0" presId="urn:microsoft.com/office/officeart/2018/2/layout/IconVerticalSolidList"/>
    <dgm:cxn modelId="{B8EFBABA-638D-4526-99EF-2235F341FFDC}" type="presParOf" srcId="{A9C94DB1-0BF1-4BF6-96BD-F3B8678D3A31}" destId="{4473EF55-E957-456B-AA91-9E2519168AD4}" srcOrd="2" destOrd="0" presId="urn:microsoft.com/office/officeart/2018/2/layout/IconVerticalSolidList"/>
    <dgm:cxn modelId="{0811E123-B443-4B18-8A0F-66EC277E977C}" type="presParOf" srcId="{A9C94DB1-0BF1-4BF6-96BD-F3B8678D3A31}" destId="{95B510AC-1C38-4CA6-B923-949739B1191F}" srcOrd="3" destOrd="0" presId="urn:microsoft.com/office/officeart/2018/2/layout/IconVerticalSolidList"/>
    <dgm:cxn modelId="{8EBA076E-FB91-452F-9FDA-18EED3F7E525}" type="presParOf" srcId="{3A6DC38A-E9FD-4DC5-98FA-9F70ACE497E1}" destId="{F50DB084-954F-4B34-A6A0-A25D632583AF}" srcOrd="5" destOrd="0" presId="urn:microsoft.com/office/officeart/2018/2/layout/IconVerticalSolidList"/>
    <dgm:cxn modelId="{EBB4A4DB-FF77-47FF-B11D-9BA528762D09}" type="presParOf" srcId="{3A6DC38A-E9FD-4DC5-98FA-9F70ACE497E1}" destId="{E6B6E280-F52D-4BED-968F-96901B6C0370}" srcOrd="6" destOrd="0" presId="urn:microsoft.com/office/officeart/2018/2/layout/IconVerticalSolidList"/>
    <dgm:cxn modelId="{2915F5EF-892A-4056-84E0-3DCDECFA9C05}" type="presParOf" srcId="{E6B6E280-F52D-4BED-968F-96901B6C0370}" destId="{ADE39FFA-26FF-4A0B-A303-AF8D978F7B7C}" srcOrd="0" destOrd="0" presId="urn:microsoft.com/office/officeart/2018/2/layout/IconVerticalSolidList"/>
    <dgm:cxn modelId="{E53F1221-B3DD-43B3-B843-9AA324B76B2C}" type="presParOf" srcId="{E6B6E280-F52D-4BED-968F-96901B6C0370}" destId="{5B046038-F28E-4F7B-9E4B-25F2EEB16760}" srcOrd="1" destOrd="0" presId="urn:microsoft.com/office/officeart/2018/2/layout/IconVerticalSolidList"/>
    <dgm:cxn modelId="{2830E92A-94B8-4A8E-A319-DD120448585F}" type="presParOf" srcId="{E6B6E280-F52D-4BED-968F-96901B6C0370}" destId="{8A8B9D42-801F-4DA0-9A68-B0FA99D4E980}" srcOrd="2" destOrd="0" presId="urn:microsoft.com/office/officeart/2018/2/layout/IconVerticalSolidList"/>
    <dgm:cxn modelId="{6EC9A655-6FB1-4AB6-98F0-792E58D7820A}" type="presParOf" srcId="{E6B6E280-F52D-4BED-968F-96901B6C0370}" destId="{6A85428A-8CBA-44FA-AD53-25E0FEB4F79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851E627-8532-4D92-9253-C4D951636ED0}" type="doc">
      <dgm:prSet loTypeId="urn:microsoft.com/office/officeart/2005/8/layout/vList2" loCatId="list" qsTypeId="urn:microsoft.com/office/officeart/2005/8/quickstyle/3d1" qsCatId="3D" csTypeId="urn:microsoft.com/office/officeart/2005/8/colors/colorful3" csCatId="colorful" phldr="1"/>
      <dgm:spPr/>
      <dgm:t>
        <a:bodyPr/>
        <a:lstStyle/>
        <a:p>
          <a:endParaRPr lang="en-US"/>
        </a:p>
      </dgm:t>
    </dgm:pt>
    <dgm:pt modelId="{12D7EA61-1CEA-4387-879A-CCBA62D31527}">
      <dgm:prSet/>
      <dgm:spPr/>
      <dgm:t>
        <a:bodyPr/>
        <a:lstStyle/>
        <a:p>
          <a:pPr rtl="0"/>
          <a:r>
            <a:rPr lang="en-US"/>
            <a:t>UHA provided $200,000 to the Gary Leif Navigation Center</a:t>
          </a:r>
          <a:r>
            <a:rPr lang="en-US">
              <a:latin typeface="Gill Sans MT" panose="020B0502020104020203"/>
            </a:rPr>
            <a:t>.  The center</a:t>
          </a:r>
          <a:r>
            <a:rPr lang="en-US"/>
            <a:t> operates as a low barrier shelter/housing first option</a:t>
          </a:r>
          <a:r>
            <a:rPr lang="en-US">
              <a:latin typeface="Gill Sans MT" panose="020B0502020104020203"/>
            </a:rPr>
            <a:t> </a:t>
          </a:r>
          <a:r>
            <a:rPr lang="en-US"/>
            <a:t>and</a:t>
          </a:r>
          <a:r>
            <a:rPr lang="en-US">
              <a:latin typeface="Gill Sans MT" panose="020B0502020104020203"/>
            </a:rPr>
            <a:t> directs</a:t>
          </a:r>
          <a:r>
            <a:rPr lang="en-US"/>
            <a:t> community members to </a:t>
          </a:r>
          <a:r>
            <a:rPr lang="en-US">
              <a:latin typeface="Gill Sans MT" panose="020B0502020104020203"/>
            </a:rPr>
            <a:t>needed resources</a:t>
          </a:r>
          <a:r>
            <a:rPr lang="en-US"/>
            <a:t> and services. </a:t>
          </a:r>
          <a:endParaRPr lang="en-US">
            <a:latin typeface="Gill Sans MT" panose="020B0502020104020203"/>
          </a:endParaRPr>
        </a:p>
      </dgm:t>
    </dgm:pt>
    <dgm:pt modelId="{4762CC40-F30A-400C-9131-790EE2D9DE33}" type="parTrans" cxnId="{759255CD-FA7F-48D6-92A2-04CC9BB364E4}">
      <dgm:prSet/>
      <dgm:spPr/>
      <dgm:t>
        <a:bodyPr/>
        <a:lstStyle/>
        <a:p>
          <a:endParaRPr lang="en-US"/>
        </a:p>
      </dgm:t>
    </dgm:pt>
    <dgm:pt modelId="{27CDD64A-4530-41DC-8B4C-B0B26A9A1D56}" type="sibTrans" cxnId="{759255CD-FA7F-48D6-92A2-04CC9BB364E4}">
      <dgm:prSet/>
      <dgm:spPr/>
      <dgm:t>
        <a:bodyPr/>
        <a:lstStyle/>
        <a:p>
          <a:endParaRPr lang="en-US"/>
        </a:p>
      </dgm:t>
    </dgm:pt>
    <dgm:pt modelId="{4D2A3797-2DEE-4380-AA94-171B74643AC7}">
      <dgm:prSet/>
      <dgm:spPr/>
      <dgm:t>
        <a:bodyPr/>
        <a:lstStyle/>
        <a:p>
          <a:pPr rtl="0"/>
          <a:r>
            <a:rPr lang="en-US"/>
            <a:t>Phase 1</a:t>
          </a:r>
          <a:r>
            <a:rPr lang="en-US">
              <a:latin typeface="Gill Sans MT" panose="020B0502020104020203"/>
            </a:rPr>
            <a:t> - Opened</a:t>
          </a:r>
          <a:r>
            <a:rPr lang="en-US"/>
            <a:t> in June 2022</a:t>
          </a:r>
          <a:r>
            <a:rPr lang="en-US">
              <a:latin typeface="Gill Sans MT" panose="020B0502020104020203"/>
            </a:rPr>
            <a:t>,</a:t>
          </a:r>
          <a:r>
            <a:rPr lang="en-US"/>
            <a:t> with 10 individual pallet shelters</a:t>
          </a:r>
          <a:r>
            <a:rPr lang="en-US">
              <a:latin typeface="Gill Sans MT" panose="020B0502020104020203"/>
            </a:rPr>
            <a:t>, the facility</a:t>
          </a:r>
          <a:r>
            <a:rPr lang="en-US"/>
            <a:t> </a:t>
          </a:r>
          <a:r>
            <a:rPr lang="en-US">
              <a:latin typeface="Gill Sans MT" panose="020B0502020104020203"/>
            </a:rPr>
            <a:t>has accommodated </a:t>
          </a:r>
          <a:r>
            <a:rPr lang="en-US"/>
            <a:t>38 guests</a:t>
          </a:r>
          <a:r>
            <a:rPr lang="en-US">
              <a:latin typeface="Gill Sans MT" panose="020B0502020104020203"/>
            </a:rPr>
            <a:t> along with </a:t>
          </a:r>
          <a:r>
            <a:rPr lang="en-US"/>
            <a:t>6 cats and 5 </a:t>
          </a:r>
          <a:r>
            <a:rPr lang="en-US">
              <a:latin typeface="Gill Sans MT" panose="020B0502020104020203"/>
            </a:rPr>
            <a:t>dogs. The center has achieved a</a:t>
          </a:r>
          <a:r>
            <a:rPr lang="en-US"/>
            <a:t> 76% success rate </a:t>
          </a:r>
          <a:r>
            <a:rPr lang="en-US">
              <a:latin typeface="Gill Sans MT" panose="020B0502020104020203"/>
            </a:rPr>
            <a:t>in facilitating transition</a:t>
          </a:r>
          <a:r>
            <a:rPr lang="en-US"/>
            <a:t> to longer term housing options.</a:t>
          </a:r>
        </a:p>
      </dgm:t>
    </dgm:pt>
    <dgm:pt modelId="{B57E82F3-B624-4F32-8217-A16A5D39B03B}" type="parTrans" cxnId="{9E1AE40D-0145-4CB8-8C9B-1330D8BF7E7D}">
      <dgm:prSet/>
      <dgm:spPr/>
      <dgm:t>
        <a:bodyPr/>
        <a:lstStyle/>
        <a:p>
          <a:endParaRPr lang="en-US"/>
        </a:p>
      </dgm:t>
    </dgm:pt>
    <dgm:pt modelId="{1B952120-A7B3-4921-84D8-F892FD8ECC9E}" type="sibTrans" cxnId="{9E1AE40D-0145-4CB8-8C9B-1330D8BF7E7D}">
      <dgm:prSet/>
      <dgm:spPr/>
      <dgm:t>
        <a:bodyPr/>
        <a:lstStyle/>
        <a:p>
          <a:endParaRPr lang="en-US"/>
        </a:p>
      </dgm:t>
    </dgm:pt>
    <dgm:pt modelId="{D6A2990C-8B1A-453A-A834-5190D47E02D0}">
      <dgm:prSet/>
      <dgm:spPr/>
      <dgm:t>
        <a:bodyPr/>
        <a:lstStyle/>
        <a:p>
          <a:pPr rtl="0"/>
          <a:r>
            <a:rPr lang="en-US"/>
            <a:t>Phase 2 </a:t>
          </a:r>
          <a:r>
            <a:rPr lang="en-US">
              <a:latin typeface="Gill Sans MT" panose="020B0502020104020203"/>
            </a:rPr>
            <a:t>- Completed</a:t>
          </a:r>
          <a:r>
            <a:rPr lang="en-US"/>
            <a:t> in September 2023 with the addition of 30 interior congregate shelter beds.</a:t>
          </a:r>
          <a:r>
            <a:rPr lang="en-US">
              <a:latin typeface="Gill Sans MT" panose="020B0502020104020203"/>
            </a:rPr>
            <a:t> </a:t>
          </a:r>
          <a:endParaRPr lang="en-US"/>
        </a:p>
      </dgm:t>
    </dgm:pt>
    <dgm:pt modelId="{17AF4F45-B726-44BC-B1A8-1C973675DF6A}" type="parTrans" cxnId="{B06BB002-FEA2-4938-A3B8-E47781536065}">
      <dgm:prSet/>
      <dgm:spPr/>
      <dgm:t>
        <a:bodyPr/>
        <a:lstStyle/>
        <a:p>
          <a:endParaRPr lang="en-US"/>
        </a:p>
      </dgm:t>
    </dgm:pt>
    <dgm:pt modelId="{2A16D3B0-B4ED-451B-8ECC-619917D97B01}" type="sibTrans" cxnId="{B06BB002-FEA2-4938-A3B8-E47781536065}">
      <dgm:prSet/>
      <dgm:spPr/>
      <dgm:t>
        <a:bodyPr/>
        <a:lstStyle/>
        <a:p>
          <a:endParaRPr lang="en-US"/>
        </a:p>
      </dgm:t>
    </dgm:pt>
    <dgm:pt modelId="{A85D4D46-95EE-4C6C-82CA-A845CB54D16B}">
      <dgm:prSet/>
      <dgm:spPr/>
      <dgm:t>
        <a:bodyPr/>
        <a:lstStyle/>
        <a:p>
          <a:pPr rtl="0"/>
          <a:r>
            <a:rPr lang="en-US">
              <a:latin typeface="Gill Sans MT" panose="020B0502020104020203"/>
            </a:rPr>
            <a:t>Fully</a:t>
          </a:r>
          <a:r>
            <a:rPr lang="en-US"/>
            <a:t> open and operational.</a:t>
          </a:r>
          <a:r>
            <a:rPr lang="en-US">
              <a:latin typeface="Gill Sans MT" panose="020B0502020104020203"/>
            </a:rPr>
            <a:t>                   Intervention complete</a:t>
          </a:r>
          <a:r>
            <a:rPr lang="en-US"/>
            <a:t>.</a:t>
          </a:r>
        </a:p>
      </dgm:t>
    </dgm:pt>
    <dgm:pt modelId="{124DDD04-1949-4330-9190-0773EA025592}" type="parTrans" cxnId="{BBF10923-377C-4E35-9A02-B64554B89E8D}">
      <dgm:prSet/>
      <dgm:spPr/>
      <dgm:t>
        <a:bodyPr/>
        <a:lstStyle/>
        <a:p>
          <a:endParaRPr lang="en-US"/>
        </a:p>
      </dgm:t>
    </dgm:pt>
    <dgm:pt modelId="{20D7B429-0EA7-4FB5-8218-4F8A4A689BCB}" type="sibTrans" cxnId="{BBF10923-377C-4E35-9A02-B64554B89E8D}">
      <dgm:prSet/>
      <dgm:spPr/>
      <dgm:t>
        <a:bodyPr/>
        <a:lstStyle/>
        <a:p>
          <a:endParaRPr lang="en-US"/>
        </a:p>
      </dgm:t>
    </dgm:pt>
    <dgm:pt modelId="{BCF144D3-5B0B-4E07-9241-DAC1B0DB2EB8}" type="pres">
      <dgm:prSet presAssocID="{3851E627-8532-4D92-9253-C4D951636ED0}" presName="linear" presStyleCnt="0">
        <dgm:presLayoutVars>
          <dgm:animLvl val="lvl"/>
          <dgm:resizeHandles val="exact"/>
        </dgm:presLayoutVars>
      </dgm:prSet>
      <dgm:spPr/>
    </dgm:pt>
    <dgm:pt modelId="{DDC58333-1354-4272-A3EF-AE6F05A92939}" type="pres">
      <dgm:prSet presAssocID="{12D7EA61-1CEA-4387-879A-CCBA62D31527}" presName="parentText" presStyleLbl="node1" presStyleIdx="0" presStyleCnt="4">
        <dgm:presLayoutVars>
          <dgm:chMax val="0"/>
          <dgm:bulletEnabled val="1"/>
        </dgm:presLayoutVars>
      </dgm:prSet>
      <dgm:spPr/>
    </dgm:pt>
    <dgm:pt modelId="{CD05450E-CA04-4DE5-8EF1-E4F427BE95BF}" type="pres">
      <dgm:prSet presAssocID="{27CDD64A-4530-41DC-8B4C-B0B26A9A1D56}" presName="spacer" presStyleCnt="0"/>
      <dgm:spPr/>
    </dgm:pt>
    <dgm:pt modelId="{7CCA3DE6-18E2-4582-AB9B-5055183E0ED1}" type="pres">
      <dgm:prSet presAssocID="{4D2A3797-2DEE-4380-AA94-171B74643AC7}" presName="parentText" presStyleLbl="node1" presStyleIdx="1" presStyleCnt="4">
        <dgm:presLayoutVars>
          <dgm:chMax val="0"/>
          <dgm:bulletEnabled val="1"/>
        </dgm:presLayoutVars>
      </dgm:prSet>
      <dgm:spPr/>
    </dgm:pt>
    <dgm:pt modelId="{E6B55FBB-B8FA-44FD-80EC-7549B4D27260}" type="pres">
      <dgm:prSet presAssocID="{1B952120-A7B3-4921-84D8-F892FD8ECC9E}" presName="spacer" presStyleCnt="0"/>
      <dgm:spPr/>
    </dgm:pt>
    <dgm:pt modelId="{5916582F-D26D-4D3E-BA23-BFE8E838F762}" type="pres">
      <dgm:prSet presAssocID="{D6A2990C-8B1A-453A-A834-5190D47E02D0}" presName="parentText" presStyleLbl="node1" presStyleIdx="2" presStyleCnt="4">
        <dgm:presLayoutVars>
          <dgm:chMax val="0"/>
          <dgm:bulletEnabled val="1"/>
        </dgm:presLayoutVars>
      </dgm:prSet>
      <dgm:spPr/>
    </dgm:pt>
    <dgm:pt modelId="{BD4802E6-2F15-4749-88AE-89010C135360}" type="pres">
      <dgm:prSet presAssocID="{2A16D3B0-B4ED-451B-8ECC-619917D97B01}" presName="spacer" presStyleCnt="0"/>
      <dgm:spPr/>
    </dgm:pt>
    <dgm:pt modelId="{97561697-A50D-4E36-BFF7-F0282285A3FE}" type="pres">
      <dgm:prSet presAssocID="{A85D4D46-95EE-4C6C-82CA-A845CB54D16B}" presName="parentText" presStyleLbl="node1" presStyleIdx="3" presStyleCnt="4" custLinFactNeighborX="3500" custLinFactNeighborY="-9196">
        <dgm:presLayoutVars>
          <dgm:chMax val="0"/>
          <dgm:bulletEnabled val="1"/>
        </dgm:presLayoutVars>
      </dgm:prSet>
      <dgm:spPr/>
    </dgm:pt>
  </dgm:ptLst>
  <dgm:cxnLst>
    <dgm:cxn modelId="{B06BB002-FEA2-4938-A3B8-E47781536065}" srcId="{3851E627-8532-4D92-9253-C4D951636ED0}" destId="{D6A2990C-8B1A-453A-A834-5190D47E02D0}" srcOrd="2" destOrd="0" parTransId="{17AF4F45-B726-44BC-B1A8-1C973675DF6A}" sibTransId="{2A16D3B0-B4ED-451B-8ECC-619917D97B01}"/>
    <dgm:cxn modelId="{9E1AE40D-0145-4CB8-8C9B-1330D8BF7E7D}" srcId="{3851E627-8532-4D92-9253-C4D951636ED0}" destId="{4D2A3797-2DEE-4380-AA94-171B74643AC7}" srcOrd="1" destOrd="0" parTransId="{B57E82F3-B624-4F32-8217-A16A5D39B03B}" sibTransId="{1B952120-A7B3-4921-84D8-F892FD8ECC9E}"/>
    <dgm:cxn modelId="{B7136912-F26E-4632-8A93-AB33727D07BB}" type="presOf" srcId="{12D7EA61-1CEA-4387-879A-CCBA62D31527}" destId="{DDC58333-1354-4272-A3EF-AE6F05A92939}" srcOrd="0" destOrd="0" presId="urn:microsoft.com/office/officeart/2005/8/layout/vList2"/>
    <dgm:cxn modelId="{BBF10923-377C-4E35-9A02-B64554B89E8D}" srcId="{3851E627-8532-4D92-9253-C4D951636ED0}" destId="{A85D4D46-95EE-4C6C-82CA-A845CB54D16B}" srcOrd="3" destOrd="0" parTransId="{124DDD04-1949-4330-9190-0773EA025592}" sibTransId="{20D7B429-0EA7-4FB5-8218-4F8A4A689BCB}"/>
    <dgm:cxn modelId="{75669834-A4AD-4C47-AA4E-3A510C1F203A}" type="presOf" srcId="{4D2A3797-2DEE-4380-AA94-171B74643AC7}" destId="{7CCA3DE6-18E2-4582-AB9B-5055183E0ED1}" srcOrd="0" destOrd="0" presId="urn:microsoft.com/office/officeart/2005/8/layout/vList2"/>
    <dgm:cxn modelId="{F5241F5E-68CE-450E-95CA-95A7152174B0}" type="presOf" srcId="{3851E627-8532-4D92-9253-C4D951636ED0}" destId="{BCF144D3-5B0B-4E07-9241-DAC1B0DB2EB8}" srcOrd="0" destOrd="0" presId="urn:microsoft.com/office/officeart/2005/8/layout/vList2"/>
    <dgm:cxn modelId="{759255CD-FA7F-48D6-92A2-04CC9BB364E4}" srcId="{3851E627-8532-4D92-9253-C4D951636ED0}" destId="{12D7EA61-1CEA-4387-879A-CCBA62D31527}" srcOrd="0" destOrd="0" parTransId="{4762CC40-F30A-400C-9131-790EE2D9DE33}" sibTransId="{27CDD64A-4530-41DC-8B4C-B0B26A9A1D56}"/>
    <dgm:cxn modelId="{A67F21E3-2D1D-412B-B0E9-37B1CFD3E75B}" type="presOf" srcId="{A85D4D46-95EE-4C6C-82CA-A845CB54D16B}" destId="{97561697-A50D-4E36-BFF7-F0282285A3FE}" srcOrd="0" destOrd="0" presId="urn:microsoft.com/office/officeart/2005/8/layout/vList2"/>
    <dgm:cxn modelId="{ACB78AEE-53EA-4C26-8115-FBEAF4E2843B}" type="presOf" srcId="{D6A2990C-8B1A-453A-A834-5190D47E02D0}" destId="{5916582F-D26D-4D3E-BA23-BFE8E838F762}" srcOrd="0" destOrd="0" presId="urn:microsoft.com/office/officeart/2005/8/layout/vList2"/>
    <dgm:cxn modelId="{C128E500-5133-4444-A30B-829D557E29E0}" type="presParOf" srcId="{BCF144D3-5B0B-4E07-9241-DAC1B0DB2EB8}" destId="{DDC58333-1354-4272-A3EF-AE6F05A92939}" srcOrd="0" destOrd="0" presId="urn:microsoft.com/office/officeart/2005/8/layout/vList2"/>
    <dgm:cxn modelId="{09B41892-B1B6-4AB0-8C49-5A2D1F12A628}" type="presParOf" srcId="{BCF144D3-5B0B-4E07-9241-DAC1B0DB2EB8}" destId="{CD05450E-CA04-4DE5-8EF1-E4F427BE95BF}" srcOrd="1" destOrd="0" presId="urn:microsoft.com/office/officeart/2005/8/layout/vList2"/>
    <dgm:cxn modelId="{0AFCC9D4-2F92-4A52-916B-B70775BC696F}" type="presParOf" srcId="{BCF144D3-5B0B-4E07-9241-DAC1B0DB2EB8}" destId="{7CCA3DE6-18E2-4582-AB9B-5055183E0ED1}" srcOrd="2" destOrd="0" presId="urn:microsoft.com/office/officeart/2005/8/layout/vList2"/>
    <dgm:cxn modelId="{EC60361E-5309-48F3-9007-44BBE417FA08}" type="presParOf" srcId="{BCF144D3-5B0B-4E07-9241-DAC1B0DB2EB8}" destId="{E6B55FBB-B8FA-44FD-80EC-7549B4D27260}" srcOrd="3" destOrd="0" presId="urn:microsoft.com/office/officeart/2005/8/layout/vList2"/>
    <dgm:cxn modelId="{8410C29E-DFA6-4264-A6F0-90ED3FB648EB}" type="presParOf" srcId="{BCF144D3-5B0B-4E07-9241-DAC1B0DB2EB8}" destId="{5916582F-D26D-4D3E-BA23-BFE8E838F762}" srcOrd="4" destOrd="0" presId="urn:microsoft.com/office/officeart/2005/8/layout/vList2"/>
    <dgm:cxn modelId="{85BC7FC2-7EC6-4D90-B9A2-E67DFAF56050}" type="presParOf" srcId="{BCF144D3-5B0B-4E07-9241-DAC1B0DB2EB8}" destId="{BD4802E6-2F15-4749-88AE-89010C135360}" srcOrd="5" destOrd="0" presId="urn:microsoft.com/office/officeart/2005/8/layout/vList2"/>
    <dgm:cxn modelId="{CD593B0F-75C0-4D99-8296-336B3D27F881}" type="presParOf" srcId="{BCF144D3-5B0B-4E07-9241-DAC1B0DB2EB8}" destId="{97561697-A50D-4E36-BFF7-F0282285A3FE}" srcOrd="6"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F2EC311-6243-4061-ADBF-4FCC22C9E17A}" type="doc">
      <dgm:prSet loTypeId="urn:microsoft.com/office/officeart/2005/8/layout/cycle3" loCatId="cycle" qsTypeId="urn:microsoft.com/office/officeart/2005/8/quickstyle/simple5" qsCatId="simple" csTypeId="urn:microsoft.com/office/officeart/2005/8/colors/colorful1" csCatId="colorful" phldr="1"/>
      <dgm:spPr/>
      <dgm:t>
        <a:bodyPr/>
        <a:lstStyle/>
        <a:p>
          <a:endParaRPr lang="en-US"/>
        </a:p>
      </dgm:t>
    </dgm:pt>
    <dgm:pt modelId="{005557FD-331A-429A-A767-5F42FCD8C7F0}">
      <dgm:prSet/>
      <dgm:spPr/>
      <dgm:t>
        <a:bodyPr/>
        <a:lstStyle/>
        <a:p>
          <a:r>
            <a:rPr lang="en-US"/>
            <a:t>Oxford Housing</a:t>
          </a:r>
        </a:p>
      </dgm:t>
    </dgm:pt>
    <dgm:pt modelId="{E0346CD7-790F-4122-9C0C-475428C56977}" type="parTrans" cxnId="{7C158354-3E07-4493-8D14-C9CE8130ED07}">
      <dgm:prSet/>
      <dgm:spPr/>
      <dgm:t>
        <a:bodyPr/>
        <a:lstStyle/>
        <a:p>
          <a:endParaRPr lang="en-US"/>
        </a:p>
      </dgm:t>
    </dgm:pt>
    <dgm:pt modelId="{AE3C4101-F1A5-4C81-A7E2-93AA70F53C4A}" type="sibTrans" cxnId="{7C158354-3E07-4493-8D14-C9CE8130ED07}">
      <dgm:prSet/>
      <dgm:spPr/>
      <dgm:t>
        <a:bodyPr/>
        <a:lstStyle/>
        <a:p>
          <a:endParaRPr lang="en-US"/>
        </a:p>
      </dgm:t>
    </dgm:pt>
    <dgm:pt modelId="{194954AD-CE42-43E2-A4A8-9F9B8987C932}">
      <dgm:prSet/>
      <dgm:spPr/>
      <dgm:t>
        <a:bodyPr/>
        <a:lstStyle/>
        <a:p>
          <a:r>
            <a:rPr lang="en-US"/>
            <a:t>Rent Assistance</a:t>
          </a:r>
        </a:p>
      </dgm:t>
    </dgm:pt>
    <dgm:pt modelId="{DD376F12-B129-4AC1-AAA2-682573228977}" type="parTrans" cxnId="{A9612049-928D-4C2C-83AA-F0A8D4CAEAA0}">
      <dgm:prSet/>
      <dgm:spPr/>
      <dgm:t>
        <a:bodyPr/>
        <a:lstStyle/>
        <a:p>
          <a:endParaRPr lang="en-US"/>
        </a:p>
      </dgm:t>
    </dgm:pt>
    <dgm:pt modelId="{D5B8DDB2-A519-4E64-AA5D-22EA15B633DA}" type="sibTrans" cxnId="{A9612049-928D-4C2C-83AA-F0A8D4CAEAA0}">
      <dgm:prSet/>
      <dgm:spPr/>
      <dgm:t>
        <a:bodyPr/>
        <a:lstStyle/>
        <a:p>
          <a:endParaRPr lang="en-US"/>
        </a:p>
      </dgm:t>
    </dgm:pt>
    <dgm:pt modelId="{48DBCA42-C9D8-482C-A292-33019301550B}">
      <dgm:prSet/>
      <dgm:spPr/>
      <dgm:t>
        <a:bodyPr/>
        <a:lstStyle/>
        <a:p>
          <a:r>
            <a:rPr lang="en-US"/>
            <a:t>Mortgage Assistance</a:t>
          </a:r>
        </a:p>
      </dgm:t>
    </dgm:pt>
    <dgm:pt modelId="{BC45C37B-FC8F-4C24-BACD-DBAE30FA0780}" type="parTrans" cxnId="{881F46E2-AC23-44CF-9765-5C44421D077A}">
      <dgm:prSet/>
      <dgm:spPr/>
      <dgm:t>
        <a:bodyPr/>
        <a:lstStyle/>
        <a:p>
          <a:endParaRPr lang="en-US"/>
        </a:p>
      </dgm:t>
    </dgm:pt>
    <dgm:pt modelId="{9DF13041-9570-4201-9A38-CE9E66F6DB32}" type="sibTrans" cxnId="{881F46E2-AC23-44CF-9765-5C44421D077A}">
      <dgm:prSet/>
      <dgm:spPr/>
      <dgm:t>
        <a:bodyPr/>
        <a:lstStyle/>
        <a:p>
          <a:endParaRPr lang="en-US"/>
        </a:p>
      </dgm:t>
    </dgm:pt>
    <dgm:pt modelId="{2B7E03AA-934A-4E9A-A0BD-15493E293549}">
      <dgm:prSet/>
      <dgm:spPr/>
      <dgm:t>
        <a:bodyPr/>
        <a:lstStyle/>
        <a:p>
          <a:r>
            <a:rPr lang="en-US"/>
            <a:t>Appliances</a:t>
          </a:r>
        </a:p>
      </dgm:t>
    </dgm:pt>
    <dgm:pt modelId="{1951CB41-AA24-4AD3-8D01-35741DF5E692}" type="parTrans" cxnId="{A64A89A2-6A8E-48AB-A9B1-37E0ADD8E006}">
      <dgm:prSet/>
      <dgm:spPr/>
      <dgm:t>
        <a:bodyPr/>
        <a:lstStyle/>
        <a:p>
          <a:endParaRPr lang="en-US"/>
        </a:p>
      </dgm:t>
    </dgm:pt>
    <dgm:pt modelId="{558CA585-9919-4BD4-901C-85102DFBD0BA}" type="sibTrans" cxnId="{A64A89A2-6A8E-48AB-A9B1-37E0ADD8E006}">
      <dgm:prSet/>
      <dgm:spPr/>
      <dgm:t>
        <a:bodyPr/>
        <a:lstStyle/>
        <a:p>
          <a:endParaRPr lang="en-US"/>
        </a:p>
      </dgm:t>
    </dgm:pt>
    <dgm:pt modelId="{4216836C-4261-4894-B30F-FF79C7254E5A}">
      <dgm:prSet/>
      <dgm:spPr/>
      <dgm:t>
        <a:bodyPr/>
        <a:lstStyle/>
        <a:p>
          <a:r>
            <a:rPr lang="en-US"/>
            <a:t>Temporary Housing</a:t>
          </a:r>
        </a:p>
      </dgm:t>
    </dgm:pt>
    <dgm:pt modelId="{DE7A6A7F-1C0C-45ED-AD04-74815B052F4E}" type="parTrans" cxnId="{82C5DABC-12A1-42D6-A070-4048C527879E}">
      <dgm:prSet/>
      <dgm:spPr/>
      <dgm:t>
        <a:bodyPr/>
        <a:lstStyle/>
        <a:p>
          <a:endParaRPr lang="en-US"/>
        </a:p>
      </dgm:t>
    </dgm:pt>
    <dgm:pt modelId="{C9CCA235-D131-452A-B537-BCFD01BBE1C4}" type="sibTrans" cxnId="{82C5DABC-12A1-42D6-A070-4048C527879E}">
      <dgm:prSet/>
      <dgm:spPr/>
      <dgm:t>
        <a:bodyPr/>
        <a:lstStyle/>
        <a:p>
          <a:endParaRPr lang="en-US"/>
        </a:p>
      </dgm:t>
    </dgm:pt>
    <dgm:pt modelId="{F0B91C11-8109-4E94-B0F2-2DCD537066EF}">
      <dgm:prSet/>
      <dgm:spPr/>
      <dgm:t>
        <a:bodyPr/>
        <a:lstStyle/>
        <a:p>
          <a:r>
            <a:rPr lang="en-US"/>
            <a:t>Housing Improvements</a:t>
          </a:r>
        </a:p>
      </dgm:t>
    </dgm:pt>
    <dgm:pt modelId="{F49D5D7E-8638-4EA6-9E48-ADDB53FAF2F5}" type="parTrans" cxnId="{B8192DE4-37E3-4979-9D1F-AF98C26EFFB6}">
      <dgm:prSet/>
      <dgm:spPr/>
      <dgm:t>
        <a:bodyPr/>
        <a:lstStyle/>
        <a:p>
          <a:endParaRPr lang="en-US"/>
        </a:p>
      </dgm:t>
    </dgm:pt>
    <dgm:pt modelId="{2403F4E8-5E02-4EFB-8CB2-28029360C453}" type="sibTrans" cxnId="{B8192DE4-37E3-4979-9D1F-AF98C26EFFB6}">
      <dgm:prSet/>
      <dgm:spPr/>
      <dgm:t>
        <a:bodyPr/>
        <a:lstStyle/>
        <a:p>
          <a:endParaRPr lang="en-US"/>
        </a:p>
      </dgm:t>
    </dgm:pt>
    <dgm:pt modelId="{7960B1AE-CA83-4ADC-8876-8AD81CB8A562}">
      <dgm:prSet/>
      <dgm:spPr/>
      <dgm:t>
        <a:bodyPr/>
        <a:lstStyle/>
        <a:p>
          <a:r>
            <a:rPr lang="en-US"/>
            <a:t>Pest Control</a:t>
          </a:r>
        </a:p>
      </dgm:t>
    </dgm:pt>
    <dgm:pt modelId="{A5D31E18-7584-4FD4-A502-A83F1F932125}" type="parTrans" cxnId="{360C36EF-1DE0-40F2-9684-71B8EC17647F}">
      <dgm:prSet/>
      <dgm:spPr/>
      <dgm:t>
        <a:bodyPr/>
        <a:lstStyle/>
        <a:p>
          <a:endParaRPr lang="en-US"/>
        </a:p>
      </dgm:t>
    </dgm:pt>
    <dgm:pt modelId="{C9679521-A2CC-496E-94D5-C26DE4857F62}" type="sibTrans" cxnId="{360C36EF-1DE0-40F2-9684-71B8EC17647F}">
      <dgm:prSet/>
      <dgm:spPr/>
      <dgm:t>
        <a:bodyPr/>
        <a:lstStyle/>
        <a:p>
          <a:endParaRPr lang="en-US"/>
        </a:p>
      </dgm:t>
    </dgm:pt>
    <dgm:pt modelId="{CD53A671-A4C7-49AF-A9A7-515AA9077EE5}">
      <dgm:prSet/>
      <dgm:spPr/>
      <dgm:t>
        <a:bodyPr/>
        <a:lstStyle/>
        <a:p>
          <a:r>
            <a:rPr lang="en-US"/>
            <a:t>RV Repair</a:t>
          </a:r>
        </a:p>
      </dgm:t>
    </dgm:pt>
    <dgm:pt modelId="{5A68BF6A-4F26-49A0-A696-E0F0C2CE1DE1}" type="parTrans" cxnId="{E9766569-6055-4BDF-9A23-80149D25DF5E}">
      <dgm:prSet/>
      <dgm:spPr/>
      <dgm:t>
        <a:bodyPr/>
        <a:lstStyle/>
        <a:p>
          <a:endParaRPr lang="en-US"/>
        </a:p>
      </dgm:t>
    </dgm:pt>
    <dgm:pt modelId="{E94536BE-B3C7-43DC-8E4B-A0BF4CE8A310}" type="sibTrans" cxnId="{E9766569-6055-4BDF-9A23-80149D25DF5E}">
      <dgm:prSet/>
      <dgm:spPr/>
      <dgm:t>
        <a:bodyPr/>
        <a:lstStyle/>
        <a:p>
          <a:endParaRPr lang="en-US"/>
        </a:p>
      </dgm:t>
    </dgm:pt>
    <dgm:pt modelId="{4876D5AE-F644-4CEB-8986-F25AB782AA6F}" type="pres">
      <dgm:prSet presAssocID="{EF2EC311-6243-4061-ADBF-4FCC22C9E17A}" presName="Name0" presStyleCnt="0">
        <dgm:presLayoutVars>
          <dgm:dir/>
          <dgm:resizeHandles val="exact"/>
        </dgm:presLayoutVars>
      </dgm:prSet>
      <dgm:spPr/>
    </dgm:pt>
    <dgm:pt modelId="{288B8A9A-2A84-44E2-AC13-FEF5530E1117}" type="pres">
      <dgm:prSet presAssocID="{EF2EC311-6243-4061-ADBF-4FCC22C9E17A}" presName="cycle" presStyleCnt="0"/>
      <dgm:spPr/>
    </dgm:pt>
    <dgm:pt modelId="{9F51122A-8BFA-46A3-BB57-A561A67E405D}" type="pres">
      <dgm:prSet presAssocID="{005557FD-331A-429A-A767-5F42FCD8C7F0}" presName="nodeFirstNode" presStyleLbl="node1" presStyleIdx="0" presStyleCnt="8">
        <dgm:presLayoutVars>
          <dgm:bulletEnabled val="1"/>
        </dgm:presLayoutVars>
      </dgm:prSet>
      <dgm:spPr/>
    </dgm:pt>
    <dgm:pt modelId="{88C5DBF6-AD7F-4328-95F3-66DB36755AE7}" type="pres">
      <dgm:prSet presAssocID="{AE3C4101-F1A5-4C81-A7E2-93AA70F53C4A}" presName="sibTransFirstNode" presStyleLbl="bgShp" presStyleIdx="0" presStyleCnt="1"/>
      <dgm:spPr/>
    </dgm:pt>
    <dgm:pt modelId="{CD90D260-C694-4894-96F9-0CCC856946E1}" type="pres">
      <dgm:prSet presAssocID="{194954AD-CE42-43E2-A4A8-9F9B8987C932}" presName="nodeFollowingNodes" presStyleLbl="node1" presStyleIdx="1" presStyleCnt="8">
        <dgm:presLayoutVars>
          <dgm:bulletEnabled val="1"/>
        </dgm:presLayoutVars>
      </dgm:prSet>
      <dgm:spPr/>
    </dgm:pt>
    <dgm:pt modelId="{CEA48DD4-3D7F-4CFE-A0B4-43B6D337A2A8}" type="pres">
      <dgm:prSet presAssocID="{48DBCA42-C9D8-482C-A292-33019301550B}" presName="nodeFollowingNodes" presStyleLbl="node1" presStyleIdx="2" presStyleCnt="8">
        <dgm:presLayoutVars>
          <dgm:bulletEnabled val="1"/>
        </dgm:presLayoutVars>
      </dgm:prSet>
      <dgm:spPr/>
    </dgm:pt>
    <dgm:pt modelId="{7DEDC34B-335A-4525-ACC3-18F2BC7FF97E}" type="pres">
      <dgm:prSet presAssocID="{2B7E03AA-934A-4E9A-A0BD-15493E293549}" presName="nodeFollowingNodes" presStyleLbl="node1" presStyleIdx="3" presStyleCnt="8">
        <dgm:presLayoutVars>
          <dgm:bulletEnabled val="1"/>
        </dgm:presLayoutVars>
      </dgm:prSet>
      <dgm:spPr/>
    </dgm:pt>
    <dgm:pt modelId="{E56EAD33-8314-4E9C-A6E6-D31841611337}" type="pres">
      <dgm:prSet presAssocID="{4216836C-4261-4894-B30F-FF79C7254E5A}" presName="nodeFollowingNodes" presStyleLbl="node1" presStyleIdx="4" presStyleCnt="8">
        <dgm:presLayoutVars>
          <dgm:bulletEnabled val="1"/>
        </dgm:presLayoutVars>
      </dgm:prSet>
      <dgm:spPr/>
    </dgm:pt>
    <dgm:pt modelId="{FB1221ED-454B-41A3-84CC-83FEFCDFADE6}" type="pres">
      <dgm:prSet presAssocID="{F0B91C11-8109-4E94-B0F2-2DCD537066EF}" presName="nodeFollowingNodes" presStyleLbl="node1" presStyleIdx="5" presStyleCnt="8">
        <dgm:presLayoutVars>
          <dgm:bulletEnabled val="1"/>
        </dgm:presLayoutVars>
      </dgm:prSet>
      <dgm:spPr/>
    </dgm:pt>
    <dgm:pt modelId="{A0F7A106-E54D-479E-9E70-A1A3B4278008}" type="pres">
      <dgm:prSet presAssocID="{7960B1AE-CA83-4ADC-8876-8AD81CB8A562}" presName="nodeFollowingNodes" presStyleLbl="node1" presStyleIdx="6" presStyleCnt="8">
        <dgm:presLayoutVars>
          <dgm:bulletEnabled val="1"/>
        </dgm:presLayoutVars>
      </dgm:prSet>
      <dgm:spPr/>
    </dgm:pt>
    <dgm:pt modelId="{64B6BB01-FEB4-4FE9-AD25-FC42F5CC59C8}" type="pres">
      <dgm:prSet presAssocID="{CD53A671-A4C7-49AF-A9A7-515AA9077EE5}" presName="nodeFollowingNodes" presStyleLbl="node1" presStyleIdx="7" presStyleCnt="8">
        <dgm:presLayoutVars>
          <dgm:bulletEnabled val="1"/>
        </dgm:presLayoutVars>
      </dgm:prSet>
      <dgm:spPr/>
    </dgm:pt>
  </dgm:ptLst>
  <dgm:cxnLst>
    <dgm:cxn modelId="{9AEB8803-0631-4B31-AF15-1A7E34257149}" type="presOf" srcId="{AE3C4101-F1A5-4C81-A7E2-93AA70F53C4A}" destId="{88C5DBF6-AD7F-4328-95F3-66DB36755AE7}" srcOrd="0" destOrd="0" presId="urn:microsoft.com/office/officeart/2005/8/layout/cycle3"/>
    <dgm:cxn modelId="{466B400E-749A-4BFA-85D9-849B65D1BF73}" type="presOf" srcId="{48DBCA42-C9D8-482C-A292-33019301550B}" destId="{CEA48DD4-3D7F-4CFE-A0B4-43B6D337A2A8}" srcOrd="0" destOrd="0" presId="urn:microsoft.com/office/officeart/2005/8/layout/cycle3"/>
    <dgm:cxn modelId="{4B257C19-AB8B-41B7-85FF-A3EE3FD58FCB}" type="presOf" srcId="{F0B91C11-8109-4E94-B0F2-2DCD537066EF}" destId="{FB1221ED-454B-41A3-84CC-83FEFCDFADE6}" srcOrd="0" destOrd="0" presId="urn:microsoft.com/office/officeart/2005/8/layout/cycle3"/>
    <dgm:cxn modelId="{91332E2E-B2FB-4529-BDEF-E3B70C8A84D6}" type="presOf" srcId="{005557FD-331A-429A-A767-5F42FCD8C7F0}" destId="{9F51122A-8BFA-46A3-BB57-A561A67E405D}" srcOrd="0" destOrd="0" presId="urn:microsoft.com/office/officeart/2005/8/layout/cycle3"/>
    <dgm:cxn modelId="{A9612049-928D-4C2C-83AA-F0A8D4CAEAA0}" srcId="{EF2EC311-6243-4061-ADBF-4FCC22C9E17A}" destId="{194954AD-CE42-43E2-A4A8-9F9B8987C932}" srcOrd="1" destOrd="0" parTransId="{DD376F12-B129-4AC1-AAA2-682573228977}" sibTransId="{D5B8DDB2-A519-4E64-AA5D-22EA15B633DA}"/>
    <dgm:cxn modelId="{E9766569-6055-4BDF-9A23-80149D25DF5E}" srcId="{EF2EC311-6243-4061-ADBF-4FCC22C9E17A}" destId="{CD53A671-A4C7-49AF-A9A7-515AA9077EE5}" srcOrd="7" destOrd="0" parTransId="{5A68BF6A-4F26-49A0-A696-E0F0C2CE1DE1}" sibTransId="{E94536BE-B3C7-43DC-8E4B-A0BF4CE8A310}"/>
    <dgm:cxn modelId="{7C158354-3E07-4493-8D14-C9CE8130ED07}" srcId="{EF2EC311-6243-4061-ADBF-4FCC22C9E17A}" destId="{005557FD-331A-429A-A767-5F42FCD8C7F0}" srcOrd="0" destOrd="0" parTransId="{E0346CD7-790F-4122-9C0C-475428C56977}" sibTransId="{AE3C4101-F1A5-4C81-A7E2-93AA70F53C4A}"/>
    <dgm:cxn modelId="{5ACED687-DA78-420B-B99A-2B67775D3B0E}" type="presOf" srcId="{194954AD-CE42-43E2-A4A8-9F9B8987C932}" destId="{CD90D260-C694-4894-96F9-0CCC856946E1}" srcOrd="0" destOrd="0" presId="urn:microsoft.com/office/officeart/2005/8/layout/cycle3"/>
    <dgm:cxn modelId="{3DA6DC88-8420-4ABC-8D3E-24059E176688}" type="presOf" srcId="{2B7E03AA-934A-4E9A-A0BD-15493E293549}" destId="{7DEDC34B-335A-4525-ACC3-18F2BC7FF97E}" srcOrd="0" destOrd="0" presId="urn:microsoft.com/office/officeart/2005/8/layout/cycle3"/>
    <dgm:cxn modelId="{E60ACEA0-1A66-43D5-A51B-9BD1361201BE}" type="presOf" srcId="{CD53A671-A4C7-49AF-A9A7-515AA9077EE5}" destId="{64B6BB01-FEB4-4FE9-AD25-FC42F5CC59C8}" srcOrd="0" destOrd="0" presId="urn:microsoft.com/office/officeart/2005/8/layout/cycle3"/>
    <dgm:cxn modelId="{A64A89A2-6A8E-48AB-A9B1-37E0ADD8E006}" srcId="{EF2EC311-6243-4061-ADBF-4FCC22C9E17A}" destId="{2B7E03AA-934A-4E9A-A0BD-15493E293549}" srcOrd="3" destOrd="0" parTransId="{1951CB41-AA24-4AD3-8D01-35741DF5E692}" sibTransId="{558CA585-9919-4BD4-901C-85102DFBD0BA}"/>
    <dgm:cxn modelId="{82C5DABC-12A1-42D6-A070-4048C527879E}" srcId="{EF2EC311-6243-4061-ADBF-4FCC22C9E17A}" destId="{4216836C-4261-4894-B30F-FF79C7254E5A}" srcOrd="4" destOrd="0" parTransId="{DE7A6A7F-1C0C-45ED-AD04-74815B052F4E}" sibTransId="{C9CCA235-D131-452A-B537-BCFD01BBE1C4}"/>
    <dgm:cxn modelId="{C50EFDBF-915C-4D49-BA7C-AA86E1496A79}" type="presOf" srcId="{7960B1AE-CA83-4ADC-8876-8AD81CB8A562}" destId="{A0F7A106-E54D-479E-9E70-A1A3B4278008}" srcOrd="0" destOrd="0" presId="urn:microsoft.com/office/officeart/2005/8/layout/cycle3"/>
    <dgm:cxn modelId="{9B967FD8-79A4-4AAF-BDA5-4E3551386614}" type="presOf" srcId="{4216836C-4261-4894-B30F-FF79C7254E5A}" destId="{E56EAD33-8314-4E9C-A6E6-D31841611337}" srcOrd="0" destOrd="0" presId="urn:microsoft.com/office/officeart/2005/8/layout/cycle3"/>
    <dgm:cxn modelId="{881F46E2-AC23-44CF-9765-5C44421D077A}" srcId="{EF2EC311-6243-4061-ADBF-4FCC22C9E17A}" destId="{48DBCA42-C9D8-482C-A292-33019301550B}" srcOrd="2" destOrd="0" parTransId="{BC45C37B-FC8F-4C24-BACD-DBAE30FA0780}" sibTransId="{9DF13041-9570-4201-9A38-CE9E66F6DB32}"/>
    <dgm:cxn modelId="{B8192DE4-37E3-4979-9D1F-AF98C26EFFB6}" srcId="{EF2EC311-6243-4061-ADBF-4FCC22C9E17A}" destId="{F0B91C11-8109-4E94-B0F2-2DCD537066EF}" srcOrd="5" destOrd="0" parTransId="{F49D5D7E-8638-4EA6-9E48-ADDB53FAF2F5}" sibTransId="{2403F4E8-5E02-4EFB-8CB2-28029360C453}"/>
    <dgm:cxn modelId="{360C36EF-1DE0-40F2-9684-71B8EC17647F}" srcId="{EF2EC311-6243-4061-ADBF-4FCC22C9E17A}" destId="{7960B1AE-CA83-4ADC-8876-8AD81CB8A562}" srcOrd="6" destOrd="0" parTransId="{A5D31E18-7584-4FD4-A502-A83F1F932125}" sibTransId="{C9679521-A2CC-496E-94D5-C26DE4857F62}"/>
    <dgm:cxn modelId="{1B4F12FD-92FC-4FE0-A763-2A79A26CB2AA}" type="presOf" srcId="{EF2EC311-6243-4061-ADBF-4FCC22C9E17A}" destId="{4876D5AE-F644-4CEB-8986-F25AB782AA6F}" srcOrd="0" destOrd="0" presId="urn:microsoft.com/office/officeart/2005/8/layout/cycle3"/>
    <dgm:cxn modelId="{0B7A1FBF-80E2-4FD6-B899-F3D6F8EA7D24}" type="presParOf" srcId="{4876D5AE-F644-4CEB-8986-F25AB782AA6F}" destId="{288B8A9A-2A84-44E2-AC13-FEF5530E1117}" srcOrd="0" destOrd="0" presId="urn:microsoft.com/office/officeart/2005/8/layout/cycle3"/>
    <dgm:cxn modelId="{9DBB0B02-13CB-4D94-B19B-E13386E6A2A4}" type="presParOf" srcId="{288B8A9A-2A84-44E2-AC13-FEF5530E1117}" destId="{9F51122A-8BFA-46A3-BB57-A561A67E405D}" srcOrd="0" destOrd="0" presId="urn:microsoft.com/office/officeart/2005/8/layout/cycle3"/>
    <dgm:cxn modelId="{574C9F08-3971-42FA-9DCE-D0C1FB3D857D}" type="presParOf" srcId="{288B8A9A-2A84-44E2-AC13-FEF5530E1117}" destId="{88C5DBF6-AD7F-4328-95F3-66DB36755AE7}" srcOrd="1" destOrd="0" presId="urn:microsoft.com/office/officeart/2005/8/layout/cycle3"/>
    <dgm:cxn modelId="{50D8342F-637F-46D4-A47C-019D0124CCA1}" type="presParOf" srcId="{288B8A9A-2A84-44E2-AC13-FEF5530E1117}" destId="{CD90D260-C694-4894-96F9-0CCC856946E1}" srcOrd="2" destOrd="0" presId="urn:microsoft.com/office/officeart/2005/8/layout/cycle3"/>
    <dgm:cxn modelId="{6925BF6B-2B75-4BA5-808B-01F5C151329C}" type="presParOf" srcId="{288B8A9A-2A84-44E2-AC13-FEF5530E1117}" destId="{CEA48DD4-3D7F-4CFE-A0B4-43B6D337A2A8}" srcOrd="3" destOrd="0" presId="urn:microsoft.com/office/officeart/2005/8/layout/cycle3"/>
    <dgm:cxn modelId="{188FD50C-8956-426C-92CC-AE122F795D53}" type="presParOf" srcId="{288B8A9A-2A84-44E2-AC13-FEF5530E1117}" destId="{7DEDC34B-335A-4525-ACC3-18F2BC7FF97E}" srcOrd="4" destOrd="0" presId="urn:microsoft.com/office/officeart/2005/8/layout/cycle3"/>
    <dgm:cxn modelId="{E7F15F48-1BDF-4CE3-AB51-1B4DF132DCF7}" type="presParOf" srcId="{288B8A9A-2A84-44E2-AC13-FEF5530E1117}" destId="{E56EAD33-8314-4E9C-A6E6-D31841611337}" srcOrd="5" destOrd="0" presId="urn:microsoft.com/office/officeart/2005/8/layout/cycle3"/>
    <dgm:cxn modelId="{E462FE7F-60C5-4B75-99E1-3A99628120CB}" type="presParOf" srcId="{288B8A9A-2A84-44E2-AC13-FEF5530E1117}" destId="{FB1221ED-454B-41A3-84CC-83FEFCDFADE6}" srcOrd="6" destOrd="0" presId="urn:microsoft.com/office/officeart/2005/8/layout/cycle3"/>
    <dgm:cxn modelId="{84D0A699-825B-4C90-A19B-F6FBD688405E}" type="presParOf" srcId="{288B8A9A-2A84-44E2-AC13-FEF5530E1117}" destId="{A0F7A106-E54D-479E-9E70-A1A3B4278008}" srcOrd="7" destOrd="0" presId="urn:microsoft.com/office/officeart/2005/8/layout/cycle3"/>
    <dgm:cxn modelId="{5615C51A-7453-4762-843F-B2DFBC30085C}" type="presParOf" srcId="{288B8A9A-2A84-44E2-AC13-FEF5530E1117}" destId="{64B6BB01-FEB4-4FE9-AD25-FC42F5CC59C8}" srcOrd="8"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2536287-16A7-4637-A136-56553A5BD2FF}" type="doc">
      <dgm:prSet loTypeId="urn:microsoft.com/office/officeart/2005/8/layout/vList4" loCatId="picture" qsTypeId="urn:microsoft.com/office/officeart/2005/8/quickstyle/3d1" qsCatId="3D" csTypeId="urn:microsoft.com/office/officeart/2005/8/colors/accent1_2" csCatId="accent1" phldr="1"/>
      <dgm:spPr/>
      <dgm:t>
        <a:bodyPr/>
        <a:lstStyle/>
        <a:p>
          <a:endParaRPr lang="en-US"/>
        </a:p>
      </dgm:t>
    </dgm:pt>
    <dgm:pt modelId="{156698C0-1167-401E-98FD-886015FB4804}">
      <dgm:prSet/>
      <dgm:spPr/>
      <dgm:t>
        <a:bodyPr/>
        <a:lstStyle/>
        <a:p>
          <a:pPr algn="l"/>
          <a:r>
            <a:rPr lang="en-US"/>
            <a:t>UHA Community Health Workers actively engage with the community and offer UHA Care Coordination Services during the following events:</a:t>
          </a:r>
        </a:p>
      </dgm:t>
    </dgm:pt>
    <dgm:pt modelId="{E135431F-CA88-41D2-93C8-EF0192070997}" type="parTrans" cxnId="{25D352BE-6259-420F-943E-53F433D8294C}">
      <dgm:prSet/>
      <dgm:spPr/>
      <dgm:t>
        <a:bodyPr/>
        <a:lstStyle/>
        <a:p>
          <a:endParaRPr lang="en-US"/>
        </a:p>
      </dgm:t>
    </dgm:pt>
    <dgm:pt modelId="{18FF19F6-7C02-40A0-AB49-86992DE9C57A}" type="sibTrans" cxnId="{25D352BE-6259-420F-943E-53F433D8294C}">
      <dgm:prSet/>
      <dgm:spPr/>
      <dgm:t>
        <a:bodyPr/>
        <a:lstStyle/>
        <a:p>
          <a:endParaRPr lang="en-US"/>
        </a:p>
      </dgm:t>
    </dgm:pt>
    <dgm:pt modelId="{0129A6B6-30F5-4AD2-B1CE-05164F31CF51}">
      <dgm:prSet/>
      <dgm:spPr/>
      <dgm:t>
        <a:bodyPr/>
        <a:lstStyle/>
        <a:p>
          <a:pPr algn="l"/>
          <a:r>
            <a:rPr lang="en-US"/>
            <a:t>Every Monday at the Roseburg Dream Center from 10AM-12PM</a:t>
          </a:r>
        </a:p>
      </dgm:t>
    </dgm:pt>
    <dgm:pt modelId="{81799B75-3ABA-4B38-9989-8D4D431E9B4E}" type="parTrans" cxnId="{010F366A-AAC8-4116-8B0F-0790F253224C}">
      <dgm:prSet/>
      <dgm:spPr/>
      <dgm:t>
        <a:bodyPr/>
        <a:lstStyle/>
        <a:p>
          <a:endParaRPr lang="en-US"/>
        </a:p>
      </dgm:t>
    </dgm:pt>
    <dgm:pt modelId="{B8DBB8AC-DB5A-4486-A4F4-391C428BC8AE}" type="sibTrans" cxnId="{010F366A-AAC8-4116-8B0F-0790F253224C}">
      <dgm:prSet/>
      <dgm:spPr/>
      <dgm:t>
        <a:bodyPr/>
        <a:lstStyle/>
        <a:p>
          <a:endParaRPr lang="en-US"/>
        </a:p>
      </dgm:t>
    </dgm:pt>
    <dgm:pt modelId="{9BDCBB89-4BE3-4A0E-8969-250AA5E97F5A}">
      <dgm:prSet/>
      <dgm:spPr/>
      <dgm:t>
        <a:bodyPr/>
        <a:lstStyle/>
        <a:p>
          <a:pPr algn="l"/>
          <a:r>
            <a:rPr lang="en-US"/>
            <a:t>Every Tuesday at the Navigation Center from 10AM-12PM, </a:t>
          </a:r>
        </a:p>
      </dgm:t>
    </dgm:pt>
    <dgm:pt modelId="{AF44F3B5-15EE-4BC3-B256-0705B38BEE40}" type="parTrans" cxnId="{BBE3B17D-B51A-4984-AC81-EF81AE561772}">
      <dgm:prSet/>
      <dgm:spPr/>
      <dgm:t>
        <a:bodyPr/>
        <a:lstStyle/>
        <a:p>
          <a:endParaRPr lang="en-US"/>
        </a:p>
      </dgm:t>
    </dgm:pt>
    <dgm:pt modelId="{AEEA85C1-0F01-449C-83B3-0373F4B3E919}" type="sibTrans" cxnId="{BBE3B17D-B51A-4984-AC81-EF81AE561772}">
      <dgm:prSet/>
      <dgm:spPr/>
      <dgm:t>
        <a:bodyPr/>
        <a:lstStyle/>
        <a:p>
          <a:endParaRPr lang="en-US"/>
        </a:p>
      </dgm:t>
    </dgm:pt>
    <dgm:pt modelId="{E7CB0FC9-1F43-49A9-8690-E627CB9EA664}">
      <dgm:prSet/>
      <dgm:spPr/>
      <dgm:t>
        <a:bodyPr/>
        <a:lstStyle/>
        <a:p>
          <a:pPr algn="l"/>
          <a:r>
            <a:rPr lang="en-US"/>
            <a:t>The first Thursday of every month at ODHS from 10am-12pm</a:t>
          </a:r>
        </a:p>
      </dgm:t>
    </dgm:pt>
    <dgm:pt modelId="{11519EF9-6BD0-4D32-9B88-655F7BB46EA9}" type="parTrans" cxnId="{56A8870A-B785-4008-8DB2-13437174D932}">
      <dgm:prSet/>
      <dgm:spPr/>
      <dgm:t>
        <a:bodyPr/>
        <a:lstStyle/>
        <a:p>
          <a:endParaRPr lang="en-US"/>
        </a:p>
      </dgm:t>
    </dgm:pt>
    <dgm:pt modelId="{AF41FB9F-F973-4924-A029-F9AF47D49720}" type="sibTrans" cxnId="{56A8870A-B785-4008-8DB2-13437174D932}">
      <dgm:prSet/>
      <dgm:spPr/>
      <dgm:t>
        <a:bodyPr/>
        <a:lstStyle/>
        <a:p>
          <a:endParaRPr lang="en-US"/>
        </a:p>
      </dgm:t>
    </dgm:pt>
    <dgm:pt modelId="{35C3D1AC-9CDA-4F48-8A2D-0893A34BA0DE}">
      <dgm:prSet/>
      <dgm:spPr/>
      <dgm:t>
        <a:bodyPr/>
        <a:lstStyle/>
        <a:p>
          <a:pPr algn="l"/>
          <a:r>
            <a:rPr lang="en-US"/>
            <a:t>The third Friday of every month at Hastings Village from 1:30pm-3pm</a:t>
          </a:r>
        </a:p>
      </dgm:t>
    </dgm:pt>
    <dgm:pt modelId="{F4FC86DE-C810-4295-8C59-5ECE23D60154}" type="parTrans" cxnId="{A92C60E9-DD07-4C7B-8CD4-9B0AEF0D6055}">
      <dgm:prSet/>
      <dgm:spPr/>
      <dgm:t>
        <a:bodyPr/>
        <a:lstStyle/>
        <a:p>
          <a:endParaRPr lang="en-US"/>
        </a:p>
      </dgm:t>
    </dgm:pt>
    <dgm:pt modelId="{90BB7E3A-2004-482D-B8AE-16676E42E6D9}" type="sibTrans" cxnId="{A92C60E9-DD07-4C7B-8CD4-9B0AEF0D6055}">
      <dgm:prSet/>
      <dgm:spPr/>
      <dgm:t>
        <a:bodyPr/>
        <a:lstStyle/>
        <a:p>
          <a:endParaRPr lang="en-US"/>
        </a:p>
      </dgm:t>
    </dgm:pt>
    <dgm:pt modelId="{2C87A587-87BF-4EC3-A579-05EB02074D40}">
      <dgm:prSet/>
      <dgm:spPr/>
      <dgm:t>
        <a:bodyPr/>
        <a:lstStyle/>
        <a:p>
          <a:pPr algn="l"/>
          <a:r>
            <a:rPr lang="en-US"/>
            <a:t>The annual PIT count.</a:t>
          </a:r>
        </a:p>
      </dgm:t>
    </dgm:pt>
    <dgm:pt modelId="{061CDE0E-C01F-4155-B856-4A357C144036}" type="parTrans" cxnId="{294998D8-D353-496C-A2E7-93DD9FD20E3B}">
      <dgm:prSet/>
      <dgm:spPr/>
      <dgm:t>
        <a:bodyPr/>
        <a:lstStyle/>
        <a:p>
          <a:endParaRPr lang="en-US"/>
        </a:p>
      </dgm:t>
    </dgm:pt>
    <dgm:pt modelId="{3D0A49CA-32FF-4732-9469-B9D5AA38B6E1}" type="sibTrans" cxnId="{294998D8-D353-496C-A2E7-93DD9FD20E3B}">
      <dgm:prSet/>
      <dgm:spPr/>
      <dgm:t>
        <a:bodyPr/>
        <a:lstStyle/>
        <a:p>
          <a:endParaRPr lang="en-US"/>
        </a:p>
      </dgm:t>
    </dgm:pt>
    <dgm:pt modelId="{74EF1ACD-84B4-4100-86E5-E39AC5778F92}">
      <dgm:prSet/>
      <dgm:spPr/>
      <dgm:t>
        <a:bodyPr/>
        <a:lstStyle/>
        <a:p>
          <a:pPr algn="l"/>
          <a:r>
            <a:rPr lang="en-US"/>
            <a:t>Community Health Assessment Focus Groups, Healthy Equity &amp; Housing</a:t>
          </a:r>
        </a:p>
      </dgm:t>
    </dgm:pt>
    <dgm:pt modelId="{1B23FE62-994F-4ADA-B2F5-4A83AEB6023C}" type="parTrans" cxnId="{2A2381E4-13BA-4BF5-9F86-16EF0CABC5FD}">
      <dgm:prSet/>
      <dgm:spPr/>
      <dgm:t>
        <a:bodyPr/>
        <a:lstStyle/>
        <a:p>
          <a:endParaRPr lang="en-US"/>
        </a:p>
      </dgm:t>
    </dgm:pt>
    <dgm:pt modelId="{DA9A51B8-1ED5-4B7D-8AC9-D83DA5A4E9FB}" type="sibTrans" cxnId="{2A2381E4-13BA-4BF5-9F86-16EF0CABC5FD}">
      <dgm:prSet/>
      <dgm:spPr/>
      <dgm:t>
        <a:bodyPr/>
        <a:lstStyle/>
        <a:p>
          <a:endParaRPr lang="en-US"/>
        </a:p>
      </dgm:t>
    </dgm:pt>
    <dgm:pt modelId="{CD9D45AD-4ED5-443D-8D77-6B470CB62553}">
      <dgm:prSet/>
      <dgm:spPr/>
      <dgm:t>
        <a:bodyPr/>
        <a:lstStyle/>
        <a:p>
          <a:pPr algn="l"/>
          <a:r>
            <a:rPr lang="en-US"/>
            <a:t>6 consumer voice focus groups were held throughout 2023 and one was specifically designed for people experiencing houselessness. </a:t>
          </a:r>
        </a:p>
      </dgm:t>
    </dgm:pt>
    <dgm:pt modelId="{0E2837C6-0944-453C-B871-A108E1D699B5}" type="parTrans" cxnId="{CA15BE5A-3CD2-4424-857F-AC3EAA6DEB45}">
      <dgm:prSet/>
      <dgm:spPr/>
      <dgm:t>
        <a:bodyPr/>
        <a:lstStyle/>
        <a:p>
          <a:endParaRPr lang="en-US"/>
        </a:p>
      </dgm:t>
    </dgm:pt>
    <dgm:pt modelId="{15F9CDD9-FB63-48F6-8EA6-753F1A2FEE85}" type="sibTrans" cxnId="{CA15BE5A-3CD2-4424-857F-AC3EAA6DEB45}">
      <dgm:prSet/>
      <dgm:spPr/>
      <dgm:t>
        <a:bodyPr/>
        <a:lstStyle/>
        <a:p>
          <a:endParaRPr lang="en-US"/>
        </a:p>
      </dgm:t>
    </dgm:pt>
    <dgm:pt modelId="{2840DF30-9170-4248-8864-5EDFA485526C}">
      <dgm:prSet/>
      <dgm:spPr/>
      <dgm:t>
        <a:bodyPr/>
        <a:lstStyle/>
        <a:p>
          <a:pPr algn="l"/>
          <a:r>
            <a:rPr lang="en-US"/>
            <a:t>One listening session was held with our Hispanic/Latino/a Spanish Speaking Community</a:t>
          </a:r>
        </a:p>
      </dgm:t>
    </dgm:pt>
    <dgm:pt modelId="{F4E242E7-D8C6-483F-9233-78542317366C}" type="parTrans" cxnId="{889FC95E-93CB-4813-94CC-1C9683732ECB}">
      <dgm:prSet/>
      <dgm:spPr/>
      <dgm:t>
        <a:bodyPr/>
        <a:lstStyle/>
        <a:p>
          <a:endParaRPr lang="en-US"/>
        </a:p>
      </dgm:t>
    </dgm:pt>
    <dgm:pt modelId="{12431566-F2A9-49E9-8EBA-54275C491A9C}" type="sibTrans" cxnId="{889FC95E-93CB-4813-94CC-1C9683732ECB}">
      <dgm:prSet/>
      <dgm:spPr/>
      <dgm:t>
        <a:bodyPr/>
        <a:lstStyle/>
        <a:p>
          <a:endParaRPr lang="en-US"/>
        </a:p>
      </dgm:t>
    </dgm:pt>
    <dgm:pt modelId="{21F28D66-B751-4EA2-BE8A-A4E2458CC1D2}">
      <dgm:prSet/>
      <dgm:spPr/>
      <dgm:t>
        <a:bodyPr/>
        <a:lstStyle/>
        <a:p>
          <a:pPr algn="l"/>
          <a:r>
            <a:rPr lang="en-US"/>
            <a:t>Participants noted the stress caused by lack of affordable housing, especially for young adults looking to live independently.</a:t>
          </a:r>
        </a:p>
      </dgm:t>
    </dgm:pt>
    <dgm:pt modelId="{49375FA9-8632-46F8-A880-3CB2CA6F13CE}" type="parTrans" cxnId="{0532DA8B-7014-402C-90DC-6299EDE09AAC}">
      <dgm:prSet/>
      <dgm:spPr/>
      <dgm:t>
        <a:bodyPr/>
        <a:lstStyle/>
        <a:p>
          <a:endParaRPr lang="en-US"/>
        </a:p>
      </dgm:t>
    </dgm:pt>
    <dgm:pt modelId="{FF1EE062-3D66-4ED1-9BBF-4D318F78AE26}" type="sibTrans" cxnId="{0532DA8B-7014-402C-90DC-6299EDE09AAC}">
      <dgm:prSet/>
      <dgm:spPr/>
      <dgm:t>
        <a:bodyPr/>
        <a:lstStyle/>
        <a:p>
          <a:endParaRPr lang="en-US"/>
        </a:p>
      </dgm:t>
    </dgm:pt>
    <dgm:pt modelId="{63945B85-C402-494D-9F37-9497120F7AB0}">
      <dgm:prSet phldr="0"/>
      <dgm:spPr/>
      <dgm:t>
        <a:bodyPr/>
        <a:lstStyle/>
        <a:p>
          <a:pPr algn="l"/>
          <a:r>
            <a:rPr lang="en-US"/>
            <a:t>The Umpqua Health Innovation Conference was open to all, held on 10/02/23 with a focus on Health Equity</a:t>
          </a:r>
        </a:p>
      </dgm:t>
    </dgm:pt>
    <dgm:pt modelId="{4FAA3FC8-5B84-48A4-9690-AF83AF7AE300}" type="parTrans" cxnId="{1C61621F-C10E-4B68-8787-D18FA5EDBC83}">
      <dgm:prSet/>
      <dgm:spPr/>
    </dgm:pt>
    <dgm:pt modelId="{CD32C4B6-A114-4F0B-8E1C-4EF20129CAB3}" type="sibTrans" cxnId="{1C61621F-C10E-4B68-8787-D18FA5EDBC83}">
      <dgm:prSet/>
      <dgm:spPr/>
    </dgm:pt>
    <dgm:pt modelId="{2568D966-4E84-4222-9AF2-C4BCF071CA0C}" type="pres">
      <dgm:prSet presAssocID="{42536287-16A7-4637-A136-56553A5BD2FF}" presName="linear" presStyleCnt="0">
        <dgm:presLayoutVars>
          <dgm:dir/>
          <dgm:resizeHandles val="exact"/>
        </dgm:presLayoutVars>
      </dgm:prSet>
      <dgm:spPr/>
    </dgm:pt>
    <dgm:pt modelId="{79BD3992-C377-404A-BD8F-107F3FB7FA51}" type="pres">
      <dgm:prSet presAssocID="{156698C0-1167-401E-98FD-886015FB4804}" presName="comp" presStyleCnt="0"/>
      <dgm:spPr/>
    </dgm:pt>
    <dgm:pt modelId="{47722AA9-3406-4D81-B38C-B0B55BB999BD}" type="pres">
      <dgm:prSet presAssocID="{156698C0-1167-401E-98FD-886015FB4804}" presName="box" presStyleLbl="node1" presStyleIdx="0" presStyleCnt="2" custLinFactNeighborX="2566" custLinFactNeighborY="888"/>
      <dgm:spPr/>
    </dgm:pt>
    <dgm:pt modelId="{E1F7FB33-10F9-4CBD-AE39-661D55DFE990}" type="pres">
      <dgm:prSet presAssocID="{156698C0-1167-401E-98FD-886015FB4804}" presName="img"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dgm:spPr>
    </dgm:pt>
    <dgm:pt modelId="{4E81FEE3-89C3-498A-A65C-8227E594B7EA}" type="pres">
      <dgm:prSet presAssocID="{156698C0-1167-401E-98FD-886015FB4804}" presName="text" presStyleLbl="node1" presStyleIdx="0" presStyleCnt="2">
        <dgm:presLayoutVars>
          <dgm:bulletEnabled val="1"/>
        </dgm:presLayoutVars>
      </dgm:prSet>
      <dgm:spPr/>
    </dgm:pt>
    <dgm:pt modelId="{7B4AAB8B-713B-4363-85C1-071C9FC6B261}" type="pres">
      <dgm:prSet presAssocID="{18FF19F6-7C02-40A0-AB49-86992DE9C57A}" presName="spacer" presStyleCnt="0"/>
      <dgm:spPr/>
    </dgm:pt>
    <dgm:pt modelId="{15E4D9D1-83AD-4232-AE6B-7285DAE6D4A3}" type="pres">
      <dgm:prSet presAssocID="{74EF1ACD-84B4-4100-86E5-E39AC5778F92}" presName="comp" presStyleCnt="0"/>
      <dgm:spPr/>
    </dgm:pt>
    <dgm:pt modelId="{A507C5B0-94D0-4530-81E2-7550F175F3FF}" type="pres">
      <dgm:prSet presAssocID="{74EF1ACD-84B4-4100-86E5-E39AC5778F92}" presName="box" presStyleLbl="node1" presStyleIdx="1" presStyleCnt="2" custLinFactNeighborY="673"/>
      <dgm:spPr/>
    </dgm:pt>
    <dgm:pt modelId="{879778A4-8113-4BC1-932A-65868ED3BED0}" type="pres">
      <dgm:prSet presAssocID="{74EF1ACD-84B4-4100-86E5-E39AC5778F92}" presName="img"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dgm:spPr>
      <dgm:extLst>
        <a:ext uri="{E40237B7-FDA0-4F09-8148-C483321AD2D9}">
          <dgm14:cNvPr xmlns:dgm14="http://schemas.microsoft.com/office/drawing/2010/diagram" id="0" name="" descr="Person with idea concept"/>
        </a:ext>
      </dgm:extLst>
    </dgm:pt>
    <dgm:pt modelId="{9777DFF2-3E8D-45D4-83A8-EDF8688DA29A}" type="pres">
      <dgm:prSet presAssocID="{74EF1ACD-84B4-4100-86E5-E39AC5778F92}" presName="text" presStyleLbl="node1" presStyleIdx="1" presStyleCnt="2">
        <dgm:presLayoutVars>
          <dgm:bulletEnabled val="1"/>
        </dgm:presLayoutVars>
      </dgm:prSet>
      <dgm:spPr/>
    </dgm:pt>
  </dgm:ptLst>
  <dgm:cxnLst>
    <dgm:cxn modelId="{83F4EF00-39F6-469E-88ED-65B8A8B39375}" type="presOf" srcId="{74EF1ACD-84B4-4100-86E5-E39AC5778F92}" destId="{A507C5B0-94D0-4530-81E2-7550F175F3FF}" srcOrd="0" destOrd="0" presId="urn:microsoft.com/office/officeart/2005/8/layout/vList4"/>
    <dgm:cxn modelId="{56A8870A-B785-4008-8DB2-13437174D932}" srcId="{156698C0-1167-401E-98FD-886015FB4804}" destId="{E7CB0FC9-1F43-49A9-8690-E627CB9EA664}" srcOrd="2" destOrd="0" parTransId="{11519EF9-6BD0-4D32-9B88-655F7BB46EA9}" sibTransId="{AF41FB9F-F973-4924-A029-F9AF47D49720}"/>
    <dgm:cxn modelId="{D255B212-AF1C-4619-A8CA-ADE53D9F5421}" type="presOf" srcId="{2C87A587-87BF-4EC3-A579-05EB02074D40}" destId="{47722AA9-3406-4D81-B38C-B0B55BB999BD}" srcOrd="0" destOrd="5" presId="urn:microsoft.com/office/officeart/2005/8/layout/vList4"/>
    <dgm:cxn modelId="{7F06401C-2F2D-42A7-BF68-EA513A24695A}" type="presOf" srcId="{0129A6B6-30F5-4AD2-B1CE-05164F31CF51}" destId="{4E81FEE3-89C3-498A-A65C-8227E594B7EA}" srcOrd="1" destOrd="1" presId="urn:microsoft.com/office/officeart/2005/8/layout/vList4"/>
    <dgm:cxn modelId="{1C61621F-C10E-4B68-8787-D18FA5EDBC83}" srcId="{74EF1ACD-84B4-4100-86E5-E39AC5778F92}" destId="{63945B85-C402-494D-9F37-9497120F7AB0}" srcOrd="3" destOrd="0" parTransId="{4FAA3FC8-5B84-48A4-9690-AF83AF7AE300}" sibTransId="{CD32C4B6-A114-4F0B-8E1C-4EF20129CAB3}"/>
    <dgm:cxn modelId="{07B6573A-E50F-4112-A2D2-B8B7FEB1271A}" type="presOf" srcId="{74EF1ACD-84B4-4100-86E5-E39AC5778F92}" destId="{9777DFF2-3E8D-45D4-83A8-EDF8688DA29A}" srcOrd="1" destOrd="0" presId="urn:microsoft.com/office/officeart/2005/8/layout/vList4"/>
    <dgm:cxn modelId="{38747E5D-7E79-46E2-A43E-826A180E0FDC}" type="presOf" srcId="{E7CB0FC9-1F43-49A9-8690-E627CB9EA664}" destId="{47722AA9-3406-4D81-B38C-B0B55BB999BD}" srcOrd="0" destOrd="3" presId="urn:microsoft.com/office/officeart/2005/8/layout/vList4"/>
    <dgm:cxn modelId="{889FC95E-93CB-4813-94CC-1C9683732ECB}" srcId="{74EF1ACD-84B4-4100-86E5-E39AC5778F92}" destId="{2840DF30-9170-4248-8864-5EDFA485526C}" srcOrd="1" destOrd="0" parTransId="{F4E242E7-D8C6-483F-9233-78542317366C}" sibTransId="{12431566-F2A9-49E9-8EBA-54275C491A9C}"/>
    <dgm:cxn modelId="{A35F2A61-FB6D-4596-B83F-54630E393145}" type="presOf" srcId="{63945B85-C402-494D-9F37-9497120F7AB0}" destId="{9777DFF2-3E8D-45D4-83A8-EDF8688DA29A}" srcOrd="1" destOrd="4" presId="urn:microsoft.com/office/officeart/2005/8/layout/vList4"/>
    <dgm:cxn modelId="{06461B46-F69B-4AFA-B4DB-5783E7B2FF1F}" type="presOf" srcId="{E7CB0FC9-1F43-49A9-8690-E627CB9EA664}" destId="{4E81FEE3-89C3-498A-A65C-8227E594B7EA}" srcOrd="1" destOrd="3" presId="urn:microsoft.com/office/officeart/2005/8/layout/vList4"/>
    <dgm:cxn modelId="{D1E3AC66-8293-43A3-84B6-6CD286BDF3EF}" type="presOf" srcId="{2840DF30-9170-4248-8864-5EDFA485526C}" destId="{9777DFF2-3E8D-45D4-83A8-EDF8688DA29A}" srcOrd="1" destOrd="2" presId="urn:microsoft.com/office/officeart/2005/8/layout/vList4"/>
    <dgm:cxn modelId="{010F366A-AAC8-4116-8B0F-0790F253224C}" srcId="{156698C0-1167-401E-98FD-886015FB4804}" destId="{0129A6B6-30F5-4AD2-B1CE-05164F31CF51}" srcOrd="0" destOrd="0" parTransId="{81799B75-3ABA-4B38-9989-8D4D431E9B4E}" sibTransId="{B8DBB8AC-DB5A-4486-A4F4-391C428BC8AE}"/>
    <dgm:cxn modelId="{81AC336B-8D83-4E76-8009-9129A355D253}" type="presOf" srcId="{63945B85-C402-494D-9F37-9497120F7AB0}" destId="{A507C5B0-94D0-4530-81E2-7550F175F3FF}" srcOrd="0" destOrd="4" presId="urn:microsoft.com/office/officeart/2005/8/layout/vList4"/>
    <dgm:cxn modelId="{1BB0066D-4598-4C7C-B369-BA4EB0B196D4}" type="presOf" srcId="{CD9D45AD-4ED5-443D-8D77-6B470CB62553}" destId="{A507C5B0-94D0-4530-81E2-7550F175F3FF}" srcOrd="0" destOrd="1" presId="urn:microsoft.com/office/officeart/2005/8/layout/vList4"/>
    <dgm:cxn modelId="{CA15BE5A-3CD2-4424-857F-AC3EAA6DEB45}" srcId="{74EF1ACD-84B4-4100-86E5-E39AC5778F92}" destId="{CD9D45AD-4ED5-443D-8D77-6B470CB62553}" srcOrd="0" destOrd="0" parTransId="{0E2837C6-0944-453C-B871-A108E1D699B5}" sibTransId="{15F9CDD9-FB63-48F6-8EA6-753F1A2FEE85}"/>
    <dgm:cxn modelId="{3E95907B-5DF9-45B4-B152-5596DB2EF42E}" type="presOf" srcId="{35C3D1AC-9CDA-4F48-8A2D-0893A34BA0DE}" destId="{4E81FEE3-89C3-498A-A65C-8227E594B7EA}" srcOrd="1" destOrd="4" presId="urn:microsoft.com/office/officeart/2005/8/layout/vList4"/>
    <dgm:cxn modelId="{BBE3B17D-B51A-4984-AC81-EF81AE561772}" srcId="{156698C0-1167-401E-98FD-886015FB4804}" destId="{9BDCBB89-4BE3-4A0E-8969-250AA5E97F5A}" srcOrd="1" destOrd="0" parTransId="{AF44F3B5-15EE-4BC3-B256-0705B38BEE40}" sibTransId="{AEEA85C1-0F01-449C-83B3-0373F4B3E919}"/>
    <dgm:cxn modelId="{0532DA8B-7014-402C-90DC-6299EDE09AAC}" srcId="{74EF1ACD-84B4-4100-86E5-E39AC5778F92}" destId="{21F28D66-B751-4EA2-BE8A-A4E2458CC1D2}" srcOrd="2" destOrd="0" parTransId="{49375FA9-8632-46F8-A880-3CB2CA6F13CE}" sibTransId="{FF1EE062-3D66-4ED1-9BBF-4D318F78AE26}"/>
    <dgm:cxn modelId="{DEFC538F-D120-4FE5-B9C6-271ACD5C7490}" type="presOf" srcId="{35C3D1AC-9CDA-4F48-8A2D-0893A34BA0DE}" destId="{47722AA9-3406-4D81-B38C-B0B55BB999BD}" srcOrd="0" destOrd="4" presId="urn:microsoft.com/office/officeart/2005/8/layout/vList4"/>
    <dgm:cxn modelId="{51C2C391-73FA-42AA-A8C4-07B91B67F423}" type="presOf" srcId="{21F28D66-B751-4EA2-BE8A-A4E2458CC1D2}" destId="{A507C5B0-94D0-4530-81E2-7550F175F3FF}" srcOrd="0" destOrd="3" presId="urn:microsoft.com/office/officeart/2005/8/layout/vList4"/>
    <dgm:cxn modelId="{BE8898A1-FF2C-47DD-8231-17CE502D1C77}" type="presOf" srcId="{9BDCBB89-4BE3-4A0E-8969-250AA5E97F5A}" destId="{4E81FEE3-89C3-498A-A65C-8227E594B7EA}" srcOrd="1" destOrd="2" presId="urn:microsoft.com/office/officeart/2005/8/layout/vList4"/>
    <dgm:cxn modelId="{10CF3BA6-27EF-4217-A6B4-E311538BA06C}" type="presOf" srcId="{0129A6B6-30F5-4AD2-B1CE-05164F31CF51}" destId="{47722AA9-3406-4D81-B38C-B0B55BB999BD}" srcOrd="0" destOrd="1" presId="urn:microsoft.com/office/officeart/2005/8/layout/vList4"/>
    <dgm:cxn modelId="{07E62AA8-72E2-4D30-A668-D1C365613095}" type="presOf" srcId="{2C87A587-87BF-4EC3-A579-05EB02074D40}" destId="{4E81FEE3-89C3-498A-A65C-8227E594B7EA}" srcOrd="1" destOrd="5" presId="urn:microsoft.com/office/officeart/2005/8/layout/vList4"/>
    <dgm:cxn modelId="{7D4CDDAE-8888-425A-81A1-A627BA9B6B37}" type="presOf" srcId="{9BDCBB89-4BE3-4A0E-8969-250AA5E97F5A}" destId="{47722AA9-3406-4D81-B38C-B0B55BB999BD}" srcOrd="0" destOrd="2" presId="urn:microsoft.com/office/officeart/2005/8/layout/vList4"/>
    <dgm:cxn modelId="{3A1FC6B2-F7E3-4E75-BED3-DA9350C840D0}" type="presOf" srcId="{21F28D66-B751-4EA2-BE8A-A4E2458CC1D2}" destId="{9777DFF2-3E8D-45D4-83A8-EDF8688DA29A}" srcOrd="1" destOrd="3" presId="urn:microsoft.com/office/officeart/2005/8/layout/vList4"/>
    <dgm:cxn modelId="{0BDB0EBD-B6B3-4857-BDAE-30234FBE1147}" type="presOf" srcId="{156698C0-1167-401E-98FD-886015FB4804}" destId="{4E81FEE3-89C3-498A-A65C-8227E594B7EA}" srcOrd="1" destOrd="0" presId="urn:microsoft.com/office/officeart/2005/8/layout/vList4"/>
    <dgm:cxn modelId="{25D352BE-6259-420F-943E-53F433D8294C}" srcId="{42536287-16A7-4637-A136-56553A5BD2FF}" destId="{156698C0-1167-401E-98FD-886015FB4804}" srcOrd="0" destOrd="0" parTransId="{E135431F-CA88-41D2-93C8-EF0192070997}" sibTransId="{18FF19F6-7C02-40A0-AB49-86992DE9C57A}"/>
    <dgm:cxn modelId="{A9ECE6C0-EB73-4F41-8A6B-932FEC2CE777}" type="presOf" srcId="{42536287-16A7-4637-A136-56553A5BD2FF}" destId="{2568D966-4E84-4222-9AF2-C4BCF071CA0C}" srcOrd="0" destOrd="0" presId="urn:microsoft.com/office/officeart/2005/8/layout/vList4"/>
    <dgm:cxn modelId="{9FBE52CB-196E-4F83-8F16-A0B2B2BACF25}" type="presOf" srcId="{CD9D45AD-4ED5-443D-8D77-6B470CB62553}" destId="{9777DFF2-3E8D-45D4-83A8-EDF8688DA29A}" srcOrd="1" destOrd="1" presId="urn:microsoft.com/office/officeart/2005/8/layout/vList4"/>
    <dgm:cxn modelId="{294998D8-D353-496C-A2E7-93DD9FD20E3B}" srcId="{156698C0-1167-401E-98FD-886015FB4804}" destId="{2C87A587-87BF-4EC3-A579-05EB02074D40}" srcOrd="4" destOrd="0" parTransId="{061CDE0E-C01F-4155-B856-4A357C144036}" sibTransId="{3D0A49CA-32FF-4732-9469-B9D5AA38B6E1}"/>
    <dgm:cxn modelId="{D6A1D6D9-79D1-4335-AEA3-F54F7DD141E0}" type="presOf" srcId="{2840DF30-9170-4248-8864-5EDFA485526C}" destId="{A507C5B0-94D0-4530-81E2-7550F175F3FF}" srcOrd="0" destOrd="2" presId="urn:microsoft.com/office/officeart/2005/8/layout/vList4"/>
    <dgm:cxn modelId="{2A2381E4-13BA-4BF5-9F86-16EF0CABC5FD}" srcId="{42536287-16A7-4637-A136-56553A5BD2FF}" destId="{74EF1ACD-84B4-4100-86E5-E39AC5778F92}" srcOrd="1" destOrd="0" parTransId="{1B23FE62-994F-4ADA-B2F5-4A83AEB6023C}" sibTransId="{DA9A51B8-1ED5-4B7D-8AC9-D83DA5A4E9FB}"/>
    <dgm:cxn modelId="{A92C60E9-DD07-4C7B-8CD4-9B0AEF0D6055}" srcId="{156698C0-1167-401E-98FD-886015FB4804}" destId="{35C3D1AC-9CDA-4F48-8A2D-0893A34BA0DE}" srcOrd="3" destOrd="0" parTransId="{F4FC86DE-C810-4295-8C59-5ECE23D60154}" sibTransId="{90BB7E3A-2004-482D-B8AE-16676E42E6D9}"/>
    <dgm:cxn modelId="{C842E5F4-D794-46D1-95FD-60353516103E}" type="presOf" srcId="{156698C0-1167-401E-98FD-886015FB4804}" destId="{47722AA9-3406-4D81-B38C-B0B55BB999BD}" srcOrd="0" destOrd="0" presId="urn:microsoft.com/office/officeart/2005/8/layout/vList4"/>
    <dgm:cxn modelId="{BDD9CB90-E123-42D4-B0D0-F8BC80FEB8B6}" type="presParOf" srcId="{2568D966-4E84-4222-9AF2-C4BCF071CA0C}" destId="{79BD3992-C377-404A-BD8F-107F3FB7FA51}" srcOrd="0" destOrd="0" presId="urn:microsoft.com/office/officeart/2005/8/layout/vList4"/>
    <dgm:cxn modelId="{55F432BD-307F-4FC5-9B24-9AD023F15BBD}" type="presParOf" srcId="{79BD3992-C377-404A-BD8F-107F3FB7FA51}" destId="{47722AA9-3406-4D81-B38C-B0B55BB999BD}" srcOrd="0" destOrd="0" presId="urn:microsoft.com/office/officeart/2005/8/layout/vList4"/>
    <dgm:cxn modelId="{569CEE90-1C53-4C55-8DB1-F5099CC59878}" type="presParOf" srcId="{79BD3992-C377-404A-BD8F-107F3FB7FA51}" destId="{E1F7FB33-10F9-4CBD-AE39-661D55DFE990}" srcOrd="1" destOrd="0" presId="urn:microsoft.com/office/officeart/2005/8/layout/vList4"/>
    <dgm:cxn modelId="{616EFB71-CE58-4D1A-9380-4D628BBFAFB6}" type="presParOf" srcId="{79BD3992-C377-404A-BD8F-107F3FB7FA51}" destId="{4E81FEE3-89C3-498A-A65C-8227E594B7EA}" srcOrd="2" destOrd="0" presId="urn:microsoft.com/office/officeart/2005/8/layout/vList4"/>
    <dgm:cxn modelId="{F304DAD8-FEBE-45F7-8FD9-4A3DA4045D4C}" type="presParOf" srcId="{2568D966-4E84-4222-9AF2-C4BCF071CA0C}" destId="{7B4AAB8B-713B-4363-85C1-071C9FC6B261}" srcOrd="1" destOrd="0" presId="urn:microsoft.com/office/officeart/2005/8/layout/vList4"/>
    <dgm:cxn modelId="{943B47A4-8E97-4D13-A970-66B09219E513}" type="presParOf" srcId="{2568D966-4E84-4222-9AF2-C4BCF071CA0C}" destId="{15E4D9D1-83AD-4232-AE6B-7285DAE6D4A3}" srcOrd="2" destOrd="0" presId="urn:microsoft.com/office/officeart/2005/8/layout/vList4"/>
    <dgm:cxn modelId="{2908391F-4F5E-4CCF-84F7-D8AC3F36897C}" type="presParOf" srcId="{15E4D9D1-83AD-4232-AE6B-7285DAE6D4A3}" destId="{A507C5B0-94D0-4530-81E2-7550F175F3FF}" srcOrd="0" destOrd="0" presId="urn:microsoft.com/office/officeart/2005/8/layout/vList4"/>
    <dgm:cxn modelId="{900506B9-BD50-4B66-BDB2-A0CE2AB3A0E8}" type="presParOf" srcId="{15E4D9D1-83AD-4232-AE6B-7285DAE6D4A3}" destId="{879778A4-8113-4BC1-932A-65868ED3BED0}" srcOrd="1" destOrd="0" presId="urn:microsoft.com/office/officeart/2005/8/layout/vList4"/>
    <dgm:cxn modelId="{500C6326-3FFE-4E7C-9D98-FF5CDE7D54A7}" type="presParOf" srcId="{15E4D9D1-83AD-4232-AE6B-7285DAE6D4A3}" destId="{9777DFF2-3E8D-45D4-83A8-EDF8688DA29A}"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31FF2A-C185-43A9-B0D4-7F82D592FF4B}">
      <dsp:nvSpPr>
        <dsp:cNvPr id="0" name=""/>
        <dsp:cNvSpPr/>
      </dsp:nvSpPr>
      <dsp:spPr>
        <a:xfrm>
          <a:off x="221192" y="314421"/>
          <a:ext cx="5241116" cy="1637848"/>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0937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Mission</a:t>
          </a:r>
        </a:p>
        <a:p>
          <a:pPr marL="114300" lvl="1" indent="-114300" algn="l" defTabSz="666750">
            <a:lnSpc>
              <a:spcPct val="90000"/>
            </a:lnSpc>
            <a:spcBef>
              <a:spcPct val="0"/>
            </a:spcBef>
            <a:spcAft>
              <a:spcPct val="15000"/>
            </a:spcAft>
            <a:buChar char="•"/>
          </a:pPr>
          <a:r>
            <a:rPr lang="en-US" sz="1500" kern="1200"/>
            <a:t>Promote and provide high quality, readily accessible healthcare in a patient-centered system of care for those we serve. </a:t>
          </a:r>
        </a:p>
      </dsp:txBody>
      <dsp:txXfrm>
        <a:off x="221192" y="314421"/>
        <a:ext cx="5241116" cy="1637848"/>
      </dsp:txXfrm>
    </dsp:sp>
    <dsp:sp modelId="{42ABCB1C-9010-4A5C-9899-F6A2DE3FFB19}">
      <dsp:nvSpPr>
        <dsp:cNvPr id="0" name=""/>
        <dsp:cNvSpPr/>
      </dsp:nvSpPr>
      <dsp:spPr>
        <a:xfrm>
          <a:off x="2812" y="77843"/>
          <a:ext cx="1146494" cy="171974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2000" r="-62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808EC3-16E2-4C45-8725-95F6B08CBF04}">
      <dsp:nvSpPr>
        <dsp:cNvPr id="0" name=""/>
        <dsp:cNvSpPr/>
      </dsp:nvSpPr>
      <dsp:spPr>
        <a:xfrm>
          <a:off x="5881492" y="314421"/>
          <a:ext cx="5241116" cy="1637848"/>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0937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Values</a:t>
          </a:r>
        </a:p>
        <a:p>
          <a:pPr marL="114300" lvl="1" indent="-114300" algn="l" defTabSz="666750">
            <a:lnSpc>
              <a:spcPct val="90000"/>
            </a:lnSpc>
            <a:spcBef>
              <a:spcPct val="0"/>
            </a:spcBef>
            <a:spcAft>
              <a:spcPct val="15000"/>
            </a:spcAft>
            <a:buChar char="•"/>
          </a:pPr>
          <a:r>
            <a:rPr lang="en-US" sz="1500" kern="1200"/>
            <a:t>Accountability</a:t>
          </a:r>
        </a:p>
        <a:p>
          <a:pPr marL="114300" lvl="1" indent="-114300" algn="l" defTabSz="666750">
            <a:lnSpc>
              <a:spcPct val="90000"/>
            </a:lnSpc>
            <a:spcBef>
              <a:spcPct val="0"/>
            </a:spcBef>
            <a:spcAft>
              <a:spcPct val="15000"/>
            </a:spcAft>
            <a:buChar char="•"/>
          </a:pPr>
          <a:r>
            <a:rPr lang="en-US" sz="1500" kern="1200"/>
            <a:t>Efficiency</a:t>
          </a:r>
        </a:p>
        <a:p>
          <a:pPr marL="114300" lvl="1" indent="-114300" algn="l" defTabSz="666750">
            <a:lnSpc>
              <a:spcPct val="90000"/>
            </a:lnSpc>
            <a:spcBef>
              <a:spcPct val="0"/>
            </a:spcBef>
            <a:spcAft>
              <a:spcPct val="15000"/>
            </a:spcAft>
            <a:buChar char="•"/>
          </a:pPr>
          <a:r>
            <a:rPr lang="en-US" sz="1500" kern="1200"/>
            <a:t>Be a Team Player</a:t>
          </a:r>
        </a:p>
        <a:p>
          <a:pPr marL="114300" lvl="1" indent="-114300" algn="l" defTabSz="666750">
            <a:lnSpc>
              <a:spcPct val="90000"/>
            </a:lnSpc>
            <a:spcBef>
              <a:spcPct val="0"/>
            </a:spcBef>
            <a:spcAft>
              <a:spcPct val="15000"/>
            </a:spcAft>
            <a:buChar char="•"/>
          </a:pPr>
          <a:r>
            <a:rPr lang="en-US" sz="1500" kern="1200"/>
            <a:t>Integrity </a:t>
          </a:r>
        </a:p>
        <a:p>
          <a:pPr marL="114300" lvl="1" indent="-114300" algn="l" defTabSz="666750">
            <a:lnSpc>
              <a:spcPct val="90000"/>
            </a:lnSpc>
            <a:spcBef>
              <a:spcPct val="0"/>
            </a:spcBef>
            <a:spcAft>
              <a:spcPct val="15000"/>
            </a:spcAft>
            <a:buChar char="•"/>
          </a:pPr>
          <a:r>
            <a:rPr lang="en-US" sz="1500" kern="1200"/>
            <a:t>Stewardship</a:t>
          </a:r>
        </a:p>
      </dsp:txBody>
      <dsp:txXfrm>
        <a:off x="5881492" y="314421"/>
        <a:ext cx="5241116" cy="1637848"/>
      </dsp:txXfrm>
    </dsp:sp>
    <dsp:sp modelId="{B91E0D88-1405-4C1A-8786-F19AFA2076F7}">
      <dsp:nvSpPr>
        <dsp:cNvPr id="0" name=""/>
        <dsp:cNvSpPr/>
      </dsp:nvSpPr>
      <dsp:spPr>
        <a:xfrm>
          <a:off x="5663112" y="77843"/>
          <a:ext cx="1146494" cy="171974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3000" r="-63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2AADB3-5367-4299-B2F5-2CFBB642D785}">
      <dsp:nvSpPr>
        <dsp:cNvPr id="0" name=""/>
        <dsp:cNvSpPr/>
      </dsp:nvSpPr>
      <dsp:spPr>
        <a:xfrm>
          <a:off x="221192" y="2376291"/>
          <a:ext cx="5241116" cy="1637848"/>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0937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Agreements</a:t>
          </a:r>
        </a:p>
        <a:p>
          <a:pPr marL="114300" lvl="1" indent="-114300" algn="l" defTabSz="666750">
            <a:lnSpc>
              <a:spcPct val="90000"/>
            </a:lnSpc>
            <a:spcBef>
              <a:spcPct val="0"/>
            </a:spcBef>
            <a:spcAft>
              <a:spcPct val="15000"/>
            </a:spcAft>
            <a:buChar char="•"/>
          </a:pPr>
          <a:r>
            <a:rPr lang="en-US" sz="1500" kern="1200"/>
            <a:t>Clear about our purpose before we act</a:t>
          </a:r>
        </a:p>
        <a:p>
          <a:pPr marL="114300" lvl="1" indent="-114300" algn="l" defTabSz="666750">
            <a:lnSpc>
              <a:spcPct val="90000"/>
            </a:lnSpc>
            <a:spcBef>
              <a:spcPct val="0"/>
            </a:spcBef>
            <a:spcAft>
              <a:spcPct val="15000"/>
            </a:spcAft>
            <a:buChar char="•"/>
          </a:pPr>
          <a:r>
            <a:rPr lang="en-US" sz="1500" kern="1200"/>
            <a:t>Present and engaged with one another as we work</a:t>
          </a:r>
        </a:p>
        <a:p>
          <a:pPr marL="114300" lvl="1" indent="-114300" algn="l" defTabSz="666750">
            <a:lnSpc>
              <a:spcPct val="90000"/>
            </a:lnSpc>
            <a:spcBef>
              <a:spcPct val="0"/>
            </a:spcBef>
            <a:spcAft>
              <a:spcPct val="15000"/>
            </a:spcAft>
            <a:buChar char="•"/>
          </a:pPr>
          <a:r>
            <a:rPr lang="en-US" sz="1500" kern="1200"/>
            <a:t>Real and authentic in our communication</a:t>
          </a:r>
        </a:p>
        <a:p>
          <a:pPr marL="114300" lvl="1" indent="-114300" algn="l" defTabSz="666750">
            <a:lnSpc>
              <a:spcPct val="90000"/>
            </a:lnSpc>
            <a:spcBef>
              <a:spcPct val="0"/>
            </a:spcBef>
            <a:spcAft>
              <a:spcPct val="15000"/>
            </a:spcAft>
            <a:buChar char="•"/>
          </a:pPr>
          <a:r>
            <a:rPr lang="en-US" sz="1500" kern="1200"/>
            <a:t>Connected through being kind and caring</a:t>
          </a:r>
        </a:p>
        <a:p>
          <a:pPr marL="114300" lvl="1" indent="-114300" algn="l" defTabSz="666750">
            <a:lnSpc>
              <a:spcPct val="90000"/>
            </a:lnSpc>
            <a:spcBef>
              <a:spcPct val="0"/>
            </a:spcBef>
            <a:spcAft>
              <a:spcPct val="15000"/>
            </a:spcAft>
            <a:buChar char="•"/>
          </a:pPr>
          <a:r>
            <a:rPr lang="en-US" sz="1500" kern="1200"/>
            <a:t>Creative and innovative individually and collectively</a:t>
          </a:r>
        </a:p>
      </dsp:txBody>
      <dsp:txXfrm>
        <a:off x="221192" y="2376291"/>
        <a:ext cx="5241116" cy="1637848"/>
      </dsp:txXfrm>
    </dsp:sp>
    <dsp:sp modelId="{7EA77D1A-CE7F-49A2-864F-6B5AB15B362D}">
      <dsp:nvSpPr>
        <dsp:cNvPr id="0" name=""/>
        <dsp:cNvSpPr/>
      </dsp:nvSpPr>
      <dsp:spPr>
        <a:xfrm>
          <a:off x="2812" y="2139713"/>
          <a:ext cx="1146494" cy="1719741"/>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3000" r="-63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5482F4-7B09-4B6C-828E-556D1E43632E}">
      <dsp:nvSpPr>
        <dsp:cNvPr id="0" name=""/>
        <dsp:cNvSpPr/>
      </dsp:nvSpPr>
      <dsp:spPr>
        <a:xfrm>
          <a:off x="5881492" y="2376291"/>
          <a:ext cx="5241116" cy="1637848"/>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0937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Health Equity</a:t>
          </a:r>
        </a:p>
        <a:p>
          <a:pPr marL="114300" lvl="1" indent="-114300" algn="l" defTabSz="666750">
            <a:lnSpc>
              <a:spcPct val="90000"/>
            </a:lnSpc>
            <a:spcBef>
              <a:spcPct val="0"/>
            </a:spcBef>
            <a:spcAft>
              <a:spcPct val="15000"/>
            </a:spcAft>
            <a:buChar char="•"/>
          </a:pPr>
          <a:r>
            <a:rPr lang="en-US" sz="1500" kern="1200"/>
            <a:t>UHA’s mission works to achieve health equity for all population groups by allocating resources towards designing policies and programs to create greater social justice in health</a:t>
          </a:r>
        </a:p>
      </dsp:txBody>
      <dsp:txXfrm>
        <a:off x="5881492" y="2376291"/>
        <a:ext cx="5241116" cy="1637848"/>
      </dsp:txXfrm>
    </dsp:sp>
    <dsp:sp modelId="{D10F9609-7716-43CA-B0A8-1086667CAD68}">
      <dsp:nvSpPr>
        <dsp:cNvPr id="0" name=""/>
        <dsp:cNvSpPr/>
      </dsp:nvSpPr>
      <dsp:spPr>
        <a:xfrm>
          <a:off x="5663112" y="2139713"/>
          <a:ext cx="1146494" cy="1719741"/>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3000" r="-63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F4341-6EB8-4C8D-B0B5-853D9CD3F1F6}">
      <dsp:nvSpPr>
        <dsp:cNvPr id="0" name=""/>
        <dsp:cNvSpPr/>
      </dsp:nvSpPr>
      <dsp:spPr>
        <a:xfrm>
          <a:off x="0" y="571"/>
          <a:ext cx="7405276" cy="13366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A8133E-CB4C-4C55-B03A-C46CC77E7966}">
      <dsp:nvSpPr>
        <dsp:cNvPr id="0" name=""/>
        <dsp:cNvSpPr/>
      </dsp:nvSpPr>
      <dsp:spPr>
        <a:xfrm>
          <a:off x="404336" y="301317"/>
          <a:ext cx="735157" cy="735157"/>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7701" t="-16507" r="-4299" b="-16507"/>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A77EF0-C568-46CE-A6CD-BB9525E31717}">
      <dsp:nvSpPr>
        <dsp:cNvPr id="0" name=""/>
        <dsp:cNvSpPr/>
      </dsp:nvSpPr>
      <dsp:spPr>
        <a:xfrm>
          <a:off x="1543829" y="571"/>
          <a:ext cx="5861446" cy="1336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462" tIns="141462" rIns="141462" bIns="141462" numCol="1" spcCol="1270" anchor="ctr" anchorCtr="0">
          <a:noAutofit/>
        </a:bodyPr>
        <a:lstStyle/>
        <a:p>
          <a:pPr marL="0" lvl="0" indent="0" algn="l" defTabSz="622300">
            <a:lnSpc>
              <a:spcPct val="100000"/>
            </a:lnSpc>
            <a:spcBef>
              <a:spcPct val="0"/>
            </a:spcBef>
            <a:spcAft>
              <a:spcPct val="35000"/>
            </a:spcAft>
            <a:buNone/>
          </a:pPr>
          <a:r>
            <a:rPr lang="en-US" sz="1400" kern="1200"/>
            <a:t>The Douglas County 2023 Pride Fest, an event to celebrate members of the LGBTQIA2S+ population and their allies.  Additionally, UHA provides resources to the Umpqua Valley Rainbow Collective for community building and support systems for LGBTQIA2S+ community members.</a:t>
          </a:r>
        </a:p>
      </dsp:txBody>
      <dsp:txXfrm>
        <a:off x="1543829" y="571"/>
        <a:ext cx="5861446" cy="1336649"/>
      </dsp:txXfrm>
    </dsp:sp>
    <dsp:sp modelId="{B089C0DF-66E3-4C1D-8720-9C92566FC0AB}">
      <dsp:nvSpPr>
        <dsp:cNvPr id="0" name=""/>
        <dsp:cNvSpPr/>
      </dsp:nvSpPr>
      <dsp:spPr>
        <a:xfrm>
          <a:off x="0" y="1671382"/>
          <a:ext cx="7405276" cy="13366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9EF39A-7A1B-41AA-9A32-A3286054558D}">
      <dsp:nvSpPr>
        <dsp:cNvPr id="0" name=""/>
        <dsp:cNvSpPr/>
      </dsp:nvSpPr>
      <dsp:spPr>
        <a:xfrm>
          <a:off x="404336" y="1972128"/>
          <a:ext cx="735157" cy="7351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1B38E3-0931-4397-8778-85839BABC45B}">
      <dsp:nvSpPr>
        <dsp:cNvPr id="0" name=""/>
        <dsp:cNvSpPr/>
      </dsp:nvSpPr>
      <dsp:spPr>
        <a:xfrm>
          <a:off x="1543829" y="1671382"/>
          <a:ext cx="5861446" cy="1336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462" tIns="141462" rIns="141462" bIns="141462" numCol="1" spcCol="1270" anchor="ctr" anchorCtr="0">
          <a:noAutofit/>
        </a:bodyPr>
        <a:lstStyle/>
        <a:p>
          <a:pPr marL="0" lvl="0" indent="0" algn="l" defTabSz="622300">
            <a:lnSpc>
              <a:spcPct val="100000"/>
            </a:lnSpc>
            <a:spcBef>
              <a:spcPct val="0"/>
            </a:spcBef>
            <a:spcAft>
              <a:spcPct val="35000"/>
            </a:spcAft>
            <a:buNone/>
          </a:pPr>
          <a:r>
            <a:rPr lang="en-US" sz="1400" kern="1200"/>
            <a:t>The Yoncalla School and Community Playground Wellness Path, in partnership with the Yoncalla School District. The trail is part of the playscape project and will include planned exercise and mindfulness stations throughout to encourage students and community members to focus on their well-being.</a:t>
          </a:r>
        </a:p>
      </dsp:txBody>
      <dsp:txXfrm>
        <a:off x="1543829" y="1671382"/>
        <a:ext cx="5861446" cy="1336649"/>
      </dsp:txXfrm>
    </dsp:sp>
    <dsp:sp modelId="{E0B67E73-02E7-475A-AF94-9BFDB68D0847}">
      <dsp:nvSpPr>
        <dsp:cNvPr id="0" name=""/>
        <dsp:cNvSpPr/>
      </dsp:nvSpPr>
      <dsp:spPr>
        <a:xfrm>
          <a:off x="0" y="3342194"/>
          <a:ext cx="7405276" cy="13366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12DC13-E15B-4ABB-B703-9C947AA39457}">
      <dsp:nvSpPr>
        <dsp:cNvPr id="0" name=""/>
        <dsp:cNvSpPr/>
      </dsp:nvSpPr>
      <dsp:spPr>
        <a:xfrm>
          <a:off x="404336" y="3642940"/>
          <a:ext cx="735157" cy="7351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51002C-8EC7-471A-ACEB-F93DFF678FDB}">
      <dsp:nvSpPr>
        <dsp:cNvPr id="0" name=""/>
        <dsp:cNvSpPr/>
      </dsp:nvSpPr>
      <dsp:spPr>
        <a:xfrm>
          <a:off x="1543829" y="3342194"/>
          <a:ext cx="5861446" cy="1336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462" tIns="141462" rIns="141462" bIns="141462" numCol="1" spcCol="1270" anchor="ctr" anchorCtr="0">
          <a:noAutofit/>
        </a:bodyPr>
        <a:lstStyle/>
        <a:p>
          <a:pPr marL="0" lvl="0" indent="0" algn="l" defTabSz="622300">
            <a:lnSpc>
              <a:spcPct val="100000"/>
            </a:lnSpc>
            <a:spcBef>
              <a:spcPct val="0"/>
            </a:spcBef>
            <a:spcAft>
              <a:spcPct val="35000"/>
            </a:spcAft>
            <a:buNone/>
          </a:pPr>
          <a:r>
            <a:rPr lang="en-US" sz="1400" kern="1200"/>
            <a:t>Community Gardening with NeighborWorks Umpqua. The partnership provided residents in low-income housing supplies and support for porch gardens and community gardens with in-ground and raised garden beds.</a:t>
          </a:r>
        </a:p>
      </dsp:txBody>
      <dsp:txXfrm>
        <a:off x="1543829" y="3342194"/>
        <a:ext cx="5861446" cy="133664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88FF7-B0DD-47DD-B66B-023574508132}">
      <dsp:nvSpPr>
        <dsp:cNvPr id="0" name=""/>
        <dsp:cNvSpPr/>
      </dsp:nvSpPr>
      <dsp:spPr>
        <a:xfrm>
          <a:off x="0" y="370631"/>
          <a:ext cx="7277347" cy="540540"/>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latin typeface="Gill Sans MT" panose="020B0502020104020203"/>
              <a:ea typeface="+mn-ea"/>
              <a:cs typeface="+mn-cs"/>
            </a:rPr>
            <a:t>Intervention 1: </a:t>
          </a:r>
          <a:r>
            <a:rPr lang="en-US" sz="1400" kern="1200">
              <a:latin typeface="Gill Sans MT" panose="020B0502020104020203"/>
            </a:rPr>
            <a:t> Strategic involvement with community partners, focusing on housing capacity developments </a:t>
          </a:r>
        </a:p>
      </dsp:txBody>
      <dsp:txXfrm>
        <a:off x="26387" y="397018"/>
        <a:ext cx="7224573" cy="487766"/>
      </dsp:txXfrm>
    </dsp:sp>
    <dsp:sp modelId="{C42D6406-C0D1-4DFF-BA91-8E602BA3F40C}">
      <dsp:nvSpPr>
        <dsp:cNvPr id="0" name=""/>
        <dsp:cNvSpPr/>
      </dsp:nvSpPr>
      <dsp:spPr>
        <a:xfrm>
          <a:off x="0" y="911171"/>
          <a:ext cx="7277347" cy="1651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056" tIns="17780" rIns="99568" bIns="17780" numCol="1" spcCol="1270" anchor="t" anchorCtr="0">
          <a:noAutofit/>
        </a:bodyPr>
        <a:lstStyle/>
        <a:p>
          <a:pPr marL="57150" lvl="1" indent="-57150" algn="l" defTabSz="488950" rtl="0">
            <a:lnSpc>
              <a:spcPct val="90000"/>
            </a:lnSpc>
            <a:spcBef>
              <a:spcPct val="0"/>
            </a:spcBef>
            <a:spcAft>
              <a:spcPct val="20000"/>
            </a:spcAft>
            <a:buChar char="•"/>
          </a:pPr>
          <a:r>
            <a:rPr lang="en-US" sz="1100" kern="1200">
              <a:latin typeface="Gill Sans MT"/>
            </a:rPr>
            <a:t>Attend</a:t>
          </a:r>
          <a:r>
            <a:rPr lang="en-US" sz="1100" kern="1200"/>
            <a:t> all the Homeless Transition Action Group (HTAG) me</a:t>
          </a:r>
          <a:r>
            <a:rPr lang="en-US" sz="1100" kern="1200">
              <a:solidFill>
                <a:schemeClr val="tx1"/>
              </a:solidFill>
            </a:rPr>
            <a:t>etings and the LPSCC Behavioral Health &amp; Housing Subcommittee Meetings</a:t>
          </a:r>
          <a:r>
            <a:rPr lang="en-US" sz="1100" kern="1200">
              <a:solidFill>
                <a:schemeClr val="tx1"/>
              </a:solidFill>
              <a:latin typeface="Gill Sans MT"/>
            </a:rPr>
            <a:t> in 2024 to</a:t>
          </a:r>
          <a:r>
            <a:rPr lang="en-US" sz="1100" kern="1200">
              <a:solidFill>
                <a:schemeClr val="tx1"/>
              </a:solidFill>
            </a:rPr>
            <a:t> increase strategic involvement with community partners</a:t>
          </a:r>
          <a:r>
            <a:rPr lang="en-US" sz="1100" kern="1200">
              <a:solidFill>
                <a:schemeClr val="tx1"/>
              </a:solidFill>
              <a:latin typeface="Gill Sans MT"/>
            </a:rPr>
            <a:t>.</a:t>
          </a:r>
        </a:p>
        <a:p>
          <a:pPr marL="114300" lvl="2" indent="-57150" algn="l" defTabSz="488950" rtl="0">
            <a:lnSpc>
              <a:spcPct val="90000"/>
            </a:lnSpc>
            <a:spcBef>
              <a:spcPct val="0"/>
            </a:spcBef>
            <a:spcAft>
              <a:spcPct val="20000"/>
            </a:spcAft>
            <a:buChar char="•"/>
          </a:pPr>
          <a:r>
            <a:rPr lang="en-US" sz="1100" kern="1200">
              <a:solidFill>
                <a:schemeClr val="tx1"/>
              </a:solidFill>
              <a:latin typeface="Gill Sans MT"/>
            </a:rPr>
            <a:t> Gather</a:t>
          </a:r>
          <a:r>
            <a:rPr lang="en-US" sz="1100" kern="1200">
              <a:solidFill>
                <a:schemeClr val="tx1"/>
              </a:solidFill>
            </a:rPr>
            <a:t> information and updates</a:t>
          </a:r>
          <a:r>
            <a:rPr lang="en-US" sz="1100" kern="1200">
              <a:solidFill>
                <a:schemeClr val="tx1"/>
              </a:solidFill>
              <a:latin typeface="Gill Sans MT"/>
            </a:rPr>
            <a:t> during these</a:t>
          </a:r>
          <a:r>
            <a:rPr lang="en-US" sz="1100" kern="1200">
              <a:solidFill>
                <a:schemeClr val="tx1"/>
              </a:solidFill>
            </a:rPr>
            <a:t> </a:t>
          </a:r>
          <a:r>
            <a:rPr lang="en-US" sz="1100" kern="1200">
              <a:solidFill>
                <a:schemeClr val="tx1"/>
              </a:solidFill>
              <a:latin typeface="Gill Sans MT"/>
            </a:rPr>
            <a:t>meetings </a:t>
          </a:r>
          <a:r>
            <a:rPr lang="en-US" sz="1100" kern="1200">
              <a:solidFill>
                <a:schemeClr val="tx1"/>
              </a:solidFill>
            </a:rPr>
            <a:t>on housing capacity developments</a:t>
          </a:r>
          <a:r>
            <a:rPr lang="en-US" sz="1100" kern="1200">
              <a:solidFill>
                <a:schemeClr val="tx1"/>
              </a:solidFill>
              <a:latin typeface="Gill Sans MT"/>
            </a:rPr>
            <a:t> including</a:t>
          </a:r>
          <a:r>
            <a:rPr lang="en-US" sz="1100" kern="1200">
              <a:solidFill>
                <a:schemeClr val="tx1"/>
              </a:solidFill>
            </a:rPr>
            <a:t> urban campground</a:t>
          </a:r>
          <a:r>
            <a:rPr lang="en-US" sz="1100" kern="1200">
              <a:solidFill>
                <a:schemeClr val="tx1"/>
              </a:solidFill>
              <a:latin typeface="Gill Sans MT"/>
            </a:rPr>
            <a:t> development</a:t>
          </a:r>
          <a:r>
            <a:rPr lang="en-US" sz="1100" kern="1200">
              <a:solidFill>
                <a:schemeClr val="tx1"/>
              </a:solidFill>
            </a:rPr>
            <a:t> and </a:t>
          </a:r>
          <a:r>
            <a:rPr lang="en-US" sz="1100" kern="1200">
              <a:solidFill>
                <a:schemeClr val="tx1"/>
              </a:solidFill>
              <a:latin typeface="Gill Sans MT"/>
            </a:rPr>
            <a:t>promote the</a:t>
          </a:r>
          <a:r>
            <a:rPr lang="en-US" sz="1100" kern="1200">
              <a:solidFill>
                <a:schemeClr val="tx1"/>
              </a:solidFill>
            </a:rPr>
            <a:t> Share Application for increased </a:t>
          </a:r>
          <a:r>
            <a:rPr lang="en-US" sz="1100" kern="1200">
              <a:solidFill>
                <a:schemeClr val="tx1"/>
              </a:solidFill>
              <a:latin typeface="Gill Sans MT"/>
            </a:rPr>
            <a:t>potential funded</a:t>
          </a:r>
          <a:r>
            <a:rPr lang="en-US" sz="1100" kern="1200">
              <a:solidFill>
                <a:schemeClr val="tx1"/>
              </a:solidFill>
            </a:rPr>
            <a:t> </a:t>
          </a:r>
          <a:r>
            <a:rPr lang="en-US" sz="1100" kern="1200">
              <a:solidFill>
                <a:schemeClr val="tx1"/>
              </a:solidFill>
              <a:latin typeface="Gill Sans MT"/>
            </a:rPr>
            <a:t>housing opportunities</a:t>
          </a:r>
          <a:r>
            <a:rPr lang="en-US" sz="1100" kern="1200">
              <a:solidFill>
                <a:schemeClr val="tx1"/>
              </a:solidFill>
            </a:rPr>
            <a:t>.</a:t>
          </a:r>
          <a:endParaRPr lang="en-US" sz="1100" kern="1200"/>
        </a:p>
        <a:p>
          <a:pPr marL="57150" lvl="1" indent="-57150" algn="l" defTabSz="488950" rtl="0">
            <a:lnSpc>
              <a:spcPct val="90000"/>
            </a:lnSpc>
            <a:spcBef>
              <a:spcPct val="0"/>
            </a:spcBef>
            <a:spcAft>
              <a:spcPct val="20000"/>
            </a:spcAft>
            <a:buChar char="•"/>
          </a:pPr>
          <a:r>
            <a:rPr lang="en-US" sz="1100" kern="1200"/>
            <a:t>Increase referrals to </a:t>
          </a:r>
          <a:r>
            <a:rPr lang="en-US" sz="1100" kern="1200" err="1"/>
            <a:t>Neighborworks</a:t>
          </a:r>
          <a:r>
            <a:rPr lang="en-US" sz="1100" kern="1200"/>
            <a:t> Umpqua's Housing Stability Program by 3% by the end of Q4 </a:t>
          </a:r>
          <a:r>
            <a:rPr lang="en-US" sz="1100" kern="1200">
              <a:latin typeface="Gill Sans MT" panose="020B0502020104020203"/>
            </a:rPr>
            <a:t>2024</a:t>
          </a:r>
          <a:r>
            <a:rPr lang="en-US" sz="1100" kern="1200"/>
            <a:t>. This program focuses on enhancing the skills, knowledge, and abilities of low-income and unhoused individuals to secure housing and attain stability and success.</a:t>
          </a:r>
        </a:p>
        <a:p>
          <a:pPr marL="57150" lvl="1" indent="-57150" algn="l" defTabSz="488950" rtl="0">
            <a:lnSpc>
              <a:spcPct val="90000"/>
            </a:lnSpc>
            <a:spcBef>
              <a:spcPct val="0"/>
            </a:spcBef>
            <a:spcAft>
              <a:spcPct val="20000"/>
            </a:spcAft>
            <a:buChar char="•"/>
          </a:pPr>
          <a:r>
            <a:rPr lang="en-US" sz="1100" kern="1200">
              <a:solidFill>
                <a:schemeClr val="tx1"/>
              </a:solidFill>
              <a:latin typeface="Gill Sans MT" panose="020B0502020104020203"/>
              <a:cs typeface="Arial"/>
            </a:rPr>
            <a:t>UHA will participate in the annual Point in Time Houseless count in </a:t>
          </a:r>
          <a:r>
            <a:rPr lang="en-US" sz="1100" kern="1200">
              <a:solidFill>
                <a:schemeClr val="tx1"/>
              </a:solidFill>
              <a:latin typeface="Calibri"/>
              <a:ea typeface="Calibri"/>
              <a:cs typeface="Calibri"/>
            </a:rPr>
            <a:t>January 2024.</a:t>
          </a:r>
        </a:p>
        <a:p>
          <a:pPr marL="57150" lvl="1" indent="-57150" algn="l" defTabSz="488950" rtl="0">
            <a:lnSpc>
              <a:spcPct val="90000"/>
            </a:lnSpc>
            <a:spcBef>
              <a:spcPct val="0"/>
            </a:spcBef>
            <a:spcAft>
              <a:spcPct val="20000"/>
            </a:spcAft>
            <a:buChar char="•"/>
          </a:pPr>
          <a:r>
            <a:rPr lang="en-US" sz="1100" kern="1200">
              <a:solidFill>
                <a:schemeClr val="tx1"/>
              </a:solidFill>
              <a:latin typeface="Calibri"/>
              <a:cs typeface="Calibri"/>
            </a:rPr>
            <a:t>Socialize housing capacity development updates with the Behavioral Health Committee, at least once quarterly throughout 2024.</a:t>
          </a:r>
        </a:p>
      </dsp:txBody>
      <dsp:txXfrm>
        <a:off x="0" y="911171"/>
        <a:ext cx="7277347" cy="1651860"/>
      </dsp:txXfrm>
    </dsp:sp>
    <dsp:sp modelId="{D94E11CB-F53E-41BA-B172-B4AE5EC3B59B}">
      <dsp:nvSpPr>
        <dsp:cNvPr id="0" name=""/>
        <dsp:cNvSpPr/>
      </dsp:nvSpPr>
      <dsp:spPr>
        <a:xfrm>
          <a:off x="0" y="2563031"/>
          <a:ext cx="7277347" cy="540540"/>
        </a:xfrm>
        <a:prstGeom prst="roundRect">
          <a:avLst/>
        </a:prstGeom>
        <a:gradFill rotWithShape="0">
          <a:gsLst>
            <a:gs pos="0">
              <a:schemeClr val="accent2">
                <a:hueOff val="-305854"/>
                <a:satOff val="16268"/>
                <a:lumOff val="4705"/>
                <a:alphaOff val="0"/>
                <a:tint val="98000"/>
                <a:lumMod val="110000"/>
              </a:schemeClr>
            </a:gs>
            <a:gs pos="84000">
              <a:schemeClr val="accent2">
                <a:hueOff val="-305854"/>
                <a:satOff val="16268"/>
                <a:lumOff val="4705"/>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u="none" kern="1200">
              <a:solidFill>
                <a:schemeClr val="tx1"/>
              </a:solidFill>
            </a:rPr>
            <a:t>Intervention 2: Increase investment in infrastructure development focused on housing for individuals with behavioral health needs</a:t>
          </a:r>
          <a:endParaRPr lang="en-US" sz="1400" kern="1200">
            <a:solidFill>
              <a:schemeClr val="tx1"/>
            </a:solidFill>
          </a:endParaRPr>
        </a:p>
      </dsp:txBody>
      <dsp:txXfrm>
        <a:off x="26387" y="2589418"/>
        <a:ext cx="7224573" cy="487766"/>
      </dsp:txXfrm>
    </dsp:sp>
    <dsp:sp modelId="{CFE4AE3F-81F2-4043-8EF9-F9EC6CE34E32}">
      <dsp:nvSpPr>
        <dsp:cNvPr id="0" name=""/>
        <dsp:cNvSpPr/>
      </dsp:nvSpPr>
      <dsp:spPr>
        <a:xfrm>
          <a:off x="0" y="3103570"/>
          <a:ext cx="7277347" cy="985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056" tIns="17780" rIns="99568" bIns="17780" numCol="1" spcCol="1270" anchor="t" anchorCtr="0">
          <a:noAutofit/>
        </a:bodyPr>
        <a:lstStyle/>
        <a:p>
          <a:pPr marL="57150" lvl="1" indent="-57150" algn="l" defTabSz="488950" rtl="0">
            <a:lnSpc>
              <a:spcPct val="90000"/>
            </a:lnSpc>
            <a:spcBef>
              <a:spcPct val="0"/>
            </a:spcBef>
            <a:spcAft>
              <a:spcPct val="20000"/>
            </a:spcAft>
            <a:buChar char="•"/>
          </a:pPr>
          <a:r>
            <a:rPr lang="en-US" sz="1100" u="none" kern="1200">
              <a:solidFill>
                <a:schemeClr val="tx1"/>
              </a:solidFill>
              <a:latin typeface="Gill Sans MT" panose="020B0502020104020203"/>
            </a:rPr>
            <a:t>Increase the number of members with substance use disorders provided transitional housing through Adapts Lodge by at least 2% in 2024.</a:t>
          </a:r>
          <a:endParaRPr lang="en-US" sz="1100" kern="1200"/>
        </a:p>
        <a:p>
          <a:pPr marL="57150" lvl="1" indent="-57150" algn="l" defTabSz="488950" rtl="0">
            <a:lnSpc>
              <a:spcPct val="90000"/>
            </a:lnSpc>
            <a:spcBef>
              <a:spcPct val="0"/>
            </a:spcBef>
            <a:spcAft>
              <a:spcPct val="20000"/>
            </a:spcAft>
            <a:buChar char="•"/>
          </a:pPr>
          <a:r>
            <a:rPr lang="en-US" sz="1100" u="none" kern="1200">
              <a:solidFill>
                <a:schemeClr val="tx1"/>
              </a:solidFill>
              <a:latin typeface="Gill Sans MT" panose="020B0502020104020203"/>
            </a:rPr>
            <a:t>Increase the capacity of Adapts Rodeway Project for individuals experiencing behavioral health concerns and in need of transitional housing, by adding 10 beds by the end of 2024.</a:t>
          </a:r>
        </a:p>
        <a:p>
          <a:pPr marL="57150" lvl="1" indent="-57150" algn="l" defTabSz="488950" rtl="0">
            <a:lnSpc>
              <a:spcPct val="90000"/>
            </a:lnSpc>
            <a:spcBef>
              <a:spcPct val="0"/>
            </a:spcBef>
            <a:spcAft>
              <a:spcPct val="20000"/>
            </a:spcAft>
            <a:buChar char="•"/>
          </a:pPr>
          <a:r>
            <a:rPr lang="en-US" sz="1100" u="none" kern="1200">
              <a:solidFill>
                <a:schemeClr val="tx1"/>
              </a:solidFill>
              <a:latin typeface="Gill Sans MT" panose="020B0502020104020203"/>
            </a:rPr>
            <a:t>Implement quarterly tracking </a:t>
          </a:r>
          <a:r>
            <a:rPr lang="en-US" sz="1100" u="none" kern="1200">
              <a:solidFill>
                <a:schemeClr val="tx1"/>
              </a:solidFill>
            </a:rPr>
            <a:t> </a:t>
          </a:r>
          <a:r>
            <a:rPr lang="en-US" sz="1100" u="none" kern="1200">
              <a:solidFill>
                <a:schemeClr val="tx1"/>
              </a:solidFill>
              <a:latin typeface="Gill Sans MT" panose="020B0502020104020203"/>
            </a:rPr>
            <a:t>and monitoring of the </a:t>
          </a:r>
          <a:r>
            <a:rPr lang="en-US" sz="1100" u="none" kern="1200">
              <a:solidFill>
                <a:schemeClr val="tx1"/>
              </a:solidFill>
            </a:rPr>
            <a:t>number of members </a:t>
          </a:r>
          <a:r>
            <a:rPr lang="en-US" sz="1100" kern="1200">
              <a:solidFill>
                <a:schemeClr val="tx1"/>
              </a:solidFill>
            </a:rPr>
            <a:t>with behavioral health needs </a:t>
          </a:r>
          <a:r>
            <a:rPr lang="en-US" sz="1100" kern="1200">
              <a:solidFill>
                <a:schemeClr val="tx1"/>
              </a:solidFill>
              <a:latin typeface="Gill Sans MT" panose="020B0502020104020203"/>
            </a:rPr>
            <a:t>receiving</a:t>
          </a:r>
          <a:r>
            <a:rPr lang="en-US" sz="1100" kern="1200">
              <a:solidFill>
                <a:schemeClr val="tx1"/>
              </a:solidFill>
            </a:rPr>
            <a:t> Housing-Related HRS</a:t>
          </a:r>
          <a:r>
            <a:rPr lang="en-US" sz="1100" kern="1200">
              <a:solidFill>
                <a:schemeClr val="tx1"/>
              </a:solidFill>
              <a:latin typeface="Gill Sans MT" panose="020B0502020104020203"/>
            </a:rPr>
            <a:t>.  Looking to identify trends and opportunities for improvement in housing support services.</a:t>
          </a:r>
          <a:endParaRPr lang="en-US" sz="1100" kern="1200">
            <a:solidFill>
              <a:schemeClr val="tx1"/>
            </a:solidFill>
          </a:endParaRPr>
        </a:p>
      </dsp:txBody>
      <dsp:txXfrm>
        <a:off x="0" y="3103570"/>
        <a:ext cx="7277347" cy="985320"/>
      </dsp:txXfrm>
    </dsp:sp>
    <dsp:sp modelId="{53AA7C52-D60A-4019-ACF3-53276C3C64E4}">
      <dsp:nvSpPr>
        <dsp:cNvPr id="0" name=""/>
        <dsp:cNvSpPr/>
      </dsp:nvSpPr>
      <dsp:spPr>
        <a:xfrm>
          <a:off x="0" y="4088891"/>
          <a:ext cx="7277347" cy="540540"/>
        </a:xfrm>
        <a:prstGeom prst="roundRect">
          <a:avLst/>
        </a:prstGeom>
        <a:gradFill rotWithShape="0">
          <a:gsLst>
            <a:gs pos="0">
              <a:schemeClr val="accent2">
                <a:hueOff val="-611709"/>
                <a:satOff val="32535"/>
                <a:lumOff val="9411"/>
                <a:alphaOff val="0"/>
                <a:tint val="98000"/>
                <a:lumMod val="110000"/>
              </a:schemeClr>
            </a:gs>
            <a:gs pos="84000">
              <a:schemeClr val="accent2">
                <a:hueOff val="-611709"/>
                <a:satOff val="32535"/>
                <a:lumOff val="9411"/>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latin typeface="Gill Sans MT" panose="020B0502020104020203"/>
              <a:ea typeface="+mn-ea"/>
              <a:cs typeface="+mn-cs"/>
            </a:rPr>
            <a:t>Intervention 3: </a:t>
          </a:r>
          <a:r>
            <a:rPr lang="en-US" sz="1400" kern="1200"/>
            <a:t> Increase </a:t>
          </a:r>
          <a:r>
            <a:rPr lang="en-US" sz="1400" kern="1200">
              <a:latin typeface="Gill Sans MT" panose="020B0502020104020203"/>
            </a:rPr>
            <a:t>youth and family-centered</a:t>
          </a:r>
          <a:r>
            <a:rPr lang="en-US" sz="1400" kern="1200"/>
            <a:t> housing resources </a:t>
          </a:r>
        </a:p>
      </dsp:txBody>
      <dsp:txXfrm>
        <a:off x="26387" y="4115278"/>
        <a:ext cx="7224573" cy="487766"/>
      </dsp:txXfrm>
    </dsp:sp>
    <dsp:sp modelId="{8DD927B2-B8C3-4B5D-B53B-9B5851EAE844}">
      <dsp:nvSpPr>
        <dsp:cNvPr id="0" name=""/>
        <dsp:cNvSpPr/>
      </dsp:nvSpPr>
      <dsp:spPr>
        <a:xfrm>
          <a:off x="0" y="4629431"/>
          <a:ext cx="7277347" cy="550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056" tIns="17780" rIns="99568" bIns="17780" numCol="1" spcCol="1270" anchor="t" anchorCtr="0">
          <a:noAutofit/>
        </a:bodyPr>
        <a:lstStyle/>
        <a:p>
          <a:pPr marL="57150" lvl="1" indent="-57150" algn="l" defTabSz="488950" rtl="0">
            <a:lnSpc>
              <a:spcPct val="90000"/>
            </a:lnSpc>
            <a:spcBef>
              <a:spcPct val="0"/>
            </a:spcBef>
            <a:spcAft>
              <a:spcPct val="20000"/>
            </a:spcAft>
            <a:buChar char="•"/>
          </a:pPr>
          <a:r>
            <a:rPr lang="en-US" sz="1100" kern="1200"/>
            <a:t>Increase the number of families </a:t>
          </a:r>
          <a:r>
            <a:rPr lang="en-US" sz="1100" kern="1200">
              <a:latin typeface="Gill Sans MT" panose="020B0502020104020203"/>
            </a:rPr>
            <a:t>sheltered through</a:t>
          </a:r>
          <a:r>
            <a:rPr lang="en-US" sz="1100" kern="1200"/>
            <a:t> </a:t>
          </a:r>
          <a:r>
            <a:rPr lang="en-US" sz="1100" kern="1200">
              <a:latin typeface="Gill Sans MT" panose="020B0502020104020203"/>
            </a:rPr>
            <a:t>the </a:t>
          </a:r>
          <a:r>
            <a:rPr lang="en-US" sz="1100" kern="1200"/>
            <a:t>Gary Leif Navigation Center by 10%</a:t>
          </a:r>
          <a:r>
            <a:rPr lang="en-US" sz="1100" kern="1200">
              <a:latin typeface="Gill Sans MT" panose="020B0502020104020203"/>
            </a:rPr>
            <a:t> by the end</a:t>
          </a:r>
          <a:r>
            <a:rPr lang="en-US" sz="1100" kern="1200"/>
            <a:t> </a:t>
          </a:r>
          <a:r>
            <a:rPr lang="en-US" sz="1100" kern="1200">
              <a:latin typeface="Gill Sans MT" panose="020B0502020104020203"/>
            </a:rPr>
            <a:t>of Q4 in </a:t>
          </a:r>
          <a:r>
            <a:rPr lang="en-US" sz="1100" kern="1200"/>
            <a:t>2024</a:t>
          </a:r>
        </a:p>
        <a:p>
          <a:pPr marL="57150" lvl="1" indent="-57150" algn="l" defTabSz="488950" rtl="0">
            <a:lnSpc>
              <a:spcPct val="90000"/>
            </a:lnSpc>
            <a:spcBef>
              <a:spcPct val="0"/>
            </a:spcBef>
            <a:spcAft>
              <a:spcPct val="20000"/>
            </a:spcAft>
            <a:buChar char="•"/>
          </a:pPr>
          <a:r>
            <a:rPr lang="en-US" sz="1100" kern="1200"/>
            <a:t>Increase family occupancy of Hillside Terrace</a:t>
          </a:r>
          <a:r>
            <a:rPr lang="en-US" sz="1100" kern="1200">
              <a:latin typeface="Gill Sans MT" panose="020B0502020104020203"/>
            </a:rPr>
            <a:t> in</a:t>
          </a:r>
          <a:r>
            <a:rPr lang="en-US" sz="1100" kern="1200"/>
            <a:t> </a:t>
          </a:r>
          <a:r>
            <a:rPr lang="en-US" sz="1100" kern="1200">
              <a:latin typeface="Gill Sans MT" panose="020B0502020104020203"/>
            </a:rPr>
            <a:t>2024 </a:t>
          </a:r>
          <a:r>
            <a:rPr lang="en-US" sz="1100" kern="1200"/>
            <a:t>from 50% to 75%</a:t>
          </a:r>
          <a:r>
            <a:rPr lang="en-US" sz="1100" kern="1200">
              <a:latin typeface="Gill Sans MT" panose="020B0502020104020203"/>
            </a:rPr>
            <a:t> by the end of Q4.</a:t>
          </a:r>
          <a:endParaRPr lang="en-US" sz="1100" kern="1200"/>
        </a:p>
        <a:p>
          <a:pPr marL="57150" lvl="1" indent="-57150" algn="l" defTabSz="488950" rtl="0">
            <a:lnSpc>
              <a:spcPct val="90000"/>
            </a:lnSpc>
            <a:spcBef>
              <a:spcPct val="0"/>
            </a:spcBef>
            <a:spcAft>
              <a:spcPct val="20000"/>
            </a:spcAft>
            <a:buChar char="•"/>
          </a:pPr>
          <a:r>
            <a:rPr lang="en-US" sz="1100" kern="1200">
              <a:latin typeface="+mn-lt"/>
              <a:ea typeface="+mn-ea"/>
              <a:cs typeface="+mn-cs"/>
            </a:rPr>
            <a:t>Open a supportive housing program for transitional aged youth, 18-24, by the end of 2025</a:t>
          </a:r>
        </a:p>
      </dsp:txBody>
      <dsp:txXfrm>
        <a:off x="0" y="4629431"/>
        <a:ext cx="7277347" cy="55062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266F39-CCDF-49C7-B86F-954A09F491F6}">
      <dsp:nvSpPr>
        <dsp:cNvPr id="0" name=""/>
        <dsp:cNvSpPr/>
      </dsp:nvSpPr>
      <dsp:spPr>
        <a:xfrm>
          <a:off x="2874" y="312585"/>
          <a:ext cx="1728643" cy="493280"/>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en-US" sz="1400" kern="1200">
              <a:latin typeface="Gill Sans MT" panose="020B0502020104020203"/>
            </a:rPr>
            <a:t>By the end of Quarter 1</a:t>
          </a:r>
          <a:endParaRPr lang="en-US" sz="1400" kern="1200"/>
        </a:p>
      </dsp:txBody>
      <dsp:txXfrm>
        <a:off x="2874" y="312585"/>
        <a:ext cx="1728643" cy="493280"/>
      </dsp:txXfrm>
    </dsp:sp>
    <dsp:sp modelId="{9044F5D0-33C7-4473-9351-2B1F53B677CB}">
      <dsp:nvSpPr>
        <dsp:cNvPr id="0" name=""/>
        <dsp:cNvSpPr/>
      </dsp:nvSpPr>
      <dsp:spPr>
        <a:xfrm>
          <a:off x="5" y="762060"/>
          <a:ext cx="1728643" cy="3967897"/>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US" sz="1400" kern="1200">
              <a:solidFill>
                <a:schemeClr val="tx1"/>
              </a:solidFill>
              <a:latin typeface="Calibri"/>
              <a:cs typeface="Calibri"/>
            </a:rPr>
            <a:t>UHA will develop a Memorandum of Understanding with Adapt Integrated Health Care to set aside 10 rooms of their 52-room hotel for UHA Members with behavioral health needs.</a:t>
          </a:r>
        </a:p>
      </dsp:txBody>
      <dsp:txXfrm>
        <a:off x="5" y="762060"/>
        <a:ext cx="1728643" cy="3967897"/>
      </dsp:txXfrm>
    </dsp:sp>
    <dsp:sp modelId="{57FC7D57-8ECE-4B3A-81C5-1EFF41B2DCFC}">
      <dsp:nvSpPr>
        <dsp:cNvPr id="0" name=""/>
        <dsp:cNvSpPr/>
      </dsp:nvSpPr>
      <dsp:spPr>
        <a:xfrm>
          <a:off x="1973528" y="312585"/>
          <a:ext cx="1728643" cy="493280"/>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en-US" sz="1400" kern="1200">
              <a:latin typeface="Gill Sans MT" panose="020B0502020104020203"/>
            </a:rPr>
            <a:t>By the end of Quarter 2</a:t>
          </a:r>
          <a:endParaRPr lang="en-US" sz="1400" kern="1200"/>
        </a:p>
      </dsp:txBody>
      <dsp:txXfrm>
        <a:off x="1973528" y="312585"/>
        <a:ext cx="1728643" cy="493280"/>
      </dsp:txXfrm>
    </dsp:sp>
    <dsp:sp modelId="{AB7B7578-3FDC-4500-8F2A-3D6D6489C1D8}">
      <dsp:nvSpPr>
        <dsp:cNvPr id="0" name=""/>
        <dsp:cNvSpPr/>
      </dsp:nvSpPr>
      <dsp:spPr>
        <a:xfrm>
          <a:off x="1973528" y="805865"/>
          <a:ext cx="1728643" cy="3967897"/>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US" sz="1400" kern="1200">
              <a:solidFill>
                <a:schemeClr val="tx1"/>
              </a:solidFill>
              <a:latin typeface="Calibri"/>
              <a:cs typeface="Calibri"/>
            </a:rPr>
            <a:t> UHA will host a webinar about Community Capacity Building Funds to promote housing development.</a:t>
          </a:r>
        </a:p>
        <a:p>
          <a:pPr marL="114300" lvl="1" indent="-114300" algn="l" defTabSz="622300" rtl="0">
            <a:lnSpc>
              <a:spcPct val="90000"/>
            </a:lnSpc>
            <a:spcBef>
              <a:spcPct val="0"/>
            </a:spcBef>
            <a:spcAft>
              <a:spcPct val="15000"/>
            </a:spcAft>
            <a:buChar char="•"/>
          </a:pPr>
          <a:r>
            <a:rPr lang="en-US" sz="1400" kern="1200">
              <a:solidFill>
                <a:schemeClr val="tx1"/>
              </a:solidFill>
              <a:latin typeface="Calibri"/>
              <a:cs typeface="Calibri"/>
            </a:rPr>
            <a:t>UHA will host a grant education webinar to help community-based organizations learn how to apply for UHA grant funds (including the housing requirement of SHARE funds).</a:t>
          </a:r>
        </a:p>
        <a:p>
          <a:pPr marL="114300" lvl="1" indent="-114300" algn="l" defTabSz="622300" rtl="0">
            <a:lnSpc>
              <a:spcPct val="90000"/>
            </a:lnSpc>
            <a:spcBef>
              <a:spcPct val="0"/>
            </a:spcBef>
            <a:spcAft>
              <a:spcPct val="15000"/>
            </a:spcAft>
            <a:buChar char="•"/>
          </a:pPr>
          <a:endParaRPr lang="en-US" sz="1400" kern="1200">
            <a:latin typeface="Gill Sans MT" panose="020B0502020104020203"/>
          </a:endParaRPr>
        </a:p>
      </dsp:txBody>
      <dsp:txXfrm>
        <a:off x="1973528" y="805865"/>
        <a:ext cx="1728643" cy="3967897"/>
      </dsp:txXfrm>
    </dsp:sp>
    <dsp:sp modelId="{C8D23C17-E1F2-49DB-8DA4-8B3F304EF7B6}">
      <dsp:nvSpPr>
        <dsp:cNvPr id="0" name=""/>
        <dsp:cNvSpPr/>
      </dsp:nvSpPr>
      <dsp:spPr>
        <a:xfrm>
          <a:off x="3944182" y="312585"/>
          <a:ext cx="1728643" cy="493280"/>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en-US" sz="1400" kern="1200">
              <a:latin typeface="Gill Sans MT" panose="020B0502020104020203"/>
            </a:rPr>
            <a:t>By the end of Quarter 3</a:t>
          </a:r>
          <a:endParaRPr lang="en-US" sz="1400" kern="1200"/>
        </a:p>
      </dsp:txBody>
      <dsp:txXfrm>
        <a:off x="3944182" y="312585"/>
        <a:ext cx="1728643" cy="493280"/>
      </dsp:txXfrm>
    </dsp:sp>
    <dsp:sp modelId="{6CB6EB67-5C02-4443-9606-C14F1F084F78}">
      <dsp:nvSpPr>
        <dsp:cNvPr id="0" name=""/>
        <dsp:cNvSpPr/>
      </dsp:nvSpPr>
      <dsp:spPr>
        <a:xfrm>
          <a:off x="3944182" y="805865"/>
          <a:ext cx="1728643" cy="3967897"/>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US" sz="1400" b="0" kern="1200">
              <a:solidFill>
                <a:schemeClr val="tx1"/>
              </a:solidFill>
              <a:latin typeface="Calibri"/>
              <a:cs typeface="Calibri"/>
            </a:rPr>
            <a:t>Conduct survey on Behavioral Health Housing needs</a:t>
          </a:r>
        </a:p>
        <a:p>
          <a:pPr marL="114300" lvl="1" indent="-114300" algn="l" defTabSz="622300" rtl="0">
            <a:lnSpc>
              <a:spcPct val="90000"/>
            </a:lnSpc>
            <a:spcBef>
              <a:spcPct val="0"/>
            </a:spcBef>
            <a:spcAft>
              <a:spcPct val="15000"/>
            </a:spcAft>
            <a:buChar char="•"/>
          </a:pPr>
          <a:r>
            <a:rPr lang="en-US" sz="1400" b="0" kern="1200">
              <a:solidFill>
                <a:schemeClr val="tx1"/>
              </a:solidFill>
              <a:latin typeface="Calibri"/>
              <a:cs typeface="Calibri"/>
            </a:rPr>
            <a:t>Host annual Umpqua Innovation Conference to highlight the CHP and SHARE Housing Initiatives.</a:t>
          </a:r>
        </a:p>
      </dsp:txBody>
      <dsp:txXfrm>
        <a:off x="3944182" y="805865"/>
        <a:ext cx="1728643" cy="3967897"/>
      </dsp:txXfrm>
    </dsp:sp>
    <dsp:sp modelId="{3602C9C2-67B8-4DDD-9EF3-F453ACF60694}">
      <dsp:nvSpPr>
        <dsp:cNvPr id="0" name=""/>
        <dsp:cNvSpPr/>
      </dsp:nvSpPr>
      <dsp:spPr>
        <a:xfrm>
          <a:off x="5914835" y="312585"/>
          <a:ext cx="1728643" cy="493280"/>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en-US" sz="1400" kern="1200">
              <a:latin typeface="Gill Sans MT" panose="020B0502020104020203"/>
            </a:rPr>
            <a:t>By the end of Quarter 4</a:t>
          </a:r>
          <a:endParaRPr lang="en-US" sz="1400" kern="1200"/>
        </a:p>
      </dsp:txBody>
      <dsp:txXfrm>
        <a:off x="5914835" y="312585"/>
        <a:ext cx="1728643" cy="493280"/>
      </dsp:txXfrm>
    </dsp:sp>
    <dsp:sp modelId="{FBA5AAD5-1362-40A4-9EEE-29F60A709200}">
      <dsp:nvSpPr>
        <dsp:cNvPr id="0" name=""/>
        <dsp:cNvSpPr/>
      </dsp:nvSpPr>
      <dsp:spPr>
        <a:xfrm>
          <a:off x="5914835" y="805865"/>
          <a:ext cx="1728643" cy="3967897"/>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US" sz="1400" kern="1200">
              <a:solidFill>
                <a:schemeClr val="tx1"/>
              </a:solidFill>
              <a:latin typeface="Calibri"/>
              <a:cs typeface="Calibri"/>
            </a:rPr>
            <a:t>Adapt Integrated Health Care will finish construction on the Rodeway Behavioral Health Project with 10 rooms dedicated to </a:t>
          </a:r>
          <a:r>
            <a:rPr lang="en-US" sz="1400" kern="1200">
              <a:solidFill>
                <a:srgbClr val="000000"/>
              </a:solidFill>
              <a:latin typeface="Calibri"/>
              <a:cs typeface="Calibri"/>
            </a:rPr>
            <a:t>UHA members experiencing  behavioral health concerns.</a:t>
          </a:r>
        </a:p>
        <a:p>
          <a:pPr marL="114300" lvl="1" indent="-114300" algn="l" defTabSz="622300" rtl="0">
            <a:lnSpc>
              <a:spcPct val="90000"/>
            </a:lnSpc>
            <a:spcBef>
              <a:spcPct val="0"/>
            </a:spcBef>
            <a:spcAft>
              <a:spcPct val="15000"/>
            </a:spcAft>
            <a:buChar char="•"/>
          </a:pPr>
          <a:r>
            <a:rPr lang="en-US" sz="1400" kern="1200">
              <a:solidFill>
                <a:schemeClr val="tx1"/>
              </a:solidFill>
              <a:latin typeface="Calibri"/>
              <a:cs typeface="Calibri"/>
            </a:rPr>
            <a:t>CHIP funding will be announced.</a:t>
          </a:r>
          <a:endParaRPr lang="en-US" sz="1400" kern="1200">
            <a:solidFill>
              <a:srgbClr val="000000"/>
            </a:solidFill>
            <a:latin typeface="Calibri"/>
            <a:cs typeface="Calibri"/>
          </a:endParaRPr>
        </a:p>
      </dsp:txBody>
      <dsp:txXfrm>
        <a:off x="5914835" y="805865"/>
        <a:ext cx="1728643" cy="396789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4A4C93-B2CE-4EB7-9EB2-65A8F4917470}">
      <dsp:nvSpPr>
        <dsp:cNvPr id="0" name=""/>
        <dsp:cNvSpPr/>
      </dsp:nvSpPr>
      <dsp:spPr>
        <a:xfrm>
          <a:off x="0" y="6933"/>
          <a:ext cx="7044495" cy="8550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DA7A60-1B34-411C-80F8-90FD0C8BC8A0}">
      <dsp:nvSpPr>
        <dsp:cNvPr id="0" name=""/>
        <dsp:cNvSpPr/>
      </dsp:nvSpPr>
      <dsp:spPr>
        <a:xfrm>
          <a:off x="258664" y="199328"/>
          <a:ext cx="470757" cy="4702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AE22D7-F457-42BD-B069-9B3FCC66B1DD}">
      <dsp:nvSpPr>
        <dsp:cNvPr id="0" name=""/>
        <dsp:cNvSpPr/>
      </dsp:nvSpPr>
      <dsp:spPr>
        <a:xfrm>
          <a:off x="988086" y="6933"/>
          <a:ext cx="6026480" cy="908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153" tIns="96153" rIns="96153" bIns="96153" numCol="1" spcCol="1270" anchor="ctr" anchorCtr="0">
          <a:noAutofit/>
        </a:bodyPr>
        <a:lstStyle/>
        <a:p>
          <a:pPr marL="0" lvl="0" indent="0" algn="l" defTabSz="755650">
            <a:lnSpc>
              <a:spcPct val="100000"/>
            </a:lnSpc>
            <a:spcBef>
              <a:spcPct val="0"/>
            </a:spcBef>
            <a:spcAft>
              <a:spcPct val="35000"/>
            </a:spcAft>
            <a:buNone/>
          </a:pPr>
          <a:r>
            <a:rPr lang="en-US" sz="1700" kern="1200">
              <a:solidFill>
                <a:schemeClr val="bg1"/>
              </a:solidFill>
              <a:latin typeface="+mn-lt"/>
            </a:rPr>
            <a:t>Intervention 1: Open adult inpatient psychiatric unit at Mercy Medical Center within one year</a:t>
          </a:r>
        </a:p>
      </dsp:txBody>
      <dsp:txXfrm>
        <a:off x="988086" y="6933"/>
        <a:ext cx="6026480" cy="908530"/>
      </dsp:txXfrm>
    </dsp:sp>
    <dsp:sp modelId="{858F9FF6-15B1-4CB4-864A-E2F546A2009F}">
      <dsp:nvSpPr>
        <dsp:cNvPr id="0" name=""/>
        <dsp:cNvSpPr/>
      </dsp:nvSpPr>
      <dsp:spPr>
        <a:xfrm>
          <a:off x="0" y="1142597"/>
          <a:ext cx="7044495" cy="8550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F9EEF6-8A54-4578-B9AE-542328ECF413}">
      <dsp:nvSpPr>
        <dsp:cNvPr id="0" name=""/>
        <dsp:cNvSpPr/>
      </dsp:nvSpPr>
      <dsp:spPr>
        <a:xfrm>
          <a:off x="258664" y="1334992"/>
          <a:ext cx="470757" cy="4702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08BFFD-ADDC-432F-88BC-96DC427D2813}">
      <dsp:nvSpPr>
        <dsp:cNvPr id="0" name=""/>
        <dsp:cNvSpPr/>
      </dsp:nvSpPr>
      <dsp:spPr>
        <a:xfrm>
          <a:off x="988086" y="1142597"/>
          <a:ext cx="6026480" cy="908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153" tIns="96153" rIns="96153" bIns="96153" numCol="1" spcCol="1270" anchor="ctr" anchorCtr="0">
          <a:noAutofit/>
        </a:bodyPr>
        <a:lstStyle/>
        <a:p>
          <a:pPr marL="0" lvl="0" indent="0" algn="l" defTabSz="755650">
            <a:lnSpc>
              <a:spcPct val="100000"/>
            </a:lnSpc>
            <a:spcBef>
              <a:spcPct val="0"/>
            </a:spcBef>
            <a:spcAft>
              <a:spcPct val="35000"/>
            </a:spcAft>
            <a:buNone/>
          </a:pPr>
          <a:r>
            <a:rPr lang="en-US" sz="1700" u="none" kern="1200">
              <a:solidFill>
                <a:schemeClr val="bg1"/>
              </a:solidFill>
              <a:latin typeface="+mn-lt"/>
            </a:rPr>
            <a:t>Intervention 2:</a:t>
          </a:r>
          <a:r>
            <a:rPr lang="en-US" sz="1700" u="none" kern="1200">
              <a:solidFill>
                <a:schemeClr val="accent3"/>
              </a:solidFill>
              <a:latin typeface="+mn-lt"/>
            </a:rPr>
            <a:t> </a:t>
          </a:r>
          <a:r>
            <a:rPr lang="en-US" sz="1700" kern="1200">
              <a:solidFill>
                <a:schemeClr val="bg1"/>
              </a:solidFill>
              <a:latin typeface="+mn-lt"/>
            </a:rPr>
            <a:t>Open Sobering Center within one year</a:t>
          </a:r>
        </a:p>
      </dsp:txBody>
      <dsp:txXfrm>
        <a:off x="988086" y="1142597"/>
        <a:ext cx="6026480" cy="908530"/>
      </dsp:txXfrm>
    </dsp:sp>
    <dsp:sp modelId="{BB11EBEC-B800-414E-8858-8FF8294D8452}">
      <dsp:nvSpPr>
        <dsp:cNvPr id="0" name=""/>
        <dsp:cNvSpPr/>
      </dsp:nvSpPr>
      <dsp:spPr>
        <a:xfrm>
          <a:off x="0" y="2296850"/>
          <a:ext cx="7044495" cy="8550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CFCC7D-7393-44B3-9139-97669342EF48}">
      <dsp:nvSpPr>
        <dsp:cNvPr id="0" name=""/>
        <dsp:cNvSpPr/>
      </dsp:nvSpPr>
      <dsp:spPr>
        <a:xfrm>
          <a:off x="258664" y="2470655"/>
          <a:ext cx="470757" cy="4702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A0CC43-C40E-472E-B293-3CC994F162FA}">
      <dsp:nvSpPr>
        <dsp:cNvPr id="0" name=""/>
        <dsp:cNvSpPr/>
      </dsp:nvSpPr>
      <dsp:spPr>
        <a:xfrm>
          <a:off x="988086" y="2278260"/>
          <a:ext cx="6026480" cy="908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153" tIns="96153" rIns="96153" bIns="96153" numCol="1" spcCol="1270" anchor="ctr" anchorCtr="0">
          <a:noAutofit/>
        </a:bodyPr>
        <a:lstStyle/>
        <a:p>
          <a:pPr marL="0" lvl="0" indent="0" algn="l" defTabSz="755650">
            <a:lnSpc>
              <a:spcPct val="100000"/>
            </a:lnSpc>
            <a:spcBef>
              <a:spcPct val="0"/>
            </a:spcBef>
            <a:spcAft>
              <a:spcPct val="35000"/>
            </a:spcAft>
            <a:buNone/>
          </a:pPr>
          <a:r>
            <a:rPr lang="en-US" sz="1700" kern="1200">
              <a:solidFill>
                <a:schemeClr val="bg1"/>
              </a:solidFill>
              <a:latin typeface="+mn-lt"/>
            </a:rPr>
            <a:t>Intervention 3: Develop and implement VBP plan to incentivize providers in reducing inappropriate utilization of emergency services and higher levels of care by Q2 2024</a:t>
          </a:r>
        </a:p>
      </dsp:txBody>
      <dsp:txXfrm>
        <a:off x="988086" y="2278260"/>
        <a:ext cx="6026480" cy="908530"/>
      </dsp:txXfrm>
    </dsp:sp>
    <dsp:sp modelId="{69FBC49F-92D3-4784-BD76-DC374ECB7228}">
      <dsp:nvSpPr>
        <dsp:cNvPr id="0" name=""/>
        <dsp:cNvSpPr/>
      </dsp:nvSpPr>
      <dsp:spPr>
        <a:xfrm>
          <a:off x="0" y="3413924"/>
          <a:ext cx="7044495" cy="8550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35A98A-0234-4586-8327-06E5E5EAD514}">
      <dsp:nvSpPr>
        <dsp:cNvPr id="0" name=""/>
        <dsp:cNvSpPr/>
      </dsp:nvSpPr>
      <dsp:spPr>
        <a:xfrm>
          <a:off x="258664" y="3606318"/>
          <a:ext cx="470757" cy="4702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54FBDB-BF5D-43AD-B19E-FF32167AB52A}">
      <dsp:nvSpPr>
        <dsp:cNvPr id="0" name=""/>
        <dsp:cNvSpPr/>
      </dsp:nvSpPr>
      <dsp:spPr>
        <a:xfrm>
          <a:off x="988086" y="3413924"/>
          <a:ext cx="6026480" cy="908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153" tIns="96153" rIns="96153" bIns="96153" numCol="1" spcCol="1270" anchor="ctr" anchorCtr="0">
          <a:noAutofit/>
        </a:bodyPr>
        <a:lstStyle/>
        <a:p>
          <a:pPr marL="0" lvl="0" indent="0" algn="l" defTabSz="755650">
            <a:lnSpc>
              <a:spcPct val="100000"/>
            </a:lnSpc>
            <a:spcBef>
              <a:spcPct val="0"/>
            </a:spcBef>
            <a:spcAft>
              <a:spcPct val="35000"/>
            </a:spcAft>
            <a:buNone/>
          </a:pPr>
          <a:r>
            <a:rPr lang="en-US" sz="1700" kern="1200">
              <a:solidFill>
                <a:schemeClr val="bg1"/>
              </a:solidFill>
              <a:latin typeface="+mn-lt"/>
            </a:rPr>
            <a:t>Intervention 4:</a:t>
          </a:r>
          <a:r>
            <a:rPr lang="en-US" sz="1700" kern="1200">
              <a:solidFill>
                <a:schemeClr val="accent3"/>
              </a:solidFill>
              <a:latin typeface="+mn-lt"/>
            </a:rPr>
            <a:t> </a:t>
          </a:r>
          <a:r>
            <a:rPr lang="en-US" sz="1700" kern="1200">
              <a:solidFill>
                <a:schemeClr val="bg1"/>
              </a:solidFill>
              <a:latin typeface="+mn-lt"/>
            </a:rPr>
            <a:t>Double IIBHT capacity for youth/adolescents from 10 to 20 within one year</a:t>
          </a:r>
        </a:p>
      </dsp:txBody>
      <dsp:txXfrm>
        <a:off x="988086" y="3413924"/>
        <a:ext cx="6026480" cy="908530"/>
      </dsp:txXfrm>
    </dsp:sp>
    <dsp:sp modelId="{5BB31A8F-8297-4ED7-BB7F-8786A86B6AB1}">
      <dsp:nvSpPr>
        <dsp:cNvPr id="0" name=""/>
        <dsp:cNvSpPr/>
      </dsp:nvSpPr>
      <dsp:spPr>
        <a:xfrm>
          <a:off x="0" y="4549587"/>
          <a:ext cx="7044495" cy="8550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5B08E5-F1CA-4628-985C-26E1E5E6B6D2}">
      <dsp:nvSpPr>
        <dsp:cNvPr id="0" name=""/>
        <dsp:cNvSpPr/>
      </dsp:nvSpPr>
      <dsp:spPr>
        <a:xfrm>
          <a:off x="258664" y="4741982"/>
          <a:ext cx="470757" cy="4702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4D52B9-AB95-48C5-BBC7-DD97BBBE32F6}">
      <dsp:nvSpPr>
        <dsp:cNvPr id="0" name=""/>
        <dsp:cNvSpPr/>
      </dsp:nvSpPr>
      <dsp:spPr>
        <a:xfrm>
          <a:off x="988086" y="4549587"/>
          <a:ext cx="6026480" cy="908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153" tIns="96153" rIns="96153" bIns="96153" numCol="1" spcCol="1270" anchor="ctr" anchorCtr="0">
          <a:noAutofit/>
        </a:bodyPr>
        <a:lstStyle/>
        <a:p>
          <a:pPr marL="0" lvl="0" indent="0" algn="l" defTabSz="755650">
            <a:lnSpc>
              <a:spcPct val="100000"/>
            </a:lnSpc>
            <a:spcBef>
              <a:spcPct val="0"/>
            </a:spcBef>
            <a:spcAft>
              <a:spcPct val="35000"/>
            </a:spcAft>
            <a:buNone/>
          </a:pPr>
          <a:r>
            <a:rPr lang="en-US" sz="1700" kern="1200">
              <a:solidFill>
                <a:schemeClr val="bg1"/>
              </a:solidFill>
              <a:latin typeface="+mn-lt"/>
            </a:rPr>
            <a:t>Intervention 5:</a:t>
          </a:r>
          <a:r>
            <a:rPr lang="en-US" sz="1700" kern="1200">
              <a:solidFill>
                <a:schemeClr val="accent3"/>
              </a:solidFill>
              <a:latin typeface="+mn-lt"/>
            </a:rPr>
            <a:t> </a:t>
          </a:r>
          <a:r>
            <a:rPr lang="en-US" sz="1700" kern="1200">
              <a:solidFill>
                <a:schemeClr val="bg1"/>
              </a:solidFill>
              <a:latin typeface="+mn-lt"/>
            </a:rPr>
            <a:t>Develop and distribute infographics and resource/guides on pathways to treatment and available services/ programs by Q4 2022</a:t>
          </a:r>
        </a:p>
      </dsp:txBody>
      <dsp:txXfrm>
        <a:off x="988086" y="4549587"/>
        <a:ext cx="6026480" cy="90853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953E3D-BBD2-48AB-A216-751980669B1C}">
      <dsp:nvSpPr>
        <dsp:cNvPr id="0" name=""/>
        <dsp:cNvSpPr/>
      </dsp:nvSpPr>
      <dsp:spPr>
        <a:xfrm>
          <a:off x="0" y="379570"/>
          <a:ext cx="7353789" cy="170100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0736" tIns="312420" rIns="570736" bIns="106680" numCol="1" spcCol="1270" anchor="t" anchorCtr="0">
          <a:noAutofit/>
        </a:bodyPr>
        <a:lstStyle/>
        <a:p>
          <a:pPr marL="114300" lvl="1" indent="-114300" algn="l" defTabSz="666750" rtl="0">
            <a:lnSpc>
              <a:spcPct val="90000"/>
            </a:lnSpc>
            <a:spcBef>
              <a:spcPct val="0"/>
            </a:spcBef>
            <a:spcAft>
              <a:spcPct val="15000"/>
            </a:spcAft>
            <a:buChar char="•"/>
          </a:pPr>
          <a:r>
            <a:rPr lang="en-US" sz="1500" kern="1200"/>
            <a:t>Sobering Center opened</a:t>
          </a:r>
          <a:r>
            <a:rPr lang="en-US" sz="1500" kern="1200">
              <a:latin typeface="Gill Sans MT" panose="020B0502020104020203"/>
            </a:rPr>
            <a:t> August 2021 </a:t>
          </a:r>
          <a:endParaRPr lang="en-US" sz="1500" kern="1200"/>
        </a:p>
        <a:p>
          <a:pPr marL="114300" lvl="1" indent="-114300" algn="l" defTabSz="666750">
            <a:lnSpc>
              <a:spcPct val="90000"/>
            </a:lnSpc>
            <a:spcBef>
              <a:spcPct val="0"/>
            </a:spcBef>
            <a:spcAft>
              <a:spcPct val="15000"/>
            </a:spcAft>
            <a:buChar char="•"/>
          </a:pPr>
          <a:r>
            <a:rPr lang="en-US" sz="1500" kern="1200"/>
            <a:t>Adapt's Sobering Center diverts individuals from jail and the emergency department by providing a safe and supervised space to sober up.</a:t>
          </a:r>
        </a:p>
        <a:p>
          <a:pPr marL="114300" lvl="1" indent="-114300" algn="l" defTabSz="666750">
            <a:lnSpc>
              <a:spcPct val="90000"/>
            </a:lnSpc>
            <a:spcBef>
              <a:spcPct val="0"/>
            </a:spcBef>
            <a:spcAft>
              <a:spcPct val="15000"/>
            </a:spcAft>
            <a:buChar char="•"/>
          </a:pPr>
          <a:r>
            <a:rPr lang="en-US" sz="1500" kern="1200"/>
            <a:t>This center works collaboratively with teams including Mobile Crisis, Crossroads Residential Treatment, the Assertive Community Treatment Team, Mobile Crisis Team and Detox and Outpatient Teams.  </a:t>
          </a:r>
        </a:p>
      </dsp:txBody>
      <dsp:txXfrm>
        <a:off x="0" y="379570"/>
        <a:ext cx="7353789" cy="1701000"/>
      </dsp:txXfrm>
    </dsp:sp>
    <dsp:sp modelId="{3384A193-4F02-4B38-8B46-1B5DD40A1FA7}">
      <dsp:nvSpPr>
        <dsp:cNvPr id="0" name=""/>
        <dsp:cNvSpPr/>
      </dsp:nvSpPr>
      <dsp:spPr>
        <a:xfrm>
          <a:off x="367689" y="158170"/>
          <a:ext cx="5147652" cy="4428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569" tIns="0" rIns="194569" bIns="0" numCol="1" spcCol="1270" anchor="ctr" anchorCtr="0">
          <a:noAutofit/>
        </a:bodyPr>
        <a:lstStyle/>
        <a:p>
          <a:pPr marL="0" lvl="0" indent="0" algn="l" defTabSz="1244600" rtl="0">
            <a:lnSpc>
              <a:spcPct val="90000"/>
            </a:lnSpc>
            <a:spcBef>
              <a:spcPct val="0"/>
            </a:spcBef>
            <a:spcAft>
              <a:spcPct val="35000"/>
            </a:spcAft>
            <a:buNone/>
          </a:pPr>
          <a:r>
            <a:rPr lang="en-US" sz="2800" kern="1200"/>
            <a:t>Phase 1</a:t>
          </a:r>
          <a:r>
            <a:rPr lang="en-US" sz="2800" kern="1200">
              <a:latin typeface="Gill Sans MT" panose="020B0502020104020203"/>
            </a:rPr>
            <a:t>:</a:t>
          </a:r>
          <a:endParaRPr lang="en-US" sz="2800" kern="1200"/>
        </a:p>
      </dsp:txBody>
      <dsp:txXfrm>
        <a:off x="389305" y="179786"/>
        <a:ext cx="5104420" cy="399568"/>
      </dsp:txXfrm>
    </dsp:sp>
    <dsp:sp modelId="{40D28E05-4711-4FD9-BA35-4189927E70D6}">
      <dsp:nvSpPr>
        <dsp:cNvPr id="0" name=""/>
        <dsp:cNvSpPr/>
      </dsp:nvSpPr>
      <dsp:spPr>
        <a:xfrm>
          <a:off x="0" y="2382971"/>
          <a:ext cx="7353789" cy="1488375"/>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0736" tIns="312420" rIns="570736"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solidFill>
                <a:schemeClr val="bg1"/>
              </a:solidFill>
            </a:rPr>
            <a:t>Crisis Resolution Rooms have been in use since August 2023</a:t>
          </a:r>
          <a:endParaRPr lang="en-US" sz="1500" kern="1200"/>
        </a:p>
        <a:p>
          <a:pPr marL="114300" lvl="1" indent="-114300" algn="l" defTabSz="666750">
            <a:lnSpc>
              <a:spcPct val="90000"/>
            </a:lnSpc>
            <a:spcBef>
              <a:spcPct val="0"/>
            </a:spcBef>
            <a:spcAft>
              <a:spcPct val="15000"/>
            </a:spcAft>
            <a:buChar char="•"/>
          </a:pPr>
          <a:r>
            <a:rPr lang="en-US" sz="1500" kern="1200">
              <a:solidFill>
                <a:schemeClr val="bg1"/>
              </a:solidFill>
            </a:rPr>
            <a:t>A double-unit structure that provides temporary lodging to individuals experiencing a behavioral health crisis for up to 23 hours</a:t>
          </a:r>
        </a:p>
        <a:p>
          <a:pPr marL="114300" lvl="1" indent="-114300" algn="l" defTabSz="666750">
            <a:lnSpc>
              <a:spcPct val="90000"/>
            </a:lnSpc>
            <a:spcBef>
              <a:spcPct val="0"/>
            </a:spcBef>
            <a:spcAft>
              <a:spcPct val="15000"/>
            </a:spcAft>
            <a:buChar char="•"/>
          </a:pPr>
          <a:r>
            <a:rPr lang="en-US" sz="1500" kern="1200">
              <a:solidFill>
                <a:schemeClr val="bg1"/>
              </a:solidFill>
            </a:rPr>
            <a:t>Infrastructure was developed through the support of IMPACTs grant funding from the Criminal Justice Commission (CJC)</a:t>
          </a:r>
        </a:p>
      </dsp:txBody>
      <dsp:txXfrm>
        <a:off x="0" y="2382971"/>
        <a:ext cx="7353789" cy="1488375"/>
      </dsp:txXfrm>
    </dsp:sp>
    <dsp:sp modelId="{613DB686-8D07-4CB0-9103-7C4F9C1005CE}">
      <dsp:nvSpPr>
        <dsp:cNvPr id="0" name=""/>
        <dsp:cNvSpPr/>
      </dsp:nvSpPr>
      <dsp:spPr>
        <a:xfrm>
          <a:off x="367689" y="2161571"/>
          <a:ext cx="5147652" cy="4428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569" tIns="0" rIns="194569" bIns="0" numCol="1" spcCol="1270" anchor="ctr" anchorCtr="0">
          <a:noAutofit/>
        </a:bodyPr>
        <a:lstStyle/>
        <a:p>
          <a:pPr marL="0" lvl="0" indent="0" algn="l" defTabSz="1244600" rtl="0">
            <a:lnSpc>
              <a:spcPct val="90000"/>
            </a:lnSpc>
            <a:spcBef>
              <a:spcPct val="0"/>
            </a:spcBef>
            <a:spcAft>
              <a:spcPct val="35000"/>
            </a:spcAft>
            <a:buNone/>
          </a:pPr>
          <a:r>
            <a:rPr lang="en-US" sz="2800" kern="1200"/>
            <a:t>Phase 2</a:t>
          </a:r>
          <a:r>
            <a:rPr lang="en-US" sz="1400" kern="1200">
              <a:latin typeface="Gill Sans MT" panose="020B0502020104020203"/>
            </a:rPr>
            <a:t>:</a:t>
          </a:r>
          <a:endParaRPr lang="en-US" sz="1400" kern="1200"/>
        </a:p>
      </dsp:txBody>
      <dsp:txXfrm>
        <a:off x="389305" y="2183187"/>
        <a:ext cx="5104420" cy="399568"/>
      </dsp:txXfrm>
    </dsp:sp>
    <dsp:sp modelId="{C3FB9C10-AA7E-47A9-960C-2EA8B8F02ABA}">
      <dsp:nvSpPr>
        <dsp:cNvPr id="0" name=""/>
        <dsp:cNvSpPr/>
      </dsp:nvSpPr>
      <dsp:spPr>
        <a:xfrm>
          <a:off x="0" y="4173746"/>
          <a:ext cx="7353789" cy="108675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0736" tIns="312420" rIns="570736" bIns="106680" numCol="1" spcCol="1270" anchor="t" anchorCtr="0">
          <a:noAutofit/>
        </a:bodyPr>
        <a:lstStyle/>
        <a:p>
          <a:pPr marL="114300" lvl="1" indent="-114300" algn="l" defTabSz="666750" rtl="0">
            <a:lnSpc>
              <a:spcPct val="90000"/>
            </a:lnSpc>
            <a:spcBef>
              <a:spcPct val="0"/>
            </a:spcBef>
            <a:spcAft>
              <a:spcPct val="15000"/>
            </a:spcAft>
            <a:buChar char="•"/>
          </a:pPr>
          <a:r>
            <a:rPr lang="en-US" sz="1500" kern="1200">
              <a:latin typeface="Gill Sans MT" panose="020B0502020104020203"/>
            </a:rPr>
            <a:t>Increase </a:t>
          </a:r>
          <a:r>
            <a:rPr lang="en-US" sz="1500" kern="1200"/>
            <a:t>Mobile Crisis Response and Stabilization Services</a:t>
          </a:r>
          <a:r>
            <a:rPr lang="en-US" sz="1500" kern="1200">
              <a:latin typeface="Gill Sans MT" panose="020B0502020104020203"/>
            </a:rPr>
            <a:t> in 2024</a:t>
          </a:r>
          <a:endParaRPr lang="en-US" sz="1500" kern="1200"/>
        </a:p>
        <a:p>
          <a:pPr marL="114300" lvl="1" indent="-114300" algn="l" defTabSz="666750" rtl="0">
            <a:lnSpc>
              <a:spcPct val="90000"/>
            </a:lnSpc>
            <a:spcBef>
              <a:spcPct val="0"/>
            </a:spcBef>
            <a:spcAft>
              <a:spcPct val="15000"/>
            </a:spcAft>
            <a:buChar char="•"/>
          </a:pPr>
          <a:r>
            <a:rPr lang="en-US" sz="1500" kern="1200">
              <a:latin typeface="Gill Sans MT" panose="020B0502020104020203"/>
            </a:rPr>
            <a:t>Monitor Adapt’s</a:t>
          </a:r>
          <a:r>
            <a:rPr lang="en-US" sz="1500" kern="1200"/>
            <a:t> Mobile Crisis team </a:t>
          </a:r>
          <a:r>
            <a:rPr lang="en-US" sz="1500" kern="1200">
              <a:latin typeface="Gill Sans MT" panose="020B0502020104020203"/>
            </a:rPr>
            <a:t>staffing</a:t>
          </a:r>
        </a:p>
        <a:p>
          <a:pPr marL="228600" lvl="2" indent="-114300" algn="l" defTabSz="666750" rtl="0">
            <a:lnSpc>
              <a:spcPct val="90000"/>
            </a:lnSpc>
            <a:spcBef>
              <a:spcPct val="0"/>
            </a:spcBef>
            <a:spcAft>
              <a:spcPct val="15000"/>
            </a:spcAft>
            <a:buChar char="•"/>
          </a:pPr>
          <a:r>
            <a:rPr lang="en-US" sz="1500" kern="1200">
              <a:latin typeface="Gill Sans MT" panose="020B0502020104020203"/>
            </a:rPr>
            <a:t>Expanded</a:t>
          </a:r>
          <a:r>
            <a:rPr lang="en-US" sz="1500" kern="1200"/>
            <a:t> from 2 FTE to 8 FTE</a:t>
          </a:r>
          <a:r>
            <a:rPr lang="en-US" sz="1500" kern="1200">
              <a:latin typeface="Gill Sans MT" panose="020B0502020104020203"/>
            </a:rPr>
            <a:t> in 2023</a:t>
          </a:r>
          <a:endParaRPr lang="en-US" sz="1500" kern="1200"/>
        </a:p>
      </dsp:txBody>
      <dsp:txXfrm>
        <a:off x="0" y="4173746"/>
        <a:ext cx="7353789" cy="1086750"/>
      </dsp:txXfrm>
    </dsp:sp>
    <dsp:sp modelId="{87950DBB-9D76-4BE6-B8A1-7AFB7DDC13DE}">
      <dsp:nvSpPr>
        <dsp:cNvPr id="0" name=""/>
        <dsp:cNvSpPr/>
      </dsp:nvSpPr>
      <dsp:spPr>
        <a:xfrm>
          <a:off x="367689" y="3952346"/>
          <a:ext cx="5147652" cy="4428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569" tIns="0" rIns="194569" bIns="0" numCol="1" spcCol="1270" anchor="ctr" anchorCtr="0">
          <a:noAutofit/>
        </a:bodyPr>
        <a:lstStyle/>
        <a:p>
          <a:pPr marL="0" lvl="0" indent="0" algn="l" defTabSz="1244600">
            <a:lnSpc>
              <a:spcPct val="90000"/>
            </a:lnSpc>
            <a:spcBef>
              <a:spcPct val="0"/>
            </a:spcBef>
            <a:spcAft>
              <a:spcPct val="35000"/>
            </a:spcAft>
            <a:buNone/>
          </a:pPr>
          <a:r>
            <a:rPr lang="en-US" sz="2800" kern="1200"/>
            <a:t>Phase 3</a:t>
          </a:r>
          <a:r>
            <a:rPr lang="en-US" sz="2800" kern="1200">
              <a:latin typeface="Gill Sans MT" panose="020B0502020104020203"/>
            </a:rPr>
            <a:t>:</a:t>
          </a:r>
          <a:endParaRPr lang="en-US" sz="2800" kern="1200"/>
        </a:p>
      </dsp:txBody>
      <dsp:txXfrm>
        <a:off x="389305" y="3973962"/>
        <a:ext cx="5104420" cy="39956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DC87F-0004-4FCE-AB0D-54350F03CA24}">
      <dsp:nvSpPr>
        <dsp:cNvPr id="0" name=""/>
        <dsp:cNvSpPr/>
      </dsp:nvSpPr>
      <dsp:spPr>
        <a:xfrm>
          <a:off x="159246" y="1914"/>
          <a:ext cx="3885266" cy="702000"/>
        </a:xfrm>
        <a:prstGeom prst="chevron">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rtl="0">
            <a:lnSpc>
              <a:spcPct val="90000"/>
            </a:lnSpc>
            <a:spcBef>
              <a:spcPct val="0"/>
            </a:spcBef>
            <a:spcAft>
              <a:spcPct val="35000"/>
            </a:spcAft>
            <a:buNone/>
          </a:pPr>
          <a:r>
            <a:rPr lang="en-US" sz="1600" kern="1200"/>
            <a:t>Improve provider management of inappropriate ED utilization</a:t>
          </a:r>
          <a:r>
            <a:rPr lang="en-US" sz="1600" kern="1200">
              <a:latin typeface="Gill Sans MT" panose="020B0502020104020203"/>
            </a:rPr>
            <a:t> </a:t>
          </a:r>
          <a:endParaRPr lang="en-US" sz="1600" kern="1200"/>
        </a:p>
      </dsp:txBody>
      <dsp:txXfrm>
        <a:off x="510246" y="1914"/>
        <a:ext cx="3183266" cy="702000"/>
      </dsp:txXfrm>
    </dsp:sp>
    <dsp:sp modelId="{84DCE3F6-E98C-430C-BE27-F42A4150E3C4}">
      <dsp:nvSpPr>
        <dsp:cNvPr id="0" name=""/>
        <dsp:cNvSpPr/>
      </dsp:nvSpPr>
      <dsp:spPr>
        <a:xfrm>
          <a:off x="139190" y="776973"/>
          <a:ext cx="3267478" cy="3451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533400">
            <a:lnSpc>
              <a:spcPct val="90000"/>
            </a:lnSpc>
            <a:spcBef>
              <a:spcPct val="0"/>
            </a:spcBef>
            <a:spcAft>
              <a:spcPct val="15000"/>
            </a:spcAft>
            <a:buChar char="•"/>
          </a:pPr>
          <a:r>
            <a:rPr lang="en-US" sz="1200" kern="1200">
              <a:latin typeface="+mn-lt"/>
            </a:rPr>
            <a:t>UHA created the Member Attribution Cost Summary (MACS) VBP plan in 2019, </a:t>
          </a:r>
          <a:r>
            <a:rPr lang="en-US" sz="1200" b="0" i="0" kern="1200">
              <a:solidFill>
                <a:srgbClr val="000000"/>
              </a:solidFill>
              <a:effectLst/>
              <a:latin typeface="+mn-lt"/>
            </a:rPr>
            <a:t>The objective is to increase the quality of care due to increased communication and care coordination between PCP, specialists, and facilities regarding the management of member care.</a:t>
          </a:r>
          <a:endParaRPr lang="en-US" sz="1200" kern="1200">
            <a:latin typeface="+mn-lt"/>
          </a:endParaRPr>
        </a:p>
        <a:p>
          <a:pPr marL="228600" lvl="2" indent="-114300" algn="l" defTabSz="533400">
            <a:lnSpc>
              <a:spcPct val="90000"/>
            </a:lnSpc>
            <a:spcBef>
              <a:spcPct val="0"/>
            </a:spcBef>
            <a:spcAft>
              <a:spcPct val="15000"/>
            </a:spcAft>
            <a:buChar char="•"/>
          </a:pPr>
          <a:r>
            <a:rPr lang="en-US" sz="1200" kern="1200">
              <a:latin typeface="+mn-lt"/>
            </a:rPr>
            <a:t>4- year implementation plan </a:t>
          </a:r>
          <a:r>
            <a:rPr lang="en-US" sz="1200" b="0" i="0" kern="1200">
              <a:solidFill>
                <a:srgbClr val="000000"/>
              </a:solidFill>
              <a:effectLst/>
              <a:latin typeface="+mn-lt"/>
            </a:rPr>
            <a:t>uses an incremental approach of 25%, 50%, 75%, and ending at 100% risk to their withholding. </a:t>
          </a:r>
          <a:r>
            <a:rPr lang="en-US" sz="1200" kern="1200">
              <a:latin typeface="+mn-lt"/>
            </a:rPr>
            <a:t>.</a:t>
          </a:r>
        </a:p>
        <a:p>
          <a:pPr marL="114300" lvl="1" indent="-114300" algn="l" defTabSz="533400">
            <a:lnSpc>
              <a:spcPct val="90000"/>
            </a:lnSpc>
            <a:spcBef>
              <a:spcPct val="0"/>
            </a:spcBef>
            <a:spcAft>
              <a:spcPct val="15000"/>
            </a:spcAft>
            <a:buChar char="•"/>
          </a:pPr>
          <a:r>
            <a:rPr lang="en-US" sz="1200" kern="1200">
              <a:latin typeface="+mn-lt"/>
            </a:rPr>
            <a:t>Patient costs are monitored and managed effectively by the PCPs, aiming to remain below 87% of collected premiums. Overshooting the target, can impact other providers involved in the patients’ care.</a:t>
          </a:r>
        </a:p>
        <a:p>
          <a:pPr marL="114300" lvl="1" indent="-114300" algn="l" defTabSz="533400" rtl="0">
            <a:lnSpc>
              <a:spcPct val="90000"/>
            </a:lnSpc>
            <a:spcBef>
              <a:spcPct val="0"/>
            </a:spcBef>
            <a:spcAft>
              <a:spcPct val="15000"/>
            </a:spcAft>
            <a:buChar char="•"/>
          </a:pPr>
          <a:r>
            <a:rPr lang="en-US" sz="1200" kern="1200">
              <a:latin typeface="+mn-lt"/>
            </a:rPr>
            <a:t>The MACS program curbed inappropriate ER visits;  resulting in a total of $25M risk pool payments across 79 vendors across 22 clinics for 2022.</a:t>
          </a:r>
        </a:p>
        <a:p>
          <a:pPr marL="114300" lvl="1" indent="-114300" algn="l" defTabSz="533400">
            <a:lnSpc>
              <a:spcPct val="90000"/>
            </a:lnSpc>
            <a:spcBef>
              <a:spcPct val="0"/>
            </a:spcBef>
            <a:spcAft>
              <a:spcPct val="15000"/>
            </a:spcAft>
            <a:buChar char="•"/>
          </a:pPr>
          <a:r>
            <a:rPr lang="en-US" sz="1200" kern="1200">
              <a:latin typeface="+mn-lt"/>
            </a:rPr>
            <a:t>Preliminary results from 2023 show involvement across 22 clinics</a:t>
          </a:r>
        </a:p>
      </dsp:txBody>
      <dsp:txXfrm>
        <a:off x="139190" y="776973"/>
        <a:ext cx="3267478" cy="3451500"/>
      </dsp:txXfrm>
    </dsp:sp>
    <dsp:sp modelId="{D2337CA4-2501-42AE-B82D-94D08197FE18}">
      <dsp:nvSpPr>
        <dsp:cNvPr id="0" name=""/>
        <dsp:cNvSpPr/>
      </dsp:nvSpPr>
      <dsp:spPr>
        <a:xfrm>
          <a:off x="3756518" y="1030"/>
          <a:ext cx="3885266" cy="702000"/>
        </a:xfrm>
        <a:prstGeom prst="chevron">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Implement VBP Metric Across Provider Contracts</a:t>
          </a:r>
        </a:p>
      </dsp:txBody>
      <dsp:txXfrm>
        <a:off x="4107518" y="1030"/>
        <a:ext cx="3183266" cy="702000"/>
      </dsp:txXfrm>
    </dsp:sp>
    <dsp:sp modelId="{AA61CE39-7526-436B-B181-9DCCBAE250AE}">
      <dsp:nvSpPr>
        <dsp:cNvPr id="0" name=""/>
        <dsp:cNvSpPr/>
      </dsp:nvSpPr>
      <dsp:spPr>
        <a:xfrm>
          <a:off x="3756518" y="790780"/>
          <a:ext cx="3108213" cy="3451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a:cs typeface="Times New Roman"/>
            </a:rPr>
            <a:t>Improve management of members with mild to moderate mental illness and/or substance use disorders within the primary care setting </a:t>
          </a:r>
          <a:endParaRPr lang="en-US" sz="1200" kern="1200"/>
        </a:p>
        <a:p>
          <a:pPr marL="114300" lvl="1" indent="-114300" algn="l" defTabSz="533400">
            <a:lnSpc>
              <a:spcPct val="90000"/>
            </a:lnSpc>
            <a:spcBef>
              <a:spcPct val="0"/>
            </a:spcBef>
            <a:spcAft>
              <a:spcPct val="15000"/>
            </a:spcAft>
            <a:buChar char="•"/>
          </a:pPr>
          <a:r>
            <a:rPr lang="en-US" sz="1200" kern="1200">
              <a:solidFill>
                <a:srgbClr val="000000"/>
              </a:solidFill>
              <a:latin typeface="Gill Sans MT" panose="020B0502020104020203"/>
            </a:rPr>
            <a:t>Program targets involve reducing ER return rates to 20.26% (currently at 20.8%) and reaching or surpassing the 17.33% substance use disorder treatment start rate by 2023, which currently stands at 20.3%.</a:t>
          </a:r>
          <a:endParaRPr lang="en-US" sz="1200" kern="1200"/>
        </a:p>
      </dsp:txBody>
      <dsp:txXfrm>
        <a:off x="3756518" y="790780"/>
        <a:ext cx="3108213" cy="3451500"/>
      </dsp:txXfrm>
    </dsp:sp>
    <dsp:sp modelId="{A7F105A7-ED26-47EC-8CD7-2D815960585D}">
      <dsp:nvSpPr>
        <dsp:cNvPr id="0" name=""/>
        <dsp:cNvSpPr/>
      </dsp:nvSpPr>
      <dsp:spPr>
        <a:xfrm>
          <a:off x="7425785" y="1030"/>
          <a:ext cx="3885266" cy="702000"/>
        </a:xfrm>
        <a:prstGeom prst="chevron">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rtl="0">
            <a:lnSpc>
              <a:spcPct val="90000"/>
            </a:lnSpc>
            <a:spcBef>
              <a:spcPct val="0"/>
            </a:spcBef>
            <a:spcAft>
              <a:spcPct val="35000"/>
            </a:spcAft>
            <a:buNone/>
          </a:pPr>
          <a:r>
            <a:rPr lang="en-US" sz="1600" kern="1200">
              <a:latin typeface="Gill Sans MT" panose="020B0502020104020203"/>
            </a:rPr>
            <a:t>Address Health Equity in Emergency Department Utilization for  </a:t>
          </a:r>
          <a:endParaRPr lang="en-US" sz="1600" kern="1200"/>
        </a:p>
      </dsp:txBody>
      <dsp:txXfrm>
        <a:off x="7776785" y="1030"/>
        <a:ext cx="3183266" cy="702000"/>
      </dsp:txXfrm>
    </dsp:sp>
    <dsp:sp modelId="{59017638-0E8C-4A49-9ED7-7F07DAF1A96F}">
      <dsp:nvSpPr>
        <dsp:cNvPr id="0" name=""/>
        <dsp:cNvSpPr/>
      </dsp:nvSpPr>
      <dsp:spPr>
        <a:xfrm>
          <a:off x="7761845" y="791810"/>
          <a:ext cx="3108213" cy="3451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endParaRPr lang="en-US" sz="1400" kern="1200"/>
        </a:p>
        <a:p>
          <a:pPr marL="114300" lvl="1" indent="-114300" algn="l" defTabSz="533400" rtl="0">
            <a:lnSpc>
              <a:spcPct val="90000"/>
            </a:lnSpc>
            <a:spcBef>
              <a:spcPct val="0"/>
            </a:spcBef>
            <a:spcAft>
              <a:spcPct val="15000"/>
            </a:spcAft>
            <a:buFont typeface="Arial" panose="020B0604020202020204" pitchFamily="34" charset="0"/>
            <a:buChar char="•"/>
          </a:pPr>
          <a:r>
            <a:rPr lang="en-US" sz="1200" kern="1200">
              <a:latin typeface="+mn-lt"/>
            </a:rPr>
            <a:t>Enhance staff comprehension of diverse cultures and backgrounds and improve cultural competency</a:t>
          </a:r>
        </a:p>
        <a:p>
          <a:pPr marL="114300" lvl="1" indent="-114300" algn="l" defTabSz="533400" rtl="0">
            <a:lnSpc>
              <a:spcPct val="90000"/>
            </a:lnSpc>
            <a:spcBef>
              <a:spcPct val="0"/>
            </a:spcBef>
            <a:spcAft>
              <a:spcPct val="15000"/>
            </a:spcAft>
            <a:buFont typeface="Arial" panose="020B0604020202020204" pitchFamily="34" charset="0"/>
            <a:buChar char="•"/>
          </a:pPr>
          <a:r>
            <a:rPr lang="en-US" sz="1200" kern="1200">
              <a:solidFill>
                <a:srgbClr val="000000"/>
              </a:solidFill>
              <a:latin typeface="+mn-lt"/>
              <a:cs typeface="Times New Roman"/>
            </a:rPr>
            <a:t>Incentivize provider reporting of REAL+D and SDOH.</a:t>
          </a:r>
          <a:endParaRPr lang="en-US" sz="1200" kern="1200">
            <a:solidFill>
              <a:srgbClr val="000000"/>
            </a:solidFill>
            <a:latin typeface="+mn-lt"/>
          </a:endParaRPr>
        </a:p>
        <a:p>
          <a:pPr marL="114300" lvl="1" indent="-114300" algn="l" defTabSz="533400" rtl="0">
            <a:lnSpc>
              <a:spcPct val="90000"/>
            </a:lnSpc>
            <a:spcBef>
              <a:spcPct val="0"/>
            </a:spcBef>
            <a:spcAft>
              <a:spcPct val="15000"/>
            </a:spcAft>
            <a:buFont typeface="Arial" panose="020B0604020202020204" pitchFamily="34" charset="0"/>
            <a:buChar char="•"/>
          </a:pPr>
          <a:r>
            <a:rPr lang="en-US" sz="1200" kern="1200">
              <a:solidFill>
                <a:srgbClr val="000000"/>
              </a:solidFill>
              <a:latin typeface="+mn-lt"/>
              <a:cs typeface="Times New Roman"/>
            </a:rPr>
            <a:t>Provide training to network providers on cultural responsiveness and implicit bias</a:t>
          </a:r>
          <a:r>
            <a:rPr lang="en-US" sz="1200" kern="1200">
              <a:latin typeface="+mn-lt"/>
              <a:cs typeface="Times New Roman"/>
            </a:rPr>
            <a:t> </a:t>
          </a:r>
          <a:endParaRPr lang="en-US" sz="1200" kern="1200">
            <a:latin typeface="+mn-lt"/>
          </a:endParaRPr>
        </a:p>
        <a:p>
          <a:pPr marL="114300" lvl="1" indent="-114300" algn="l" defTabSz="622300">
            <a:lnSpc>
              <a:spcPct val="90000"/>
            </a:lnSpc>
            <a:spcBef>
              <a:spcPct val="0"/>
            </a:spcBef>
            <a:spcAft>
              <a:spcPct val="15000"/>
            </a:spcAft>
            <a:buFont typeface="Arial" panose="020B0604020202020204" pitchFamily="34" charset="0"/>
            <a:buChar char="•"/>
          </a:pPr>
          <a:endParaRPr lang="en-US" sz="1400" kern="1200"/>
        </a:p>
      </dsp:txBody>
      <dsp:txXfrm>
        <a:off x="7761845" y="791810"/>
        <a:ext cx="3108213" cy="34515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8A6ACB-17B5-4447-B8BB-FBBA4BC67D15}">
      <dsp:nvSpPr>
        <dsp:cNvPr id="0" name=""/>
        <dsp:cNvSpPr/>
      </dsp:nvSpPr>
      <dsp:spPr>
        <a:xfrm>
          <a:off x="4" y="1774"/>
          <a:ext cx="5422890" cy="1171044"/>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kern="1200">
              <a:latin typeface="Gill Sans MT" panose="020B0502020104020203"/>
            </a:rPr>
            <a:t>UHA was the first CCO in Oregon to successfully implement IIBHT to address gaps in the children’s mental health service array.</a:t>
          </a:r>
          <a:endParaRPr lang="en-US" sz="2200" kern="1200"/>
        </a:p>
      </dsp:txBody>
      <dsp:txXfrm>
        <a:off x="4" y="1774"/>
        <a:ext cx="5422890" cy="1171044"/>
      </dsp:txXfrm>
    </dsp:sp>
    <dsp:sp modelId="{0A7DE841-4C2C-49D4-9F02-4DDEDAB0B68F}">
      <dsp:nvSpPr>
        <dsp:cNvPr id="0" name=""/>
        <dsp:cNvSpPr/>
      </dsp:nvSpPr>
      <dsp:spPr>
        <a:xfrm>
          <a:off x="0" y="1231371"/>
          <a:ext cx="5422900" cy="1171044"/>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kern="1200"/>
            <a:t>2 IIBHT Program Clinicians Recruited in 2023 to increase program capacity. </a:t>
          </a:r>
        </a:p>
      </dsp:txBody>
      <dsp:txXfrm>
        <a:off x="0" y="1231371"/>
        <a:ext cx="5422900" cy="1171044"/>
      </dsp:txXfrm>
    </dsp:sp>
    <dsp:sp modelId="{3ADF1280-AF35-4086-82F8-DD275E5AC7F0}">
      <dsp:nvSpPr>
        <dsp:cNvPr id="0" name=""/>
        <dsp:cNvSpPr/>
      </dsp:nvSpPr>
      <dsp:spPr>
        <a:xfrm>
          <a:off x="0" y="2460968"/>
          <a:ext cx="5422900" cy="1171044"/>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kern="1200"/>
            <a:t>Increased youth participation in IIBHT by 46.2% for 2023.</a:t>
          </a:r>
        </a:p>
      </dsp:txBody>
      <dsp:txXfrm>
        <a:off x="0" y="2460968"/>
        <a:ext cx="5422900" cy="117104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CC8794-A305-4F99-A426-CFE80AEE984F}">
      <dsp:nvSpPr>
        <dsp:cNvPr id="0" name=""/>
        <dsp:cNvSpPr/>
      </dsp:nvSpPr>
      <dsp:spPr>
        <a:xfrm>
          <a:off x="0" y="0"/>
          <a:ext cx="11525955" cy="1331786"/>
        </a:xfrm>
        <a:prstGeom prst="roundRect">
          <a:avLst>
            <a:gd name="adj" fmla="val 10000"/>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699BC6-01F6-42A4-9D71-7828636FBAEE}">
      <dsp:nvSpPr>
        <dsp:cNvPr id="0" name=""/>
        <dsp:cNvSpPr/>
      </dsp:nvSpPr>
      <dsp:spPr>
        <a:xfrm>
          <a:off x="2022484" y="122311"/>
          <a:ext cx="2062838" cy="533248"/>
        </a:xfrm>
        <a:prstGeom prst="roundRect">
          <a:avLst>
            <a:gd name="adj" fmla="val 10000"/>
          </a:avLst>
        </a:prstGeom>
        <a:solidFill>
          <a:schemeClr val="accent3"/>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370E4D-4E89-4845-A95C-5F2CB4672FFD}">
      <dsp:nvSpPr>
        <dsp:cNvPr id="0" name=""/>
        <dsp:cNvSpPr/>
      </dsp:nvSpPr>
      <dsp:spPr>
        <a:xfrm rot="10800000">
          <a:off x="396217" y="1470138"/>
          <a:ext cx="5409884" cy="2872069"/>
        </a:xfrm>
        <a:prstGeom prst="round2SameRect">
          <a:avLst>
            <a:gd name="adj1" fmla="val 10500"/>
            <a:gd name="adj2" fmla="val 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l" defTabSz="533400">
            <a:lnSpc>
              <a:spcPct val="90000"/>
            </a:lnSpc>
            <a:spcBef>
              <a:spcPct val="0"/>
            </a:spcBef>
            <a:spcAft>
              <a:spcPct val="35000"/>
            </a:spcAft>
            <a:buNone/>
          </a:pPr>
          <a:r>
            <a:rPr lang="en-US" sz="1200" kern="1200"/>
            <a:t>CM Referral Form</a:t>
          </a:r>
        </a:p>
        <a:p>
          <a:pPr marL="0" lvl="0" indent="0" algn="l" defTabSz="533400">
            <a:lnSpc>
              <a:spcPct val="90000"/>
            </a:lnSpc>
            <a:spcBef>
              <a:spcPct val="0"/>
            </a:spcBef>
            <a:spcAft>
              <a:spcPct val="35000"/>
            </a:spcAft>
            <a:buNone/>
          </a:pPr>
          <a:r>
            <a:rPr lang="en-US" sz="1200" kern="1200"/>
            <a:t>Care Coordination Program Services Information</a:t>
          </a:r>
        </a:p>
        <a:p>
          <a:pPr marL="0" lvl="0" indent="0" algn="l" defTabSz="533400">
            <a:lnSpc>
              <a:spcPct val="90000"/>
            </a:lnSpc>
            <a:spcBef>
              <a:spcPct val="0"/>
            </a:spcBef>
            <a:spcAft>
              <a:spcPct val="35000"/>
            </a:spcAft>
            <a:buNone/>
          </a:pPr>
          <a:r>
            <a:rPr lang="en-US" sz="1200" kern="1200"/>
            <a:t>Certificate of Need Form</a:t>
          </a:r>
        </a:p>
        <a:p>
          <a:pPr marL="0" lvl="0" indent="0" algn="l" defTabSz="533400">
            <a:lnSpc>
              <a:spcPct val="90000"/>
            </a:lnSpc>
            <a:spcBef>
              <a:spcPct val="0"/>
            </a:spcBef>
            <a:spcAft>
              <a:spcPct val="35000"/>
            </a:spcAft>
            <a:buNone/>
          </a:pPr>
          <a:r>
            <a:rPr lang="en-US" sz="1200" kern="1200"/>
            <a:t>IIBHT Program Flyer</a:t>
          </a:r>
        </a:p>
        <a:p>
          <a:pPr marL="0" lvl="0" indent="0" algn="l" defTabSz="533400">
            <a:lnSpc>
              <a:spcPct val="90000"/>
            </a:lnSpc>
            <a:spcBef>
              <a:spcPct val="0"/>
            </a:spcBef>
            <a:spcAft>
              <a:spcPct val="35000"/>
            </a:spcAft>
            <a:buNone/>
          </a:pPr>
          <a:r>
            <a:rPr lang="en-US" sz="1200" kern="1200"/>
            <a:t>IIBHT Referral Form</a:t>
          </a:r>
        </a:p>
        <a:p>
          <a:pPr marL="0" lvl="0" indent="0" algn="l" defTabSz="533400">
            <a:lnSpc>
              <a:spcPct val="90000"/>
            </a:lnSpc>
            <a:spcBef>
              <a:spcPct val="0"/>
            </a:spcBef>
            <a:spcAft>
              <a:spcPct val="35000"/>
            </a:spcAft>
            <a:buNone/>
          </a:pPr>
          <a:r>
            <a:rPr lang="en-US" sz="1200" kern="1200"/>
            <a:t>Disorder Eating Consultation and a TIP Sheet</a:t>
          </a:r>
        </a:p>
        <a:p>
          <a:pPr marL="0" lvl="0" indent="0" algn="l" defTabSz="533400">
            <a:lnSpc>
              <a:spcPct val="90000"/>
            </a:lnSpc>
            <a:spcBef>
              <a:spcPct val="0"/>
            </a:spcBef>
            <a:spcAft>
              <a:spcPct val="35000"/>
            </a:spcAft>
            <a:buNone/>
          </a:pPr>
          <a:r>
            <a:rPr lang="en-US" sz="1200" kern="1200"/>
            <a:t>Peer Delivered Services Flyer</a:t>
          </a:r>
        </a:p>
        <a:p>
          <a:pPr marL="0" lvl="0" indent="0" algn="l" defTabSz="533400">
            <a:lnSpc>
              <a:spcPct val="90000"/>
            </a:lnSpc>
            <a:spcBef>
              <a:spcPct val="0"/>
            </a:spcBef>
            <a:spcAft>
              <a:spcPct val="35000"/>
            </a:spcAft>
            <a:buNone/>
          </a:pPr>
          <a:r>
            <a:rPr lang="en-US" sz="1200" kern="1200"/>
            <a:t>Community Health Worker Flyer</a:t>
          </a:r>
        </a:p>
        <a:p>
          <a:pPr marL="0" lvl="0" indent="0" algn="l" defTabSz="533400">
            <a:lnSpc>
              <a:spcPct val="90000"/>
            </a:lnSpc>
            <a:spcBef>
              <a:spcPct val="0"/>
            </a:spcBef>
            <a:spcAft>
              <a:spcPct val="35000"/>
            </a:spcAft>
            <a:buNone/>
          </a:pPr>
          <a:r>
            <a:rPr lang="en-US" sz="1200" kern="1200"/>
            <a:t>Hepatitis C – Education, Treatment, and Resources</a:t>
          </a:r>
        </a:p>
        <a:p>
          <a:pPr marL="0" lvl="0" indent="0" algn="l" defTabSz="533400">
            <a:lnSpc>
              <a:spcPct val="90000"/>
            </a:lnSpc>
            <a:spcBef>
              <a:spcPct val="0"/>
            </a:spcBef>
            <a:spcAft>
              <a:spcPct val="35000"/>
            </a:spcAft>
            <a:buNone/>
          </a:pPr>
          <a:r>
            <a:rPr lang="en-US" sz="1200" kern="1200"/>
            <a:t>New Day Program Flyer – For pregnant mothers with substance use or mental health disorders</a:t>
          </a:r>
        </a:p>
        <a:p>
          <a:pPr marL="0" lvl="0" indent="0" algn="l" defTabSz="533400">
            <a:lnSpc>
              <a:spcPct val="90000"/>
            </a:lnSpc>
            <a:spcBef>
              <a:spcPct val="0"/>
            </a:spcBef>
            <a:spcAft>
              <a:spcPct val="35000"/>
            </a:spcAft>
            <a:buNone/>
          </a:pPr>
          <a:r>
            <a:rPr lang="en-US" sz="1200" kern="1200"/>
            <a:t>New Beginnings Program Flyer – Children 0-5 program that works with the child and their families </a:t>
          </a:r>
          <a:r>
            <a:rPr lang="en-US" sz="1400" kern="1200"/>
            <a:t>to offer supports and resources.</a:t>
          </a:r>
        </a:p>
      </dsp:txBody>
      <dsp:txXfrm rot="10800000">
        <a:off x="484543" y="1470138"/>
        <a:ext cx="5233232" cy="2783743"/>
      </dsp:txXfrm>
    </dsp:sp>
    <dsp:sp modelId="{2B2DE9D2-9BC7-4C96-B574-2A6F1EBB0BDC}">
      <dsp:nvSpPr>
        <dsp:cNvPr id="0" name=""/>
        <dsp:cNvSpPr/>
      </dsp:nvSpPr>
      <dsp:spPr>
        <a:xfrm>
          <a:off x="7435965" y="117097"/>
          <a:ext cx="2507545" cy="535661"/>
        </a:xfrm>
        <a:prstGeom prst="roundRect">
          <a:avLst>
            <a:gd name="adj" fmla="val 10000"/>
          </a:avLst>
        </a:prstGeom>
        <a:solidFill>
          <a:schemeClr val="accent3"/>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9FF08C-2AB1-470E-9952-D7A621F7F3FE}">
      <dsp:nvSpPr>
        <dsp:cNvPr id="0" name=""/>
        <dsp:cNvSpPr/>
      </dsp:nvSpPr>
      <dsp:spPr>
        <a:xfrm rot="10800000">
          <a:off x="6214213" y="1470138"/>
          <a:ext cx="5029550" cy="2872069"/>
        </a:xfrm>
        <a:prstGeom prst="round2SameRect">
          <a:avLst>
            <a:gd name="adj1" fmla="val 10500"/>
            <a:gd name="adj2" fmla="val 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a:t>Specialty &amp; Integrated Behavioral Health Asset Map for Young Children Birth to Five (0-5)</a:t>
          </a:r>
          <a:br>
            <a:rPr lang="en-US" sz="2400" kern="1200"/>
          </a:br>
          <a:r>
            <a:rPr lang="en-US" sz="2000" kern="1200"/>
            <a:t>updated in 2023 </a:t>
          </a:r>
          <a:endParaRPr lang="en-US" sz="2400" kern="1200"/>
        </a:p>
      </dsp:txBody>
      <dsp:txXfrm rot="10800000">
        <a:off x="6302539" y="1470138"/>
        <a:ext cx="4852898" cy="278374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D81230-951E-4145-8BC4-3263C677CEE1}">
      <dsp:nvSpPr>
        <dsp:cNvPr id="0" name=""/>
        <dsp:cNvSpPr/>
      </dsp:nvSpPr>
      <dsp:spPr>
        <a:xfrm>
          <a:off x="765455" y="2741"/>
          <a:ext cx="1748697" cy="1049218"/>
        </a:xfrm>
        <a:prstGeom prst="rect">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Newly contracted in October 2022</a:t>
          </a:r>
        </a:p>
      </dsp:txBody>
      <dsp:txXfrm>
        <a:off x="765455" y="2741"/>
        <a:ext cx="1748697" cy="1049218"/>
      </dsp:txXfrm>
    </dsp:sp>
    <dsp:sp modelId="{0F707404-0902-469B-B416-CA201ED37A85}">
      <dsp:nvSpPr>
        <dsp:cNvPr id="0" name=""/>
        <dsp:cNvSpPr/>
      </dsp:nvSpPr>
      <dsp:spPr>
        <a:xfrm>
          <a:off x="765455" y="1226829"/>
          <a:ext cx="1748697" cy="1049218"/>
        </a:xfrm>
        <a:prstGeom prst="rect">
          <a:avLst/>
        </a:prstGeom>
        <a:solidFill>
          <a:schemeClr val="accent1">
            <a:shade val="80000"/>
            <a:hueOff val="234196"/>
            <a:satOff val="-25317"/>
            <a:lumOff val="20386"/>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Providing medically assisted treatment (MAT) services</a:t>
          </a:r>
        </a:p>
      </dsp:txBody>
      <dsp:txXfrm>
        <a:off x="765455" y="1226829"/>
        <a:ext cx="1748697" cy="1049218"/>
      </dsp:txXfrm>
    </dsp:sp>
    <dsp:sp modelId="{C88987B0-570A-4AAC-A256-5E8EEC7950F5}">
      <dsp:nvSpPr>
        <dsp:cNvPr id="0" name=""/>
        <dsp:cNvSpPr/>
      </dsp:nvSpPr>
      <dsp:spPr>
        <a:xfrm>
          <a:off x="765455" y="2450917"/>
          <a:ext cx="1748697" cy="1049218"/>
        </a:xfrm>
        <a:prstGeom prst="rect">
          <a:avLst/>
        </a:prstGeom>
        <a:solidFill>
          <a:schemeClr val="accent1">
            <a:shade val="80000"/>
            <a:hueOff val="468392"/>
            <a:satOff val="-50633"/>
            <a:lumOff val="40772"/>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Telehealth services in an all-inclusive monthly bundled rate.</a:t>
          </a:r>
        </a:p>
      </dsp:txBody>
      <dsp:txXfrm>
        <a:off x="765455" y="2450917"/>
        <a:ext cx="1748697" cy="104921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EF9BEB-A1F3-4AB1-80AD-AF8DF789481A}">
      <dsp:nvSpPr>
        <dsp:cNvPr id="0" name=""/>
        <dsp:cNvSpPr/>
      </dsp:nvSpPr>
      <dsp:spPr>
        <a:xfrm>
          <a:off x="3072864" y="0"/>
          <a:ext cx="6119374" cy="1710174"/>
        </a:xfrm>
        <a:prstGeom prst="rightArrow">
          <a:avLst>
            <a:gd name="adj1" fmla="val 75000"/>
            <a:gd name="adj2" fmla="val 50000"/>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endParaRPr lang="en-US" sz="1600" kern="1200"/>
        </a:p>
        <a:p>
          <a:pPr marL="171450" lvl="1" indent="-171450" algn="l" defTabSz="711200">
            <a:lnSpc>
              <a:spcPct val="90000"/>
            </a:lnSpc>
            <a:spcBef>
              <a:spcPct val="0"/>
            </a:spcBef>
            <a:spcAft>
              <a:spcPct val="15000"/>
            </a:spcAft>
            <a:buChar char="•"/>
          </a:pPr>
          <a:r>
            <a:rPr lang="en-US" sz="1600" kern="1200"/>
            <a:t>In 2023, a new Contingency Management Program was opened at the Adapt Opioid Treatment Program (OTP) in Roseburg</a:t>
          </a:r>
        </a:p>
        <a:p>
          <a:pPr marL="171450" lvl="1" indent="-171450" algn="l" defTabSz="711200">
            <a:lnSpc>
              <a:spcPct val="90000"/>
            </a:lnSpc>
            <a:spcBef>
              <a:spcPct val="0"/>
            </a:spcBef>
            <a:spcAft>
              <a:spcPct val="15000"/>
            </a:spcAft>
            <a:buChar char="•"/>
          </a:pPr>
          <a:r>
            <a:rPr lang="en-US" sz="1600" kern="1200"/>
            <a:t>UHA provided $6,000 in April 2023 to support a rewards for the new Contingency Management treatment program.</a:t>
          </a:r>
        </a:p>
      </dsp:txBody>
      <dsp:txXfrm>
        <a:off x="3072864" y="213772"/>
        <a:ext cx="5478059" cy="1282630"/>
      </dsp:txXfrm>
    </dsp:sp>
    <dsp:sp modelId="{E83653C9-7B24-491C-BBD9-6E1B0F1026EF}">
      <dsp:nvSpPr>
        <dsp:cNvPr id="0" name=""/>
        <dsp:cNvSpPr/>
      </dsp:nvSpPr>
      <dsp:spPr>
        <a:xfrm>
          <a:off x="1043475" y="438"/>
          <a:ext cx="1992631" cy="1710174"/>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New Contingency Management Program Development</a:t>
          </a:r>
        </a:p>
      </dsp:txBody>
      <dsp:txXfrm>
        <a:off x="1126959" y="83922"/>
        <a:ext cx="1825663" cy="1543206"/>
      </dsp:txXfrm>
    </dsp:sp>
    <dsp:sp modelId="{3CCABD67-C381-4DCA-8272-14956ED46657}">
      <dsp:nvSpPr>
        <dsp:cNvPr id="0" name=""/>
        <dsp:cNvSpPr/>
      </dsp:nvSpPr>
      <dsp:spPr>
        <a:xfrm>
          <a:off x="3033027" y="1930729"/>
          <a:ext cx="6101383" cy="1611976"/>
        </a:xfrm>
        <a:prstGeom prst="rightArrow">
          <a:avLst>
            <a:gd name="adj1" fmla="val 75000"/>
            <a:gd name="adj2" fmla="val 50000"/>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a:t>OHP clients who meet various treatment goals will receive incentives to reinforce the positive behavior.</a:t>
          </a:r>
        </a:p>
        <a:p>
          <a:pPr marL="171450" lvl="1" indent="-171450" algn="l" defTabSz="711200">
            <a:lnSpc>
              <a:spcPct val="90000"/>
            </a:lnSpc>
            <a:spcBef>
              <a:spcPct val="0"/>
            </a:spcBef>
            <a:spcAft>
              <a:spcPct val="15000"/>
            </a:spcAft>
            <a:buChar char="•"/>
          </a:pPr>
          <a:r>
            <a:rPr lang="en-US" sz="1600" kern="1200"/>
            <a:t>The programs' goal is to increase daily dosing and counseling adherence by 15% compared to yearly total patient missed days and absentee reports in 2022.</a:t>
          </a:r>
        </a:p>
      </dsp:txBody>
      <dsp:txXfrm>
        <a:off x="3033027" y="2132226"/>
        <a:ext cx="5496892" cy="1208982"/>
      </dsp:txXfrm>
    </dsp:sp>
    <dsp:sp modelId="{E6A774D1-6C8F-4854-BDA2-71DE3F105AE6}">
      <dsp:nvSpPr>
        <dsp:cNvPr id="0" name=""/>
        <dsp:cNvSpPr/>
      </dsp:nvSpPr>
      <dsp:spPr>
        <a:xfrm>
          <a:off x="1051451" y="1882058"/>
          <a:ext cx="1968480" cy="1710174"/>
        </a:xfrm>
        <a:prstGeom prst="roundRect">
          <a:avLst/>
        </a:prstGeom>
        <a:solidFill>
          <a:schemeClr val="accent1"/>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Incentivizing Treatment Adherence</a:t>
          </a:r>
        </a:p>
      </dsp:txBody>
      <dsp:txXfrm>
        <a:off x="1134935" y="1965542"/>
        <a:ext cx="1801512" cy="1543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93648-8B8B-4842-9366-791AAA7D4ADC}">
      <dsp:nvSpPr>
        <dsp:cNvPr id="0" name=""/>
        <dsp:cNvSpPr/>
      </dsp:nvSpPr>
      <dsp:spPr>
        <a:xfrm>
          <a:off x="10318" y="335096"/>
          <a:ext cx="2090781" cy="62723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218" tIns="165218" rIns="165218" bIns="165218" numCol="1" spcCol="1270" anchor="ctr" anchorCtr="0">
          <a:noAutofit/>
        </a:bodyPr>
        <a:lstStyle/>
        <a:p>
          <a:pPr marL="0" lvl="0" indent="0" algn="ctr" defTabSz="889000">
            <a:lnSpc>
              <a:spcPct val="90000"/>
            </a:lnSpc>
            <a:spcBef>
              <a:spcPct val="0"/>
            </a:spcBef>
            <a:spcAft>
              <a:spcPct val="35000"/>
            </a:spcAft>
            <a:buNone/>
          </a:pPr>
          <a:r>
            <a:rPr lang="en-US" sz="2000" kern="1200"/>
            <a:t>Accountability</a:t>
          </a:r>
        </a:p>
      </dsp:txBody>
      <dsp:txXfrm>
        <a:off x="10318" y="335096"/>
        <a:ext cx="2090781" cy="627234"/>
      </dsp:txXfrm>
    </dsp:sp>
    <dsp:sp modelId="{6EEEE98B-EDDC-48AB-8A0E-03A077804081}">
      <dsp:nvSpPr>
        <dsp:cNvPr id="0" name=""/>
        <dsp:cNvSpPr/>
      </dsp:nvSpPr>
      <dsp:spPr>
        <a:xfrm>
          <a:off x="10318" y="962330"/>
          <a:ext cx="2090781" cy="2663777"/>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523" tIns="206523" rIns="206523" bIns="206523" numCol="1" spcCol="1270" anchor="t" anchorCtr="0">
          <a:noAutofit/>
        </a:bodyPr>
        <a:lstStyle/>
        <a:p>
          <a:pPr marL="0" lvl="0" indent="0" algn="l" defTabSz="577850">
            <a:lnSpc>
              <a:spcPct val="90000"/>
            </a:lnSpc>
            <a:spcBef>
              <a:spcPct val="0"/>
            </a:spcBef>
            <a:spcAft>
              <a:spcPct val="35000"/>
            </a:spcAft>
            <a:buNone/>
          </a:pPr>
          <a:r>
            <a:rPr lang="en-US" sz="1300" kern="1200"/>
            <a:t>Support and assist your team members. Be available to help and learn from your team. Keep an open mind to feedback and earn trust of staff</a:t>
          </a:r>
        </a:p>
      </dsp:txBody>
      <dsp:txXfrm>
        <a:off x="10318" y="962330"/>
        <a:ext cx="2090781" cy="2663777"/>
      </dsp:txXfrm>
    </dsp:sp>
    <dsp:sp modelId="{6D1D8F91-8F7F-4426-B16B-9E146BEC8777}">
      <dsp:nvSpPr>
        <dsp:cNvPr id="0" name=""/>
        <dsp:cNvSpPr/>
      </dsp:nvSpPr>
      <dsp:spPr>
        <a:xfrm>
          <a:off x="2208995" y="335096"/>
          <a:ext cx="2090781" cy="62723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218" tIns="165218" rIns="165218" bIns="165218" numCol="1" spcCol="1270" anchor="ctr" anchorCtr="0">
          <a:noAutofit/>
        </a:bodyPr>
        <a:lstStyle/>
        <a:p>
          <a:pPr marL="0" lvl="0" indent="0" algn="ctr" defTabSz="889000">
            <a:lnSpc>
              <a:spcPct val="90000"/>
            </a:lnSpc>
            <a:spcBef>
              <a:spcPct val="0"/>
            </a:spcBef>
            <a:spcAft>
              <a:spcPct val="35000"/>
            </a:spcAft>
            <a:buNone/>
          </a:pPr>
          <a:r>
            <a:rPr lang="en-US" sz="2000" kern="1200"/>
            <a:t>Integrity</a:t>
          </a:r>
        </a:p>
      </dsp:txBody>
      <dsp:txXfrm>
        <a:off x="2208995" y="335096"/>
        <a:ext cx="2090781" cy="627234"/>
      </dsp:txXfrm>
    </dsp:sp>
    <dsp:sp modelId="{52359F2B-1E39-4553-AC19-3020CB14AE4F}">
      <dsp:nvSpPr>
        <dsp:cNvPr id="0" name=""/>
        <dsp:cNvSpPr/>
      </dsp:nvSpPr>
      <dsp:spPr>
        <a:xfrm>
          <a:off x="2208995" y="962330"/>
          <a:ext cx="2090781" cy="2663777"/>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523" tIns="206523" rIns="206523" bIns="206523" numCol="1" spcCol="1270" anchor="t" anchorCtr="0">
          <a:noAutofit/>
        </a:bodyPr>
        <a:lstStyle/>
        <a:p>
          <a:pPr marL="0" lvl="0" indent="0" algn="l" defTabSz="577850">
            <a:lnSpc>
              <a:spcPct val="90000"/>
            </a:lnSpc>
            <a:spcBef>
              <a:spcPct val="0"/>
            </a:spcBef>
            <a:spcAft>
              <a:spcPct val="35000"/>
            </a:spcAft>
            <a:buNone/>
          </a:pPr>
          <a:r>
            <a:rPr lang="en-US" sz="1300" kern="1200"/>
            <a:t>Always demonstrate the highest performance and behavior standards. Share responsibility and expect others to be accountable.</a:t>
          </a:r>
        </a:p>
      </dsp:txBody>
      <dsp:txXfrm>
        <a:off x="2208995" y="962330"/>
        <a:ext cx="2090781" cy="2663777"/>
      </dsp:txXfrm>
    </dsp:sp>
    <dsp:sp modelId="{48B47338-C7B8-4628-A370-AAD90C45BCEA}">
      <dsp:nvSpPr>
        <dsp:cNvPr id="0" name=""/>
        <dsp:cNvSpPr/>
      </dsp:nvSpPr>
      <dsp:spPr>
        <a:xfrm>
          <a:off x="4407671" y="335096"/>
          <a:ext cx="2090781" cy="62723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218" tIns="165218" rIns="165218" bIns="165218" numCol="1" spcCol="1270" anchor="ctr" anchorCtr="0">
          <a:noAutofit/>
        </a:bodyPr>
        <a:lstStyle/>
        <a:p>
          <a:pPr marL="0" lvl="0" indent="0" algn="ctr" defTabSz="889000">
            <a:lnSpc>
              <a:spcPct val="90000"/>
            </a:lnSpc>
            <a:spcBef>
              <a:spcPct val="0"/>
            </a:spcBef>
            <a:spcAft>
              <a:spcPct val="35000"/>
            </a:spcAft>
            <a:buNone/>
          </a:pPr>
          <a:r>
            <a:rPr lang="en-US" sz="2000" kern="1200"/>
            <a:t>Efficiency</a:t>
          </a:r>
        </a:p>
      </dsp:txBody>
      <dsp:txXfrm>
        <a:off x="4407671" y="335096"/>
        <a:ext cx="2090781" cy="627234"/>
      </dsp:txXfrm>
    </dsp:sp>
    <dsp:sp modelId="{C040559E-A0E4-4482-AAFD-4BC2547A1E9D}">
      <dsp:nvSpPr>
        <dsp:cNvPr id="0" name=""/>
        <dsp:cNvSpPr/>
      </dsp:nvSpPr>
      <dsp:spPr>
        <a:xfrm>
          <a:off x="4407671" y="962330"/>
          <a:ext cx="2090781" cy="2663777"/>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523" tIns="206523" rIns="206523" bIns="206523" numCol="1" spcCol="1270" anchor="t" anchorCtr="0">
          <a:noAutofit/>
        </a:bodyPr>
        <a:lstStyle/>
        <a:p>
          <a:pPr marL="0" lvl="0" indent="0" algn="l" defTabSz="577850">
            <a:lnSpc>
              <a:spcPct val="90000"/>
            </a:lnSpc>
            <a:spcBef>
              <a:spcPct val="0"/>
            </a:spcBef>
            <a:spcAft>
              <a:spcPct val="35000"/>
            </a:spcAft>
            <a:buNone/>
          </a:pPr>
          <a:r>
            <a:rPr lang="en-US" sz="1300" kern="1200"/>
            <a:t>Keep your promises, commitments, and confidences. Be honest and straightforward dealing with all issues fairly and consistently.</a:t>
          </a:r>
        </a:p>
      </dsp:txBody>
      <dsp:txXfrm>
        <a:off x="4407671" y="962330"/>
        <a:ext cx="2090781" cy="2663777"/>
      </dsp:txXfrm>
    </dsp:sp>
    <dsp:sp modelId="{63A417F1-A5C5-42D4-900A-43147E9B13EE}">
      <dsp:nvSpPr>
        <dsp:cNvPr id="0" name=""/>
        <dsp:cNvSpPr/>
      </dsp:nvSpPr>
      <dsp:spPr>
        <a:xfrm>
          <a:off x="6606348" y="335096"/>
          <a:ext cx="2090781" cy="62723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218" tIns="165218" rIns="165218" bIns="165218" numCol="1" spcCol="1270" anchor="ctr" anchorCtr="0">
          <a:noAutofit/>
        </a:bodyPr>
        <a:lstStyle/>
        <a:p>
          <a:pPr marL="0" lvl="0" indent="0" algn="ctr" defTabSz="889000">
            <a:lnSpc>
              <a:spcPct val="90000"/>
            </a:lnSpc>
            <a:spcBef>
              <a:spcPct val="0"/>
            </a:spcBef>
            <a:spcAft>
              <a:spcPct val="35000"/>
            </a:spcAft>
            <a:buNone/>
          </a:pPr>
          <a:r>
            <a:rPr lang="en-US" sz="2000" kern="1200"/>
            <a:t>Stewardship</a:t>
          </a:r>
        </a:p>
      </dsp:txBody>
      <dsp:txXfrm>
        <a:off x="6606348" y="335096"/>
        <a:ext cx="2090781" cy="627234"/>
      </dsp:txXfrm>
    </dsp:sp>
    <dsp:sp modelId="{5F7CFE07-F5DD-4E9D-AB92-B0D13FBEAAC8}">
      <dsp:nvSpPr>
        <dsp:cNvPr id="0" name=""/>
        <dsp:cNvSpPr/>
      </dsp:nvSpPr>
      <dsp:spPr>
        <a:xfrm>
          <a:off x="6606348" y="962330"/>
          <a:ext cx="2090781" cy="2663777"/>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523" tIns="206523" rIns="206523" bIns="206523" numCol="1" spcCol="1270" anchor="t" anchorCtr="0">
          <a:noAutofit/>
        </a:bodyPr>
        <a:lstStyle/>
        <a:p>
          <a:pPr marL="0" lvl="0" indent="0" algn="l" defTabSz="577850">
            <a:lnSpc>
              <a:spcPct val="90000"/>
            </a:lnSpc>
            <a:spcBef>
              <a:spcPct val="0"/>
            </a:spcBef>
            <a:spcAft>
              <a:spcPct val="35000"/>
            </a:spcAft>
            <a:buNone/>
          </a:pPr>
          <a:r>
            <a:rPr lang="en-US" sz="1300" kern="1200"/>
            <a:t>Demonstrate a proactive approach to problem identification and solutions. Be innovative and solutions oriented, improving processes while reducing costs. Demonstrate appropriate time management skills. Optimize the use of available resources.</a:t>
          </a:r>
        </a:p>
      </dsp:txBody>
      <dsp:txXfrm>
        <a:off x="6606348" y="962330"/>
        <a:ext cx="2090781" cy="2663777"/>
      </dsp:txXfrm>
    </dsp:sp>
    <dsp:sp modelId="{89B2FF04-7F23-47B8-82B7-48D10811BF8D}">
      <dsp:nvSpPr>
        <dsp:cNvPr id="0" name=""/>
        <dsp:cNvSpPr/>
      </dsp:nvSpPr>
      <dsp:spPr>
        <a:xfrm>
          <a:off x="8805024" y="335096"/>
          <a:ext cx="2090781" cy="62723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218" tIns="165218" rIns="165218" bIns="165218" numCol="1" spcCol="1270" anchor="ctr" anchorCtr="0">
          <a:noAutofit/>
        </a:bodyPr>
        <a:lstStyle/>
        <a:p>
          <a:pPr marL="0" lvl="0" indent="0" algn="ctr" defTabSz="889000">
            <a:lnSpc>
              <a:spcPct val="90000"/>
            </a:lnSpc>
            <a:spcBef>
              <a:spcPct val="0"/>
            </a:spcBef>
            <a:spcAft>
              <a:spcPct val="35000"/>
            </a:spcAft>
            <a:buNone/>
          </a:pPr>
          <a:r>
            <a:rPr lang="en-US" sz="2000" kern="1200"/>
            <a:t>Be a Team Player</a:t>
          </a:r>
        </a:p>
      </dsp:txBody>
      <dsp:txXfrm>
        <a:off x="8805024" y="335096"/>
        <a:ext cx="2090781" cy="627234"/>
      </dsp:txXfrm>
    </dsp:sp>
    <dsp:sp modelId="{0BFD6B30-A38F-4491-BB05-82584C9A105C}">
      <dsp:nvSpPr>
        <dsp:cNvPr id="0" name=""/>
        <dsp:cNvSpPr/>
      </dsp:nvSpPr>
      <dsp:spPr>
        <a:xfrm>
          <a:off x="8805024" y="962330"/>
          <a:ext cx="2090781" cy="2663777"/>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523" tIns="206523" rIns="206523" bIns="206523" numCol="1" spcCol="1270" anchor="t" anchorCtr="0">
          <a:noAutofit/>
        </a:bodyPr>
        <a:lstStyle/>
        <a:p>
          <a:pPr marL="0" lvl="0" indent="0" algn="l" defTabSz="577850">
            <a:lnSpc>
              <a:spcPct val="90000"/>
            </a:lnSpc>
            <a:spcBef>
              <a:spcPct val="0"/>
            </a:spcBef>
            <a:spcAft>
              <a:spcPct val="35000"/>
            </a:spcAft>
            <a:buNone/>
          </a:pPr>
          <a:r>
            <a:rPr lang="en-US" sz="1300" kern="1200"/>
            <a:t>Adhere to all state and federal regulations relating to your position including the Health Insurance Portability and Accountability Act (HIPAA), Fraud &amp; Abuse and Occupational Safety and Health Administration (OSHA) laws. Abide by Company policies and procedures at all times.</a:t>
          </a:r>
        </a:p>
      </dsp:txBody>
      <dsp:txXfrm>
        <a:off x="8805024" y="962330"/>
        <a:ext cx="2090781" cy="266377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0BDDE4-749C-4474-9407-A17C08532640}">
      <dsp:nvSpPr>
        <dsp:cNvPr id="0" name=""/>
        <dsp:cNvSpPr/>
      </dsp:nvSpPr>
      <dsp:spPr>
        <a:xfrm>
          <a:off x="0" y="26893"/>
          <a:ext cx="5557392" cy="2003728"/>
        </a:xfrm>
        <a:prstGeom prst="roundRect">
          <a:avLst>
            <a:gd name="adj" fmla="val 10000"/>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7E2C00-58F3-49DC-86F9-58EABED613FA}">
      <dsp:nvSpPr>
        <dsp:cNvPr id="0" name=""/>
        <dsp:cNvSpPr/>
      </dsp:nvSpPr>
      <dsp:spPr>
        <a:xfrm>
          <a:off x="226932" y="340922"/>
          <a:ext cx="5103526" cy="148324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2000" b="-22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4D9521-ACE8-4FC7-B709-ED77D0A4F71F}">
      <dsp:nvSpPr>
        <dsp:cNvPr id="0" name=""/>
        <dsp:cNvSpPr/>
      </dsp:nvSpPr>
      <dsp:spPr>
        <a:xfrm rot="10800000">
          <a:off x="199430" y="2182870"/>
          <a:ext cx="5222556" cy="2233857"/>
        </a:xfrm>
        <a:prstGeom prst="round2SameRect">
          <a:avLst>
            <a:gd name="adj1" fmla="val 10500"/>
            <a:gd name="adj2" fmla="val 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US" sz="1400" kern="1200"/>
            <a:t>In September of 2022, UHA expanded contracted services with Willamette Family Treatment Services </a:t>
          </a:r>
        </a:p>
        <a:p>
          <a:pPr marL="114300" lvl="1" indent="-114300" algn="l" defTabSz="622300">
            <a:lnSpc>
              <a:spcPct val="90000"/>
            </a:lnSpc>
            <a:spcBef>
              <a:spcPct val="0"/>
            </a:spcBef>
            <a:spcAft>
              <a:spcPct val="15000"/>
            </a:spcAft>
            <a:buChar char="•"/>
          </a:pPr>
          <a:r>
            <a:rPr lang="en-US" sz="1400" kern="1200"/>
            <a:t>WFT offers separate campuses for residential treatment that includes a women’s campus that allows for clients to bring their children and allows for longer stays .  They work closely with DHS custody cases to reunite parents with their children.</a:t>
          </a:r>
        </a:p>
        <a:p>
          <a:pPr marL="114300" lvl="1" indent="-114300" algn="l" defTabSz="622300">
            <a:lnSpc>
              <a:spcPct val="90000"/>
            </a:lnSpc>
            <a:spcBef>
              <a:spcPct val="0"/>
            </a:spcBef>
            <a:spcAft>
              <a:spcPct val="15000"/>
            </a:spcAft>
            <a:buChar char="•"/>
          </a:pPr>
          <a:r>
            <a:rPr lang="en-US" sz="1400" kern="1200"/>
            <a:t>We negotiated quality metrics into their agreement focused on:</a:t>
          </a:r>
        </a:p>
        <a:p>
          <a:pPr marL="228600" lvl="2" indent="-114300" algn="l" defTabSz="622300">
            <a:lnSpc>
              <a:spcPct val="90000"/>
            </a:lnSpc>
            <a:spcBef>
              <a:spcPct val="0"/>
            </a:spcBef>
            <a:spcAft>
              <a:spcPct val="15000"/>
            </a:spcAft>
            <a:buChar char="•"/>
          </a:pPr>
          <a:r>
            <a:rPr lang="en-US" sz="1400" kern="1200"/>
            <a:t> Initiation and engagement of substance use disorder treatment</a:t>
          </a:r>
        </a:p>
        <a:p>
          <a:pPr marL="228600" lvl="2" indent="-114300" algn="l" defTabSz="622300">
            <a:lnSpc>
              <a:spcPct val="90000"/>
            </a:lnSpc>
            <a:spcBef>
              <a:spcPct val="0"/>
            </a:spcBef>
            <a:spcAft>
              <a:spcPct val="15000"/>
            </a:spcAft>
            <a:buChar char="•"/>
          </a:pPr>
          <a:r>
            <a:rPr lang="en-US" sz="1400" kern="1200"/>
            <a:t> Reducing ED utilization for SUD</a:t>
          </a:r>
        </a:p>
      </dsp:txBody>
      <dsp:txXfrm rot="10800000">
        <a:off x="268129" y="2182870"/>
        <a:ext cx="5085158" cy="216515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88FF7-B0DD-47DD-B66B-023574508132}">
      <dsp:nvSpPr>
        <dsp:cNvPr id="0" name=""/>
        <dsp:cNvSpPr/>
      </dsp:nvSpPr>
      <dsp:spPr>
        <a:xfrm>
          <a:off x="0" y="363386"/>
          <a:ext cx="7277347" cy="501930"/>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latin typeface="Gill Sans MT" panose="020B0502020104020203"/>
              <a:ea typeface="+mn-ea"/>
              <a:cs typeface="+mn-cs"/>
            </a:rPr>
            <a:t>Intervention 1: Decrease inappropriate use of emergency departments for individuals with behavioral health needs</a:t>
          </a:r>
        </a:p>
      </dsp:txBody>
      <dsp:txXfrm>
        <a:off x="24502" y="387888"/>
        <a:ext cx="7228343" cy="452926"/>
      </dsp:txXfrm>
    </dsp:sp>
    <dsp:sp modelId="{5B3C40EF-549F-4ECA-BA30-1F8466E945D0}">
      <dsp:nvSpPr>
        <dsp:cNvPr id="0" name=""/>
        <dsp:cNvSpPr/>
      </dsp:nvSpPr>
      <dsp:spPr>
        <a:xfrm>
          <a:off x="0" y="865316"/>
          <a:ext cx="7277347" cy="497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056" tIns="16510" rIns="92456" bIns="16510" numCol="1" spcCol="1270" anchor="t" anchorCtr="0">
          <a:noAutofit/>
        </a:bodyPr>
        <a:lstStyle/>
        <a:p>
          <a:pPr marL="57150" lvl="1" indent="-57150" algn="l" defTabSz="444500" rtl="0">
            <a:lnSpc>
              <a:spcPct val="90000"/>
            </a:lnSpc>
            <a:spcBef>
              <a:spcPct val="0"/>
            </a:spcBef>
            <a:spcAft>
              <a:spcPct val="20000"/>
            </a:spcAft>
            <a:buChar char="•"/>
          </a:pPr>
          <a:r>
            <a:rPr lang="en-US" sz="1000" kern="1200">
              <a:latin typeface="+mn-lt"/>
            </a:rPr>
            <a:t>Reduce emergency department readmissions rate for individuals with behavioral health conditions by at least 10% in 2024.</a:t>
          </a:r>
          <a:endParaRPr lang="en-US" sz="1000" kern="1200">
            <a:latin typeface="+mn-lt"/>
            <a:ea typeface="+mn-ea"/>
            <a:cs typeface="+mn-cs"/>
          </a:endParaRPr>
        </a:p>
        <a:p>
          <a:pPr marL="57150" lvl="1" indent="-57150" algn="l" defTabSz="444500" rtl="0">
            <a:lnSpc>
              <a:spcPct val="90000"/>
            </a:lnSpc>
            <a:spcBef>
              <a:spcPct val="0"/>
            </a:spcBef>
            <a:spcAft>
              <a:spcPct val="20000"/>
            </a:spcAft>
            <a:buChar char="•"/>
          </a:pPr>
          <a:r>
            <a:rPr lang="en-US" sz="1000" kern="1200">
              <a:latin typeface="+mn-lt"/>
            </a:rPr>
            <a:t>Increase the number of members served at the Sobering Center </a:t>
          </a:r>
          <a:r>
            <a:rPr lang="en-US" sz="1000" u="none" kern="1200">
              <a:latin typeface="+mn-lt"/>
              <a:ea typeface="+mn-lt"/>
              <a:cs typeface="+mn-lt"/>
            </a:rPr>
            <a:t>by at least 10%.</a:t>
          </a:r>
        </a:p>
        <a:p>
          <a:pPr marL="57150" lvl="1" indent="-57150" algn="l" defTabSz="444500" rtl="0">
            <a:lnSpc>
              <a:spcPct val="90000"/>
            </a:lnSpc>
            <a:spcBef>
              <a:spcPct val="0"/>
            </a:spcBef>
            <a:spcAft>
              <a:spcPct val="20000"/>
            </a:spcAft>
            <a:buChar char="•"/>
          </a:pPr>
          <a:r>
            <a:rPr lang="en-US" sz="1000" u="none" kern="1200">
              <a:latin typeface="+mn-lt"/>
              <a:ea typeface="+mn-ea"/>
              <a:cs typeface="+mn-cs"/>
            </a:rPr>
            <a:t>Increase number of members served by the mobile crisis respons</a:t>
          </a:r>
          <a:r>
            <a:rPr lang="en-US" sz="1000" u="none" kern="1200">
              <a:latin typeface="Gill Sans MT" panose="020B0502020104020203"/>
              <a:ea typeface="+mn-ea"/>
              <a:cs typeface="+mn-cs"/>
            </a:rPr>
            <a:t>e team by 20% </a:t>
          </a:r>
          <a:endParaRPr lang="en-US" sz="1000" kern="1200"/>
        </a:p>
      </dsp:txBody>
      <dsp:txXfrm>
        <a:off x="0" y="865316"/>
        <a:ext cx="7277347" cy="497835"/>
      </dsp:txXfrm>
    </dsp:sp>
    <dsp:sp modelId="{D94E11CB-F53E-41BA-B172-B4AE5EC3B59B}">
      <dsp:nvSpPr>
        <dsp:cNvPr id="0" name=""/>
        <dsp:cNvSpPr/>
      </dsp:nvSpPr>
      <dsp:spPr>
        <a:xfrm>
          <a:off x="0" y="1363151"/>
          <a:ext cx="7277347" cy="501930"/>
        </a:xfrm>
        <a:prstGeom prst="roundRect">
          <a:avLst/>
        </a:prstGeom>
        <a:gradFill rotWithShape="0">
          <a:gsLst>
            <a:gs pos="0">
              <a:schemeClr val="accent2">
                <a:hueOff val="-152927"/>
                <a:satOff val="8134"/>
                <a:lumOff val="2353"/>
                <a:alphaOff val="0"/>
                <a:tint val="98000"/>
                <a:lumMod val="110000"/>
              </a:schemeClr>
            </a:gs>
            <a:gs pos="84000">
              <a:schemeClr val="accent2">
                <a:hueOff val="-152927"/>
                <a:satOff val="8134"/>
                <a:lumOff val="2353"/>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u="none" kern="1200">
              <a:latin typeface="Gill Sans MT" panose="020B0502020104020203"/>
              <a:ea typeface="+mn-ea"/>
              <a:cs typeface="+mn-cs"/>
            </a:rPr>
            <a:t>Intervention 2: Increase array of behavioral health services available to treat individuals in need of higher levels of care</a:t>
          </a:r>
          <a:endParaRPr lang="en-US" sz="1300" kern="1200">
            <a:latin typeface="Gill Sans MT" panose="020B0502020104020203"/>
            <a:ea typeface="+mn-ea"/>
            <a:cs typeface="+mn-cs"/>
          </a:endParaRPr>
        </a:p>
      </dsp:txBody>
      <dsp:txXfrm>
        <a:off x="24502" y="1387653"/>
        <a:ext cx="7228343" cy="452926"/>
      </dsp:txXfrm>
    </dsp:sp>
    <dsp:sp modelId="{5FDCB47B-9115-4143-8054-230FF7CA088A}">
      <dsp:nvSpPr>
        <dsp:cNvPr id="0" name=""/>
        <dsp:cNvSpPr/>
      </dsp:nvSpPr>
      <dsp:spPr>
        <a:xfrm>
          <a:off x="0" y="1865081"/>
          <a:ext cx="7277347" cy="605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056" tIns="16510" rIns="92456" bIns="16510" numCol="1" spcCol="1270" anchor="t" anchorCtr="0">
          <a:noAutofit/>
        </a:bodyPr>
        <a:lstStyle/>
        <a:p>
          <a:pPr marL="57150" lvl="1" indent="-57150" algn="l" defTabSz="444500" rtl="0">
            <a:lnSpc>
              <a:spcPct val="90000"/>
            </a:lnSpc>
            <a:spcBef>
              <a:spcPct val="0"/>
            </a:spcBef>
            <a:spcAft>
              <a:spcPct val="20000"/>
            </a:spcAft>
            <a:buChar char="•"/>
          </a:pPr>
          <a:r>
            <a:rPr lang="en-US" sz="1000" u="none" kern="1200">
              <a:latin typeface="+mn-lt"/>
              <a:ea typeface="+mn-ea"/>
              <a:cs typeface="+mn-cs"/>
            </a:rPr>
            <a:t>Monitor the number of members utilizing SUD residential and withdrawal management services with a goal to increase their utilization by 10% compared to 2023.</a:t>
          </a:r>
          <a:endParaRPr lang="en-US" sz="1000" kern="1200">
            <a:latin typeface="+mn-lt"/>
            <a:ea typeface="+mn-ea"/>
            <a:cs typeface="+mn-cs"/>
          </a:endParaRPr>
        </a:p>
        <a:p>
          <a:pPr marL="57150" lvl="1" indent="-57150" algn="l" defTabSz="444500" rtl="0">
            <a:lnSpc>
              <a:spcPct val="90000"/>
            </a:lnSpc>
            <a:spcBef>
              <a:spcPct val="0"/>
            </a:spcBef>
            <a:spcAft>
              <a:spcPct val="20000"/>
            </a:spcAft>
            <a:buChar char="•"/>
          </a:pPr>
          <a:r>
            <a:rPr lang="en-US" sz="1000" kern="1200">
              <a:latin typeface="+mn-lt"/>
              <a:ea typeface="+mn-ea"/>
              <a:cs typeface="+mn-cs"/>
            </a:rPr>
            <a:t>Record the number of SUD affected members serviced by the Recovery Lodge and increase participation by at least 10% compared to 2023.</a:t>
          </a:r>
        </a:p>
      </dsp:txBody>
      <dsp:txXfrm>
        <a:off x="0" y="1865081"/>
        <a:ext cx="7277347" cy="605474"/>
      </dsp:txXfrm>
    </dsp:sp>
    <dsp:sp modelId="{53AA7C52-D60A-4019-ACF3-53276C3C64E4}">
      <dsp:nvSpPr>
        <dsp:cNvPr id="0" name=""/>
        <dsp:cNvSpPr/>
      </dsp:nvSpPr>
      <dsp:spPr>
        <a:xfrm>
          <a:off x="0" y="2470556"/>
          <a:ext cx="7277347" cy="501930"/>
        </a:xfrm>
        <a:prstGeom prst="roundRect">
          <a:avLst/>
        </a:prstGeom>
        <a:gradFill rotWithShape="0">
          <a:gsLst>
            <a:gs pos="0">
              <a:schemeClr val="accent2">
                <a:hueOff val="-305854"/>
                <a:satOff val="16268"/>
                <a:lumOff val="4705"/>
                <a:alphaOff val="0"/>
                <a:tint val="98000"/>
                <a:lumMod val="110000"/>
              </a:schemeClr>
            </a:gs>
            <a:gs pos="84000">
              <a:schemeClr val="accent2">
                <a:hueOff val="-305854"/>
                <a:satOff val="16268"/>
                <a:lumOff val="4705"/>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latin typeface="Gill Sans MT" panose="020B0502020104020203"/>
              <a:ea typeface="+mn-ea"/>
              <a:cs typeface="+mn-cs"/>
            </a:rPr>
            <a:t>Intervention 3: Incentivize providers to improve quality of care and responsiveness to acute, urgent, and emergent behavioral health needs</a:t>
          </a:r>
          <a:endParaRPr lang="en-US" sz="1300" kern="1200">
            <a:highlight>
              <a:srgbClr val="FFFF00"/>
            </a:highlight>
            <a:latin typeface="Gill Sans MT" panose="020B0502020104020203"/>
            <a:ea typeface="+mn-ea"/>
            <a:cs typeface="+mn-cs"/>
          </a:endParaRPr>
        </a:p>
      </dsp:txBody>
      <dsp:txXfrm>
        <a:off x="24502" y="2495058"/>
        <a:ext cx="7228343" cy="452926"/>
      </dsp:txXfrm>
    </dsp:sp>
    <dsp:sp modelId="{C784E5B2-CE05-43C7-BEBD-9EA072CBD966}">
      <dsp:nvSpPr>
        <dsp:cNvPr id="0" name=""/>
        <dsp:cNvSpPr/>
      </dsp:nvSpPr>
      <dsp:spPr>
        <a:xfrm>
          <a:off x="0" y="2972486"/>
          <a:ext cx="7277347" cy="659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056" tIns="16510" rIns="92456" bIns="16510" numCol="1" spcCol="1270" anchor="t" anchorCtr="0">
          <a:noAutofit/>
        </a:bodyPr>
        <a:lstStyle/>
        <a:p>
          <a:pPr marL="57150" lvl="1" indent="-57150" algn="l" defTabSz="444500">
            <a:lnSpc>
              <a:spcPct val="90000"/>
            </a:lnSpc>
            <a:spcBef>
              <a:spcPct val="0"/>
            </a:spcBef>
            <a:spcAft>
              <a:spcPct val="20000"/>
            </a:spcAft>
            <a:buChar char="•"/>
          </a:pPr>
          <a:r>
            <a:rPr lang="en-US" sz="1000" kern="1200">
              <a:latin typeface="+mn-lt"/>
              <a:ea typeface="+mn-ea"/>
              <a:cs typeface="+mn-cs"/>
            </a:rPr>
            <a:t>Monitor use of ED Diversion metrics in provider contracts each quarter in 2024.</a:t>
          </a:r>
        </a:p>
        <a:p>
          <a:pPr marL="57150" lvl="1" indent="-57150" algn="l" defTabSz="444500" rtl="0">
            <a:lnSpc>
              <a:spcPct val="90000"/>
            </a:lnSpc>
            <a:spcBef>
              <a:spcPct val="0"/>
            </a:spcBef>
            <a:spcAft>
              <a:spcPct val="20000"/>
            </a:spcAft>
            <a:buChar char="•"/>
          </a:pPr>
          <a:r>
            <a:rPr lang="en-US" sz="1000" kern="1200">
              <a:latin typeface="+mn-lt"/>
              <a:ea typeface="+mn-ea"/>
              <a:cs typeface="+mn-cs"/>
            </a:rPr>
            <a:t>Track the quality-of-care performance in all contracted practices with ED-related quality metrics, for a 10% improvement.</a:t>
          </a:r>
        </a:p>
        <a:p>
          <a:pPr marL="57150" lvl="1" indent="-57150" algn="l" defTabSz="444500" rtl="0">
            <a:lnSpc>
              <a:spcPct val="90000"/>
            </a:lnSpc>
            <a:spcBef>
              <a:spcPct val="0"/>
            </a:spcBef>
            <a:spcAft>
              <a:spcPct val="20000"/>
            </a:spcAft>
            <a:buChar char="•"/>
          </a:pPr>
          <a:r>
            <a:rPr lang="en-US" sz="1000" kern="1200">
              <a:solidFill>
                <a:schemeClr val="tx1"/>
              </a:solidFill>
              <a:latin typeface="+mn-lt"/>
              <a:ea typeface="+mn-ea"/>
              <a:cs typeface="+mn-cs"/>
            </a:rPr>
            <a:t>Offer behavioral health providers utilization of UHA’s analytics software, aiming to improve treatment outcomes, in 2024.</a:t>
          </a:r>
          <a:endParaRPr lang="en-US" sz="1000" kern="1200">
            <a:solidFill>
              <a:schemeClr val="tx1"/>
            </a:solidFill>
            <a:latin typeface="Gill Sans MT" panose="020B0502020104020203"/>
            <a:ea typeface="+mn-ea"/>
            <a:cs typeface="+mn-cs"/>
          </a:endParaRPr>
        </a:p>
        <a:p>
          <a:pPr marL="57150" lvl="1" indent="-57150" algn="l" defTabSz="444500" rtl="0">
            <a:lnSpc>
              <a:spcPct val="90000"/>
            </a:lnSpc>
            <a:spcBef>
              <a:spcPct val="0"/>
            </a:spcBef>
            <a:spcAft>
              <a:spcPct val="20000"/>
            </a:spcAft>
            <a:buChar char="•"/>
          </a:pPr>
          <a:r>
            <a:rPr lang="en-US" sz="1000" kern="1200">
              <a:latin typeface="Gill Sans MT" panose="020B0502020104020203"/>
              <a:ea typeface="+mn-ea"/>
              <a:cs typeface="+mn-cs"/>
            </a:rPr>
            <a:t>Implement an incentive program that  providers reporting REAL+D and SDOH data, increasing reporting by 20% in 2024.</a:t>
          </a:r>
          <a:endParaRPr lang="en-US" sz="1000" kern="1200">
            <a:ea typeface="+mn-ea"/>
            <a:cs typeface="+mn-cs"/>
          </a:endParaRPr>
        </a:p>
      </dsp:txBody>
      <dsp:txXfrm>
        <a:off x="0" y="2972486"/>
        <a:ext cx="7277347" cy="659295"/>
      </dsp:txXfrm>
    </dsp:sp>
    <dsp:sp modelId="{8D07D20F-6060-40C1-A3D5-880C474514C9}">
      <dsp:nvSpPr>
        <dsp:cNvPr id="0" name=""/>
        <dsp:cNvSpPr/>
      </dsp:nvSpPr>
      <dsp:spPr>
        <a:xfrm>
          <a:off x="0" y="3631781"/>
          <a:ext cx="7277347" cy="501930"/>
        </a:xfrm>
        <a:prstGeom prst="roundRect">
          <a:avLst/>
        </a:prstGeom>
        <a:gradFill rotWithShape="0">
          <a:gsLst>
            <a:gs pos="0">
              <a:schemeClr val="accent2">
                <a:hueOff val="-458782"/>
                <a:satOff val="24401"/>
                <a:lumOff val="7058"/>
                <a:alphaOff val="0"/>
                <a:tint val="98000"/>
                <a:lumMod val="110000"/>
              </a:schemeClr>
            </a:gs>
            <a:gs pos="84000">
              <a:schemeClr val="accent2">
                <a:hueOff val="-458782"/>
                <a:satOff val="24401"/>
                <a:lumOff val="7058"/>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latin typeface="Gill Sans MT" panose="020B0502020104020203"/>
              <a:ea typeface="+mn-ea"/>
              <a:cs typeface="+mn-cs"/>
            </a:rPr>
            <a:t>Intervention 4: Increase capacity of youth-serving programs to offer higher intensity outpatient treatment services</a:t>
          </a:r>
          <a:endParaRPr lang="en-US" sz="1300" kern="1200">
            <a:highlight>
              <a:srgbClr val="FFFF00"/>
            </a:highlight>
            <a:latin typeface="Gill Sans MT" panose="020B0502020104020203"/>
            <a:ea typeface="+mn-ea"/>
            <a:cs typeface="+mn-cs"/>
          </a:endParaRPr>
        </a:p>
      </dsp:txBody>
      <dsp:txXfrm>
        <a:off x="24502" y="3656283"/>
        <a:ext cx="7228343" cy="452926"/>
      </dsp:txXfrm>
    </dsp:sp>
    <dsp:sp modelId="{C7DF05F2-6CF3-47B0-9FD8-BAB3F6B05430}">
      <dsp:nvSpPr>
        <dsp:cNvPr id="0" name=""/>
        <dsp:cNvSpPr/>
      </dsp:nvSpPr>
      <dsp:spPr>
        <a:xfrm>
          <a:off x="0" y="4133710"/>
          <a:ext cx="7277347" cy="21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056" tIns="16510" rIns="92456" bIns="16510" numCol="1" spcCol="1270" anchor="t" anchorCtr="0">
          <a:noAutofit/>
        </a:bodyPr>
        <a:lstStyle/>
        <a:p>
          <a:pPr marL="57150" lvl="1" indent="-57150" algn="l" defTabSz="444500" rtl="0">
            <a:lnSpc>
              <a:spcPct val="90000"/>
            </a:lnSpc>
            <a:spcBef>
              <a:spcPct val="0"/>
            </a:spcBef>
            <a:spcAft>
              <a:spcPct val="20000"/>
            </a:spcAft>
            <a:buChar char="•"/>
          </a:pPr>
          <a:r>
            <a:rPr lang="en-US" sz="1000" kern="1200">
              <a:latin typeface="+mn-lt"/>
            </a:rPr>
            <a:t>Increase the number of youth receiving IIBHT by 10 by the end of Quarter 4, 2024. </a:t>
          </a:r>
          <a:endParaRPr lang="en-US" sz="1000" kern="1200">
            <a:highlight>
              <a:srgbClr val="FFFF00"/>
            </a:highlight>
            <a:latin typeface="+mn-lt"/>
            <a:ea typeface="+mn-ea"/>
            <a:cs typeface="+mn-cs"/>
          </a:endParaRPr>
        </a:p>
      </dsp:txBody>
      <dsp:txXfrm>
        <a:off x="0" y="4133710"/>
        <a:ext cx="7277347" cy="215280"/>
      </dsp:txXfrm>
    </dsp:sp>
    <dsp:sp modelId="{923A19B2-75F8-4EC1-9A6A-C11530D9711E}">
      <dsp:nvSpPr>
        <dsp:cNvPr id="0" name=""/>
        <dsp:cNvSpPr/>
      </dsp:nvSpPr>
      <dsp:spPr>
        <a:xfrm>
          <a:off x="0" y="4348991"/>
          <a:ext cx="7277347" cy="501930"/>
        </a:xfrm>
        <a:prstGeom prst="roundRect">
          <a:avLst/>
        </a:prstGeom>
        <a:gradFill rotWithShape="0">
          <a:gsLst>
            <a:gs pos="0">
              <a:schemeClr val="accent2">
                <a:hueOff val="-611709"/>
                <a:satOff val="32535"/>
                <a:lumOff val="9411"/>
                <a:alphaOff val="0"/>
                <a:tint val="98000"/>
                <a:lumMod val="110000"/>
              </a:schemeClr>
            </a:gs>
            <a:gs pos="84000">
              <a:schemeClr val="accent2">
                <a:hueOff val="-611709"/>
                <a:satOff val="32535"/>
                <a:lumOff val="9411"/>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latin typeface="Gill Sans MT" panose="020B0502020104020203"/>
              <a:ea typeface="+mn-ea"/>
              <a:cs typeface="+mn-cs"/>
            </a:rPr>
            <a:t>Intervention 5: Continue to expand collection of infographics and resource/guides on pathways to treatment and available services/programs for 2024</a:t>
          </a:r>
        </a:p>
      </dsp:txBody>
      <dsp:txXfrm>
        <a:off x="24502" y="4373493"/>
        <a:ext cx="7228343" cy="452926"/>
      </dsp:txXfrm>
    </dsp:sp>
    <dsp:sp modelId="{F40D3598-39A9-4C06-9E17-9622E948EF7F}">
      <dsp:nvSpPr>
        <dsp:cNvPr id="0" name=""/>
        <dsp:cNvSpPr/>
      </dsp:nvSpPr>
      <dsp:spPr>
        <a:xfrm>
          <a:off x="0" y="4850920"/>
          <a:ext cx="7277347" cy="336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056" tIns="16510" rIns="92456" bIns="16510" numCol="1" spcCol="1270" anchor="t" anchorCtr="0">
          <a:noAutofit/>
        </a:bodyPr>
        <a:lstStyle/>
        <a:p>
          <a:pPr marL="57150" lvl="1" indent="-57150" algn="l" defTabSz="444500" rtl="0">
            <a:lnSpc>
              <a:spcPct val="90000"/>
            </a:lnSpc>
            <a:spcBef>
              <a:spcPct val="0"/>
            </a:spcBef>
            <a:spcAft>
              <a:spcPct val="20000"/>
            </a:spcAft>
            <a:buChar char="•"/>
          </a:pPr>
          <a:r>
            <a:rPr lang="en-US" sz="1000" kern="1200">
              <a:solidFill>
                <a:schemeClr val="tx1"/>
              </a:solidFill>
              <a:latin typeface="Gill Sans MT" panose="020B0502020104020203"/>
              <a:ea typeface="+mn-ea"/>
              <a:cs typeface="+mn-cs"/>
            </a:rPr>
            <a:t>Update the social-emotional asset map for children aged birth to five, to include community-based organizations.</a:t>
          </a:r>
          <a:endParaRPr lang="en-US" sz="1000" kern="1200">
            <a:solidFill>
              <a:schemeClr val="tx1"/>
            </a:solidFill>
            <a:latin typeface="Calibri"/>
            <a:ea typeface="+mn-ea"/>
            <a:cs typeface="+mn-cs"/>
          </a:endParaRPr>
        </a:p>
        <a:p>
          <a:pPr marL="57150" lvl="1" indent="-57150" algn="l" defTabSz="444500" rtl="0">
            <a:lnSpc>
              <a:spcPct val="90000"/>
            </a:lnSpc>
            <a:spcBef>
              <a:spcPct val="0"/>
            </a:spcBef>
            <a:spcAft>
              <a:spcPct val="20000"/>
            </a:spcAft>
            <a:buChar char="•"/>
          </a:pPr>
          <a:r>
            <a:rPr lang="en-US" sz="1000" kern="1200">
              <a:latin typeface="Gill Sans MT" panose="020B0502020104020203"/>
              <a:ea typeface="+mn-ea"/>
              <a:cs typeface="+mn-cs"/>
            </a:rPr>
            <a:t>Publish 8 comprehensive infographics detailing available services and pathways to increase user understanding and engagement.</a:t>
          </a:r>
        </a:p>
      </dsp:txBody>
      <dsp:txXfrm>
        <a:off x="0" y="4850920"/>
        <a:ext cx="7277347" cy="33637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28D5E-271B-483C-8B1B-6E07E765FDFF}">
      <dsp:nvSpPr>
        <dsp:cNvPr id="0" name=""/>
        <dsp:cNvSpPr/>
      </dsp:nvSpPr>
      <dsp:spPr>
        <a:xfrm>
          <a:off x="6223" y="439395"/>
          <a:ext cx="1960127" cy="784050"/>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100000"/>
            </a:lnSpc>
            <a:spcBef>
              <a:spcPct val="0"/>
            </a:spcBef>
            <a:spcAft>
              <a:spcPct val="35000"/>
            </a:spcAft>
            <a:buNone/>
            <a:defRPr b="1"/>
          </a:pPr>
          <a:r>
            <a:rPr lang="en-US" sz="1200" kern="1200" baseline="0">
              <a:solidFill>
                <a:schemeClr val="bg1"/>
              </a:solidFill>
              <a:latin typeface="Calibri Light"/>
              <a:ea typeface="Calibri Light"/>
              <a:cs typeface="Calibri Light"/>
            </a:rPr>
            <a:t>By the end of Quarter 1</a:t>
          </a:r>
        </a:p>
      </dsp:txBody>
      <dsp:txXfrm>
        <a:off x="6223" y="439395"/>
        <a:ext cx="1960127" cy="784050"/>
      </dsp:txXfrm>
    </dsp:sp>
    <dsp:sp modelId="{D5772EFF-AB17-49F2-8D73-50183349ADD9}">
      <dsp:nvSpPr>
        <dsp:cNvPr id="0" name=""/>
        <dsp:cNvSpPr/>
      </dsp:nvSpPr>
      <dsp:spPr>
        <a:xfrm>
          <a:off x="6223" y="1223446"/>
          <a:ext cx="1960127" cy="3479287"/>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100000"/>
            </a:lnSpc>
            <a:spcBef>
              <a:spcPct val="0"/>
            </a:spcBef>
            <a:spcAft>
              <a:spcPct val="15000"/>
            </a:spcAft>
            <a:buChar char="•"/>
          </a:pPr>
          <a:r>
            <a:rPr lang="en-US" sz="1200" kern="1200" baseline="0">
              <a:solidFill>
                <a:schemeClr val="tx1"/>
              </a:solidFill>
              <a:latin typeface="+mn-lt"/>
              <a:ea typeface="Calibri Light"/>
              <a:cs typeface="Calibri"/>
            </a:rPr>
            <a:t>Establish collaborative quarterly meeting with MRSS, IIBHT and Wraparound program leadership to decrease youth/adolescent Emergency Department boarding</a:t>
          </a:r>
        </a:p>
        <a:p>
          <a:pPr marL="114300" lvl="1" indent="-114300" algn="l" defTabSz="533400">
            <a:lnSpc>
              <a:spcPct val="100000"/>
            </a:lnSpc>
            <a:spcBef>
              <a:spcPct val="0"/>
            </a:spcBef>
            <a:spcAft>
              <a:spcPct val="15000"/>
            </a:spcAft>
            <a:buChar char="•"/>
          </a:pPr>
          <a:r>
            <a:rPr lang="en-US" sz="1200" kern="1200" baseline="0">
              <a:solidFill>
                <a:schemeClr val="tx1"/>
              </a:solidFill>
              <a:latin typeface="+mn-lt"/>
              <a:ea typeface="Calibri Light"/>
              <a:cs typeface="Calibri"/>
            </a:rPr>
            <a:t>Conduct process improvement on youth referral management process(es) to increase enrollment in Wraparound and IIBHT programs</a:t>
          </a:r>
        </a:p>
      </dsp:txBody>
      <dsp:txXfrm>
        <a:off x="6223" y="1223446"/>
        <a:ext cx="1960127" cy="3479287"/>
      </dsp:txXfrm>
    </dsp:sp>
    <dsp:sp modelId="{90463C84-7BCF-4ECF-8EE1-C5DCB66C871A}">
      <dsp:nvSpPr>
        <dsp:cNvPr id="0" name=""/>
        <dsp:cNvSpPr/>
      </dsp:nvSpPr>
      <dsp:spPr>
        <a:xfrm>
          <a:off x="2240769" y="439395"/>
          <a:ext cx="1960127" cy="784050"/>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100000"/>
            </a:lnSpc>
            <a:spcBef>
              <a:spcPct val="0"/>
            </a:spcBef>
            <a:spcAft>
              <a:spcPct val="35000"/>
            </a:spcAft>
            <a:buNone/>
            <a:defRPr b="1"/>
          </a:pPr>
          <a:r>
            <a:rPr lang="en-US" sz="1200" kern="1200" baseline="0">
              <a:solidFill>
                <a:schemeClr val="bg1"/>
              </a:solidFill>
              <a:latin typeface="Calibri Light"/>
              <a:ea typeface="Calibri Light"/>
              <a:cs typeface="Calibri Light"/>
            </a:rPr>
            <a:t>By the end of Quarter 2</a:t>
          </a:r>
        </a:p>
      </dsp:txBody>
      <dsp:txXfrm>
        <a:off x="2240769" y="439395"/>
        <a:ext cx="1960127" cy="784050"/>
      </dsp:txXfrm>
    </dsp:sp>
    <dsp:sp modelId="{28F71F16-7393-4669-B8F8-6C7DD1BFEA4C}">
      <dsp:nvSpPr>
        <dsp:cNvPr id="0" name=""/>
        <dsp:cNvSpPr/>
      </dsp:nvSpPr>
      <dsp:spPr>
        <a:xfrm>
          <a:off x="2240769" y="1223446"/>
          <a:ext cx="1960127" cy="3479287"/>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100000"/>
            </a:lnSpc>
            <a:spcBef>
              <a:spcPct val="0"/>
            </a:spcBef>
            <a:spcAft>
              <a:spcPct val="15000"/>
            </a:spcAft>
            <a:buChar char="•"/>
          </a:pPr>
          <a:r>
            <a:rPr lang="en-US" sz="1200" kern="1200" baseline="0">
              <a:solidFill>
                <a:schemeClr val="tx1"/>
              </a:solidFill>
              <a:latin typeface="Calibri Light"/>
              <a:ea typeface="Calibri Light"/>
              <a:cs typeface="Calibri"/>
            </a:rPr>
            <a:t> </a:t>
          </a:r>
          <a:r>
            <a:rPr lang="en-US" sz="1200" kern="1200" baseline="0">
              <a:solidFill>
                <a:schemeClr val="tx1"/>
              </a:solidFill>
              <a:latin typeface="+mn-lt"/>
              <a:ea typeface="Calibri Light"/>
              <a:cs typeface="Calibri"/>
            </a:rPr>
            <a:t>Development of a comprehensive behavioral health community resource guide available on UHA's website</a:t>
          </a:r>
        </a:p>
        <a:p>
          <a:pPr marL="114300" lvl="1" indent="-114300" algn="l" defTabSz="533400">
            <a:lnSpc>
              <a:spcPct val="100000"/>
            </a:lnSpc>
            <a:spcBef>
              <a:spcPct val="0"/>
            </a:spcBef>
            <a:spcAft>
              <a:spcPct val="15000"/>
            </a:spcAft>
            <a:buChar char="•"/>
          </a:pPr>
          <a:endParaRPr lang="en-US" sz="1200" kern="1200" baseline="0">
            <a:solidFill>
              <a:schemeClr val="tx1"/>
            </a:solidFill>
            <a:latin typeface="Calibri Light"/>
            <a:ea typeface="Calibri Light"/>
            <a:cs typeface="Calibri"/>
          </a:endParaRPr>
        </a:p>
      </dsp:txBody>
      <dsp:txXfrm>
        <a:off x="2240769" y="1223446"/>
        <a:ext cx="1960127" cy="3479287"/>
      </dsp:txXfrm>
    </dsp:sp>
    <dsp:sp modelId="{4C302A14-A56C-46A1-841C-CB590D9B981E}">
      <dsp:nvSpPr>
        <dsp:cNvPr id="0" name=""/>
        <dsp:cNvSpPr/>
      </dsp:nvSpPr>
      <dsp:spPr>
        <a:xfrm>
          <a:off x="4475314" y="439395"/>
          <a:ext cx="1960127" cy="784050"/>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100000"/>
            </a:lnSpc>
            <a:spcBef>
              <a:spcPct val="0"/>
            </a:spcBef>
            <a:spcAft>
              <a:spcPct val="35000"/>
            </a:spcAft>
            <a:buNone/>
            <a:defRPr b="1"/>
          </a:pPr>
          <a:r>
            <a:rPr lang="en-US" sz="1200" kern="1200" baseline="0">
              <a:solidFill>
                <a:schemeClr val="bg1"/>
              </a:solidFill>
              <a:latin typeface="Calibri Light"/>
              <a:ea typeface="Calibri Light"/>
              <a:cs typeface="Calibri Light"/>
            </a:rPr>
            <a:t>By the end of Quarter 3</a:t>
          </a:r>
        </a:p>
      </dsp:txBody>
      <dsp:txXfrm>
        <a:off x="4475314" y="439395"/>
        <a:ext cx="1960127" cy="784050"/>
      </dsp:txXfrm>
    </dsp:sp>
    <dsp:sp modelId="{C898FE62-A673-4B29-AB44-7C13B93A2BA9}">
      <dsp:nvSpPr>
        <dsp:cNvPr id="0" name=""/>
        <dsp:cNvSpPr/>
      </dsp:nvSpPr>
      <dsp:spPr>
        <a:xfrm>
          <a:off x="4475314" y="1223446"/>
          <a:ext cx="1960127" cy="3479287"/>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100000"/>
            </a:lnSpc>
            <a:spcBef>
              <a:spcPct val="0"/>
            </a:spcBef>
            <a:spcAft>
              <a:spcPct val="15000"/>
            </a:spcAft>
            <a:buChar char="•"/>
          </a:pPr>
          <a:r>
            <a:rPr lang="en-US" sz="1200" b="0" kern="1200" baseline="0">
              <a:solidFill>
                <a:schemeClr val="tx1"/>
              </a:solidFill>
              <a:latin typeface="+mn-lt"/>
              <a:ea typeface="Calibri Light"/>
              <a:cs typeface="Calibri"/>
            </a:rPr>
            <a:t>Adapt Integrated Health Care will add an additional IIBHT Therapist to increase program capacity</a:t>
          </a:r>
        </a:p>
        <a:p>
          <a:pPr marL="114300" lvl="1" indent="-114300" algn="l" defTabSz="533400">
            <a:lnSpc>
              <a:spcPct val="100000"/>
            </a:lnSpc>
            <a:spcBef>
              <a:spcPct val="0"/>
            </a:spcBef>
            <a:spcAft>
              <a:spcPct val="15000"/>
            </a:spcAft>
            <a:buChar char="•"/>
          </a:pPr>
          <a:endParaRPr lang="en-US" sz="1200" b="0" kern="1200" baseline="0">
            <a:solidFill>
              <a:schemeClr val="tx1"/>
            </a:solidFill>
            <a:latin typeface="+mn-lt"/>
            <a:ea typeface="Calibri Light"/>
            <a:cs typeface="Calibri"/>
          </a:endParaRPr>
        </a:p>
      </dsp:txBody>
      <dsp:txXfrm>
        <a:off x="4475314" y="1223446"/>
        <a:ext cx="1960127" cy="3479287"/>
      </dsp:txXfrm>
    </dsp:sp>
    <dsp:sp modelId="{64E44E1D-EFEE-4B47-9471-0235ECEC7AAE}">
      <dsp:nvSpPr>
        <dsp:cNvPr id="0" name=""/>
        <dsp:cNvSpPr/>
      </dsp:nvSpPr>
      <dsp:spPr>
        <a:xfrm>
          <a:off x="6709859" y="439395"/>
          <a:ext cx="1960127" cy="784050"/>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100000"/>
            </a:lnSpc>
            <a:spcBef>
              <a:spcPct val="0"/>
            </a:spcBef>
            <a:spcAft>
              <a:spcPct val="35000"/>
            </a:spcAft>
            <a:buNone/>
            <a:defRPr b="1"/>
          </a:pPr>
          <a:r>
            <a:rPr lang="en-US" sz="1200" kern="1200" baseline="0">
              <a:solidFill>
                <a:schemeClr val="bg1"/>
              </a:solidFill>
              <a:latin typeface="Calibri Light"/>
              <a:ea typeface="Calibri Light"/>
              <a:cs typeface="Calibri Light"/>
            </a:rPr>
            <a:t>By the end of Quarter 4</a:t>
          </a:r>
        </a:p>
      </dsp:txBody>
      <dsp:txXfrm>
        <a:off x="6709859" y="439395"/>
        <a:ext cx="1960127" cy="784050"/>
      </dsp:txXfrm>
    </dsp:sp>
    <dsp:sp modelId="{3EE9D129-A9F4-472D-A70D-A83936D65C67}">
      <dsp:nvSpPr>
        <dsp:cNvPr id="0" name=""/>
        <dsp:cNvSpPr/>
      </dsp:nvSpPr>
      <dsp:spPr>
        <a:xfrm>
          <a:off x="6709859" y="1223446"/>
          <a:ext cx="1960127" cy="3479287"/>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100000"/>
            </a:lnSpc>
            <a:spcBef>
              <a:spcPct val="0"/>
            </a:spcBef>
            <a:spcAft>
              <a:spcPct val="15000"/>
            </a:spcAft>
            <a:buChar char="•"/>
          </a:pPr>
          <a:r>
            <a:rPr lang="en-US" sz="1200" kern="1200" baseline="0">
              <a:solidFill>
                <a:schemeClr val="tx1"/>
              </a:solidFill>
              <a:latin typeface="+mn-lt"/>
              <a:ea typeface="Calibri Light"/>
              <a:cs typeface="Calibri"/>
            </a:rPr>
            <a:t>Adapt Integrated Health Care will have MRSS for youth fully staffed</a:t>
          </a:r>
        </a:p>
        <a:p>
          <a:pPr marL="114300" lvl="1" indent="-114300" algn="l" defTabSz="533400">
            <a:lnSpc>
              <a:spcPct val="100000"/>
            </a:lnSpc>
            <a:spcBef>
              <a:spcPct val="0"/>
            </a:spcBef>
            <a:spcAft>
              <a:spcPct val="15000"/>
            </a:spcAft>
            <a:buChar char="•"/>
          </a:pPr>
          <a:r>
            <a:rPr lang="en-US" sz="1200" kern="1200" baseline="0">
              <a:solidFill>
                <a:schemeClr val="tx1"/>
              </a:solidFill>
              <a:latin typeface="+mn-lt"/>
              <a:ea typeface="Calibri Light"/>
              <a:cs typeface="Calibri"/>
            </a:rPr>
            <a:t>Monitor members utilizing SUD residential and withdrawal management services</a:t>
          </a:r>
        </a:p>
        <a:p>
          <a:pPr marL="114300" lvl="1" indent="-114300" algn="l" defTabSz="533400">
            <a:lnSpc>
              <a:spcPct val="100000"/>
            </a:lnSpc>
            <a:spcBef>
              <a:spcPct val="0"/>
            </a:spcBef>
            <a:spcAft>
              <a:spcPct val="15000"/>
            </a:spcAft>
            <a:buChar char="•"/>
          </a:pPr>
          <a:r>
            <a:rPr lang="en-US" sz="1200" kern="1200" baseline="0">
              <a:solidFill>
                <a:schemeClr val="tx1"/>
              </a:solidFill>
              <a:latin typeface="+mn-lt"/>
              <a:ea typeface="Calibri Light"/>
              <a:cs typeface="Calibri"/>
            </a:rPr>
            <a:t>Young Children, ages birth-five social-emotional asset map will be updated with community-based organizations</a:t>
          </a:r>
        </a:p>
        <a:p>
          <a:pPr marL="114300" lvl="1" indent="-114300" algn="l" defTabSz="533400" rtl="0">
            <a:lnSpc>
              <a:spcPct val="100000"/>
            </a:lnSpc>
            <a:spcBef>
              <a:spcPct val="0"/>
            </a:spcBef>
            <a:spcAft>
              <a:spcPct val="15000"/>
            </a:spcAft>
            <a:buChar char="•"/>
            <a:defRPr b="1"/>
          </a:pPr>
          <a:r>
            <a:rPr lang="en-US" sz="1200" b="0" kern="1200" baseline="0">
              <a:latin typeface="+mn-lt"/>
              <a:cs typeface="Calibri"/>
            </a:rPr>
            <a:t>Develop and publish culturally specific behavioral health educational resources</a:t>
          </a:r>
        </a:p>
        <a:p>
          <a:pPr marL="114300" lvl="1" indent="-114300" algn="l" defTabSz="533400" rtl="0">
            <a:lnSpc>
              <a:spcPct val="100000"/>
            </a:lnSpc>
            <a:spcBef>
              <a:spcPct val="0"/>
            </a:spcBef>
            <a:spcAft>
              <a:spcPct val="15000"/>
            </a:spcAft>
            <a:buChar char="•"/>
            <a:defRPr b="1"/>
          </a:pPr>
          <a:r>
            <a:rPr lang="en-US" sz="1200" b="0" kern="1200" baseline="0">
              <a:latin typeface="+mn-lt"/>
              <a:cs typeface="Calibri"/>
            </a:rPr>
            <a:t>Monitor utilization of IIBHT</a:t>
          </a:r>
        </a:p>
      </dsp:txBody>
      <dsp:txXfrm>
        <a:off x="6709859" y="1223446"/>
        <a:ext cx="1960127" cy="3479287"/>
      </dsp:txXfrm>
    </dsp:sp>
    <dsp:sp modelId="{1F932384-D1A4-4662-8214-FA2B3EC75D1A}">
      <dsp:nvSpPr>
        <dsp:cNvPr id="0" name=""/>
        <dsp:cNvSpPr/>
      </dsp:nvSpPr>
      <dsp:spPr>
        <a:xfrm>
          <a:off x="8950628" y="410573"/>
          <a:ext cx="2262614" cy="784050"/>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100000"/>
            </a:lnSpc>
            <a:spcBef>
              <a:spcPct val="0"/>
            </a:spcBef>
            <a:spcAft>
              <a:spcPct val="35000"/>
            </a:spcAft>
            <a:buNone/>
            <a:defRPr b="1"/>
          </a:pPr>
          <a:r>
            <a:rPr lang="en-US" sz="1200" kern="1200" baseline="0">
              <a:solidFill>
                <a:schemeClr val="bg1"/>
              </a:solidFill>
              <a:latin typeface="Calibri Light"/>
              <a:ea typeface="Calibri Light"/>
              <a:cs typeface="Calibri"/>
            </a:rPr>
            <a:t>UHA will Implement Quarterly Monitoring</a:t>
          </a:r>
        </a:p>
      </dsp:txBody>
      <dsp:txXfrm>
        <a:off x="8950628" y="410573"/>
        <a:ext cx="2262614" cy="784050"/>
      </dsp:txXfrm>
    </dsp:sp>
    <dsp:sp modelId="{05FB1695-9A1D-4966-A9AD-5DD7DAFFD443}">
      <dsp:nvSpPr>
        <dsp:cNvPr id="0" name=""/>
        <dsp:cNvSpPr/>
      </dsp:nvSpPr>
      <dsp:spPr>
        <a:xfrm>
          <a:off x="8984175" y="1223446"/>
          <a:ext cx="2183072" cy="3479287"/>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a:solidFill>
                <a:schemeClr val="tx1"/>
              </a:solidFill>
              <a:latin typeface="+mn-lt"/>
              <a:ea typeface="Calibri Light"/>
              <a:cs typeface="Calibri"/>
            </a:rPr>
            <a:t>Adapt Integrated Health Care Campus Expansion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latin typeface="Gill Sans MT" panose="020B0502020104020203"/>
            </a:rPr>
            <a:t>Utilization of Withdrawal Management (Detox) and Residential Substance Use Disorder Treatment Services</a:t>
          </a:r>
          <a:endParaRPr lang="en-US" sz="1200" kern="1200" baseline="0">
            <a:solidFill>
              <a:schemeClr val="tx1"/>
            </a:solidFill>
            <a:latin typeface="+mn-lt"/>
            <a:ea typeface="Calibri Light"/>
            <a:cs typeface="Calibri"/>
          </a:endParaRPr>
        </a:p>
        <a:p>
          <a:pPr marL="0" lvl="0" indent="0" algn="l" defTabSz="914400">
            <a:lnSpc>
              <a:spcPct val="100000"/>
            </a:lnSpc>
            <a:spcBef>
              <a:spcPts val="0"/>
            </a:spcBef>
            <a:spcAft>
              <a:spcPts val="0"/>
            </a:spcAft>
            <a:buChar char="•"/>
          </a:pPr>
          <a:r>
            <a:rPr lang="en-US" sz="1200" kern="1200">
              <a:latin typeface="+mn-lt"/>
            </a:rPr>
            <a:t>Emergency Department Readmissions for individuals with behavioral health conditions</a:t>
          </a:r>
          <a:endParaRPr lang="en-US" sz="1200" kern="1200" baseline="0">
            <a:solidFill>
              <a:schemeClr val="tx1"/>
            </a:solidFill>
            <a:latin typeface="+mn-lt"/>
            <a:ea typeface="Calibri Light"/>
            <a:cs typeface="Calibri"/>
          </a:endParaRPr>
        </a:p>
        <a:p>
          <a:pPr marL="0" lvl="0" indent="0" algn="l" defTabSz="914400">
            <a:lnSpc>
              <a:spcPct val="100000"/>
            </a:lnSpc>
            <a:spcBef>
              <a:spcPts val="0"/>
            </a:spcBef>
            <a:spcAft>
              <a:spcPts val="0"/>
            </a:spcAft>
            <a:buChar char="•"/>
          </a:pPr>
          <a:r>
            <a:rPr lang="en-US" sz="1200" kern="1200">
              <a:latin typeface="+mn-lt"/>
            </a:rPr>
            <a:t>Track the number of members served at the Sobering Center</a:t>
          </a:r>
          <a:endParaRPr lang="en-US" sz="1200" kern="1200" baseline="0">
            <a:solidFill>
              <a:schemeClr val="tx1"/>
            </a:solidFill>
            <a:latin typeface="+mn-lt"/>
            <a:ea typeface="Calibri Light"/>
            <a:cs typeface="Calibri"/>
          </a:endParaRPr>
        </a:p>
        <a:p>
          <a:pPr marL="0" lvl="0" indent="0" algn="l" defTabSz="914400">
            <a:lnSpc>
              <a:spcPct val="100000"/>
            </a:lnSpc>
            <a:spcBef>
              <a:spcPts val="0"/>
            </a:spcBef>
            <a:spcAft>
              <a:spcPts val="0"/>
            </a:spcAft>
            <a:buChar char="•"/>
          </a:pPr>
          <a:r>
            <a:rPr lang="en-US" sz="1200" kern="1200" baseline="0">
              <a:solidFill>
                <a:schemeClr val="tx1"/>
              </a:solidFill>
              <a:latin typeface="+mn-lt"/>
              <a:ea typeface="Calibri Light"/>
              <a:cs typeface="Calibri"/>
            </a:rPr>
            <a:t>Monitor Mobile Crisis utilization.</a:t>
          </a:r>
        </a:p>
        <a:p>
          <a:pPr marL="0" lvl="0" indent="0" algn="l" defTabSz="914400">
            <a:lnSpc>
              <a:spcPct val="100000"/>
            </a:lnSpc>
            <a:spcBef>
              <a:spcPts val="0"/>
            </a:spcBef>
            <a:spcAft>
              <a:spcPts val="0"/>
            </a:spcAft>
            <a:buChar char="•"/>
          </a:pPr>
          <a:r>
            <a:rPr lang="en-US" sz="1200" kern="1200" baseline="0">
              <a:solidFill>
                <a:schemeClr val="tx1"/>
              </a:solidFill>
              <a:latin typeface="+mn-lt"/>
              <a:ea typeface="Calibri Light"/>
              <a:cs typeface="Calibri"/>
            </a:rPr>
            <a:t>Track the number served by the Recovery Lodge</a:t>
          </a:r>
        </a:p>
      </dsp:txBody>
      <dsp:txXfrm>
        <a:off x="8984175" y="1223446"/>
        <a:ext cx="2183072" cy="347928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97BFF8-2263-45E0-8A9D-9858CBCB58B5}">
      <dsp:nvSpPr>
        <dsp:cNvPr id="0" name=""/>
        <dsp:cNvSpPr/>
      </dsp:nvSpPr>
      <dsp:spPr>
        <a:xfrm>
          <a:off x="0" y="0"/>
          <a:ext cx="7545333" cy="8052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E836CD-31EB-4334-9DB2-C8155836E23D}">
      <dsp:nvSpPr>
        <dsp:cNvPr id="0" name=""/>
        <dsp:cNvSpPr/>
      </dsp:nvSpPr>
      <dsp:spPr>
        <a:xfrm>
          <a:off x="268869" y="144274"/>
          <a:ext cx="442860" cy="44286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4C6686-9326-4488-8D3A-A58C70A856F8}">
      <dsp:nvSpPr>
        <dsp:cNvPr id="0" name=""/>
        <dsp:cNvSpPr/>
      </dsp:nvSpPr>
      <dsp:spPr>
        <a:xfrm>
          <a:off x="930007" y="1889"/>
          <a:ext cx="6615325" cy="805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217" tIns="85217" rIns="85217" bIns="85217" numCol="1" spcCol="1270" anchor="ctr" anchorCtr="0">
          <a:noAutofit/>
        </a:bodyPr>
        <a:lstStyle/>
        <a:p>
          <a:pPr marL="0" lvl="0" indent="0" algn="l" defTabSz="622300">
            <a:lnSpc>
              <a:spcPct val="100000"/>
            </a:lnSpc>
            <a:spcBef>
              <a:spcPct val="0"/>
            </a:spcBef>
            <a:spcAft>
              <a:spcPct val="35000"/>
            </a:spcAft>
            <a:buNone/>
          </a:pPr>
          <a:r>
            <a:rPr lang="en-US" sz="1400" kern="1200">
              <a:solidFill>
                <a:schemeClr val="accent1"/>
              </a:solidFill>
            </a:rPr>
            <a:t>Intervention 1: Create local training pathways for traditional health workers in partnership with community organizations to increase THW workforce</a:t>
          </a:r>
        </a:p>
      </dsp:txBody>
      <dsp:txXfrm>
        <a:off x="930007" y="1889"/>
        <a:ext cx="6615325" cy="805201"/>
      </dsp:txXfrm>
    </dsp:sp>
    <dsp:sp modelId="{8EE18384-37F5-4BED-ADDD-EC32F8198344}">
      <dsp:nvSpPr>
        <dsp:cNvPr id="0" name=""/>
        <dsp:cNvSpPr/>
      </dsp:nvSpPr>
      <dsp:spPr>
        <a:xfrm>
          <a:off x="0" y="1008391"/>
          <a:ext cx="7545333" cy="8052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5E78E8-3C22-4002-A436-B99AF4597B02}">
      <dsp:nvSpPr>
        <dsp:cNvPr id="0" name=""/>
        <dsp:cNvSpPr/>
      </dsp:nvSpPr>
      <dsp:spPr>
        <a:xfrm>
          <a:off x="268869" y="1126865"/>
          <a:ext cx="442860" cy="4428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8C105D-2C50-4098-8057-B1795B115BF6}">
      <dsp:nvSpPr>
        <dsp:cNvPr id="0" name=""/>
        <dsp:cNvSpPr/>
      </dsp:nvSpPr>
      <dsp:spPr>
        <a:xfrm>
          <a:off x="930007" y="1008391"/>
          <a:ext cx="6615325" cy="805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217" tIns="85217" rIns="85217" bIns="85217" numCol="1" spcCol="1270" anchor="ctr" anchorCtr="0">
          <a:noAutofit/>
        </a:bodyPr>
        <a:lstStyle/>
        <a:p>
          <a:pPr marL="0" lvl="0" indent="0" algn="l" defTabSz="622300">
            <a:lnSpc>
              <a:spcPct val="100000"/>
            </a:lnSpc>
            <a:spcBef>
              <a:spcPct val="0"/>
            </a:spcBef>
            <a:spcAft>
              <a:spcPct val="35000"/>
            </a:spcAft>
            <a:buNone/>
          </a:pPr>
          <a:r>
            <a:rPr lang="en-US" sz="1400" kern="1200">
              <a:solidFill>
                <a:schemeClr val="accent1"/>
              </a:solidFill>
            </a:rPr>
            <a:t>Intervention 2:</a:t>
          </a:r>
          <a:r>
            <a:rPr lang="en-US" sz="1400" kern="1200">
              <a:solidFill>
                <a:schemeClr val="accent1"/>
              </a:solidFill>
              <a:latin typeface="Gill Sans MT" panose="020B0502020104020203"/>
            </a:rPr>
            <a:t>  </a:t>
          </a:r>
          <a:r>
            <a:rPr lang="en-US" sz="1400" kern="1200">
              <a:solidFill>
                <a:schemeClr val="accent1"/>
              </a:solidFill>
            </a:rPr>
            <a:t>Develop and offer (3) Eating Disorder trainings for Douglas County community by Q2 2022</a:t>
          </a:r>
        </a:p>
      </dsp:txBody>
      <dsp:txXfrm>
        <a:off x="930007" y="1008391"/>
        <a:ext cx="6615325" cy="805201"/>
      </dsp:txXfrm>
    </dsp:sp>
    <dsp:sp modelId="{EE6BDF78-2DB4-4234-8A56-91A58C1CBF14}">
      <dsp:nvSpPr>
        <dsp:cNvPr id="0" name=""/>
        <dsp:cNvSpPr/>
      </dsp:nvSpPr>
      <dsp:spPr>
        <a:xfrm>
          <a:off x="0" y="2014892"/>
          <a:ext cx="7545333" cy="8052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F47AD3-1B05-40FC-B96B-924F9A10FA32}">
      <dsp:nvSpPr>
        <dsp:cNvPr id="0" name=""/>
        <dsp:cNvSpPr/>
      </dsp:nvSpPr>
      <dsp:spPr>
        <a:xfrm>
          <a:off x="243573" y="2196063"/>
          <a:ext cx="442860" cy="4428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064E12-29A8-4563-B962-4E028F9B8A74}">
      <dsp:nvSpPr>
        <dsp:cNvPr id="0" name=""/>
        <dsp:cNvSpPr/>
      </dsp:nvSpPr>
      <dsp:spPr>
        <a:xfrm>
          <a:off x="930007" y="2014892"/>
          <a:ext cx="6615325" cy="805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217" tIns="85217" rIns="85217" bIns="85217" numCol="1" spcCol="1270" anchor="ctr" anchorCtr="0">
          <a:noAutofit/>
        </a:bodyPr>
        <a:lstStyle/>
        <a:p>
          <a:pPr marL="0" lvl="0" indent="0" algn="l" defTabSz="622300">
            <a:lnSpc>
              <a:spcPct val="100000"/>
            </a:lnSpc>
            <a:spcBef>
              <a:spcPct val="0"/>
            </a:spcBef>
            <a:spcAft>
              <a:spcPct val="35000"/>
            </a:spcAft>
            <a:buNone/>
          </a:pPr>
          <a:r>
            <a:rPr lang="en-US" sz="1400" kern="1200">
              <a:solidFill>
                <a:schemeClr val="accent1"/>
              </a:solidFill>
              <a:latin typeface="Gill Sans MT" panose="020B0502020104020203"/>
            </a:rPr>
            <a:t>Intervention 3: </a:t>
          </a:r>
          <a:r>
            <a:rPr lang="en-US" sz="1400" kern="1200">
              <a:solidFill>
                <a:schemeClr val="accent1"/>
              </a:solidFill>
            </a:rPr>
            <a:t>Fund credentialing of at least (5) local behavioral health providers through The International Association Of Eating Disorders Professionals (IADEP) by Q4 2023</a:t>
          </a:r>
        </a:p>
      </dsp:txBody>
      <dsp:txXfrm>
        <a:off x="930007" y="2014892"/>
        <a:ext cx="6615325" cy="805201"/>
      </dsp:txXfrm>
    </dsp:sp>
    <dsp:sp modelId="{ADE39FFA-26FF-4A0B-A303-AF8D978F7B7C}">
      <dsp:nvSpPr>
        <dsp:cNvPr id="0" name=""/>
        <dsp:cNvSpPr/>
      </dsp:nvSpPr>
      <dsp:spPr>
        <a:xfrm>
          <a:off x="0" y="3089989"/>
          <a:ext cx="7545333" cy="8052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046038-F28E-4F7B-9E4B-25F2EEB16760}">
      <dsp:nvSpPr>
        <dsp:cNvPr id="0" name=""/>
        <dsp:cNvSpPr/>
      </dsp:nvSpPr>
      <dsp:spPr>
        <a:xfrm>
          <a:off x="258006" y="3224212"/>
          <a:ext cx="442860" cy="4428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85428A-8CBA-44FA-AD53-25E0FEB4F792}">
      <dsp:nvSpPr>
        <dsp:cNvPr id="0" name=""/>
        <dsp:cNvSpPr/>
      </dsp:nvSpPr>
      <dsp:spPr>
        <a:xfrm>
          <a:off x="930007" y="3021394"/>
          <a:ext cx="6615325" cy="805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217" tIns="85217" rIns="85217" bIns="85217" numCol="1" spcCol="1270" anchor="ctr" anchorCtr="0">
          <a:noAutofit/>
        </a:bodyPr>
        <a:lstStyle/>
        <a:p>
          <a:pPr marL="0" lvl="0" indent="0" algn="l" defTabSz="622300">
            <a:lnSpc>
              <a:spcPct val="100000"/>
            </a:lnSpc>
            <a:spcBef>
              <a:spcPct val="0"/>
            </a:spcBef>
            <a:spcAft>
              <a:spcPct val="35000"/>
            </a:spcAft>
            <a:buNone/>
          </a:pPr>
          <a:r>
            <a:rPr lang="en-US" sz="1400" kern="1200">
              <a:solidFill>
                <a:schemeClr val="accent1"/>
              </a:solidFill>
            </a:rPr>
            <a:t>Intervention </a:t>
          </a:r>
          <a:r>
            <a:rPr lang="en-US" sz="1400" kern="1200">
              <a:solidFill>
                <a:schemeClr val="accent1"/>
              </a:solidFill>
              <a:latin typeface="Gill Sans MT" panose="020B0502020104020203"/>
            </a:rPr>
            <a:t>4</a:t>
          </a:r>
          <a:r>
            <a:rPr lang="en-US" sz="1400" kern="1200">
              <a:solidFill>
                <a:schemeClr val="accent1"/>
              </a:solidFill>
            </a:rPr>
            <a:t>: Require REALD data to be collected on all UHA credentialed/</a:t>
          </a:r>
          <a:r>
            <a:rPr lang="en-US" sz="1400" kern="1200">
              <a:solidFill>
                <a:schemeClr val="accent1"/>
              </a:solidFill>
              <a:latin typeface="Gill Sans MT" panose="020B0502020104020203"/>
            </a:rPr>
            <a:t> </a:t>
          </a:r>
          <a:r>
            <a:rPr lang="en-US" sz="1400" kern="1200">
              <a:solidFill>
                <a:schemeClr val="accent1"/>
              </a:solidFill>
            </a:rPr>
            <a:t>contracted providers by Q4 2023 to accurately assess provider to resident demographics</a:t>
          </a:r>
        </a:p>
      </dsp:txBody>
      <dsp:txXfrm>
        <a:off x="930007" y="3021394"/>
        <a:ext cx="6615325" cy="805201"/>
      </dsp:txXfrm>
    </dsp:sp>
    <dsp:sp modelId="{D2DD3523-C0B2-4E4D-8EA5-1171862A7741}">
      <dsp:nvSpPr>
        <dsp:cNvPr id="0" name=""/>
        <dsp:cNvSpPr/>
      </dsp:nvSpPr>
      <dsp:spPr>
        <a:xfrm>
          <a:off x="0" y="4027896"/>
          <a:ext cx="7545333" cy="8052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8B3078-FB8E-4BBE-8DF4-4EF8CB82FE28}">
      <dsp:nvSpPr>
        <dsp:cNvPr id="0" name=""/>
        <dsp:cNvSpPr/>
      </dsp:nvSpPr>
      <dsp:spPr>
        <a:xfrm>
          <a:off x="243573" y="4209066"/>
          <a:ext cx="442860" cy="44286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AA0C06-D311-4016-85BA-B07F7ACE99AA}">
      <dsp:nvSpPr>
        <dsp:cNvPr id="0" name=""/>
        <dsp:cNvSpPr/>
      </dsp:nvSpPr>
      <dsp:spPr>
        <a:xfrm>
          <a:off x="930007" y="4027896"/>
          <a:ext cx="6615325" cy="805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217" tIns="85217" rIns="85217" bIns="85217" numCol="1" spcCol="1270" anchor="ctr" anchorCtr="0">
          <a:noAutofit/>
        </a:bodyPr>
        <a:lstStyle/>
        <a:p>
          <a:pPr marL="0" lvl="0" indent="0" algn="l" defTabSz="622300">
            <a:lnSpc>
              <a:spcPct val="100000"/>
            </a:lnSpc>
            <a:spcBef>
              <a:spcPct val="0"/>
            </a:spcBef>
            <a:spcAft>
              <a:spcPct val="35000"/>
            </a:spcAft>
            <a:buNone/>
          </a:pPr>
          <a:r>
            <a:rPr lang="en-US" sz="1400" kern="1200">
              <a:solidFill>
                <a:schemeClr val="accent1"/>
              </a:solidFill>
            </a:rPr>
            <a:t>Intervention </a:t>
          </a:r>
          <a:r>
            <a:rPr lang="en-US" sz="1400" kern="1200">
              <a:solidFill>
                <a:schemeClr val="accent1"/>
              </a:solidFill>
              <a:latin typeface="Gill Sans MT" panose="020B0502020104020203"/>
            </a:rPr>
            <a:t>5</a:t>
          </a:r>
          <a:r>
            <a:rPr lang="en-US" sz="1400" kern="1200">
              <a:solidFill>
                <a:schemeClr val="accent1"/>
              </a:solidFill>
            </a:rPr>
            <a:t>: Form Southwest Oregon Collaborative impact team by Q4 2022</a:t>
          </a:r>
        </a:p>
      </dsp:txBody>
      <dsp:txXfrm>
        <a:off x="930007" y="4027896"/>
        <a:ext cx="6615325" cy="805201"/>
      </dsp:txXfrm>
    </dsp:sp>
    <dsp:sp modelId="{D43010F1-AABB-49E7-BF73-421803790651}">
      <dsp:nvSpPr>
        <dsp:cNvPr id="0" name=""/>
        <dsp:cNvSpPr/>
      </dsp:nvSpPr>
      <dsp:spPr>
        <a:xfrm>
          <a:off x="0" y="5034398"/>
          <a:ext cx="7545333" cy="8052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341873-AEAF-44EF-B9BE-BF56B0E1724F}">
      <dsp:nvSpPr>
        <dsp:cNvPr id="0" name=""/>
        <dsp:cNvSpPr/>
      </dsp:nvSpPr>
      <dsp:spPr>
        <a:xfrm>
          <a:off x="243573" y="5215568"/>
          <a:ext cx="442860" cy="44286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9AB47D-A98B-41AB-A2B0-7A259CA7E7A1}">
      <dsp:nvSpPr>
        <dsp:cNvPr id="0" name=""/>
        <dsp:cNvSpPr/>
      </dsp:nvSpPr>
      <dsp:spPr>
        <a:xfrm>
          <a:off x="930007" y="5034398"/>
          <a:ext cx="6615325" cy="805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217" tIns="85217" rIns="85217" bIns="85217" numCol="1" spcCol="1270" anchor="ctr" anchorCtr="0">
          <a:noAutofit/>
        </a:bodyPr>
        <a:lstStyle/>
        <a:p>
          <a:pPr marL="0" lvl="0" indent="0" algn="l" defTabSz="622300">
            <a:lnSpc>
              <a:spcPct val="100000"/>
            </a:lnSpc>
            <a:spcBef>
              <a:spcPct val="0"/>
            </a:spcBef>
            <a:spcAft>
              <a:spcPct val="35000"/>
            </a:spcAft>
            <a:buNone/>
          </a:pPr>
          <a:r>
            <a:rPr lang="en-US" sz="1400" kern="1200">
              <a:solidFill>
                <a:schemeClr val="accent1"/>
              </a:solidFill>
            </a:rPr>
            <a:t>Intervention </a:t>
          </a:r>
          <a:r>
            <a:rPr lang="en-US" sz="1400" kern="1200">
              <a:solidFill>
                <a:schemeClr val="accent1"/>
              </a:solidFill>
              <a:latin typeface="Gill Sans MT" panose="020B0502020104020203"/>
            </a:rPr>
            <a:t>6</a:t>
          </a:r>
          <a:r>
            <a:rPr lang="en-US" sz="1400" kern="1200">
              <a:solidFill>
                <a:schemeClr val="accent1"/>
              </a:solidFill>
            </a:rPr>
            <a:t>: Forge partnership with at least one higher education academic institution to develop &amp; promote distance learning to increase local behavioral health workforce </a:t>
          </a:r>
        </a:p>
      </dsp:txBody>
      <dsp:txXfrm>
        <a:off x="930007" y="5034398"/>
        <a:ext cx="6615325" cy="80520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E1380-408A-4AEF-A4E1-B12D9B53DC47}">
      <dsp:nvSpPr>
        <dsp:cNvPr id="0" name=""/>
        <dsp:cNvSpPr/>
      </dsp:nvSpPr>
      <dsp:spPr>
        <a:xfrm>
          <a:off x="3142912" y="1004400"/>
          <a:ext cx="692345" cy="91440"/>
        </a:xfrm>
        <a:custGeom>
          <a:avLst/>
          <a:gdLst/>
          <a:ahLst/>
          <a:cxnLst/>
          <a:rect l="0" t="0" r="0" b="0"/>
          <a:pathLst>
            <a:path>
              <a:moveTo>
                <a:pt x="0" y="45720"/>
              </a:moveTo>
              <a:lnTo>
                <a:pt x="692345" y="45720"/>
              </a:lnTo>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71011" y="1046506"/>
        <a:ext cx="36147" cy="7229"/>
      </dsp:txXfrm>
    </dsp:sp>
    <dsp:sp modelId="{D2788715-27D1-4E1E-870B-5848914B97D9}">
      <dsp:nvSpPr>
        <dsp:cNvPr id="0" name=""/>
        <dsp:cNvSpPr/>
      </dsp:nvSpPr>
      <dsp:spPr>
        <a:xfrm>
          <a:off x="1472" y="107148"/>
          <a:ext cx="3143240" cy="1885944"/>
        </a:xfrm>
        <a:prstGeom prst="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4021" tIns="161673" rIns="154021" bIns="161673" numCol="1" spcCol="1270" anchor="t" anchorCtr="0">
          <a:noAutofit/>
        </a:bodyPr>
        <a:lstStyle/>
        <a:p>
          <a:pPr marL="0" lvl="0" indent="0" algn="l" defTabSz="577850">
            <a:lnSpc>
              <a:spcPct val="90000"/>
            </a:lnSpc>
            <a:spcBef>
              <a:spcPct val="0"/>
            </a:spcBef>
            <a:spcAft>
              <a:spcPct val="35000"/>
            </a:spcAft>
            <a:buNone/>
          </a:pPr>
          <a:r>
            <a:rPr lang="en-US" sz="1300" kern="1200"/>
            <a:t>Develop Local Workforce Pipeline for Peer Support Services through Chadwick Clubhouse</a:t>
          </a:r>
        </a:p>
        <a:p>
          <a:pPr marL="57150" lvl="1" indent="-57150" algn="l" defTabSz="444500">
            <a:lnSpc>
              <a:spcPct val="90000"/>
            </a:lnSpc>
            <a:spcBef>
              <a:spcPct val="0"/>
            </a:spcBef>
            <a:spcAft>
              <a:spcPct val="15000"/>
            </a:spcAft>
            <a:buChar char="•"/>
          </a:pPr>
          <a:r>
            <a:rPr lang="en-US" sz="1000" kern="1200"/>
            <a:t>Peer support provided to over 100 members in 2023</a:t>
          </a:r>
        </a:p>
        <a:p>
          <a:pPr marL="57150" lvl="1" indent="-57150" algn="l" defTabSz="444500">
            <a:lnSpc>
              <a:spcPct val="90000"/>
            </a:lnSpc>
            <a:spcBef>
              <a:spcPct val="0"/>
            </a:spcBef>
            <a:spcAft>
              <a:spcPct val="15000"/>
            </a:spcAft>
            <a:buChar char="•"/>
          </a:pPr>
          <a:r>
            <a:rPr lang="en-US" sz="1000" kern="1200"/>
            <a:t>Daily clubhouse attendance average of 9 members</a:t>
          </a:r>
        </a:p>
        <a:p>
          <a:pPr marL="57150" lvl="1" indent="-57150" algn="l" defTabSz="444500">
            <a:lnSpc>
              <a:spcPct val="90000"/>
            </a:lnSpc>
            <a:spcBef>
              <a:spcPct val="0"/>
            </a:spcBef>
            <a:spcAft>
              <a:spcPct val="15000"/>
            </a:spcAft>
            <a:buChar char="•"/>
          </a:pPr>
          <a:r>
            <a:rPr lang="en-US" sz="1000" kern="1200"/>
            <a:t>Barriers: Training, credentialing, and billing requirements limit peer delivered service expansion beyond organizations with a Certificate of Approval (COA)</a:t>
          </a:r>
        </a:p>
      </dsp:txBody>
      <dsp:txXfrm>
        <a:off x="1472" y="107148"/>
        <a:ext cx="3143240" cy="1885944"/>
      </dsp:txXfrm>
    </dsp:sp>
    <dsp:sp modelId="{A9AFD591-99C3-4463-9ECD-2A0DAB3E9C70}">
      <dsp:nvSpPr>
        <dsp:cNvPr id="0" name=""/>
        <dsp:cNvSpPr/>
      </dsp:nvSpPr>
      <dsp:spPr>
        <a:xfrm>
          <a:off x="1573092" y="1991292"/>
          <a:ext cx="3866185" cy="692345"/>
        </a:xfrm>
        <a:custGeom>
          <a:avLst/>
          <a:gdLst/>
          <a:ahLst/>
          <a:cxnLst/>
          <a:rect l="0" t="0" r="0" b="0"/>
          <a:pathLst>
            <a:path>
              <a:moveTo>
                <a:pt x="3866185" y="0"/>
              </a:moveTo>
              <a:lnTo>
                <a:pt x="3866185" y="363272"/>
              </a:lnTo>
              <a:lnTo>
                <a:pt x="0" y="363272"/>
              </a:lnTo>
              <a:lnTo>
                <a:pt x="0" y="692345"/>
              </a:lnTo>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07855" y="2333850"/>
        <a:ext cx="196659" cy="7229"/>
      </dsp:txXfrm>
    </dsp:sp>
    <dsp:sp modelId="{46C493D7-4EA5-45F6-8E19-53669E5FE36E}">
      <dsp:nvSpPr>
        <dsp:cNvPr id="0" name=""/>
        <dsp:cNvSpPr/>
      </dsp:nvSpPr>
      <dsp:spPr>
        <a:xfrm>
          <a:off x="3867657" y="107148"/>
          <a:ext cx="3143240" cy="1885944"/>
        </a:xfrm>
        <a:prstGeom prst="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4021" tIns="161673" rIns="154021" bIns="161673" numCol="1" spcCol="1270" anchor="t" anchorCtr="0">
          <a:noAutofit/>
        </a:bodyPr>
        <a:lstStyle/>
        <a:p>
          <a:pPr marL="0" lvl="0" indent="0" algn="l" defTabSz="577850">
            <a:lnSpc>
              <a:spcPct val="90000"/>
            </a:lnSpc>
            <a:spcBef>
              <a:spcPct val="0"/>
            </a:spcBef>
            <a:spcAft>
              <a:spcPct val="35000"/>
            </a:spcAft>
            <a:buNone/>
          </a:pPr>
          <a:r>
            <a:rPr lang="en-US" sz="1300" kern="1200"/>
            <a:t>Incentivize Recruitment of THW across UHA Provider Network</a:t>
          </a:r>
        </a:p>
        <a:p>
          <a:pPr marL="57150" lvl="1" indent="-57150" algn="l" defTabSz="444500">
            <a:lnSpc>
              <a:spcPct val="90000"/>
            </a:lnSpc>
            <a:spcBef>
              <a:spcPct val="0"/>
            </a:spcBef>
            <a:spcAft>
              <a:spcPct val="15000"/>
            </a:spcAft>
            <a:buChar char="•"/>
          </a:pPr>
          <a:endParaRPr lang="en-US" sz="1000" kern="1200"/>
        </a:p>
        <a:p>
          <a:pPr marL="57150" lvl="1" indent="-57150" algn="l" defTabSz="444500">
            <a:lnSpc>
              <a:spcPct val="90000"/>
            </a:lnSpc>
            <a:spcBef>
              <a:spcPct val="0"/>
            </a:spcBef>
            <a:spcAft>
              <a:spcPct val="15000"/>
            </a:spcAft>
            <a:buChar char="•"/>
          </a:pPr>
          <a:r>
            <a:rPr lang="en-US" sz="1000" kern="1200"/>
            <a:t>21 Behavioral Health Peers Contracted</a:t>
          </a:r>
        </a:p>
        <a:p>
          <a:pPr marL="57150" lvl="1" indent="-57150" algn="l" defTabSz="444500">
            <a:lnSpc>
              <a:spcPct val="90000"/>
            </a:lnSpc>
            <a:spcBef>
              <a:spcPct val="0"/>
            </a:spcBef>
            <a:spcAft>
              <a:spcPct val="15000"/>
            </a:spcAft>
            <a:buChar char="•"/>
          </a:pPr>
          <a:r>
            <a:rPr lang="en-US" sz="1000" kern="1200"/>
            <a:t>749 Members received THW services in 2023</a:t>
          </a:r>
        </a:p>
      </dsp:txBody>
      <dsp:txXfrm>
        <a:off x="3867657" y="107148"/>
        <a:ext cx="3143240" cy="1885944"/>
      </dsp:txXfrm>
    </dsp:sp>
    <dsp:sp modelId="{01108B19-77AF-4E86-A702-C991059AD43B}">
      <dsp:nvSpPr>
        <dsp:cNvPr id="0" name=""/>
        <dsp:cNvSpPr/>
      </dsp:nvSpPr>
      <dsp:spPr>
        <a:xfrm>
          <a:off x="3142912" y="3613290"/>
          <a:ext cx="692345" cy="91440"/>
        </a:xfrm>
        <a:custGeom>
          <a:avLst/>
          <a:gdLst/>
          <a:ahLst/>
          <a:cxnLst/>
          <a:rect l="0" t="0" r="0" b="0"/>
          <a:pathLst>
            <a:path>
              <a:moveTo>
                <a:pt x="0" y="45720"/>
              </a:moveTo>
              <a:lnTo>
                <a:pt x="692345" y="45720"/>
              </a:lnTo>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71011" y="3655395"/>
        <a:ext cx="36147" cy="7229"/>
      </dsp:txXfrm>
    </dsp:sp>
    <dsp:sp modelId="{DDFF5EC7-6041-4F51-A391-E5943F83336A}">
      <dsp:nvSpPr>
        <dsp:cNvPr id="0" name=""/>
        <dsp:cNvSpPr/>
      </dsp:nvSpPr>
      <dsp:spPr>
        <a:xfrm>
          <a:off x="1472" y="2716038"/>
          <a:ext cx="3143240" cy="1885944"/>
        </a:xfrm>
        <a:prstGeom prst="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4021" tIns="161673" rIns="154021" bIns="161673" numCol="1" spcCol="1270" anchor="t" anchorCtr="0">
          <a:noAutofit/>
        </a:bodyPr>
        <a:lstStyle/>
        <a:p>
          <a:pPr marL="0" lvl="0" indent="0" algn="l" defTabSz="577850">
            <a:lnSpc>
              <a:spcPct val="90000"/>
            </a:lnSpc>
            <a:spcBef>
              <a:spcPct val="0"/>
            </a:spcBef>
            <a:spcAft>
              <a:spcPct val="35000"/>
            </a:spcAft>
            <a:buNone/>
          </a:pPr>
          <a:r>
            <a:rPr lang="en-US" sz="1300" kern="1200"/>
            <a:t>Create low barrier access to Peer Delivered Services through Adapt’s Behavioral Health Resource Network (BHRN) grant</a:t>
          </a:r>
        </a:p>
        <a:p>
          <a:pPr marL="57150" lvl="1" indent="-57150" algn="l" defTabSz="444500">
            <a:lnSpc>
              <a:spcPct val="90000"/>
            </a:lnSpc>
            <a:spcBef>
              <a:spcPct val="0"/>
            </a:spcBef>
            <a:spcAft>
              <a:spcPct val="15000"/>
            </a:spcAft>
            <a:buChar char="•"/>
          </a:pPr>
          <a:r>
            <a:rPr lang="en-US" sz="1000" kern="1200"/>
            <a:t>10 BHRN grant peers recruited between 2022-2023</a:t>
          </a:r>
        </a:p>
      </dsp:txBody>
      <dsp:txXfrm>
        <a:off x="1472" y="2716038"/>
        <a:ext cx="3143240" cy="1885944"/>
      </dsp:txXfrm>
    </dsp:sp>
    <dsp:sp modelId="{4601F5A1-42A6-4105-8751-3053F73E61BC}">
      <dsp:nvSpPr>
        <dsp:cNvPr id="0" name=""/>
        <dsp:cNvSpPr/>
      </dsp:nvSpPr>
      <dsp:spPr>
        <a:xfrm>
          <a:off x="3867657" y="2716038"/>
          <a:ext cx="3143240" cy="1885944"/>
        </a:xfrm>
        <a:prstGeom prst="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4021" tIns="161673" rIns="154021" bIns="161673" numCol="1" spcCol="1270" anchor="t" anchorCtr="0">
          <a:noAutofit/>
        </a:bodyPr>
        <a:lstStyle/>
        <a:p>
          <a:pPr marL="0" lvl="0" indent="0" algn="l" defTabSz="577850">
            <a:lnSpc>
              <a:spcPct val="90000"/>
            </a:lnSpc>
            <a:spcBef>
              <a:spcPct val="0"/>
            </a:spcBef>
            <a:spcAft>
              <a:spcPct val="35000"/>
            </a:spcAft>
            <a:buNone/>
          </a:pPr>
          <a:r>
            <a:rPr lang="en-US" sz="1300" kern="1200"/>
            <a:t>Conduct Quarterly Evaluation of Peer Delivered Service Utilization among members with behavioral health needs</a:t>
          </a:r>
        </a:p>
        <a:p>
          <a:pPr marL="57150" lvl="1" indent="-57150" algn="l" defTabSz="444500">
            <a:lnSpc>
              <a:spcPct val="90000"/>
            </a:lnSpc>
            <a:spcBef>
              <a:spcPct val="0"/>
            </a:spcBef>
            <a:spcAft>
              <a:spcPct val="15000"/>
            </a:spcAft>
            <a:buChar char="•"/>
          </a:pPr>
          <a:r>
            <a:rPr lang="en-US" sz="1000" kern="1200"/>
            <a:t>THW dashboard developed &amp; implemented in 2022</a:t>
          </a:r>
        </a:p>
        <a:p>
          <a:pPr marL="57150" lvl="1" indent="-57150" algn="l" defTabSz="444500">
            <a:lnSpc>
              <a:spcPct val="90000"/>
            </a:lnSpc>
            <a:spcBef>
              <a:spcPct val="0"/>
            </a:spcBef>
            <a:spcAft>
              <a:spcPct val="15000"/>
            </a:spcAft>
            <a:buChar char="•"/>
          </a:pPr>
          <a:r>
            <a:rPr lang="en-US" sz="1000" kern="1200"/>
            <a:t>Began monitoring THW utilization through the dashboard in 2023</a:t>
          </a:r>
        </a:p>
        <a:p>
          <a:pPr marL="57150" lvl="1" indent="-57150" algn="l" defTabSz="444500">
            <a:lnSpc>
              <a:spcPct val="90000"/>
            </a:lnSpc>
            <a:spcBef>
              <a:spcPct val="0"/>
            </a:spcBef>
            <a:spcAft>
              <a:spcPct val="15000"/>
            </a:spcAft>
            <a:buChar char="•"/>
          </a:pPr>
          <a:endParaRPr lang="en-US" sz="1000" kern="1200"/>
        </a:p>
        <a:p>
          <a:pPr marL="57150" lvl="1" indent="-57150" algn="l" defTabSz="444500">
            <a:lnSpc>
              <a:spcPct val="90000"/>
            </a:lnSpc>
            <a:spcBef>
              <a:spcPct val="0"/>
            </a:spcBef>
            <a:spcAft>
              <a:spcPct val="15000"/>
            </a:spcAft>
            <a:buChar char="•"/>
          </a:pPr>
          <a:endParaRPr lang="en-US" sz="1000" kern="1200"/>
        </a:p>
      </dsp:txBody>
      <dsp:txXfrm>
        <a:off x="3867657" y="2716038"/>
        <a:ext cx="3143240" cy="188594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E8D8DA-B2FC-43C8-8BEA-3D76E74A49D2}">
      <dsp:nvSpPr>
        <dsp:cNvPr id="0" name=""/>
        <dsp:cNvSpPr/>
      </dsp:nvSpPr>
      <dsp:spPr>
        <a:xfrm rot="10800000">
          <a:off x="384972" y="58917"/>
          <a:ext cx="5037915" cy="1118242"/>
        </a:xfrm>
        <a:prstGeom prst="homePlat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4156" tIns="41910" rIns="78232" bIns="41910" numCol="1" spcCol="1270" anchor="ctr" anchorCtr="0">
          <a:noAutofit/>
        </a:bodyPr>
        <a:lstStyle/>
        <a:p>
          <a:pPr marL="0" lvl="0" indent="0" algn="l" defTabSz="488950">
            <a:lnSpc>
              <a:spcPct val="90000"/>
            </a:lnSpc>
            <a:spcBef>
              <a:spcPct val="0"/>
            </a:spcBef>
            <a:spcAft>
              <a:spcPct val="35000"/>
            </a:spcAft>
            <a:buNone/>
          </a:pPr>
          <a:r>
            <a:rPr lang="en-US" sz="1100" kern="1200"/>
            <a:t>Breaking Isolation: Wellness Rising</a:t>
          </a:r>
        </a:p>
        <a:p>
          <a:pPr marL="0" lvl="0" indent="0" algn="l" defTabSz="488950">
            <a:lnSpc>
              <a:spcPct val="90000"/>
            </a:lnSpc>
            <a:spcBef>
              <a:spcPct val="0"/>
            </a:spcBef>
            <a:spcAft>
              <a:spcPct val="35000"/>
            </a:spcAft>
            <a:buNone/>
          </a:pPr>
          <a:r>
            <a:rPr lang="en-US" sz="1100" kern="1200"/>
            <a:t>Chadwick follows the community mental health service clubhouse model and offers services to members including education attainment, workforce development, and a place for individuals with mental health diagnosis to form social bonds.</a:t>
          </a:r>
        </a:p>
      </dsp:txBody>
      <dsp:txXfrm rot="10800000">
        <a:off x="664532" y="58917"/>
        <a:ext cx="4758355" cy="1118242"/>
      </dsp:txXfrm>
    </dsp:sp>
    <dsp:sp modelId="{E727C0DA-2250-47F9-8495-F30472209A7B}">
      <dsp:nvSpPr>
        <dsp:cNvPr id="0" name=""/>
        <dsp:cNvSpPr/>
      </dsp:nvSpPr>
      <dsp:spPr>
        <a:xfrm>
          <a:off x="0" y="300842"/>
          <a:ext cx="623963" cy="57587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000" b="-3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A990BA-CE07-4C0B-8874-1FDEF11F7EFD}">
      <dsp:nvSpPr>
        <dsp:cNvPr id="0" name=""/>
        <dsp:cNvSpPr/>
      </dsp:nvSpPr>
      <dsp:spPr>
        <a:xfrm rot="10800000">
          <a:off x="145101" y="1352763"/>
          <a:ext cx="5277803" cy="1182160"/>
        </a:xfrm>
        <a:prstGeom prst="homePlat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4156" tIns="41910" rIns="78232" bIns="41910" numCol="1" spcCol="1270" anchor="ctr" anchorCtr="0">
          <a:noAutofit/>
        </a:bodyPr>
        <a:lstStyle/>
        <a:p>
          <a:pPr marL="0" lvl="0" indent="0" algn="l" defTabSz="488950">
            <a:lnSpc>
              <a:spcPct val="90000"/>
            </a:lnSpc>
            <a:spcBef>
              <a:spcPct val="0"/>
            </a:spcBef>
            <a:spcAft>
              <a:spcPct val="35000"/>
            </a:spcAft>
            <a:buNone/>
          </a:pPr>
          <a:r>
            <a:rPr lang="en-US" sz="1100" kern="1200"/>
            <a:t>In 2023, UHA partnered with Chadwick Clubhouse by providing $25,000 in CHIP funding to support overall Clubhouse operations.</a:t>
          </a:r>
        </a:p>
      </dsp:txBody>
      <dsp:txXfrm rot="10800000">
        <a:off x="440641" y="1352763"/>
        <a:ext cx="4982263" cy="1182160"/>
      </dsp:txXfrm>
    </dsp:sp>
    <dsp:sp modelId="{025C6306-7678-4F23-96C4-E2927DC3136C}">
      <dsp:nvSpPr>
        <dsp:cNvPr id="0" name=""/>
        <dsp:cNvSpPr/>
      </dsp:nvSpPr>
      <dsp:spPr>
        <a:xfrm>
          <a:off x="1" y="1715595"/>
          <a:ext cx="534993" cy="518512"/>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000" r="-2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53392E-FCE0-465B-9291-02548B743849}">
      <dsp:nvSpPr>
        <dsp:cNvPr id="0" name=""/>
        <dsp:cNvSpPr/>
      </dsp:nvSpPr>
      <dsp:spPr>
        <a:xfrm rot="10800000">
          <a:off x="172901" y="2748415"/>
          <a:ext cx="5250004" cy="1171657"/>
        </a:xfrm>
        <a:prstGeom prst="homePlat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4156" tIns="41910" rIns="78232" bIns="41910" numCol="1" spcCol="1270" anchor="ctr" anchorCtr="0">
          <a:noAutofit/>
        </a:bodyPr>
        <a:lstStyle/>
        <a:p>
          <a:pPr marL="0" lvl="0" indent="0" algn="l" defTabSz="488950">
            <a:lnSpc>
              <a:spcPct val="90000"/>
            </a:lnSpc>
            <a:spcBef>
              <a:spcPct val="0"/>
            </a:spcBef>
            <a:spcAft>
              <a:spcPct val="35000"/>
            </a:spcAft>
            <a:buNone/>
          </a:pPr>
          <a:r>
            <a:rPr lang="en-US" sz="1100" kern="1200"/>
            <a:t>More than 80% of Clubhouse members had no emergency department visits, or at least a 10% decrease in visits since becoming members.</a:t>
          </a:r>
        </a:p>
      </dsp:txBody>
      <dsp:txXfrm rot="10800000">
        <a:off x="465815" y="2748415"/>
        <a:ext cx="4957090" cy="1171657"/>
      </dsp:txXfrm>
    </dsp:sp>
    <dsp:sp modelId="{EE40BCB7-7510-42FE-B0EB-91C7A2DE485F}">
      <dsp:nvSpPr>
        <dsp:cNvPr id="0" name=""/>
        <dsp:cNvSpPr/>
      </dsp:nvSpPr>
      <dsp:spPr>
        <a:xfrm>
          <a:off x="0" y="3047765"/>
          <a:ext cx="542775" cy="59306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3000" b="-3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2CD309-6232-421B-BE0B-0CBB7173C079}">
      <dsp:nvSpPr>
        <dsp:cNvPr id="0" name=""/>
        <dsp:cNvSpPr/>
      </dsp:nvSpPr>
      <dsp:spPr>
        <a:xfrm>
          <a:off x="0" y="0"/>
          <a:ext cx="9974352" cy="4154175"/>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55000"/>
            </a:srgbClr>
          </a:outerShdw>
        </a:effectLst>
      </dsp:spPr>
      <dsp:style>
        <a:lnRef idx="0">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solidFill>
                <a:schemeClr val="accent1"/>
              </a:solidFill>
            </a:rPr>
            <a:t>Revised Intervention:</a:t>
          </a:r>
          <a:br>
            <a:rPr lang="en-US" sz="2600" kern="1200">
              <a:solidFill>
                <a:schemeClr val="accent1"/>
              </a:solidFill>
            </a:rPr>
          </a:br>
          <a:r>
            <a:rPr lang="en-US" sz="2600" kern="1200">
              <a:solidFill>
                <a:schemeClr val="accent1"/>
              </a:solidFill>
            </a:rPr>
            <a:t>Enhance provider capacity to treat eating disorders through partnership with Willamette Nutrition Source​</a:t>
          </a:r>
          <a:endParaRPr lang="en-US" sz="2600" kern="1200"/>
        </a:p>
      </dsp:txBody>
      <dsp:txXfrm>
        <a:off x="0" y="0"/>
        <a:ext cx="9974352" cy="1246252"/>
      </dsp:txXfrm>
    </dsp:sp>
    <dsp:sp modelId="{7C284846-4D5D-43DF-B16F-6FC348FFE691}">
      <dsp:nvSpPr>
        <dsp:cNvPr id="0" name=""/>
        <dsp:cNvSpPr/>
      </dsp:nvSpPr>
      <dsp:spPr>
        <a:xfrm>
          <a:off x="997435" y="1246607"/>
          <a:ext cx="7979482" cy="816129"/>
        </a:xfrm>
        <a:prstGeom prst="roundRect">
          <a:avLst>
            <a:gd name="adj" fmla="val 10000"/>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a:lnSpc>
              <a:spcPct val="90000"/>
            </a:lnSpc>
            <a:spcBef>
              <a:spcPct val="0"/>
            </a:spcBef>
            <a:spcAft>
              <a:spcPct val="35000"/>
            </a:spcAft>
            <a:buNone/>
          </a:pPr>
          <a:r>
            <a:rPr lang="en-US" sz="2500" kern="1200"/>
            <a:t>4 providers contracted for on-demand eating disorder consultation from 2022-2023</a:t>
          </a:r>
        </a:p>
      </dsp:txBody>
      <dsp:txXfrm>
        <a:off x="1021339" y="1270511"/>
        <a:ext cx="7931674" cy="768321"/>
      </dsp:txXfrm>
    </dsp:sp>
    <dsp:sp modelId="{0308DDC2-44D7-493C-AC41-5D298D31DE4C}">
      <dsp:nvSpPr>
        <dsp:cNvPr id="0" name=""/>
        <dsp:cNvSpPr/>
      </dsp:nvSpPr>
      <dsp:spPr>
        <a:xfrm>
          <a:off x="997435" y="2188294"/>
          <a:ext cx="7979482" cy="816129"/>
        </a:xfrm>
        <a:prstGeom prst="roundRect">
          <a:avLst>
            <a:gd name="adj" fmla="val 10000"/>
          </a:avLst>
        </a:prstGeom>
        <a:gradFill rotWithShape="0">
          <a:gsLst>
            <a:gs pos="0">
              <a:schemeClr val="accent2">
                <a:hueOff val="-305854"/>
                <a:satOff val="16268"/>
                <a:lumOff val="4705"/>
                <a:alphaOff val="0"/>
                <a:tint val="98000"/>
                <a:lumMod val="110000"/>
              </a:schemeClr>
            </a:gs>
            <a:gs pos="84000">
              <a:schemeClr val="accent2">
                <a:hueOff val="-305854"/>
                <a:satOff val="16268"/>
                <a:lumOff val="4705"/>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rtl="0">
            <a:lnSpc>
              <a:spcPct val="90000"/>
            </a:lnSpc>
            <a:spcBef>
              <a:spcPct val="0"/>
            </a:spcBef>
            <a:spcAft>
              <a:spcPct val="35000"/>
            </a:spcAft>
            <a:buNone/>
          </a:pPr>
          <a:r>
            <a:rPr lang="en-US" sz="2500" kern="1200"/>
            <a:t>Marketing materials created and socialized across Provider Network</a:t>
          </a:r>
          <a:r>
            <a:rPr lang="en-US" sz="2500" kern="1200">
              <a:latin typeface="Gill Sans MT" panose="020B0502020104020203"/>
            </a:rPr>
            <a:t> </a:t>
          </a:r>
        </a:p>
      </dsp:txBody>
      <dsp:txXfrm>
        <a:off x="1021339" y="2212198"/>
        <a:ext cx="7931674" cy="768321"/>
      </dsp:txXfrm>
    </dsp:sp>
    <dsp:sp modelId="{456777B9-DC85-4C51-884A-7CBAA398BE88}">
      <dsp:nvSpPr>
        <dsp:cNvPr id="0" name=""/>
        <dsp:cNvSpPr/>
      </dsp:nvSpPr>
      <dsp:spPr>
        <a:xfrm>
          <a:off x="997435" y="3129982"/>
          <a:ext cx="7979482" cy="816129"/>
        </a:xfrm>
        <a:prstGeom prst="roundRect">
          <a:avLst>
            <a:gd name="adj" fmla="val 10000"/>
          </a:avLst>
        </a:prstGeom>
        <a:gradFill rotWithShape="0">
          <a:gsLst>
            <a:gs pos="0">
              <a:schemeClr val="accent2">
                <a:hueOff val="-611709"/>
                <a:satOff val="32535"/>
                <a:lumOff val="9411"/>
                <a:alphaOff val="0"/>
                <a:tint val="98000"/>
                <a:lumMod val="110000"/>
              </a:schemeClr>
            </a:gs>
            <a:gs pos="84000">
              <a:schemeClr val="accent2">
                <a:hueOff val="-611709"/>
                <a:satOff val="32535"/>
                <a:lumOff val="9411"/>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rtl="0">
            <a:lnSpc>
              <a:spcPct val="90000"/>
            </a:lnSpc>
            <a:spcBef>
              <a:spcPct val="0"/>
            </a:spcBef>
            <a:spcAft>
              <a:spcPct val="35000"/>
            </a:spcAft>
            <a:buNone/>
          </a:pPr>
          <a:r>
            <a:rPr lang="en-US" sz="2500" kern="1200">
              <a:latin typeface="Gill Sans MT" panose="020B0502020104020203"/>
            </a:rPr>
            <a:t>Begin monitoring provider network utilization of eating disorder consultation in 2024</a:t>
          </a:r>
        </a:p>
      </dsp:txBody>
      <dsp:txXfrm>
        <a:off x="1021339" y="3153886"/>
        <a:ext cx="7931674" cy="768321"/>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B0B714-ECA0-49C6-8869-CAD737135D12}">
      <dsp:nvSpPr>
        <dsp:cNvPr id="0" name=""/>
        <dsp:cNvSpPr/>
      </dsp:nvSpPr>
      <dsp:spPr>
        <a:xfrm>
          <a:off x="0" y="0"/>
          <a:ext cx="11029615" cy="402589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55000"/>
            </a:srgbClr>
          </a:outerShdw>
        </a:effectLst>
      </dsp:spPr>
      <dsp:style>
        <a:lnRef idx="0">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kern="1200">
              <a:solidFill>
                <a:schemeClr val="accent1"/>
              </a:solidFill>
            </a:rPr>
            <a:t>Revised Intervention:</a:t>
          </a:r>
          <a:r>
            <a:rPr lang="en-US" sz="2200" kern="1200">
              <a:latin typeface="Gill Sans MT" panose="020B0502020104020203"/>
            </a:rPr>
            <a:t> </a:t>
          </a:r>
        </a:p>
        <a:p>
          <a:pPr marL="0" lvl="0" indent="0" algn="ctr" defTabSz="977900" rtl="0">
            <a:lnSpc>
              <a:spcPct val="90000"/>
            </a:lnSpc>
            <a:spcBef>
              <a:spcPct val="0"/>
            </a:spcBef>
            <a:spcAft>
              <a:spcPct val="35000"/>
            </a:spcAft>
            <a:buNone/>
          </a:pPr>
          <a:r>
            <a:rPr lang="en-US" sz="2200" kern="1200"/>
            <a:t>Increase local training and education opportunities to expand access to evidence-based treatment modalities</a:t>
          </a:r>
        </a:p>
      </dsp:txBody>
      <dsp:txXfrm>
        <a:off x="0" y="0"/>
        <a:ext cx="11029615" cy="1207769"/>
      </dsp:txXfrm>
    </dsp:sp>
    <dsp:sp modelId="{D309DE3C-4BF8-49A2-8E2E-3AF59ED661DF}">
      <dsp:nvSpPr>
        <dsp:cNvPr id="0" name=""/>
        <dsp:cNvSpPr/>
      </dsp:nvSpPr>
      <dsp:spPr>
        <a:xfrm>
          <a:off x="1102961" y="1208113"/>
          <a:ext cx="8823692" cy="790927"/>
        </a:xfrm>
        <a:prstGeom prst="roundRect">
          <a:avLst>
            <a:gd name="adj" fmla="val 10000"/>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Gill Sans MT" panose="020B0502020104020203"/>
            </a:rPr>
            <a:t>1 Training offered to UHA's provider network on Culturally Competent Substance Use Disorder Care</a:t>
          </a:r>
          <a:endParaRPr lang="en-US" sz="2400" kern="1200"/>
        </a:p>
      </dsp:txBody>
      <dsp:txXfrm>
        <a:off x="1126126" y="1231278"/>
        <a:ext cx="8777362" cy="744597"/>
      </dsp:txXfrm>
    </dsp:sp>
    <dsp:sp modelId="{A9F3BE11-ADC0-4362-A10B-802D52927C49}">
      <dsp:nvSpPr>
        <dsp:cNvPr id="0" name=""/>
        <dsp:cNvSpPr/>
      </dsp:nvSpPr>
      <dsp:spPr>
        <a:xfrm>
          <a:off x="1102961" y="2120722"/>
          <a:ext cx="8823692" cy="790927"/>
        </a:xfrm>
        <a:prstGeom prst="roundRect">
          <a:avLst>
            <a:gd name="adj" fmla="val 10000"/>
          </a:avLst>
        </a:prstGeom>
        <a:gradFill rotWithShape="0">
          <a:gsLst>
            <a:gs pos="0">
              <a:schemeClr val="accent2">
                <a:hueOff val="-305854"/>
                <a:satOff val="16268"/>
                <a:lumOff val="4705"/>
                <a:alphaOff val="0"/>
                <a:tint val="98000"/>
                <a:lumMod val="110000"/>
              </a:schemeClr>
            </a:gs>
            <a:gs pos="84000">
              <a:schemeClr val="accent2">
                <a:hueOff val="-305854"/>
                <a:satOff val="16268"/>
                <a:lumOff val="4705"/>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a:t>Increase contracted provider enrollment in Quarterly ECHO Network Programs</a:t>
          </a:r>
        </a:p>
      </dsp:txBody>
      <dsp:txXfrm>
        <a:off x="1126126" y="2143887"/>
        <a:ext cx="8777362" cy="744597"/>
      </dsp:txXfrm>
    </dsp:sp>
    <dsp:sp modelId="{681C88AF-29C6-4A19-875C-14C5C0386ED8}">
      <dsp:nvSpPr>
        <dsp:cNvPr id="0" name=""/>
        <dsp:cNvSpPr/>
      </dsp:nvSpPr>
      <dsp:spPr>
        <a:xfrm>
          <a:off x="1102961" y="3033331"/>
          <a:ext cx="8823692" cy="790927"/>
        </a:xfrm>
        <a:prstGeom prst="roundRect">
          <a:avLst>
            <a:gd name="adj" fmla="val 10000"/>
          </a:avLst>
        </a:prstGeom>
        <a:gradFill rotWithShape="0">
          <a:gsLst>
            <a:gs pos="0">
              <a:schemeClr val="accent2">
                <a:hueOff val="-611709"/>
                <a:satOff val="32535"/>
                <a:lumOff val="9411"/>
                <a:alphaOff val="0"/>
                <a:tint val="98000"/>
                <a:lumMod val="110000"/>
              </a:schemeClr>
            </a:gs>
            <a:gs pos="84000">
              <a:schemeClr val="accent2">
                <a:hueOff val="-611709"/>
                <a:satOff val="32535"/>
                <a:lumOff val="9411"/>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a:t>1 CLAS training provided to all internal UHA staff and distributed to contracted provider network</a:t>
          </a:r>
        </a:p>
      </dsp:txBody>
      <dsp:txXfrm>
        <a:off x="1126126" y="3056496"/>
        <a:ext cx="8777362" cy="744597"/>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3814F8-7F25-4A0B-9742-50E67B36CA19}">
      <dsp:nvSpPr>
        <dsp:cNvPr id="0" name=""/>
        <dsp:cNvSpPr/>
      </dsp:nvSpPr>
      <dsp:spPr>
        <a:xfrm>
          <a:off x="464521" y="0"/>
          <a:ext cx="2053028" cy="1414536"/>
        </a:xfrm>
        <a:prstGeom prst="round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3000" b="-23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F71B9E-9686-4DA7-A9EF-A9EDAA1FB9AA}">
      <dsp:nvSpPr>
        <dsp:cNvPr id="0" name=""/>
        <dsp:cNvSpPr/>
      </dsp:nvSpPr>
      <dsp:spPr>
        <a:xfrm>
          <a:off x="486468" y="1415940"/>
          <a:ext cx="2053028" cy="761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0" numCol="1" spcCol="1270" anchor="t" anchorCtr="0">
          <a:noAutofit/>
        </a:bodyPr>
        <a:lstStyle/>
        <a:p>
          <a:pPr marL="0" lvl="0" indent="0" algn="ctr" defTabSz="444500">
            <a:lnSpc>
              <a:spcPct val="90000"/>
            </a:lnSpc>
            <a:spcBef>
              <a:spcPct val="0"/>
            </a:spcBef>
            <a:spcAft>
              <a:spcPct val="35000"/>
            </a:spcAft>
            <a:buNone/>
          </a:pPr>
          <a:r>
            <a:rPr lang="en-US" sz="1000" kern="1200"/>
            <a:t>Conduct biannual assessment of contracted behavioral health provider’s REAL+D &amp; SOGI data beginning Q2 2024</a:t>
          </a:r>
        </a:p>
      </dsp:txBody>
      <dsp:txXfrm>
        <a:off x="486468" y="1415940"/>
        <a:ext cx="2053028" cy="761673"/>
      </dsp:txXfrm>
    </dsp:sp>
    <dsp:sp modelId="{0A648463-CA0E-48D2-8255-6D9467A48C7E}">
      <dsp:nvSpPr>
        <dsp:cNvPr id="0" name=""/>
        <dsp:cNvSpPr/>
      </dsp:nvSpPr>
      <dsp:spPr>
        <a:xfrm>
          <a:off x="2744885" y="1404"/>
          <a:ext cx="2053028" cy="1414536"/>
        </a:xfrm>
        <a:prstGeom prst="round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3000" b="-23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D189E9-8CBA-4DAA-A3FA-D47923148227}">
      <dsp:nvSpPr>
        <dsp:cNvPr id="0" name=""/>
        <dsp:cNvSpPr/>
      </dsp:nvSpPr>
      <dsp:spPr>
        <a:xfrm>
          <a:off x="2744885" y="1415940"/>
          <a:ext cx="2053028" cy="761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0" numCol="1" spcCol="1270" anchor="t" anchorCtr="0">
          <a:noAutofit/>
        </a:bodyPr>
        <a:lstStyle/>
        <a:p>
          <a:pPr marL="0" lvl="0" indent="0" algn="ctr" defTabSz="444500">
            <a:lnSpc>
              <a:spcPct val="90000"/>
            </a:lnSpc>
            <a:spcBef>
              <a:spcPct val="0"/>
            </a:spcBef>
            <a:spcAft>
              <a:spcPct val="35000"/>
            </a:spcAft>
            <a:buNone/>
          </a:pPr>
          <a:r>
            <a:rPr lang="en-US" sz="1000" kern="1200"/>
            <a:t>Evaluate panel responsiveness by comparing contracted behavioral health provider demographics with membership demographic information by Q4 2024</a:t>
          </a:r>
        </a:p>
      </dsp:txBody>
      <dsp:txXfrm>
        <a:off x="2744885" y="1415940"/>
        <a:ext cx="2053028" cy="761673"/>
      </dsp:txXfrm>
    </dsp:sp>
    <dsp:sp modelId="{76574918-D2AE-4C0B-8E70-7D6ACE5BFBB4}">
      <dsp:nvSpPr>
        <dsp:cNvPr id="0" name=""/>
        <dsp:cNvSpPr/>
      </dsp:nvSpPr>
      <dsp:spPr>
        <a:xfrm>
          <a:off x="1615676" y="2382916"/>
          <a:ext cx="2053028" cy="1414536"/>
        </a:xfrm>
        <a:prstGeom prst="round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3000" b="-23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DCEF8B-F7AB-456C-8BDE-6B82EBCE50AD}">
      <dsp:nvSpPr>
        <dsp:cNvPr id="0" name=""/>
        <dsp:cNvSpPr/>
      </dsp:nvSpPr>
      <dsp:spPr>
        <a:xfrm>
          <a:off x="1615676" y="3797453"/>
          <a:ext cx="2053028" cy="761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0" numCol="1" spcCol="1270" anchor="t" anchorCtr="0">
          <a:noAutofit/>
        </a:bodyPr>
        <a:lstStyle/>
        <a:p>
          <a:pPr marL="0" lvl="0" indent="0" algn="ctr" defTabSz="444500">
            <a:lnSpc>
              <a:spcPct val="90000"/>
            </a:lnSpc>
            <a:spcBef>
              <a:spcPct val="0"/>
            </a:spcBef>
            <a:spcAft>
              <a:spcPct val="35000"/>
            </a:spcAft>
            <a:buNone/>
          </a:pPr>
          <a:r>
            <a:rPr lang="en-US" sz="1000" kern="1200"/>
            <a:t>Develop provider consent process for UHA to obtain Healthcare Workforce Reporting Data from OHA by Q2 2024</a:t>
          </a:r>
        </a:p>
      </dsp:txBody>
      <dsp:txXfrm>
        <a:off x="1615676" y="3797453"/>
        <a:ext cx="2053028" cy="761673"/>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4D8A0-5465-4318-8389-98790705414E}">
      <dsp:nvSpPr>
        <dsp:cNvPr id="0" name=""/>
        <dsp:cNvSpPr/>
      </dsp:nvSpPr>
      <dsp:spPr>
        <a:xfrm>
          <a:off x="0" y="0"/>
          <a:ext cx="5920615" cy="1208412"/>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kern="1200"/>
            <a:t>Provider contracting application revised </a:t>
          </a:r>
          <a:r>
            <a:rPr lang="en-US" sz="3400" kern="1200">
              <a:latin typeface="Gill Sans MT" panose="020B0502020104020203"/>
            </a:rPr>
            <a:t>and digitized in</a:t>
          </a:r>
          <a:r>
            <a:rPr lang="en-US" sz="3400" kern="1200"/>
            <a:t> 2023</a:t>
          </a:r>
        </a:p>
      </dsp:txBody>
      <dsp:txXfrm>
        <a:off x="0" y="0"/>
        <a:ext cx="5920615" cy="1208412"/>
      </dsp:txXfrm>
    </dsp:sp>
    <dsp:sp modelId="{6025694F-1F04-423B-A925-FC5FE886916E}">
      <dsp:nvSpPr>
        <dsp:cNvPr id="0" name=""/>
        <dsp:cNvSpPr/>
      </dsp:nvSpPr>
      <dsp:spPr>
        <a:xfrm>
          <a:off x="2890" y="1208412"/>
          <a:ext cx="1971611" cy="2537666"/>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Improve accuracy of provider demographic data published in UHA provider directory.</a:t>
          </a:r>
        </a:p>
      </dsp:txBody>
      <dsp:txXfrm>
        <a:off x="2890" y="1208412"/>
        <a:ext cx="1971611" cy="2537666"/>
      </dsp:txXfrm>
    </dsp:sp>
    <dsp:sp modelId="{0D72D931-76FC-40E5-9F0B-E62A3F98C6E2}">
      <dsp:nvSpPr>
        <dsp:cNvPr id="0" name=""/>
        <dsp:cNvSpPr/>
      </dsp:nvSpPr>
      <dsp:spPr>
        <a:xfrm>
          <a:off x="1974501" y="1208412"/>
          <a:ext cx="1971611" cy="2537666"/>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Developed scholarship program to increase number of contracted providers that are OHA Certified/ Qualified interpreters</a:t>
          </a:r>
        </a:p>
      </dsp:txBody>
      <dsp:txXfrm>
        <a:off x="1974501" y="1208412"/>
        <a:ext cx="1971611" cy="2537666"/>
      </dsp:txXfrm>
    </dsp:sp>
    <dsp:sp modelId="{D0CCE924-EC26-477C-AE62-916F4413E851}">
      <dsp:nvSpPr>
        <dsp:cNvPr id="0" name=""/>
        <dsp:cNvSpPr/>
      </dsp:nvSpPr>
      <dsp:spPr>
        <a:xfrm>
          <a:off x="3946113" y="1208412"/>
          <a:ext cx="1971611" cy="2537666"/>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Gill Sans MT" panose="020B0502020104020203"/>
            </a:rPr>
            <a:t>Provider contracting application will require</a:t>
          </a:r>
          <a:r>
            <a:rPr lang="en-US" sz="1900" kern="1200"/>
            <a:t> REALD </a:t>
          </a:r>
          <a:r>
            <a:rPr lang="en-US" sz="1900" kern="1200">
              <a:latin typeface="Gill Sans MT" panose="020B0502020104020203"/>
            </a:rPr>
            <a:t>data from</a:t>
          </a:r>
          <a:r>
            <a:rPr lang="en-US" sz="1900" kern="1200"/>
            <a:t> all UHA credentialed/ contracted providers</a:t>
          </a:r>
        </a:p>
      </dsp:txBody>
      <dsp:txXfrm>
        <a:off x="3946113" y="1208412"/>
        <a:ext cx="1971611" cy="2537666"/>
      </dsp:txXfrm>
    </dsp:sp>
    <dsp:sp modelId="{8BFEDEFE-FE44-4F0F-9E06-87945181D351}">
      <dsp:nvSpPr>
        <dsp:cNvPr id="0" name=""/>
        <dsp:cNvSpPr/>
      </dsp:nvSpPr>
      <dsp:spPr>
        <a:xfrm>
          <a:off x="0" y="3746079"/>
          <a:ext cx="5920615" cy="281962"/>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CD054-9EBF-416D-805F-AB8F59F063FC}">
      <dsp:nvSpPr>
        <dsp:cNvPr id="0" name=""/>
        <dsp:cNvSpPr/>
      </dsp:nvSpPr>
      <dsp:spPr>
        <a:xfrm>
          <a:off x="0" y="28965"/>
          <a:ext cx="7012370" cy="2302559"/>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a:t>UHA understands the pursuit of equity is an ongoing process and therefore has allocated resources to continue this work. The Director of Health Equity, Diversity, and Inclusion who serves as the Health Equity Administrator is responsible for tracking progress in this area through the annual Health Equity Plan submission to the OHA, as well as in UHA’s internal Culturally and Linguistically Appropriate Services (CLAS) workgroup and through the NCQA Health Equity Accreditation process. </a:t>
          </a:r>
          <a:endParaRPr lang="en-US" sz="1600" kern="1200"/>
        </a:p>
      </dsp:txBody>
      <dsp:txXfrm>
        <a:off x="112402" y="141367"/>
        <a:ext cx="6787566" cy="2077755"/>
      </dsp:txXfrm>
    </dsp:sp>
    <dsp:sp modelId="{E6C43DDF-1C54-44EE-B38F-2A01016B3382}">
      <dsp:nvSpPr>
        <dsp:cNvPr id="0" name=""/>
        <dsp:cNvSpPr/>
      </dsp:nvSpPr>
      <dsp:spPr>
        <a:xfrm>
          <a:off x="0" y="2377605"/>
          <a:ext cx="7012370" cy="2302559"/>
        </a:xfrm>
        <a:prstGeom prst="roundRect">
          <a:avLst/>
        </a:prstGeom>
        <a:gradFill rotWithShape="0">
          <a:gsLst>
            <a:gs pos="0">
              <a:schemeClr val="accent2">
                <a:hueOff val="-611709"/>
                <a:satOff val="32535"/>
                <a:lumOff val="9411"/>
                <a:alphaOff val="0"/>
                <a:tint val="98000"/>
                <a:lumMod val="110000"/>
              </a:schemeClr>
            </a:gs>
            <a:gs pos="84000">
              <a:schemeClr val="accent2">
                <a:hueOff val="-611709"/>
                <a:satOff val="32535"/>
                <a:lumOff val="9411"/>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a:t>In each of these areas, UHA evaluates data to identify disparities related to race and ethnicity, language, disability, sexual orientation, and gender identity. This data is monitored at the Quality Improvement Committee (QIC), and relevant subcommittees, and interventions are identified and implemented based on these findings. As part of the annual evaluation of the CLAS and Quality work plan, UHA evaluates the effectiveness of these interventions and acts based on these analyses. This information is shared with the QIC, board, and Community Advisory Committee (CAC) to ensure effective communication to and feedback from all relevant stakeholders. </a:t>
          </a:r>
          <a:endParaRPr lang="en-US" sz="1600" kern="1200"/>
        </a:p>
      </dsp:txBody>
      <dsp:txXfrm>
        <a:off x="112402" y="2490007"/>
        <a:ext cx="6787566" cy="2077755"/>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C3108E-602D-4325-AAD2-61B2376540D8}">
      <dsp:nvSpPr>
        <dsp:cNvPr id="0" name=""/>
        <dsp:cNvSpPr/>
      </dsp:nvSpPr>
      <dsp:spPr>
        <a:xfrm>
          <a:off x="1355" y="1014873"/>
          <a:ext cx="4935648" cy="2467824"/>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rtl="0">
            <a:lnSpc>
              <a:spcPct val="90000"/>
            </a:lnSpc>
            <a:spcBef>
              <a:spcPct val="0"/>
            </a:spcBef>
            <a:spcAft>
              <a:spcPct val="35000"/>
            </a:spcAft>
            <a:buNone/>
          </a:pPr>
          <a:r>
            <a:rPr lang="en-US" sz="2300" kern="1200">
              <a:latin typeface="Gill Sans MT" panose="020B0502020104020203"/>
            </a:rPr>
            <a:t> </a:t>
          </a:r>
          <a:r>
            <a:rPr lang="en-US" sz="2300" kern="1200"/>
            <a:t>The Collaborative Impact team never materialized due to COVID-19 and staffing turnover</a:t>
          </a:r>
          <a:endParaRPr lang="en-US" sz="2300" b="1" kern="1200"/>
        </a:p>
      </dsp:txBody>
      <dsp:txXfrm>
        <a:off x="73635" y="1087153"/>
        <a:ext cx="4791088" cy="2323264"/>
      </dsp:txXfrm>
    </dsp:sp>
    <dsp:sp modelId="{BFA48ED1-9EBF-432E-A031-4B8A0205F795}">
      <dsp:nvSpPr>
        <dsp:cNvPr id="0" name=""/>
        <dsp:cNvSpPr/>
      </dsp:nvSpPr>
      <dsp:spPr>
        <a:xfrm>
          <a:off x="6170916" y="1014873"/>
          <a:ext cx="4935648" cy="2467824"/>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rtl="0">
            <a:lnSpc>
              <a:spcPct val="90000"/>
            </a:lnSpc>
            <a:spcBef>
              <a:spcPct val="0"/>
            </a:spcBef>
            <a:spcAft>
              <a:spcPct val="35000"/>
            </a:spcAft>
            <a:buNone/>
          </a:pPr>
          <a:r>
            <a:rPr lang="en-US" sz="2300" b="1" kern="1200">
              <a:solidFill>
                <a:schemeClr val="accent2"/>
              </a:solidFill>
              <a:latin typeface="Gill Sans MT" panose="020B0502020104020203"/>
            </a:rPr>
            <a:t>Intervention consolidated into updated Intervention 5:</a:t>
          </a:r>
          <a:br>
            <a:rPr lang="en-US" sz="2300" b="1" kern="1200">
              <a:solidFill>
                <a:schemeClr val="accent2"/>
              </a:solidFill>
              <a:latin typeface="Gill Sans MT" panose="020B0502020104020203"/>
            </a:rPr>
          </a:br>
          <a:r>
            <a:rPr lang="en-US" sz="2300" b="1" kern="1200">
              <a:solidFill>
                <a:schemeClr val="accent2"/>
              </a:solidFill>
              <a:latin typeface="Gill Sans MT" panose="020B0502020104020203"/>
            </a:rPr>
            <a:t> </a:t>
          </a:r>
          <a:r>
            <a:rPr lang="en-US" sz="2300" kern="1200"/>
            <a:t>Develop and promote workforce development, training, and educational opportunities for current and aspiring behavioral health professionals.</a:t>
          </a:r>
          <a:r>
            <a:rPr lang="en-US" sz="2300" kern="1200">
              <a:latin typeface="Gill Sans MT" panose="020B0502020104020203"/>
            </a:rPr>
            <a:t> </a:t>
          </a:r>
          <a:r>
            <a:rPr lang="en-US" sz="2300" b="1" kern="1200">
              <a:solidFill>
                <a:schemeClr val="accent2"/>
              </a:solidFill>
              <a:latin typeface="Gill Sans MT" panose="020B0502020104020203"/>
            </a:rPr>
            <a:t>  </a:t>
          </a:r>
        </a:p>
        <a:p>
          <a:pPr marL="0" lvl="0" indent="0" algn="ctr" defTabSz="1022350" rtl="0">
            <a:lnSpc>
              <a:spcPct val="90000"/>
            </a:lnSpc>
            <a:spcBef>
              <a:spcPct val="0"/>
            </a:spcBef>
            <a:spcAft>
              <a:spcPct val="35000"/>
            </a:spcAft>
            <a:buNone/>
          </a:pPr>
          <a:endParaRPr lang="en-US" sz="2300" b="1" kern="1200"/>
        </a:p>
      </dsp:txBody>
      <dsp:txXfrm>
        <a:off x="6243196" y="1087153"/>
        <a:ext cx="4791088" cy="2323264"/>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51CC15-BA87-4E18-AF10-263F6D71BA41}">
      <dsp:nvSpPr>
        <dsp:cNvPr id="0" name=""/>
        <dsp:cNvSpPr/>
      </dsp:nvSpPr>
      <dsp:spPr>
        <a:xfrm>
          <a:off x="0" y="112595"/>
          <a:ext cx="5018125" cy="1221479"/>
        </a:xfrm>
        <a:prstGeom prst="roundRect">
          <a:avLst/>
        </a:prstGeom>
        <a:gradFill rotWithShape="0">
          <a:gsLst>
            <a:gs pos="0">
              <a:schemeClr val="accent1">
                <a:alpha val="90000"/>
                <a:hueOff val="0"/>
                <a:satOff val="0"/>
                <a:lumOff val="0"/>
                <a:alphaOff val="0"/>
                <a:tint val="98000"/>
                <a:lumMod val="110000"/>
              </a:schemeClr>
            </a:gs>
            <a:gs pos="84000">
              <a:schemeClr val="accent1">
                <a:alpha val="90000"/>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Intervention was revised to align with the community identified need for greater local training resources and opportunities to increase the capacity of behavioral health professionals.</a:t>
          </a:r>
        </a:p>
      </dsp:txBody>
      <dsp:txXfrm>
        <a:off x="59628" y="172223"/>
        <a:ext cx="4898869" cy="1102223"/>
      </dsp:txXfrm>
    </dsp:sp>
    <dsp:sp modelId="{EDB49755-8802-4FB3-ADDA-97F76F8E55B4}">
      <dsp:nvSpPr>
        <dsp:cNvPr id="0" name=""/>
        <dsp:cNvSpPr/>
      </dsp:nvSpPr>
      <dsp:spPr>
        <a:xfrm>
          <a:off x="131324" y="1385915"/>
          <a:ext cx="4755476" cy="2159088"/>
        </a:xfrm>
        <a:prstGeom prst="roundRect">
          <a:avLst/>
        </a:prstGeom>
        <a:gradFill rotWithShape="0">
          <a:gsLst>
            <a:gs pos="0">
              <a:schemeClr val="accent1">
                <a:alpha val="90000"/>
                <a:hueOff val="0"/>
                <a:satOff val="0"/>
                <a:lumOff val="0"/>
                <a:alphaOff val="-40000"/>
                <a:tint val="98000"/>
                <a:lumMod val="110000"/>
              </a:schemeClr>
            </a:gs>
            <a:gs pos="84000">
              <a:schemeClr val="accent1">
                <a:alpha val="90000"/>
                <a:hueOff val="0"/>
                <a:satOff val="0"/>
                <a:lumOff val="0"/>
                <a:alphaOff val="-4000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accent3"/>
              </a:solidFill>
            </a:rPr>
            <a:t>Revised Intervention:</a:t>
          </a:r>
          <a:br>
            <a:rPr lang="en-US" sz="1800" b="1" kern="1200">
              <a:solidFill>
                <a:schemeClr val="accent3"/>
              </a:solidFill>
            </a:rPr>
          </a:br>
          <a:r>
            <a:rPr lang="en-US" sz="1800" kern="1200"/>
            <a:t>Develop and promote workforce development, training, and educational opportunities for current and aspiring behavioral health professionals.</a:t>
          </a:r>
          <a:r>
            <a:rPr lang="en-US" sz="1800" kern="1200">
              <a:latin typeface="Gill Sans MT" panose="020B0502020104020203"/>
            </a:rPr>
            <a:t> </a:t>
          </a:r>
          <a:endParaRPr lang="en-US" sz="1800" kern="1200"/>
        </a:p>
      </dsp:txBody>
      <dsp:txXfrm>
        <a:off x="236722" y="1491313"/>
        <a:ext cx="4544680" cy="194829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E966D-8F3A-4CF1-8137-F4B28833F9A2}">
      <dsp:nvSpPr>
        <dsp:cNvPr id="0" name=""/>
        <dsp:cNvSpPr/>
      </dsp:nvSpPr>
      <dsp:spPr>
        <a:xfrm>
          <a:off x="1598755" y="1164378"/>
          <a:ext cx="2094104" cy="2094208"/>
        </a:xfrm>
        <a:prstGeom prst="ellips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a:t>Established Partnership with OHSU in 2023</a:t>
          </a:r>
        </a:p>
      </dsp:txBody>
      <dsp:txXfrm>
        <a:off x="1905429" y="1471068"/>
        <a:ext cx="1480756" cy="1480828"/>
      </dsp:txXfrm>
    </dsp:sp>
    <dsp:sp modelId="{88DC6BDD-F7F8-4CC5-800F-866ED766C2F7}">
      <dsp:nvSpPr>
        <dsp:cNvPr id="0" name=""/>
        <dsp:cNvSpPr/>
      </dsp:nvSpPr>
      <dsp:spPr>
        <a:xfrm>
          <a:off x="549671" y="0"/>
          <a:ext cx="4221369" cy="4400522"/>
        </a:xfrm>
        <a:prstGeom prst="blockArc">
          <a:avLst>
            <a:gd name="adj1" fmla="val 17527788"/>
            <a:gd name="adj2" fmla="val 4119114"/>
            <a:gd name="adj3" fmla="val 5750"/>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E9F00029-E634-4266-8814-3517CD2E68AD}">
      <dsp:nvSpPr>
        <dsp:cNvPr id="0" name=""/>
        <dsp:cNvSpPr/>
      </dsp:nvSpPr>
      <dsp:spPr>
        <a:xfrm>
          <a:off x="3627165" y="370964"/>
          <a:ext cx="1121819" cy="1122133"/>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38100" dist="25400" dir="5400000" rotWithShape="0">
            <a:srgbClr val="000000">
              <a:alpha val="55000"/>
            </a:srgbClr>
          </a:outerShdw>
        </a:effectLst>
      </dsp:spPr>
      <dsp:style>
        <a:lnRef idx="0">
          <a:scrgbClr r="0" g="0" b="0"/>
        </a:lnRef>
        <a:fillRef idx="1">
          <a:scrgbClr r="0" g="0" b="0"/>
        </a:fillRef>
        <a:effectRef idx="2">
          <a:scrgbClr r="0" g="0" b="0"/>
        </a:effectRef>
        <a:fontRef idx="minor"/>
      </dsp:style>
    </dsp:sp>
    <dsp:sp modelId="{1FEBBA3E-E5EF-43FF-B641-C81A7A13ADD7}">
      <dsp:nvSpPr>
        <dsp:cNvPr id="0" name=""/>
        <dsp:cNvSpPr/>
      </dsp:nvSpPr>
      <dsp:spPr>
        <a:xfrm>
          <a:off x="4834075" y="389006"/>
          <a:ext cx="1501598" cy="1086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l" defTabSz="488950">
            <a:lnSpc>
              <a:spcPct val="90000"/>
            </a:lnSpc>
            <a:spcBef>
              <a:spcPct val="0"/>
            </a:spcBef>
            <a:spcAft>
              <a:spcPct val="10000"/>
            </a:spcAft>
            <a:buNone/>
          </a:pPr>
          <a:r>
            <a:rPr lang="en-US" sz="1100" kern="1200"/>
            <a:t>Quarterly Voting on Priority Training Topics in Behavioral Health Subcommittee</a:t>
          </a:r>
        </a:p>
      </dsp:txBody>
      <dsp:txXfrm>
        <a:off x="4834075" y="389006"/>
        <a:ext cx="1501598" cy="1086048"/>
      </dsp:txXfrm>
    </dsp:sp>
    <dsp:sp modelId="{40D66333-DF0B-4939-A0AE-BBC0DDF05DEA}">
      <dsp:nvSpPr>
        <dsp:cNvPr id="0" name=""/>
        <dsp:cNvSpPr/>
      </dsp:nvSpPr>
      <dsp:spPr>
        <a:xfrm>
          <a:off x="4060751" y="1647555"/>
          <a:ext cx="1121819" cy="1122133"/>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38100" dist="25400" dir="5400000" rotWithShape="0">
            <a:srgbClr val="000000">
              <a:alpha val="55000"/>
            </a:srgbClr>
          </a:outerShdw>
        </a:effectLst>
      </dsp:spPr>
      <dsp:style>
        <a:lnRef idx="0">
          <a:scrgbClr r="0" g="0" b="0"/>
        </a:lnRef>
        <a:fillRef idx="1">
          <a:scrgbClr r="0" g="0" b="0"/>
        </a:fillRef>
        <a:effectRef idx="2">
          <a:scrgbClr r="0" g="0" b="0"/>
        </a:effectRef>
        <a:fontRef idx="minor"/>
      </dsp:style>
    </dsp:sp>
    <dsp:sp modelId="{A0680A02-84E7-4087-A0D3-44DE7601D3F1}">
      <dsp:nvSpPr>
        <dsp:cNvPr id="0" name=""/>
        <dsp:cNvSpPr/>
      </dsp:nvSpPr>
      <dsp:spPr>
        <a:xfrm>
          <a:off x="5273918" y="1663397"/>
          <a:ext cx="1501598" cy="1086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l" defTabSz="488950" rtl="0">
            <a:lnSpc>
              <a:spcPct val="90000"/>
            </a:lnSpc>
            <a:spcBef>
              <a:spcPct val="0"/>
            </a:spcBef>
            <a:spcAft>
              <a:spcPct val="10000"/>
            </a:spcAft>
            <a:buNone/>
          </a:pPr>
          <a:r>
            <a:rPr lang="en-US" sz="1100" kern="1200"/>
            <a:t>Monthly Behavioral Health Trainings provided by </a:t>
          </a:r>
          <a:r>
            <a:rPr lang="en-US" sz="1100" kern="1200">
              <a:latin typeface="Gill Sans MT" panose="020B0502020104020203"/>
            </a:rPr>
            <a:t>OHSU on priority topics established by the Behavioral Health Subcommittee</a:t>
          </a:r>
          <a:endParaRPr lang="en-US" sz="1100" kern="1200"/>
        </a:p>
      </dsp:txBody>
      <dsp:txXfrm>
        <a:off x="5273918" y="1663397"/>
        <a:ext cx="1501598" cy="1086048"/>
      </dsp:txXfrm>
    </dsp:sp>
    <dsp:sp modelId="{9920B013-36E0-45E9-A771-AAAF14DCA96D}">
      <dsp:nvSpPr>
        <dsp:cNvPr id="0" name=""/>
        <dsp:cNvSpPr/>
      </dsp:nvSpPr>
      <dsp:spPr>
        <a:xfrm>
          <a:off x="3627165" y="2942189"/>
          <a:ext cx="1121819" cy="1122133"/>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38100" dist="25400" dir="5400000" rotWithShape="0">
            <a:srgbClr val="000000">
              <a:alpha val="55000"/>
            </a:srgbClr>
          </a:outerShdw>
        </a:effectLst>
      </dsp:spPr>
      <dsp:style>
        <a:lnRef idx="0">
          <a:scrgbClr r="0" g="0" b="0"/>
        </a:lnRef>
        <a:fillRef idx="1">
          <a:scrgbClr r="0" g="0" b="0"/>
        </a:fillRef>
        <a:effectRef idx="2">
          <a:scrgbClr r="0" g="0" b="0"/>
        </a:effectRef>
        <a:fontRef idx="minor"/>
      </dsp:style>
    </dsp:sp>
    <dsp:sp modelId="{1265A27D-448C-4BF6-B577-0FEAD958FEB4}">
      <dsp:nvSpPr>
        <dsp:cNvPr id="0" name=""/>
        <dsp:cNvSpPr/>
      </dsp:nvSpPr>
      <dsp:spPr>
        <a:xfrm>
          <a:off x="4834075" y="2965071"/>
          <a:ext cx="1501598" cy="1086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l" defTabSz="488950" rtl="0">
            <a:lnSpc>
              <a:spcPct val="90000"/>
            </a:lnSpc>
            <a:spcBef>
              <a:spcPct val="0"/>
            </a:spcBef>
            <a:spcAft>
              <a:spcPct val="10000"/>
            </a:spcAft>
            <a:buNone/>
          </a:pPr>
          <a:r>
            <a:rPr lang="en-US" sz="1100" kern="1200"/>
            <a:t>Trainings Provided by OHSU in 2023</a:t>
          </a:r>
        </a:p>
      </dsp:txBody>
      <dsp:txXfrm>
        <a:off x="4834075" y="2965071"/>
        <a:ext cx="1501598" cy="1086048"/>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28D5E-271B-483C-8B1B-6E07E765FDFF}">
      <dsp:nvSpPr>
        <dsp:cNvPr id="0" name=""/>
        <dsp:cNvSpPr/>
      </dsp:nvSpPr>
      <dsp:spPr>
        <a:xfrm>
          <a:off x="25237" y="2243681"/>
          <a:ext cx="1749176" cy="699670"/>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100000"/>
            </a:lnSpc>
            <a:spcBef>
              <a:spcPct val="0"/>
            </a:spcBef>
            <a:spcAft>
              <a:spcPct val="35000"/>
            </a:spcAft>
            <a:buNone/>
            <a:defRPr b="1"/>
          </a:pPr>
          <a:r>
            <a:rPr lang="en-US" sz="1200" kern="1200" baseline="0">
              <a:solidFill>
                <a:schemeClr val="bg1"/>
              </a:solidFill>
              <a:latin typeface="Calibri Light"/>
              <a:ea typeface="Calibri Light"/>
              <a:cs typeface="Calibri Light"/>
            </a:rPr>
            <a:t>Intervention 1</a:t>
          </a:r>
        </a:p>
      </dsp:txBody>
      <dsp:txXfrm>
        <a:off x="25237" y="2243681"/>
        <a:ext cx="1749176" cy="699670"/>
      </dsp:txXfrm>
    </dsp:sp>
    <dsp:sp modelId="{D5772EFF-AB17-49F2-8D73-50183349ADD9}">
      <dsp:nvSpPr>
        <dsp:cNvPr id="0" name=""/>
        <dsp:cNvSpPr/>
      </dsp:nvSpPr>
      <dsp:spPr>
        <a:xfrm>
          <a:off x="35278" y="2959087"/>
          <a:ext cx="1749176" cy="2822069"/>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100000"/>
            </a:lnSpc>
            <a:spcBef>
              <a:spcPct val="0"/>
            </a:spcBef>
            <a:spcAft>
              <a:spcPct val="15000"/>
            </a:spcAft>
            <a:buChar char="•"/>
          </a:pPr>
          <a:r>
            <a:rPr lang="en-US" sz="1100" u="sng" kern="1200" baseline="0">
              <a:solidFill>
                <a:schemeClr val="tx1"/>
              </a:solidFill>
              <a:latin typeface="+mn-lt"/>
              <a:ea typeface="Calibri Light"/>
              <a:cs typeface="Calibri"/>
            </a:rPr>
            <a:t>Original Intervention</a:t>
          </a:r>
        </a:p>
        <a:p>
          <a:pPr marL="57150" lvl="1" indent="-57150" algn="l" defTabSz="444500">
            <a:lnSpc>
              <a:spcPct val="100000"/>
            </a:lnSpc>
            <a:spcBef>
              <a:spcPct val="0"/>
            </a:spcBef>
            <a:spcAft>
              <a:spcPct val="15000"/>
            </a:spcAft>
            <a:buChar char="•"/>
          </a:pPr>
          <a:r>
            <a:rPr lang="en-US" sz="1000" kern="1200">
              <a:solidFill>
                <a:schemeClr val="accent1"/>
              </a:solidFill>
            </a:rPr>
            <a:t>Create local training pathways for traditional health workers in partnership with community organizations to increase THW workforce</a:t>
          </a:r>
          <a:endParaRPr lang="en-US" sz="1000" kern="1200" baseline="0">
            <a:solidFill>
              <a:schemeClr val="tx1"/>
            </a:solidFill>
            <a:latin typeface="+mn-lt"/>
            <a:ea typeface="Calibri Light"/>
            <a:cs typeface="Calibri"/>
          </a:endParaRPr>
        </a:p>
        <a:p>
          <a:pPr marL="57150" lvl="1" indent="-57150" algn="l" defTabSz="444500">
            <a:lnSpc>
              <a:spcPct val="100000"/>
            </a:lnSpc>
            <a:spcBef>
              <a:spcPct val="0"/>
            </a:spcBef>
            <a:spcAft>
              <a:spcPct val="15000"/>
            </a:spcAft>
            <a:buChar char="•"/>
          </a:pPr>
          <a:endParaRPr lang="en-US" sz="1000" kern="1200" baseline="0">
            <a:solidFill>
              <a:schemeClr val="tx1"/>
            </a:solidFill>
            <a:latin typeface="+mn-lt"/>
            <a:ea typeface="Calibri Light"/>
            <a:cs typeface="Calibri"/>
          </a:endParaRPr>
        </a:p>
        <a:p>
          <a:pPr marL="57150" lvl="1" indent="-57150" algn="l" defTabSz="488950">
            <a:lnSpc>
              <a:spcPct val="100000"/>
            </a:lnSpc>
            <a:spcBef>
              <a:spcPct val="0"/>
            </a:spcBef>
            <a:spcAft>
              <a:spcPct val="15000"/>
            </a:spcAft>
            <a:buChar char="•"/>
          </a:pPr>
          <a:r>
            <a:rPr lang="en-US" sz="1100" u="sng" kern="1200" baseline="0">
              <a:solidFill>
                <a:schemeClr val="tx1"/>
              </a:solidFill>
              <a:latin typeface="+mn-lt"/>
              <a:ea typeface="Calibri Light"/>
              <a:cs typeface="Calibri"/>
            </a:rPr>
            <a:t>Updated Intervention #1</a:t>
          </a:r>
        </a:p>
        <a:p>
          <a:pPr marL="57150" lvl="1" indent="-57150" algn="l" defTabSz="444500">
            <a:lnSpc>
              <a:spcPct val="100000"/>
            </a:lnSpc>
            <a:spcBef>
              <a:spcPct val="0"/>
            </a:spcBef>
            <a:spcAft>
              <a:spcPct val="15000"/>
            </a:spcAft>
            <a:buChar char="•"/>
          </a:pPr>
          <a:r>
            <a:rPr lang="en-US" sz="1000" kern="1200">
              <a:solidFill>
                <a:schemeClr val="accent1"/>
              </a:solidFill>
              <a:latin typeface="+mn-lt"/>
            </a:rPr>
            <a:t>Increase access to peer delivered services for individuals with behavioral health needs</a:t>
          </a:r>
          <a:endParaRPr lang="en-US" sz="1000" kern="1200" baseline="0">
            <a:solidFill>
              <a:schemeClr val="accent1"/>
            </a:solidFill>
            <a:latin typeface="+mn-lt"/>
            <a:ea typeface="Calibri Light"/>
            <a:cs typeface="Calibri"/>
          </a:endParaRPr>
        </a:p>
      </dsp:txBody>
      <dsp:txXfrm>
        <a:off x="35278" y="2959087"/>
        <a:ext cx="1749176" cy="2822069"/>
      </dsp:txXfrm>
    </dsp:sp>
    <dsp:sp modelId="{90463C84-7BCF-4ECF-8EE1-C5DCB66C871A}">
      <dsp:nvSpPr>
        <dsp:cNvPr id="0" name=""/>
        <dsp:cNvSpPr/>
      </dsp:nvSpPr>
      <dsp:spPr>
        <a:xfrm>
          <a:off x="2003119" y="2218920"/>
          <a:ext cx="1749176" cy="699670"/>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100000"/>
            </a:lnSpc>
            <a:spcBef>
              <a:spcPct val="0"/>
            </a:spcBef>
            <a:spcAft>
              <a:spcPct val="35000"/>
            </a:spcAft>
            <a:buNone/>
            <a:defRPr b="1"/>
          </a:pPr>
          <a:r>
            <a:rPr lang="en-US" sz="1200" kern="1200" baseline="0">
              <a:solidFill>
                <a:schemeClr val="bg1"/>
              </a:solidFill>
              <a:latin typeface="Calibri Light"/>
              <a:ea typeface="Calibri Light"/>
              <a:cs typeface="Calibri Light"/>
            </a:rPr>
            <a:t>Intervention 2</a:t>
          </a:r>
        </a:p>
      </dsp:txBody>
      <dsp:txXfrm>
        <a:off x="2003119" y="2218920"/>
        <a:ext cx="1749176" cy="699670"/>
      </dsp:txXfrm>
    </dsp:sp>
    <dsp:sp modelId="{28F71F16-7393-4669-B8F8-6C7DD1BFEA4C}">
      <dsp:nvSpPr>
        <dsp:cNvPr id="0" name=""/>
        <dsp:cNvSpPr/>
      </dsp:nvSpPr>
      <dsp:spPr>
        <a:xfrm>
          <a:off x="1996122" y="2909306"/>
          <a:ext cx="1749176" cy="2822069"/>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100000"/>
            </a:lnSpc>
            <a:spcBef>
              <a:spcPct val="0"/>
            </a:spcBef>
            <a:spcAft>
              <a:spcPct val="15000"/>
            </a:spcAft>
            <a:buChar char="•"/>
          </a:pPr>
          <a:r>
            <a:rPr lang="en-US" sz="1100" u="sng" kern="1200" baseline="0">
              <a:solidFill>
                <a:schemeClr val="tx1"/>
              </a:solidFill>
              <a:latin typeface="+mn-lt"/>
              <a:ea typeface="Calibri Light"/>
              <a:cs typeface="Calibri"/>
            </a:rPr>
            <a:t>Original Intervention</a:t>
          </a:r>
        </a:p>
        <a:p>
          <a:pPr marL="57150" lvl="1" indent="-57150" algn="l" defTabSz="444500">
            <a:lnSpc>
              <a:spcPct val="100000"/>
            </a:lnSpc>
            <a:spcBef>
              <a:spcPct val="0"/>
            </a:spcBef>
            <a:spcAft>
              <a:spcPct val="15000"/>
            </a:spcAft>
            <a:buChar char="•"/>
          </a:pPr>
          <a:r>
            <a:rPr lang="en-US" sz="1000" kern="1200">
              <a:solidFill>
                <a:schemeClr val="accent1"/>
              </a:solidFill>
            </a:rPr>
            <a:t>Develop and offer (3) Eating Disorder trainings for Douglas County community by Q2 2022</a:t>
          </a:r>
          <a:br>
            <a:rPr lang="en-US" sz="1000" kern="1200">
              <a:solidFill>
                <a:schemeClr val="accent1"/>
              </a:solidFill>
            </a:rPr>
          </a:br>
          <a:endParaRPr lang="en-US" sz="1000" kern="1200" baseline="0">
            <a:solidFill>
              <a:schemeClr val="tx1"/>
            </a:solidFill>
            <a:latin typeface="+mn-lt"/>
            <a:ea typeface="Calibri Light"/>
            <a:cs typeface="Calibri"/>
          </a:endParaRPr>
        </a:p>
        <a:p>
          <a:pPr marL="57150" lvl="1" indent="-57150" algn="l" defTabSz="444500">
            <a:lnSpc>
              <a:spcPct val="100000"/>
            </a:lnSpc>
            <a:spcBef>
              <a:spcPct val="0"/>
            </a:spcBef>
            <a:spcAft>
              <a:spcPct val="15000"/>
            </a:spcAft>
            <a:buChar char="•"/>
          </a:pPr>
          <a:r>
            <a:rPr lang="en-US" sz="1000" u="sng" kern="1200"/>
            <a:t>Updated Intervention # 2</a:t>
          </a:r>
          <a:endParaRPr lang="en-US" sz="1000" kern="1200" baseline="0">
            <a:solidFill>
              <a:schemeClr val="tx1"/>
            </a:solidFill>
            <a:latin typeface="+mn-lt"/>
            <a:ea typeface="Calibri Light"/>
            <a:cs typeface="Calibri"/>
          </a:endParaRPr>
        </a:p>
        <a:p>
          <a:pPr marL="114300" lvl="1" indent="-114300" algn="l" defTabSz="533400">
            <a:lnSpc>
              <a:spcPct val="100000"/>
            </a:lnSpc>
            <a:spcBef>
              <a:spcPct val="0"/>
            </a:spcBef>
            <a:spcAft>
              <a:spcPct val="15000"/>
            </a:spcAft>
            <a:buChar char="•"/>
          </a:pPr>
          <a:r>
            <a:rPr lang="en-US" sz="1200" kern="1200">
              <a:solidFill>
                <a:schemeClr val="accent1"/>
              </a:solidFill>
            </a:rPr>
            <a:t>E</a:t>
          </a:r>
          <a:r>
            <a:rPr lang="en-US" sz="1100" kern="1200">
              <a:solidFill>
                <a:schemeClr val="accent1"/>
              </a:solidFill>
            </a:rPr>
            <a:t>nhance provider capacity to treat eating disorders through partnership with Willamette Nutrition Source​</a:t>
          </a:r>
          <a:endParaRPr lang="en-US" sz="1100" b="0" kern="1200" baseline="0">
            <a:solidFill>
              <a:schemeClr val="accent1"/>
            </a:solidFill>
            <a:latin typeface="Calibri Light"/>
            <a:ea typeface="Calibri Light"/>
            <a:cs typeface="Calibri Light"/>
          </a:endParaRPr>
        </a:p>
      </dsp:txBody>
      <dsp:txXfrm>
        <a:off x="1996122" y="2909306"/>
        <a:ext cx="1749176" cy="2822069"/>
      </dsp:txXfrm>
    </dsp:sp>
    <dsp:sp modelId="{4C302A14-A56C-46A1-841C-CB590D9B981E}">
      <dsp:nvSpPr>
        <dsp:cNvPr id="0" name=""/>
        <dsp:cNvSpPr/>
      </dsp:nvSpPr>
      <dsp:spPr>
        <a:xfrm>
          <a:off x="3997181" y="2218920"/>
          <a:ext cx="1749176" cy="699670"/>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100000"/>
            </a:lnSpc>
            <a:spcBef>
              <a:spcPct val="0"/>
            </a:spcBef>
            <a:spcAft>
              <a:spcPct val="35000"/>
            </a:spcAft>
            <a:buNone/>
            <a:defRPr b="1"/>
          </a:pPr>
          <a:r>
            <a:rPr lang="en-US" sz="1200" kern="1200" baseline="0">
              <a:solidFill>
                <a:schemeClr val="bg1"/>
              </a:solidFill>
              <a:latin typeface="Calibri Light"/>
              <a:ea typeface="Calibri Light"/>
              <a:cs typeface="Calibri Light"/>
            </a:rPr>
            <a:t>Intervention 3</a:t>
          </a:r>
        </a:p>
      </dsp:txBody>
      <dsp:txXfrm>
        <a:off x="3997181" y="2218920"/>
        <a:ext cx="1749176" cy="699670"/>
      </dsp:txXfrm>
    </dsp:sp>
    <dsp:sp modelId="{C898FE62-A673-4B29-AB44-7C13B93A2BA9}">
      <dsp:nvSpPr>
        <dsp:cNvPr id="0" name=""/>
        <dsp:cNvSpPr/>
      </dsp:nvSpPr>
      <dsp:spPr>
        <a:xfrm>
          <a:off x="3997181" y="2918591"/>
          <a:ext cx="1749176" cy="2822069"/>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66725">
            <a:lnSpc>
              <a:spcPct val="100000"/>
            </a:lnSpc>
            <a:spcBef>
              <a:spcPct val="0"/>
            </a:spcBef>
            <a:spcAft>
              <a:spcPct val="15000"/>
            </a:spcAft>
            <a:buChar char="•"/>
          </a:pPr>
          <a:r>
            <a:rPr lang="en-US" sz="1050" u="sng" kern="1200" baseline="0">
              <a:solidFill>
                <a:schemeClr val="tx1"/>
              </a:solidFill>
              <a:latin typeface="+mn-lt"/>
              <a:ea typeface="Calibri Light"/>
              <a:cs typeface="Calibri"/>
            </a:rPr>
            <a:t>Original Intervention</a:t>
          </a:r>
          <a:endParaRPr lang="en-US" sz="1050" u="sng" kern="1200" baseline="0">
            <a:solidFill>
              <a:schemeClr val="bg1"/>
            </a:solidFill>
            <a:latin typeface="Calibri Light"/>
            <a:ea typeface="Calibri Light"/>
            <a:cs typeface="Calibri Light"/>
          </a:endParaRPr>
        </a:p>
        <a:p>
          <a:pPr marL="57150" lvl="1" indent="-57150" algn="l" defTabSz="466725">
            <a:lnSpc>
              <a:spcPct val="100000"/>
            </a:lnSpc>
            <a:spcBef>
              <a:spcPct val="0"/>
            </a:spcBef>
            <a:spcAft>
              <a:spcPct val="15000"/>
            </a:spcAft>
            <a:buChar char="•"/>
          </a:pPr>
          <a:r>
            <a:rPr lang="en-US" sz="1050" kern="1200">
              <a:solidFill>
                <a:schemeClr val="accent1"/>
              </a:solidFill>
            </a:rPr>
            <a:t>Fund credentialing of at least (5) local behavioral health providers through The International Association Of Eating Disorders Professionals (IADEP) by Q4 2023</a:t>
          </a:r>
          <a:endParaRPr lang="en-US" sz="1050" kern="1200" baseline="0">
            <a:solidFill>
              <a:schemeClr val="bg1"/>
            </a:solidFill>
            <a:latin typeface="Calibri Light"/>
            <a:ea typeface="Calibri Light"/>
            <a:cs typeface="Calibri Light"/>
          </a:endParaRPr>
        </a:p>
        <a:p>
          <a:pPr marL="57150" lvl="1" indent="-57150" algn="l" defTabSz="466725">
            <a:lnSpc>
              <a:spcPct val="100000"/>
            </a:lnSpc>
            <a:spcBef>
              <a:spcPct val="0"/>
            </a:spcBef>
            <a:spcAft>
              <a:spcPct val="15000"/>
            </a:spcAft>
            <a:buChar char="•"/>
          </a:pPr>
          <a:endParaRPr lang="en-US" sz="1050" kern="1200" baseline="0">
            <a:solidFill>
              <a:schemeClr val="bg1"/>
            </a:solidFill>
            <a:latin typeface="Calibri Light"/>
            <a:ea typeface="Calibri Light"/>
            <a:cs typeface="Calibri Light"/>
          </a:endParaRPr>
        </a:p>
        <a:p>
          <a:pPr marL="57150" lvl="1" indent="-57150" algn="l" defTabSz="466725">
            <a:lnSpc>
              <a:spcPct val="100000"/>
            </a:lnSpc>
            <a:spcBef>
              <a:spcPct val="0"/>
            </a:spcBef>
            <a:spcAft>
              <a:spcPct val="15000"/>
            </a:spcAft>
            <a:buChar char="•"/>
          </a:pPr>
          <a:r>
            <a:rPr lang="en-US" sz="1050" u="sng" kern="1200"/>
            <a:t>Revised Intervention # 3:</a:t>
          </a:r>
          <a:endParaRPr lang="en-US" sz="1050" u="sng" kern="1200" baseline="0">
            <a:solidFill>
              <a:schemeClr val="bg1"/>
            </a:solidFill>
            <a:latin typeface="Calibri Light"/>
            <a:ea typeface="Calibri Light"/>
            <a:cs typeface="Calibri Light"/>
          </a:endParaRPr>
        </a:p>
        <a:p>
          <a:pPr marL="57150" lvl="1" indent="-57150" algn="l" defTabSz="466725">
            <a:lnSpc>
              <a:spcPct val="100000"/>
            </a:lnSpc>
            <a:spcBef>
              <a:spcPct val="0"/>
            </a:spcBef>
            <a:spcAft>
              <a:spcPct val="15000"/>
            </a:spcAft>
            <a:buChar char="•"/>
          </a:pPr>
          <a:r>
            <a:rPr lang="en-US" sz="1050" kern="1200">
              <a:solidFill>
                <a:schemeClr val="accent1"/>
              </a:solidFill>
            </a:rPr>
            <a:t>Increase local training and education opportunities to expand access to evidence-based treatment modalities</a:t>
          </a:r>
          <a:endParaRPr lang="en-US" sz="1050" b="0" kern="1200" baseline="0">
            <a:solidFill>
              <a:schemeClr val="accent1"/>
            </a:solidFill>
            <a:latin typeface="Calibri Light"/>
            <a:ea typeface="Calibri Light"/>
            <a:cs typeface="Calibri Light"/>
          </a:endParaRPr>
        </a:p>
        <a:p>
          <a:pPr marL="57150" lvl="1" indent="-57150" algn="l" defTabSz="444500">
            <a:lnSpc>
              <a:spcPct val="100000"/>
            </a:lnSpc>
            <a:spcBef>
              <a:spcPct val="0"/>
            </a:spcBef>
            <a:spcAft>
              <a:spcPct val="15000"/>
            </a:spcAft>
            <a:buChar char="•"/>
          </a:pPr>
          <a:endParaRPr lang="en-US" sz="1000" b="0" kern="1200" baseline="0">
            <a:solidFill>
              <a:schemeClr val="accent1"/>
            </a:solidFill>
            <a:latin typeface="Calibri Light"/>
            <a:ea typeface="Calibri Light"/>
            <a:cs typeface="Calibri Light"/>
          </a:endParaRPr>
        </a:p>
      </dsp:txBody>
      <dsp:txXfrm>
        <a:off x="3997181" y="2918591"/>
        <a:ext cx="1749176" cy="2822069"/>
      </dsp:txXfrm>
    </dsp:sp>
    <dsp:sp modelId="{7978CB40-124C-4A14-BEF1-93CD97A22C01}">
      <dsp:nvSpPr>
        <dsp:cNvPr id="0" name=""/>
        <dsp:cNvSpPr/>
      </dsp:nvSpPr>
      <dsp:spPr>
        <a:xfrm>
          <a:off x="5991242" y="2218920"/>
          <a:ext cx="1749176" cy="699670"/>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100000"/>
            </a:lnSpc>
            <a:spcBef>
              <a:spcPct val="0"/>
            </a:spcBef>
            <a:spcAft>
              <a:spcPct val="35000"/>
            </a:spcAft>
            <a:buNone/>
            <a:defRPr b="1"/>
          </a:pPr>
          <a:r>
            <a:rPr lang="en-US" sz="1200" kern="1200" baseline="0">
              <a:solidFill>
                <a:schemeClr val="bg1"/>
              </a:solidFill>
              <a:latin typeface="Calibri Light"/>
              <a:ea typeface="Calibri Light"/>
              <a:cs typeface="Calibri Light"/>
            </a:rPr>
            <a:t>Intervention 4</a:t>
          </a:r>
        </a:p>
      </dsp:txBody>
      <dsp:txXfrm>
        <a:off x="5991242" y="2218920"/>
        <a:ext cx="1749176" cy="699670"/>
      </dsp:txXfrm>
    </dsp:sp>
    <dsp:sp modelId="{739D9F2B-2FC0-45A5-82FD-07F6CD4A6E4E}">
      <dsp:nvSpPr>
        <dsp:cNvPr id="0" name=""/>
        <dsp:cNvSpPr/>
      </dsp:nvSpPr>
      <dsp:spPr>
        <a:xfrm>
          <a:off x="5991242" y="2918591"/>
          <a:ext cx="1749176" cy="2822069"/>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66725">
            <a:lnSpc>
              <a:spcPct val="100000"/>
            </a:lnSpc>
            <a:spcBef>
              <a:spcPct val="0"/>
            </a:spcBef>
            <a:spcAft>
              <a:spcPct val="15000"/>
            </a:spcAft>
            <a:buChar char="•"/>
          </a:pPr>
          <a:r>
            <a:rPr lang="en-US" sz="1050" u="sng" kern="1200" baseline="0">
              <a:solidFill>
                <a:schemeClr val="tx1"/>
              </a:solidFill>
              <a:latin typeface="+mn-lt"/>
              <a:ea typeface="Calibri Light"/>
              <a:cs typeface="Calibri"/>
            </a:rPr>
            <a:t>Original Intervention</a:t>
          </a:r>
          <a:endParaRPr lang="en-US" sz="1050" u="sng" kern="1200" baseline="0">
            <a:solidFill>
              <a:schemeClr val="bg1"/>
            </a:solidFill>
            <a:latin typeface="Calibri Light"/>
            <a:ea typeface="Calibri Light"/>
            <a:cs typeface="Calibri Light"/>
          </a:endParaRPr>
        </a:p>
        <a:p>
          <a:pPr marL="57150" lvl="1" indent="-57150" algn="l" defTabSz="466725">
            <a:lnSpc>
              <a:spcPct val="100000"/>
            </a:lnSpc>
            <a:spcBef>
              <a:spcPct val="0"/>
            </a:spcBef>
            <a:spcAft>
              <a:spcPct val="15000"/>
            </a:spcAft>
            <a:buChar char="•"/>
          </a:pPr>
          <a:r>
            <a:rPr lang="en-US" sz="1050" kern="1200">
              <a:solidFill>
                <a:schemeClr val="accent1"/>
              </a:solidFill>
            </a:rPr>
            <a:t>Require REALD data to be collected on all UHA credentialed/</a:t>
          </a:r>
          <a:r>
            <a:rPr lang="en-US" sz="1050" kern="1200">
              <a:solidFill>
                <a:schemeClr val="accent1"/>
              </a:solidFill>
              <a:latin typeface="Gill Sans MT" panose="020B0502020104020203"/>
            </a:rPr>
            <a:t> </a:t>
          </a:r>
          <a:r>
            <a:rPr lang="en-US" sz="1050" kern="1200">
              <a:solidFill>
                <a:schemeClr val="accent1"/>
              </a:solidFill>
            </a:rPr>
            <a:t>contracted providers by Q4 2023 to accurately assess provider to member demographics</a:t>
          </a:r>
          <a:endParaRPr lang="en-US" sz="1050" kern="1200" baseline="0">
            <a:solidFill>
              <a:schemeClr val="bg1"/>
            </a:solidFill>
            <a:latin typeface="Calibri Light"/>
            <a:ea typeface="Calibri Light"/>
            <a:cs typeface="Calibri Light"/>
          </a:endParaRPr>
        </a:p>
        <a:p>
          <a:pPr marL="57150" lvl="1" indent="-57150" algn="l" defTabSz="466725">
            <a:lnSpc>
              <a:spcPct val="100000"/>
            </a:lnSpc>
            <a:spcBef>
              <a:spcPct val="0"/>
            </a:spcBef>
            <a:spcAft>
              <a:spcPct val="15000"/>
            </a:spcAft>
            <a:buChar char="•"/>
          </a:pPr>
          <a:endParaRPr lang="en-US" sz="1050" kern="1200" baseline="0">
            <a:solidFill>
              <a:schemeClr val="bg1"/>
            </a:solidFill>
            <a:latin typeface="Calibri Light"/>
            <a:ea typeface="Calibri Light"/>
            <a:cs typeface="Calibri Light"/>
          </a:endParaRPr>
        </a:p>
        <a:p>
          <a:pPr marL="57150" lvl="1" indent="-57150" algn="l" defTabSz="466725" rtl="0">
            <a:lnSpc>
              <a:spcPct val="100000"/>
            </a:lnSpc>
            <a:spcBef>
              <a:spcPct val="0"/>
            </a:spcBef>
            <a:spcAft>
              <a:spcPct val="15000"/>
            </a:spcAft>
            <a:buChar char="•"/>
          </a:pPr>
          <a:r>
            <a:rPr lang="en-US" sz="1050" u="sng" kern="1200">
              <a:latin typeface="Gill Sans MT" panose="020B0502020104020203"/>
            </a:rPr>
            <a:t>Revised Intervention</a:t>
          </a:r>
          <a:r>
            <a:rPr lang="en-US" sz="1050" u="sng" kern="1200"/>
            <a:t> # 4</a:t>
          </a:r>
          <a:endParaRPr lang="en-US" sz="1050" kern="1200" baseline="0">
            <a:solidFill>
              <a:schemeClr val="bg1"/>
            </a:solidFill>
            <a:latin typeface="Calibri Light"/>
            <a:ea typeface="Calibri Light"/>
            <a:cs typeface="Calibri Light"/>
          </a:endParaRPr>
        </a:p>
        <a:p>
          <a:pPr marL="57150" lvl="1" indent="-57150" algn="l" defTabSz="466725">
            <a:lnSpc>
              <a:spcPct val="100000"/>
            </a:lnSpc>
            <a:spcBef>
              <a:spcPct val="0"/>
            </a:spcBef>
            <a:spcAft>
              <a:spcPct val="15000"/>
            </a:spcAft>
            <a:buChar char="•"/>
          </a:pPr>
          <a:r>
            <a:rPr lang="en-US" sz="1050" kern="1200">
              <a:solidFill>
                <a:schemeClr val="accent1"/>
              </a:solidFill>
            </a:rPr>
            <a:t>Increase the cultural and linguistic diversity of contracted behavioral health providers</a:t>
          </a:r>
          <a:endParaRPr lang="en-US" sz="1050" kern="1200" baseline="0">
            <a:solidFill>
              <a:schemeClr val="accent1"/>
            </a:solidFill>
            <a:latin typeface="Calibri Light"/>
            <a:ea typeface="Calibri Light"/>
            <a:cs typeface="Calibri Light"/>
          </a:endParaRPr>
        </a:p>
      </dsp:txBody>
      <dsp:txXfrm>
        <a:off x="5991242" y="2918591"/>
        <a:ext cx="1749176" cy="2822069"/>
      </dsp:txXfrm>
    </dsp:sp>
    <dsp:sp modelId="{3EACB898-2EA8-4444-B18E-EF9955BAD525}">
      <dsp:nvSpPr>
        <dsp:cNvPr id="0" name=""/>
        <dsp:cNvSpPr/>
      </dsp:nvSpPr>
      <dsp:spPr>
        <a:xfrm>
          <a:off x="7985304" y="2218920"/>
          <a:ext cx="1749176" cy="699670"/>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100000"/>
            </a:lnSpc>
            <a:spcBef>
              <a:spcPct val="0"/>
            </a:spcBef>
            <a:spcAft>
              <a:spcPct val="35000"/>
            </a:spcAft>
            <a:buNone/>
          </a:pPr>
          <a:r>
            <a:rPr lang="en-US" sz="1200" b="1" kern="1200" baseline="0">
              <a:solidFill>
                <a:schemeClr val="bg1"/>
              </a:solidFill>
              <a:latin typeface="Calibri Light"/>
              <a:ea typeface="Calibri Light"/>
              <a:cs typeface="Calibri"/>
            </a:rPr>
            <a:t>Intervention 5</a:t>
          </a:r>
        </a:p>
      </dsp:txBody>
      <dsp:txXfrm>
        <a:off x="7985304" y="2218920"/>
        <a:ext cx="1749176" cy="699670"/>
      </dsp:txXfrm>
    </dsp:sp>
    <dsp:sp modelId="{086C0364-4E42-4A85-BB0B-467F8B687B70}">
      <dsp:nvSpPr>
        <dsp:cNvPr id="0" name=""/>
        <dsp:cNvSpPr/>
      </dsp:nvSpPr>
      <dsp:spPr>
        <a:xfrm>
          <a:off x="7985304" y="2918591"/>
          <a:ext cx="1749176" cy="2822069"/>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66725">
            <a:lnSpc>
              <a:spcPct val="100000"/>
            </a:lnSpc>
            <a:spcBef>
              <a:spcPct val="0"/>
            </a:spcBef>
            <a:spcAft>
              <a:spcPct val="15000"/>
            </a:spcAft>
            <a:buChar char="•"/>
          </a:pPr>
          <a:r>
            <a:rPr lang="en-US" sz="1050" u="sng" kern="1200" baseline="0">
              <a:solidFill>
                <a:schemeClr val="tx1"/>
              </a:solidFill>
              <a:latin typeface="+mn-lt"/>
              <a:ea typeface="Calibri Light"/>
              <a:cs typeface="Calibri"/>
            </a:rPr>
            <a:t>Original Intervention</a:t>
          </a:r>
          <a:endParaRPr lang="en-US" sz="1050" b="1" kern="1200" baseline="0">
            <a:solidFill>
              <a:schemeClr val="bg1"/>
            </a:solidFill>
            <a:latin typeface="Calibri Light"/>
            <a:ea typeface="Calibri Light"/>
            <a:cs typeface="Calibri"/>
          </a:endParaRPr>
        </a:p>
        <a:p>
          <a:pPr marL="57150" lvl="1" indent="-57150" algn="l" defTabSz="466725">
            <a:lnSpc>
              <a:spcPct val="100000"/>
            </a:lnSpc>
            <a:spcBef>
              <a:spcPct val="0"/>
            </a:spcBef>
            <a:spcAft>
              <a:spcPct val="15000"/>
            </a:spcAft>
            <a:buChar char="•"/>
          </a:pPr>
          <a:r>
            <a:rPr lang="en-US" sz="1050" kern="1200">
              <a:solidFill>
                <a:schemeClr val="accent1"/>
              </a:solidFill>
            </a:rPr>
            <a:t>Form Southwest Oregon Collaborative impact team by Q4 2022</a:t>
          </a:r>
          <a:br>
            <a:rPr lang="en-US" sz="1050" kern="1200">
              <a:solidFill>
                <a:schemeClr val="accent1"/>
              </a:solidFill>
            </a:rPr>
          </a:br>
          <a:br>
            <a:rPr lang="en-US" sz="1050" kern="1200">
              <a:solidFill>
                <a:schemeClr val="accent1"/>
              </a:solidFill>
            </a:rPr>
          </a:br>
          <a:r>
            <a:rPr lang="en-US" sz="1050" u="sng" kern="1200">
              <a:solidFill>
                <a:schemeClr val="tx1"/>
              </a:solidFill>
            </a:rPr>
            <a:t>This intervention was updated in previous progress report </a:t>
          </a:r>
          <a:endParaRPr lang="en-US" sz="1050" u="sng" kern="1200" baseline="0">
            <a:solidFill>
              <a:schemeClr val="tx1"/>
            </a:solidFill>
            <a:latin typeface="Calibri Light"/>
            <a:ea typeface="Calibri Light"/>
            <a:cs typeface="Calibri"/>
          </a:endParaRPr>
        </a:p>
        <a:p>
          <a:pPr marL="57150" lvl="1" indent="-57150" algn="l" defTabSz="466725">
            <a:lnSpc>
              <a:spcPct val="100000"/>
            </a:lnSpc>
            <a:spcBef>
              <a:spcPct val="0"/>
            </a:spcBef>
            <a:spcAft>
              <a:spcPct val="15000"/>
            </a:spcAft>
            <a:buChar char="•"/>
          </a:pPr>
          <a:r>
            <a:rPr lang="en-US" sz="1050" kern="1200">
              <a:solidFill>
                <a:schemeClr val="accent1"/>
              </a:solidFill>
            </a:rPr>
            <a:t>Develop and promote workforce development, training, and educational opportunities for current and aspiring behavioral health professionals.</a:t>
          </a:r>
          <a:endParaRPr lang="en-US" sz="1050" kern="1200" baseline="0">
            <a:solidFill>
              <a:schemeClr val="accent1"/>
            </a:solidFill>
            <a:latin typeface="Gill Sans MT" panose="020B0502020104020203" pitchFamily="34" charset="0"/>
            <a:ea typeface="Calibri Light"/>
            <a:cs typeface="Calibri"/>
          </a:endParaRPr>
        </a:p>
      </dsp:txBody>
      <dsp:txXfrm>
        <a:off x="7985304" y="2918591"/>
        <a:ext cx="1749176" cy="2822069"/>
      </dsp:txXfrm>
    </dsp:sp>
    <dsp:sp modelId="{1F932384-D1A4-4662-8214-FA2B3EC75D1A}">
      <dsp:nvSpPr>
        <dsp:cNvPr id="0" name=""/>
        <dsp:cNvSpPr/>
      </dsp:nvSpPr>
      <dsp:spPr>
        <a:xfrm>
          <a:off x="9979051" y="2208677"/>
          <a:ext cx="1912952" cy="699670"/>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100000"/>
            </a:lnSpc>
            <a:spcBef>
              <a:spcPct val="0"/>
            </a:spcBef>
            <a:spcAft>
              <a:spcPct val="35000"/>
            </a:spcAft>
            <a:buNone/>
            <a:defRPr b="1"/>
          </a:pPr>
          <a:r>
            <a:rPr lang="en-US" sz="1200" kern="1200" baseline="0">
              <a:solidFill>
                <a:schemeClr val="bg1"/>
              </a:solidFill>
              <a:latin typeface="Calibri Light"/>
              <a:ea typeface="Calibri Light"/>
              <a:cs typeface="Calibri"/>
            </a:rPr>
            <a:t>Intervention 6</a:t>
          </a:r>
        </a:p>
      </dsp:txBody>
      <dsp:txXfrm>
        <a:off x="9979051" y="2208677"/>
        <a:ext cx="1912952" cy="699670"/>
      </dsp:txXfrm>
    </dsp:sp>
    <dsp:sp modelId="{05FB1695-9A1D-4966-A9AD-5DD7DAFFD443}">
      <dsp:nvSpPr>
        <dsp:cNvPr id="0" name=""/>
        <dsp:cNvSpPr/>
      </dsp:nvSpPr>
      <dsp:spPr>
        <a:xfrm>
          <a:off x="10005708" y="2913000"/>
          <a:ext cx="1884685" cy="2822069"/>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66725" rtl="0">
            <a:lnSpc>
              <a:spcPct val="100000"/>
            </a:lnSpc>
            <a:spcBef>
              <a:spcPct val="0"/>
            </a:spcBef>
            <a:spcAft>
              <a:spcPct val="15000"/>
            </a:spcAft>
            <a:buChar char="•"/>
          </a:pPr>
          <a:r>
            <a:rPr lang="en-US" sz="1050" u="sng" kern="1200" baseline="0">
              <a:solidFill>
                <a:schemeClr val="tx1"/>
              </a:solidFill>
              <a:latin typeface="+mn-lt"/>
              <a:ea typeface="Calibri Light"/>
              <a:cs typeface="Calibri"/>
            </a:rPr>
            <a:t>Original Intervention #6</a:t>
          </a:r>
          <a:endParaRPr lang="en-US" sz="1050" u="sng" kern="1200" baseline="0">
            <a:solidFill>
              <a:schemeClr val="tx1"/>
            </a:solidFill>
            <a:latin typeface="Calibri Light"/>
            <a:ea typeface="Calibri Light"/>
            <a:cs typeface="Calibri"/>
          </a:endParaRPr>
        </a:p>
        <a:p>
          <a:pPr marL="57150" lvl="1" indent="-57150" algn="l" defTabSz="466725">
            <a:lnSpc>
              <a:spcPct val="100000"/>
            </a:lnSpc>
            <a:spcBef>
              <a:spcPct val="0"/>
            </a:spcBef>
            <a:spcAft>
              <a:spcPct val="15000"/>
            </a:spcAft>
            <a:buChar char="•"/>
          </a:pPr>
          <a:r>
            <a:rPr lang="en-US" sz="1050" kern="1200">
              <a:solidFill>
                <a:schemeClr val="accent1"/>
              </a:solidFill>
            </a:rPr>
            <a:t>Forge partnership with at least one higher education academic institution to develop and promote distance learning program to increase local behavioral health workforce by Q4 2024</a:t>
          </a:r>
          <a:endParaRPr lang="en-US" sz="1050" kern="1200" baseline="0">
            <a:solidFill>
              <a:schemeClr val="bg1"/>
            </a:solidFill>
            <a:latin typeface="Calibri Light"/>
            <a:ea typeface="Calibri Light"/>
            <a:cs typeface="Calibri"/>
          </a:endParaRPr>
        </a:p>
        <a:p>
          <a:pPr marL="57150" lvl="1" indent="-57150" algn="l" defTabSz="466725" rtl="0">
            <a:lnSpc>
              <a:spcPct val="100000"/>
            </a:lnSpc>
            <a:spcBef>
              <a:spcPct val="0"/>
            </a:spcBef>
            <a:spcAft>
              <a:spcPct val="15000"/>
            </a:spcAft>
            <a:buChar char="•"/>
          </a:pPr>
          <a:r>
            <a:rPr lang="en-US" sz="1050" u="sng" kern="1200" baseline="0">
              <a:solidFill>
                <a:schemeClr val="tx1"/>
              </a:solidFill>
              <a:latin typeface="Gill Sans MT"/>
              <a:ea typeface="Calibri Light"/>
              <a:cs typeface="Calibri"/>
            </a:rPr>
            <a:t>New Intervention # 5 </a:t>
          </a:r>
        </a:p>
        <a:p>
          <a:pPr marL="57150" lvl="1" indent="-57150" algn="l" defTabSz="466725" rtl="0">
            <a:lnSpc>
              <a:spcPct val="100000"/>
            </a:lnSpc>
            <a:spcBef>
              <a:spcPct val="0"/>
            </a:spcBef>
            <a:spcAft>
              <a:spcPct val="15000"/>
            </a:spcAft>
            <a:buChar char="•"/>
          </a:pPr>
          <a:r>
            <a:rPr lang="en-US" sz="1050" kern="1200">
              <a:solidFill>
                <a:schemeClr val="accent1"/>
              </a:solidFill>
            </a:rPr>
            <a:t>Develop and promote workforce development, training, and educational opportunities for current and aspiring behavioral health professionals.</a:t>
          </a:r>
          <a:r>
            <a:rPr lang="en-US" sz="1050" kern="1200">
              <a:solidFill>
                <a:schemeClr val="accent1"/>
              </a:solidFill>
              <a:latin typeface="Gill Sans MT" panose="020B0502020104020203"/>
            </a:rPr>
            <a:t> </a:t>
          </a:r>
          <a:endParaRPr lang="en-US" sz="1050" kern="1200" baseline="0">
            <a:solidFill>
              <a:schemeClr val="accent1"/>
            </a:solidFill>
            <a:latin typeface="Gill Sans MT" panose="020B0502020104020203" pitchFamily="34" charset="0"/>
            <a:ea typeface="Calibri Light"/>
            <a:cs typeface="Calibri"/>
          </a:endParaRPr>
        </a:p>
        <a:p>
          <a:pPr marL="114300" lvl="1" indent="-114300" algn="l" defTabSz="533400">
            <a:lnSpc>
              <a:spcPct val="100000"/>
            </a:lnSpc>
            <a:spcBef>
              <a:spcPct val="0"/>
            </a:spcBef>
            <a:spcAft>
              <a:spcPct val="15000"/>
            </a:spcAft>
            <a:buChar char="•"/>
          </a:pPr>
          <a:endParaRPr lang="en-US" sz="1200" kern="1200" baseline="0">
            <a:solidFill>
              <a:schemeClr val="bg1"/>
            </a:solidFill>
            <a:latin typeface="Calibri Light"/>
            <a:ea typeface="Calibri Light"/>
            <a:cs typeface="Calibri"/>
          </a:endParaRPr>
        </a:p>
      </dsp:txBody>
      <dsp:txXfrm>
        <a:off x="10005708" y="2913000"/>
        <a:ext cx="1884685" cy="282206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FED415-B291-46D3-9A42-5613F5E01876}">
      <dsp:nvSpPr>
        <dsp:cNvPr id="0" name=""/>
        <dsp:cNvSpPr/>
      </dsp:nvSpPr>
      <dsp:spPr>
        <a:xfrm>
          <a:off x="0" y="393667"/>
          <a:ext cx="10873134" cy="301859"/>
        </a:xfrm>
        <a:prstGeom prst="roundRect">
          <a:avLst/>
        </a:prstGeom>
        <a:solidFill>
          <a:schemeClr val="accent1">
            <a:alpha val="9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rtl="0">
            <a:lnSpc>
              <a:spcPct val="100000"/>
            </a:lnSpc>
            <a:spcBef>
              <a:spcPct val="0"/>
            </a:spcBef>
            <a:spcAft>
              <a:spcPct val="35000"/>
            </a:spcAft>
            <a:buNone/>
          </a:pPr>
          <a:r>
            <a:rPr lang="en-US" sz="1200" kern="1200">
              <a:solidFill>
                <a:schemeClr val="bg1"/>
              </a:solidFill>
              <a:latin typeface="+mn-lt"/>
            </a:rPr>
            <a:t>Intervention 1: Increase access to peer delivered services for individuals with behavioral health needs</a:t>
          </a:r>
        </a:p>
      </dsp:txBody>
      <dsp:txXfrm>
        <a:off x="14736" y="408403"/>
        <a:ext cx="10843662" cy="272387"/>
      </dsp:txXfrm>
    </dsp:sp>
    <dsp:sp modelId="{64F0FB21-EC90-4C52-B717-1711A330D513}">
      <dsp:nvSpPr>
        <dsp:cNvPr id="0" name=""/>
        <dsp:cNvSpPr/>
      </dsp:nvSpPr>
      <dsp:spPr>
        <a:xfrm>
          <a:off x="0" y="695527"/>
          <a:ext cx="10873134" cy="471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222" tIns="15240" rIns="85344" bIns="15240" numCol="1" spcCol="1270" anchor="t" anchorCtr="0">
          <a:noAutofit/>
        </a:bodyPr>
        <a:lstStyle/>
        <a:p>
          <a:pPr marL="57150" lvl="1" indent="-57150" algn="l" defTabSz="400050" rtl="0">
            <a:lnSpc>
              <a:spcPct val="90000"/>
            </a:lnSpc>
            <a:spcBef>
              <a:spcPct val="0"/>
            </a:spcBef>
            <a:spcAft>
              <a:spcPct val="20000"/>
            </a:spcAft>
            <a:buChar char="•"/>
          </a:pPr>
          <a:r>
            <a:rPr lang="en-US" sz="900" kern="1200">
              <a:latin typeface="+mn-lt"/>
            </a:rPr>
            <a:t>Increase contracted behavioral health peer delivered service providers by 10% in 2024</a:t>
          </a:r>
        </a:p>
        <a:p>
          <a:pPr marL="57150" lvl="1" indent="-57150" algn="l" defTabSz="400050" rtl="0">
            <a:lnSpc>
              <a:spcPct val="100000"/>
            </a:lnSpc>
            <a:spcBef>
              <a:spcPct val="0"/>
            </a:spcBef>
            <a:spcAft>
              <a:spcPct val="20000"/>
            </a:spcAft>
            <a:buChar char="•"/>
          </a:pPr>
          <a:r>
            <a:rPr lang="en-US" sz="900" kern="1200">
              <a:latin typeface="+mn-lt"/>
            </a:rPr>
            <a:t>Increase utilization of behavioral health peer delivered services by 2% in 2024</a:t>
          </a:r>
        </a:p>
        <a:p>
          <a:pPr marL="57150" lvl="1" indent="-57150" algn="l" defTabSz="400050" rtl="0">
            <a:lnSpc>
              <a:spcPct val="100000"/>
            </a:lnSpc>
            <a:spcBef>
              <a:spcPct val="0"/>
            </a:spcBef>
            <a:spcAft>
              <a:spcPct val="20000"/>
            </a:spcAft>
            <a:buChar char="•"/>
          </a:pPr>
          <a:r>
            <a:rPr lang="en-US" sz="900" kern="1200">
              <a:latin typeface="+mn-lt"/>
            </a:rPr>
            <a:t>Increase the number of practices that employ peer delivered services in 2024.</a:t>
          </a:r>
        </a:p>
      </dsp:txBody>
      <dsp:txXfrm>
        <a:off x="0" y="695527"/>
        <a:ext cx="10873134" cy="471960"/>
      </dsp:txXfrm>
    </dsp:sp>
    <dsp:sp modelId="{E78947C8-AD0F-43DC-8BB6-D324F85B9A39}">
      <dsp:nvSpPr>
        <dsp:cNvPr id="0" name=""/>
        <dsp:cNvSpPr/>
      </dsp:nvSpPr>
      <dsp:spPr>
        <a:xfrm>
          <a:off x="0" y="1167487"/>
          <a:ext cx="10873134" cy="301859"/>
        </a:xfrm>
        <a:prstGeom prst="roundRect">
          <a:avLst/>
        </a:prstGeom>
        <a:solidFill>
          <a:schemeClr val="accent1">
            <a:alpha val="90000"/>
            <a:hueOff val="0"/>
            <a:satOff val="0"/>
            <a:lumOff val="0"/>
            <a:alphaOff val="-1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rtl="0">
            <a:lnSpc>
              <a:spcPct val="100000"/>
            </a:lnSpc>
            <a:spcBef>
              <a:spcPct val="0"/>
            </a:spcBef>
            <a:spcAft>
              <a:spcPct val="35000"/>
            </a:spcAft>
            <a:buNone/>
          </a:pPr>
          <a:r>
            <a:rPr lang="en-US" sz="1200" kern="1200">
              <a:solidFill>
                <a:srgbClr val="FFFFFF"/>
              </a:solidFill>
              <a:latin typeface="+mn-lt"/>
            </a:rPr>
            <a:t>Intervention 2: </a:t>
          </a:r>
          <a:r>
            <a:rPr lang="en-US" sz="1200" kern="1200">
              <a:solidFill>
                <a:schemeClr val="bg1"/>
              </a:solidFill>
            </a:rPr>
            <a:t>Enhance provider capacity to treat eating disorders through partnership with Willamette Nutrition Source</a:t>
          </a:r>
          <a:r>
            <a:rPr lang="en-US" sz="1200" kern="1200">
              <a:solidFill>
                <a:schemeClr val="accent1"/>
              </a:solidFill>
            </a:rPr>
            <a:t>​</a:t>
          </a:r>
          <a:endParaRPr lang="en-US" sz="1200" kern="1200">
            <a:solidFill>
              <a:srgbClr val="FFFFFF"/>
            </a:solidFill>
            <a:latin typeface="+mn-lt"/>
          </a:endParaRPr>
        </a:p>
      </dsp:txBody>
      <dsp:txXfrm>
        <a:off x="14736" y="1182223"/>
        <a:ext cx="10843662" cy="272387"/>
      </dsp:txXfrm>
    </dsp:sp>
    <dsp:sp modelId="{4FF34DC4-1D69-4755-B069-50E8A8B17378}">
      <dsp:nvSpPr>
        <dsp:cNvPr id="0" name=""/>
        <dsp:cNvSpPr/>
      </dsp:nvSpPr>
      <dsp:spPr>
        <a:xfrm>
          <a:off x="0" y="1469347"/>
          <a:ext cx="10873134" cy="322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222" tIns="15240" rIns="85344" bIns="15240" numCol="1" spcCol="1270" anchor="t" anchorCtr="0">
          <a:noAutofit/>
        </a:bodyPr>
        <a:lstStyle/>
        <a:p>
          <a:pPr marL="57150" lvl="1" indent="-57150" algn="l" defTabSz="400050">
            <a:lnSpc>
              <a:spcPct val="100000"/>
            </a:lnSpc>
            <a:spcBef>
              <a:spcPct val="0"/>
            </a:spcBef>
            <a:spcAft>
              <a:spcPct val="20000"/>
            </a:spcAft>
            <a:buChar char="•"/>
          </a:pPr>
          <a:r>
            <a:rPr lang="en-US" sz="900" kern="1200">
              <a:latin typeface="Gill Sans MT" panose="020B0502020104020203"/>
            </a:rPr>
            <a:t>Begin monitoring utilization of eating disorder consultation; increase contracted provider utilization of eating disorder consultation with Willamette Nutrition Source by 3%.</a:t>
          </a:r>
          <a:endParaRPr lang="en-US" sz="900" kern="1200">
            <a:solidFill>
              <a:srgbClr val="FFFFFF"/>
            </a:solidFill>
            <a:latin typeface="+mn-lt"/>
          </a:endParaRPr>
        </a:p>
        <a:p>
          <a:pPr marL="57150" lvl="1" indent="-57150" algn="l" defTabSz="400050">
            <a:lnSpc>
              <a:spcPct val="100000"/>
            </a:lnSpc>
            <a:spcBef>
              <a:spcPct val="0"/>
            </a:spcBef>
            <a:spcAft>
              <a:spcPct val="20000"/>
            </a:spcAft>
            <a:buChar char="•"/>
          </a:pPr>
          <a:r>
            <a:rPr lang="en-US" sz="900" kern="1200">
              <a:latin typeface="Gill Sans MT" panose="020B0502020104020203"/>
            </a:rPr>
            <a:t>Monitor the number of members treated for eating disorders and target outreach to the top five (5) providers treating eating disorders to provide education on the consultation resources available</a:t>
          </a:r>
          <a:endParaRPr lang="en-US" sz="900" kern="1200">
            <a:solidFill>
              <a:srgbClr val="FFFFFF"/>
            </a:solidFill>
            <a:latin typeface="+mn-lt"/>
          </a:endParaRPr>
        </a:p>
      </dsp:txBody>
      <dsp:txXfrm>
        <a:off x="0" y="1469347"/>
        <a:ext cx="10873134" cy="322920"/>
      </dsp:txXfrm>
    </dsp:sp>
    <dsp:sp modelId="{E75227D5-0BDA-4191-A01E-2F33E79AC37C}">
      <dsp:nvSpPr>
        <dsp:cNvPr id="0" name=""/>
        <dsp:cNvSpPr/>
      </dsp:nvSpPr>
      <dsp:spPr>
        <a:xfrm>
          <a:off x="0" y="1792267"/>
          <a:ext cx="10873134" cy="301859"/>
        </a:xfrm>
        <a:prstGeom prst="roundRect">
          <a:avLst/>
        </a:prstGeom>
        <a:solidFill>
          <a:schemeClr val="accent1">
            <a:alpha val="90000"/>
            <a:hueOff val="0"/>
            <a:satOff val="0"/>
            <a:lumOff val="0"/>
            <a:alphaOff val="-2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rtl="0">
            <a:lnSpc>
              <a:spcPct val="100000"/>
            </a:lnSpc>
            <a:spcBef>
              <a:spcPct val="0"/>
            </a:spcBef>
            <a:spcAft>
              <a:spcPct val="35000"/>
            </a:spcAft>
            <a:buNone/>
          </a:pPr>
          <a:r>
            <a:rPr lang="en-US" sz="1200" kern="1200"/>
            <a:t>Intervention 3: Increase local training and education opportunities to expand access to evidence-based treatment modalities</a:t>
          </a:r>
          <a:endParaRPr lang="en-US" sz="1200" kern="1200">
            <a:solidFill>
              <a:srgbClr val="FFFFFF"/>
            </a:solidFill>
            <a:latin typeface="+mn-lt"/>
          </a:endParaRPr>
        </a:p>
      </dsp:txBody>
      <dsp:txXfrm>
        <a:off x="14736" y="1807003"/>
        <a:ext cx="10843662" cy="272387"/>
      </dsp:txXfrm>
    </dsp:sp>
    <dsp:sp modelId="{09C6E17B-38F0-4722-A80A-0CA312C4F9D0}">
      <dsp:nvSpPr>
        <dsp:cNvPr id="0" name=""/>
        <dsp:cNvSpPr/>
      </dsp:nvSpPr>
      <dsp:spPr>
        <a:xfrm>
          <a:off x="0" y="2094127"/>
          <a:ext cx="10873134" cy="62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222" tIns="15240" rIns="85344" bIns="15240" numCol="1" spcCol="1270" anchor="t" anchorCtr="0">
          <a:noAutofit/>
        </a:bodyPr>
        <a:lstStyle/>
        <a:p>
          <a:pPr marL="57150" lvl="1" indent="-57150" algn="l" defTabSz="400050" rtl="0">
            <a:lnSpc>
              <a:spcPct val="100000"/>
            </a:lnSpc>
            <a:spcBef>
              <a:spcPct val="0"/>
            </a:spcBef>
            <a:spcAft>
              <a:spcPct val="20000"/>
            </a:spcAft>
            <a:buChar char="•"/>
          </a:pPr>
          <a:r>
            <a:rPr lang="en-US" sz="900" kern="1200">
              <a:solidFill>
                <a:schemeClr val="tx1"/>
              </a:solidFill>
              <a:latin typeface="+mn-lt"/>
            </a:rPr>
            <a:t>Increase provider's utilization of eating disorder consultation by 50% in 2024</a:t>
          </a:r>
        </a:p>
        <a:p>
          <a:pPr marL="57150" lvl="1" indent="-57150" algn="l" defTabSz="400050" rtl="0">
            <a:lnSpc>
              <a:spcPct val="100000"/>
            </a:lnSpc>
            <a:spcBef>
              <a:spcPct val="0"/>
            </a:spcBef>
            <a:spcAft>
              <a:spcPct val="20000"/>
            </a:spcAft>
            <a:buChar char="•"/>
          </a:pPr>
          <a:r>
            <a:rPr lang="en-US" sz="900" kern="1200">
              <a:solidFill>
                <a:schemeClr val="tx1"/>
              </a:solidFill>
              <a:latin typeface="+mn-lt"/>
            </a:rPr>
            <a:t>Solicit provider feedback on desired training topics and host at least one prioritized training topic each quarter in 2024, through the Behavioral Health Subcommittee.</a:t>
          </a:r>
          <a:endParaRPr lang="en-US" sz="900" b="0" i="0" kern="1200">
            <a:solidFill>
              <a:srgbClr val="FF0000"/>
            </a:solidFill>
            <a:latin typeface="+mn-lt"/>
          </a:endParaRPr>
        </a:p>
        <a:p>
          <a:pPr marL="57150" lvl="1" indent="-57150" algn="l" defTabSz="400050" rtl="0">
            <a:lnSpc>
              <a:spcPct val="100000"/>
            </a:lnSpc>
            <a:spcBef>
              <a:spcPct val="0"/>
            </a:spcBef>
            <a:spcAft>
              <a:spcPct val="20000"/>
            </a:spcAft>
            <a:buChar char="•"/>
          </a:pPr>
          <a:r>
            <a:rPr lang="en-US" sz="900" b="0" i="0" kern="1200">
              <a:solidFill>
                <a:srgbClr val="000000"/>
              </a:solidFill>
              <a:latin typeface="+mn-lt"/>
              <a:ea typeface="Calibri"/>
              <a:cs typeface="Calibri"/>
            </a:rPr>
            <a:t>Incentivize provider engagement in trainings designed to enhance social emotional services for young children, </a:t>
          </a:r>
          <a:r>
            <a:rPr lang="en-US" sz="900" b="0" i="0" kern="1200">
              <a:solidFill>
                <a:srgbClr val="000000"/>
              </a:solidFill>
              <a:latin typeface="+mn-lt"/>
              <a:cs typeface="Calibri"/>
            </a:rPr>
            <a:t>Train at least 5 providers through Social Emotional Workforce Development Incentive Program by the end of Q4 2024</a:t>
          </a:r>
          <a:endParaRPr lang="en-US" sz="900" b="0" i="0" kern="1200">
            <a:solidFill>
              <a:srgbClr val="000000"/>
            </a:solidFill>
            <a:latin typeface="+mn-lt"/>
            <a:ea typeface="Calibri"/>
            <a:cs typeface="Calibri"/>
          </a:endParaRPr>
        </a:p>
      </dsp:txBody>
      <dsp:txXfrm>
        <a:off x="0" y="2094127"/>
        <a:ext cx="10873134" cy="621000"/>
      </dsp:txXfrm>
    </dsp:sp>
    <dsp:sp modelId="{DF125C92-B7F0-471A-BD29-13BFD90567A9}">
      <dsp:nvSpPr>
        <dsp:cNvPr id="0" name=""/>
        <dsp:cNvSpPr/>
      </dsp:nvSpPr>
      <dsp:spPr>
        <a:xfrm>
          <a:off x="0" y="2715127"/>
          <a:ext cx="10873134" cy="301859"/>
        </a:xfrm>
        <a:prstGeom prst="roundRect">
          <a:avLst/>
        </a:prstGeom>
        <a:solidFill>
          <a:schemeClr val="accent1">
            <a:alpha val="90000"/>
            <a:hueOff val="0"/>
            <a:satOff val="0"/>
            <a:lumOff val="0"/>
            <a:alphaOff val="-3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rtl="0">
            <a:lnSpc>
              <a:spcPct val="100000"/>
            </a:lnSpc>
            <a:spcBef>
              <a:spcPct val="0"/>
            </a:spcBef>
            <a:spcAft>
              <a:spcPct val="35000"/>
            </a:spcAft>
            <a:buNone/>
          </a:pPr>
          <a:r>
            <a:rPr lang="en-US" sz="1200" b="0" i="0" kern="1200">
              <a:solidFill>
                <a:schemeClr val="bg1"/>
              </a:solidFill>
              <a:latin typeface="+mn-lt"/>
            </a:rPr>
            <a:t>Intervention 4: Increase</a:t>
          </a:r>
          <a:r>
            <a:rPr lang="en-US" sz="1200" kern="1200">
              <a:solidFill>
                <a:schemeClr val="bg1"/>
              </a:solidFill>
              <a:latin typeface="+mn-lt"/>
            </a:rPr>
            <a:t> the cultural and linguistic diversity of contracted behavioral health providers</a:t>
          </a:r>
        </a:p>
      </dsp:txBody>
      <dsp:txXfrm>
        <a:off x="14736" y="2729863"/>
        <a:ext cx="10843662" cy="272387"/>
      </dsp:txXfrm>
    </dsp:sp>
    <dsp:sp modelId="{D913C5DC-B128-4BB3-A040-B45FE220E2DE}">
      <dsp:nvSpPr>
        <dsp:cNvPr id="0" name=""/>
        <dsp:cNvSpPr/>
      </dsp:nvSpPr>
      <dsp:spPr>
        <a:xfrm>
          <a:off x="0" y="3016987"/>
          <a:ext cx="10873134" cy="64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222" tIns="15240" rIns="85344" bIns="15240" numCol="1" spcCol="1270" anchor="t" anchorCtr="0">
          <a:noAutofit/>
        </a:bodyPr>
        <a:lstStyle/>
        <a:p>
          <a:pPr marL="57150" lvl="1" indent="-57150" algn="l" defTabSz="400050" rtl="0">
            <a:lnSpc>
              <a:spcPct val="100000"/>
            </a:lnSpc>
            <a:spcBef>
              <a:spcPct val="0"/>
            </a:spcBef>
            <a:spcAft>
              <a:spcPct val="20000"/>
            </a:spcAft>
            <a:buChar char="•"/>
          </a:pPr>
          <a:r>
            <a:rPr lang="en-US" sz="900" kern="1200">
              <a:solidFill>
                <a:schemeClr val="tx1"/>
              </a:solidFill>
              <a:latin typeface="+mn-lt"/>
            </a:rPr>
            <a:t>Increase number of behavioral health providers with REAL+D and SOGI data by 50% in 2024</a:t>
          </a:r>
        </a:p>
        <a:p>
          <a:pPr marL="57150" lvl="1" indent="-57150" algn="l" defTabSz="400050">
            <a:lnSpc>
              <a:spcPct val="100000"/>
            </a:lnSpc>
            <a:spcBef>
              <a:spcPct val="0"/>
            </a:spcBef>
            <a:spcAft>
              <a:spcPct val="20000"/>
            </a:spcAft>
            <a:buChar char="•"/>
          </a:pPr>
          <a:r>
            <a:rPr lang="en-US" sz="900" kern="1200"/>
            <a:t>Develop consent process for UHA to obtain contracted behavioral health provider’s demographic question responses provided in Healthcare Workforce Reporting Survey issued by licensure boards by Q2 2024</a:t>
          </a:r>
          <a:endParaRPr lang="en-US" sz="900" kern="1200">
            <a:solidFill>
              <a:schemeClr val="tx1"/>
            </a:solidFill>
            <a:latin typeface="+mn-lt"/>
          </a:endParaRPr>
        </a:p>
        <a:p>
          <a:pPr marL="57150" lvl="1" indent="-57150" algn="l" defTabSz="400050">
            <a:lnSpc>
              <a:spcPct val="100000"/>
            </a:lnSpc>
            <a:spcBef>
              <a:spcPct val="0"/>
            </a:spcBef>
            <a:spcAft>
              <a:spcPct val="20000"/>
            </a:spcAft>
            <a:buChar char="•"/>
          </a:pPr>
          <a:r>
            <a:rPr lang="en-US" sz="900" kern="1200"/>
            <a:t>Conduct biannual assessment of contracted behavioral health provider’s REAL+D &amp; SOGI data beginning Q2 2024</a:t>
          </a:r>
          <a:endParaRPr lang="en-US" sz="900" kern="1200">
            <a:solidFill>
              <a:schemeClr val="tx1"/>
            </a:solidFill>
            <a:latin typeface="+mn-lt"/>
          </a:endParaRPr>
        </a:p>
        <a:p>
          <a:pPr marL="57150" lvl="1" indent="-57150" algn="l" defTabSz="400050">
            <a:lnSpc>
              <a:spcPct val="100000"/>
            </a:lnSpc>
            <a:spcBef>
              <a:spcPct val="0"/>
            </a:spcBef>
            <a:spcAft>
              <a:spcPct val="20000"/>
            </a:spcAft>
            <a:buChar char="•"/>
          </a:pPr>
          <a:r>
            <a:rPr lang="en-US" sz="900" kern="1200"/>
            <a:t>Evaluate cultural and linguistic responsiveness of contracted behavioral health provider panel by comparing provider to member demographics, report findings to the Behavioral Health Subcommittee by Q4 2024</a:t>
          </a:r>
          <a:endParaRPr lang="en-US" sz="900" kern="1200">
            <a:solidFill>
              <a:schemeClr val="tx1"/>
            </a:solidFill>
            <a:latin typeface="+mn-lt"/>
          </a:endParaRPr>
        </a:p>
      </dsp:txBody>
      <dsp:txXfrm>
        <a:off x="0" y="3016987"/>
        <a:ext cx="10873134" cy="645840"/>
      </dsp:txXfrm>
    </dsp:sp>
    <dsp:sp modelId="{086448CD-44C5-4575-93B7-49BC4F595B4E}">
      <dsp:nvSpPr>
        <dsp:cNvPr id="0" name=""/>
        <dsp:cNvSpPr/>
      </dsp:nvSpPr>
      <dsp:spPr>
        <a:xfrm>
          <a:off x="0" y="3662827"/>
          <a:ext cx="10873134" cy="301859"/>
        </a:xfrm>
        <a:prstGeom prst="roundRect">
          <a:avLst/>
        </a:prstGeom>
        <a:solidFill>
          <a:schemeClr val="accent1">
            <a:alpha val="90000"/>
            <a:hueOff val="0"/>
            <a:satOff val="0"/>
            <a:lumOff val="0"/>
            <a:alphaOff val="-4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rtl="0">
            <a:lnSpc>
              <a:spcPct val="100000"/>
            </a:lnSpc>
            <a:spcBef>
              <a:spcPct val="0"/>
            </a:spcBef>
            <a:spcAft>
              <a:spcPct val="35000"/>
            </a:spcAft>
            <a:buNone/>
          </a:pPr>
          <a:r>
            <a:rPr lang="en-US" sz="1200" kern="1200">
              <a:solidFill>
                <a:schemeClr val="bg1"/>
              </a:solidFill>
              <a:latin typeface="+mn-lt"/>
            </a:rPr>
            <a:t>Intervention 5: Develop and promote workforce development, training, and educational opportunities for current and aspiring behavioral health professionals.</a:t>
          </a:r>
        </a:p>
      </dsp:txBody>
      <dsp:txXfrm>
        <a:off x="14736" y="3677563"/>
        <a:ext cx="10843662" cy="272387"/>
      </dsp:txXfrm>
    </dsp:sp>
    <dsp:sp modelId="{F85BACEF-B867-4F26-A40A-585E6A4D322A}">
      <dsp:nvSpPr>
        <dsp:cNvPr id="0" name=""/>
        <dsp:cNvSpPr/>
      </dsp:nvSpPr>
      <dsp:spPr>
        <a:xfrm>
          <a:off x="0" y="3964687"/>
          <a:ext cx="10873134" cy="64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222" tIns="15240" rIns="85344" bIns="15240" numCol="1" spcCol="1270" anchor="t" anchorCtr="0">
          <a:noAutofit/>
        </a:bodyPr>
        <a:lstStyle/>
        <a:p>
          <a:pPr marL="57150" lvl="1" indent="-57150" algn="l" defTabSz="400050" rtl="0">
            <a:lnSpc>
              <a:spcPct val="100000"/>
            </a:lnSpc>
            <a:spcBef>
              <a:spcPct val="0"/>
            </a:spcBef>
            <a:spcAft>
              <a:spcPct val="20000"/>
            </a:spcAft>
            <a:buChar char="•"/>
          </a:pPr>
          <a:r>
            <a:rPr lang="en-US" sz="900" kern="1200">
              <a:solidFill>
                <a:schemeClr val="tx1"/>
              </a:solidFill>
              <a:latin typeface="+mn-lt"/>
            </a:rPr>
            <a:t>Solicit provider feedback on desired training topics and host at least one prioritized training topic each quarter in 2024, through the Behavioral Health Subcommittee.</a:t>
          </a:r>
        </a:p>
        <a:p>
          <a:pPr marL="57150" lvl="1" indent="-57150" algn="l" defTabSz="400050" rtl="0">
            <a:lnSpc>
              <a:spcPct val="100000"/>
            </a:lnSpc>
            <a:spcBef>
              <a:spcPct val="0"/>
            </a:spcBef>
            <a:spcAft>
              <a:spcPct val="20000"/>
            </a:spcAft>
            <a:buChar char="•"/>
          </a:pPr>
          <a:r>
            <a:rPr lang="en-US" sz="900" kern="1200">
              <a:solidFill>
                <a:schemeClr val="tx1"/>
              </a:solidFill>
              <a:latin typeface="+mn-lt"/>
            </a:rPr>
            <a:t>Enhance provider directory information to begin publishing information on contracted providers available to provide/offer clinical supervision to associate-level behavioral health clinicians</a:t>
          </a:r>
        </a:p>
        <a:p>
          <a:pPr marL="57150" lvl="1" indent="-57150" algn="l" defTabSz="400050" rtl="0">
            <a:lnSpc>
              <a:spcPct val="100000"/>
            </a:lnSpc>
            <a:spcBef>
              <a:spcPct val="0"/>
            </a:spcBef>
            <a:spcAft>
              <a:spcPct val="20000"/>
            </a:spcAft>
            <a:buChar char="•"/>
          </a:pPr>
          <a:r>
            <a:rPr lang="en-US" sz="900" kern="1200">
              <a:solidFill>
                <a:schemeClr val="tx1"/>
              </a:solidFill>
              <a:latin typeface="+mn-lt"/>
            </a:rPr>
            <a:t>Provide at least two trainings on Motivational Interviewing in 2024 through partnership with Douglas Public Health Network</a:t>
          </a:r>
        </a:p>
        <a:p>
          <a:pPr marL="57150" lvl="1" indent="-57150" algn="l" defTabSz="400050" rtl="0">
            <a:lnSpc>
              <a:spcPct val="100000"/>
            </a:lnSpc>
            <a:spcBef>
              <a:spcPct val="0"/>
            </a:spcBef>
            <a:spcAft>
              <a:spcPct val="20000"/>
            </a:spcAft>
            <a:buChar char="•"/>
          </a:pPr>
          <a:r>
            <a:rPr lang="en-US" sz="900" kern="1200">
              <a:solidFill>
                <a:schemeClr val="tx1"/>
              </a:solidFill>
              <a:latin typeface="+mn-lt"/>
            </a:rPr>
            <a:t>By the end of Q4 2024, increase provider engagement in social emotional workforce development by incentivizing participation. Track the number of providers participating in the workforce development trainings offered.</a:t>
          </a:r>
        </a:p>
      </dsp:txBody>
      <dsp:txXfrm>
        <a:off x="0" y="3964687"/>
        <a:ext cx="10873134" cy="64584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6D09D3-20C1-45E5-B7A1-08B02A203AB7}">
      <dsp:nvSpPr>
        <dsp:cNvPr id="0" name=""/>
        <dsp:cNvSpPr/>
      </dsp:nvSpPr>
      <dsp:spPr>
        <a:xfrm>
          <a:off x="5545" y="132830"/>
          <a:ext cx="2836300" cy="450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marL="0" lvl="0" indent="0" algn="r" defTabSz="622300" rtl="0">
            <a:lnSpc>
              <a:spcPct val="90000"/>
            </a:lnSpc>
            <a:spcBef>
              <a:spcPct val="0"/>
            </a:spcBef>
            <a:spcAft>
              <a:spcPct val="35000"/>
            </a:spcAft>
            <a:buNone/>
          </a:pPr>
          <a:r>
            <a:rPr lang="en-US" sz="1400" kern="1200">
              <a:solidFill>
                <a:schemeClr val="accent1"/>
              </a:solidFill>
            </a:rPr>
            <a:t>Create local training pathways for traditional health workers</a:t>
          </a:r>
          <a:r>
            <a:rPr lang="en-US" sz="1400" kern="1200">
              <a:latin typeface="Gill Sans MT" panose="020B0502020104020203"/>
            </a:rPr>
            <a:t> </a:t>
          </a:r>
          <a:endParaRPr lang="en-US" sz="1400" kern="1200"/>
        </a:p>
      </dsp:txBody>
      <dsp:txXfrm>
        <a:off x="5545" y="132830"/>
        <a:ext cx="2836300" cy="450450"/>
      </dsp:txXfrm>
    </dsp:sp>
    <dsp:sp modelId="{F8828C95-2E2F-4364-B7DB-566399183B45}">
      <dsp:nvSpPr>
        <dsp:cNvPr id="0" name=""/>
        <dsp:cNvSpPr/>
      </dsp:nvSpPr>
      <dsp:spPr>
        <a:xfrm>
          <a:off x="2841845" y="132830"/>
          <a:ext cx="567260" cy="450450"/>
        </a:xfrm>
        <a:prstGeom prst="leftBrace">
          <a:avLst>
            <a:gd name="adj1" fmla="val 35000"/>
            <a:gd name="adj2" fmla="val 50000"/>
          </a:avLst>
        </a:pr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5B8457-50E9-4ECC-B2D4-F74EF7A7FA58}">
      <dsp:nvSpPr>
        <dsp:cNvPr id="0" name=""/>
        <dsp:cNvSpPr/>
      </dsp:nvSpPr>
      <dsp:spPr>
        <a:xfrm>
          <a:off x="3636009" y="132830"/>
          <a:ext cx="7714736" cy="450450"/>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rtl="0">
            <a:lnSpc>
              <a:spcPct val="90000"/>
            </a:lnSpc>
            <a:spcBef>
              <a:spcPct val="0"/>
            </a:spcBef>
            <a:spcAft>
              <a:spcPct val="15000"/>
            </a:spcAft>
            <a:buChar char="•"/>
          </a:pPr>
          <a:r>
            <a:rPr lang="en-US" sz="1400" kern="1200"/>
            <a:t>Implement a pilot financial model to sustain enhanced THW services through ILOS THW Program.</a:t>
          </a:r>
          <a:r>
            <a:rPr lang="en-US" sz="1400" kern="1200">
              <a:latin typeface="Gill Sans MT" panose="020B0502020104020203"/>
            </a:rPr>
            <a:t> </a:t>
          </a:r>
          <a:endParaRPr lang="en-US" sz="1400" kern="1200"/>
        </a:p>
      </dsp:txBody>
      <dsp:txXfrm>
        <a:off x="3636009" y="132830"/>
        <a:ext cx="7714736" cy="450450"/>
      </dsp:txXfrm>
    </dsp:sp>
    <dsp:sp modelId="{BAE9A6B2-B741-40C4-AE24-6F257AB89F34}">
      <dsp:nvSpPr>
        <dsp:cNvPr id="0" name=""/>
        <dsp:cNvSpPr/>
      </dsp:nvSpPr>
      <dsp:spPr>
        <a:xfrm>
          <a:off x="5545" y="1254673"/>
          <a:ext cx="2836300" cy="641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marL="0" lvl="0" indent="0" algn="r" defTabSz="622300">
            <a:lnSpc>
              <a:spcPct val="90000"/>
            </a:lnSpc>
            <a:spcBef>
              <a:spcPct val="0"/>
            </a:spcBef>
            <a:spcAft>
              <a:spcPct val="35000"/>
            </a:spcAft>
            <a:buNone/>
          </a:pPr>
          <a:r>
            <a:rPr lang="en-US" sz="1400" kern="1200"/>
            <a:t>Increase the cultural and linguistic diversity of contracted behavioral health providers</a:t>
          </a:r>
        </a:p>
      </dsp:txBody>
      <dsp:txXfrm>
        <a:off x="5545" y="1254673"/>
        <a:ext cx="2836300" cy="641024"/>
      </dsp:txXfrm>
    </dsp:sp>
    <dsp:sp modelId="{A0C0F6D7-1E8C-461F-AE6A-B4D86FCF7016}">
      <dsp:nvSpPr>
        <dsp:cNvPr id="0" name=""/>
        <dsp:cNvSpPr/>
      </dsp:nvSpPr>
      <dsp:spPr>
        <a:xfrm>
          <a:off x="2841845" y="633680"/>
          <a:ext cx="567260" cy="1883010"/>
        </a:xfrm>
        <a:prstGeom prst="leftBrace">
          <a:avLst>
            <a:gd name="adj1" fmla="val 35000"/>
            <a:gd name="adj2" fmla="val 50000"/>
          </a:avLst>
        </a:pr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8B58BF-E4D4-494A-9289-26A3028EE08F}">
      <dsp:nvSpPr>
        <dsp:cNvPr id="0" name=""/>
        <dsp:cNvSpPr/>
      </dsp:nvSpPr>
      <dsp:spPr>
        <a:xfrm>
          <a:off x="3636009" y="633680"/>
          <a:ext cx="7714736" cy="1883010"/>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a:t>Implement &amp; publish updated provider contracting application by the end of Quarter 1, 2024</a:t>
          </a:r>
        </a:p>
        <a:p>
          <a:pPr marL="114300" lvl="1" indent="-114300" algn="l" defTabSz="622300">
            <a:lnSpc>
              <a:spcPct val="90000"/>
            </a:lnSpc>
            <a:spcBef>
              <a:spcPct val="0"/>
            </a:spcBef>
            <a:spcAft>
              <a:spcPct val="15000"/>
            </a:spcAft>
            <a:buChar char="•"/>
          </a:pPr>
          <a:r>
            <a:rPr lang="en-US" sz="1400" kern="1200"/>
            <a:t>Conduct biannual assessment of contracted behavioral health provider’s REAL+D &amp; SOGI data beginning Q2 </a:t>
          </a:r>
          <a:r>
            <a:rPr lang="en-US" sz="1400" kern="1200">
              <a:latin typeface="Gill Sans MT" panose="020B0502020104020203"/>
            </a:rPr>
            <a:t>2024</a:t>
          </a:r>
          <a:endParaRPr lang="en-US" sz="1400" kern="1200"/>
        </a:p>
        <a:p>
          <a:pPr marL="114300" lvl="1" indent="-114300" algn="l" defTabSz="622300">
            <a:lnSpc>
              <a:spcPct val="90000"/>
            </a:lnSpc>
            <a:spcBef>
              <a:spcPct val="0"/>
            </a:spcBef>
            <a:spcAft>
              <a:spcPct val="15000"/>
            </a:spcAft>
            <a:buChar char="•"/>
          </a:pPr>
          <a:r>
            <a:rPr lang="en-US" sz="1400" kern="1200"/>
            <a:t>Develop provider consent process for UHA to obtain Healthcare Workforce Reporting Data from OHA by Q2 2024</a:t>
          </a:r>
        </a:p>
        <a:p>
          <a:pPr marL="114300" lvl="1" indent="-114300" algn="l" defTabSz="622300">
            <a:lnSpc>
              <a:spcPct val="90000"/>
            </a:lnSpc>
            <a:spcBef>
              <a:spcPct val="0"/>
            </a:spcBef>
            <a:spcAft>
              <a:spcPct val="15000"/>
            </a:spcAft>
            <a:buChar char="•"/>
          </a:pPr>
          <a:r>
            <a:rPr lang="en-US" sz="1400" b="0" i="0" kern="1200"/>
            <a:t>UHA is developing a process to collect language proficiency exams from bilingual providers. This will allow UHA to confirm which providers are able to provide in-language services to UHA members. UHA plans to include this information in the provider directory as well.  </a:t>
          </a:r>
          <a:r>
            <a:rPr lang="en-US" sz="1400" kern="1200"/>
            <a:t>community capacity for service delivery</a:t>
          </a:r>
          <a:r>
            <a:rPr lang="en-US" sz="1400" kern="1200">
              <a:latin typeface="Gill Sans MT" panose="020B0502020104020203"/>
            </a:rPr>
            <a:t> </a:t>
          </a:r>
          <a:endParaRPr lang="en-US" sz="1400" kern="1200"/>
        </a:p>
      </dsp:txBody>
      <dsp:txXfrm>
        <a:off x="3636009" y="633680"/>
        <a:ext cx="7714736" cy="1883010"/>
      </dsp:txXfrm>
    </dsp:sp>
    <dsp:sp modelId="{3C668953-E4F3-49B6-9F72-5EA90C4F7C92}">
      <dsp:nvSpPr>
        <dsp:cNvPr id="0" name=""/>
        <dsp:cNvSpPr/>
      </dsp:nvSpPr>
      <dsp:spPr>
        <a:xfrm>
          <a:off x="5545" y="3107956"/>
          <a:ext cx="2836300" cy="641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marL="0" lvl="0" indent="0" algn="r" defTabSz="622300">
            <a:lnSpc>
              <a:spcPct val="90000"/>
            </a:lnSpc>
            <a:spcBef>
              <a:spcPct val="0"/>
            </a:spcBef>
            <a:spcAft>
              <a:spcPct val="35000"/>
            </a:spcAft>
            <a:buNone/>
          </a:pPr>
          <a:r>
            <a:rPr lang="en-US" sz="1400" kern="1200"/>
            <a:t>Improve the capacity of contracted providers to treat behavioral health disorders</a:t>
          </a:r>
        </a:p>
      </dsp:txBody>
      <dsp:txXfrm>
        <a:off x="5545" y="3107956"/>
        <a:ext cx="2836300" cy="641024"/>
      </dsp:txXfrm>
    </dsp:sp>
    <dsp:sp modelId="{4185BFA9-E52F-4DCE-991A-924890B81C25}">
      <dsp:nvSpPr>
        <dsp:cNvPr id="0" name=""/>
        <dsp:cNvSpPr/>
      </dsp:nvSpPr>
      <dsp:spPr>
        <a:xfrm>
          <a:off x="2841845" y="2567091"/>
          <a:ext cx="567260" cy="1722754"/>
        </a:xfrm>
        <a:prstGeom prst="leftBrace">
          <a:avLst>
            <a:gd name="adj1" fmla="val 35000"/>
            <a:gd name="adj2" fmla="val 50000"/>
          </a:avLst>
        </a:pr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BEAE8D-F745-4B08-B6B1-01C10C963198}">
      <dsp:nvSpPr>
        <dsp:cNvPr id="0" name=""/>
        <dsp:cNvSpPr/>
      </dsp:nvSpPr>
      <dsp:spPr>
        <a:xfrm>
          <a:off x="3636009" y="2567091"/>
          <a:ext cx="7714736" cy="1722754"/>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rtl="0">
            <a:lnSpc>
              <a:spcPct val="90000"/>
            </a:lnSpc>
            <a:spcBef>
              <a:spcPct val="0"/>
            </a:spcBef>
            <a:spcAft>
              <a:spcPct val="15000"/>
            </a:spcAft>
            <a:buChar char="•"/>
          </a:pPr>
          <a:r>
            <a:rPr lang="en-US" sz="1400" kern="1200"/>
            <a:t>UHA will establish a digital training library for providers, which will monitor and</a:t>
          </a:r>
          <a:r>
            <a:rPr lang="en-US" sz="1400" kern="1200">
              <a:latin typeface="Gill Sans MT" panose="020B0502020104020203"/>
            </a:rPr>
            <a:t> </a:t>
          </a:r>
          <a:r>
            <a:rPr lang="en-US" sz="1400" kern="1200"/>
            <a:t>track all trainings completed</a:t>
          </a:r>
          <a:r>
            <a:rPr lang="en-US" sz="1400" kern="1200">
              <a:latin typeface="Gill Sans MT" panose="020B0502020104020203"/>
            </a:rPr>
            <a:t> </a:t>
          </a:r>
          <a:endParaRPr lang="en-US" sz="1400" kern="1200"/>
        </a:p>
        <a:p>
          <a:pPr marL="114300" lvl="1" indent="-114300" algn="l" defTabSz="622300">
            <a:lnSpc>
              <a:spcPct val="90000"/>
            </a:lnSpc>
            <a:spcBef>
              <a:spcPct val="0"/>
            </a:spcBef>
            <a:spcAft>
              <a:spcPct val="15000"/>
            </a:spcAft>
            <a:buChar char="•"/>
          </a:pPr>
          <a:r>
            <a:rPr lang="en-US" sz="1400" kern="1200"/>
            <a:t>Promote workforce development scholarships funded by Ford Family Foundation, increasing uptake by at least two contracted behavioral health providers by Q3 2024</a:t>
          </a:r>
        </a:p>
        <a:p>
          <a:pPr marL="114300" lvl="1" indent="-114300" algn="l" defTabSz="622300">
            <a:lnSpc>
              <a:spcPct val="90000"/>
            </a:lnSpc>
            <a:spcBef>
              <a:spcPct val="0"/>
            </a:spcBef>
            <a:spcAft>
              <a:spcPct val="15000"/>
            </a:spcAft>
            <a:buChar char="•"/>
          </a:pPr>
          <a:r>
            <a:rPr lang="en-US" sz="1400" kern="1200"/>
            <a:t>Increase local clinical supervision opportunities for unlicensed and/or associate-level providers by Q3 2024</a:t>
          </a:r>
        </a:p>
        <a:p>
          <a:pPr marL="114300" lvl="1" indent="-114300" algn="l" defTabSz="622300" rtl="0">
            <a:lnSpc>
              <a:spcPct val="90000"/>
            </a:lnSpc>
            <a:spcBef>
              <a:spcPct val="0"/>
            </a:spcBef>
            <a:spcAft>
              <a:spcPct val="15000"/>
            </a:spcAft>
            <a:buChar char="•"/>
          </a:pPr>
          <a:r>
            <a:rPr lang="en-US" sz="1400" kern="1200">
              <a:solidFill>
                <a:schemeClr val="bg1"/>
              </a:solidFill>
            </a:rPr>
            <a:t>Develop </a:t>
          </a:r>
          <a:r>
            <a:rPr lang="en-US" sz="1400" b="0" i="0" kern="1200">
              <a:solidFill>
                <a:schemeClr val="bg1"/>
              </a:solidFill>
              <a:latin typeface="+mn-lt"/>
              <a:cs typeface="Calibri"/>
            </a:rPr>
            <a:t>Social Emotional Workforce Development Incentive Program. B</a:t>
          </a:r>
          <a:r>
            <a:rPr lang="en-US" sz="1400" kern="1200">
              <a:solidFill>
                <a:schemeClr val="bg1"/>
              </a:solidFill>
              <a:latin typeface="Gill Sans MT" panose="020B0502020104020203"/>
            </a:rPr>
            <a:t>egin incentivizing provider engagement in training by the end of Q4 2024.</a:t>
          </a:r>
          <a:endParaRPr lang="en-US" sz="1400" kern="1200">
            <a:solidFill>
              <a:schemeClr val="bg1"/>
            </a:solidFill>
          </a:endParaRPr>
        </a:p>
      </dsp:txBody>
      <dsp:txXfrm>
        <a:off x="3636009" y="2567091"/>
        <a:ext cx="7714736" cy="17227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4E718-4E5E-4082-A761-688DA12A978B}">
      <dsp:nvSpPr>
        <dsp:cNvPr id="0" name=""/>
        <dsp:cNvSpPr/>
      </dsp:nvSpPr>
      <dsp:spPr>
        <a:xfrm>
          <a:off x="3489" y="3165"/>
          <a:ext cx="3402453" cy="950400"/>
        </a:xfrm>
        <a:prstGeom prst="rect">
          <a:avLst/>
        </a:prstGeom>
        <a:gradFill rotWithShape="0">
          <a:gsLst>
            <a:gs pos="0">
              <a:schemeClr val="accent1">
                <a:alpha val="90000"/>
                <a:hueOff val="0"/>
                <a:satOff val="0"/>
                <a:lumOff val="0"/>
                <a:alphaOff val="0"/>
                <a:tint val="98000"/>
                <a:lumMod val="110000"/>
              </a:schemeClr>
            </a:gs>
            <a:gs pos="84000">
              <a:schemeClr val="accent1">
                <a:alpha val="90000"/>
                <a:hueOff val="0"/>
                <a:satOff val="0"/>
                <a:lumOff val="0"/>
                <a:alphaOff val="0"/>
                <a:shade val="90000"/>
                <a:lumMod val="88000"/>
              </a:schemeClr>
            </a:gs>
          </a:gsLst>
          <a:lin ang="5400000" scaled="0"/>
        </a:gradFill>
        <a:ln w="12700" cap="rnd" cmpd="sng" algn="ctr">
          <a:solidFill>
            <a:schemeClr val="accent1">
              <a:alpha val="90000"/>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en-US" sz="1800" b="1" kern="1200">
              <a:latin typeface="Gill Sans MT" panose="020B0502020104020203"/>
            </a:rPr>
            <a:t>Housing</a:t>
          </a:r>
        </a:p>
      </dsp:txBody>
      <dsp:txXfrm>
        <a:off x="3489" y="3165"/>
        <a:ext cx="3402453" cy="950400"/>
      </dsp:txXfrm>
    </dsp:sp>
    <dsp:sp modelId="{B76F9BDC-6A2C-4CF7-9D53-B7E483FEC975}">
      <dsp:nvSpPr>
        <dsp:cNvPr id="0" name=""/>
        <dsp:cNvSpPr/>
      </dsp:nvSpPr>
      <dsp:spPr>
        <a:xfrm>
          <a:off x="3489" y="953565"/>
          <a:ext cx="3402453" cy="1937669"/>
        </a:xfrm>
        <a:prstGeom prst="rect">
          <a:avLst/>
        </a:prstGeom>
        <a:solidFill>
          <a:schemeClr val="accent1">
            <a:alpha val="90000"/>
            <a:tint val="40000"/>
            <a:hueOff val="0"/>
            <a:satOff val="0"/>
            <a:lumOff val="0"/>
            <a:alphaOff val="0"/>
          </a:schemeClr>
        </a:solidFill>
        <a:ln w="12700" cap="rnd" cmpd="sng" algn="ctr">
          <a:solidFill>
            <a:schemeClr val="accent1">
              <a:alpha val="90000"/>
              <a:tint val="40000"/>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en-US" sz="1800" kern="1200"/>
            <a:t>Improve involvement </a:t>
          </a:r>
          <a:r>
            <a:rPr lang="en-US" sz="1800" kern="1200">
              <a:latin typeface="Gill Sans MT" panose="020B0502020104020203"/>
            </a:rPr>
            <a:t>in community</a:t>
          </a:r>
          <a:r>
            <a:rPr lang="en-US" sz="1800" kern="1200"/>
            <a:t> housing </a:t>
          </a:r>
          <a:r>
            <a:rPr lang="en-US" sz="1800" kern="1200">
              <a:latin typeface="Gill Sans MT" panose="020B0502020104020203"/>
            </a:rPr>
            <a:t>initiatives to </a:t>
          </a:r>
          <a:r>
            <a:rPr lang="en-US" sz="1800" kern="1200"/>
            <a:t>improve </a:t>
          </a:r>
          <a:r>
            <a:rPr lang="en-US" sz="1800" kern="1200">
              <a:latin typeface="Gill Sans MT" panose="020B0502020104020203"/>
            </a:rPr>
            <a:t>housing accessibility</a:t>
          </a:r>
          <a:r>
            <a:rPr lang="en-US" sz="1800" kern="1200"/>
            <a:t>,</a:t>
          </a:r>
          <a:r>
            <a:rPr lang="en-US" sz="1800" kern="1200">
              <a:latin typeface="Gill Sans MT" panose="020B0502020104020203"/>
            </a:rPr>
            <a:t> </a:t>
          </a:r>
          <a:r>
            <a:rPr lang="en-US" sz="1800" kern="1200"/>
            <a:t>affordability, and </a:t>
          </a:r>
          <a:r>
            <a:rPr lang="en-US" sz="1800" kern="1200">
              <a:latin typeface="Gill Sans MT" panose="020B0502020104020203"/>
            </a:rPr>
            <a:t>availability for</a:t>
          </a:r>
          <a:r>
            <a:rPr lang="en-US" sz="1800" kern="1200"/>
            <a:t> members with </a:t>
          </a:r>
          <a:r>
            <a:rPr lang="en-US" sz="1800" kern="1200">
              <a:latin typeface="Gill Sans MT" panose="020B0502020104020203"/>
            </a:rPr>
            <a:t>Behavioral Health</a:t>
          </a:r>
          <a:r>
            <a:rPr lang="en-US" sz="1800" kern="1200"/>
            <a:t> concerns</a:t>
          </a:r>
        </a:p>
      </dsp:txBody>
      <dsp:txXfrm>
        <a:off x="3489" y="953565"/>
        <a:ext cx="3402453" cy="1937669"/>
      </dsp:txXfrm>
    </dsp:sp>
    <dsp:sp modelId="{B335ED17-5CFF-44C1-B07A-1E13338EDE57}">
      <dsp:nvSpPr>
        <dsp:cNvPr id="0" name=""/>
        <dsp:cNvSpPr/>
      </dsp:nvSpPr>
      <dsp:spPr>
        <a:xfrm>
          <a:off x="3882286" y="3165"/>
          <a:ext cx="3402453" cy="950400"/>
        </a:xfrm>
        <a:prstGeom prst="rect">
          <a:avLst/>
        </a:prstGeom>
        <a:gradFill rotWithShape="0">
          <a:gsLst>
            <a:gs pos="0">
              <a:schemeClr val="accent1">
                <a:alpha val="90000"/>
                <a:hueOff val="0"/>
                <a:satOff val="0"/>
                <a:lumOff val="0"/>
                <a:alphaOff val="-20000"/>
                <a:tint val="98000"/>
                <a:lumMod val="110000"/>
              </a:schemeClr>
            </a:gs>
            <a:gs pos="84000">
              <a:schemeClr val="accent1">
                <a:alpha val="90000"/>
                <a:hueOff val="0"/>
                <a:satOff val="0"/>
                <a:lumOff val="0"/>
                <a:alphaOff val="-20000"/>
                <a:shade val="90000"/>
                <a:lumMod val="88000"/>
              </a:schemeClr>
            </a:gs>
          </a:gsLst>
          <a:lin ang="5400000" scaled="0"/>
        </a:gradFill>
        <a:ln w="12700" cap="rnd" cmpd="sng" algn="ctr">
          <a:solidFill>
            <a:schemeClr val="accent1">
              <a:alpha val="90000"/>
              <a:hueOff val="0"/>
              <a:satOff val="0"/>
              <a:lumOff val="0"/>
              <a:alphaOff val="-20000"/>
            </a:schemeClr>
          </a:solidFill>
          <a:prstDash val="solid"/>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en-US" sz="1800" b="1" kern="1200">
              <a:latin typeface="Gill Sans MT" panose="020B0502020104020203"/>
            </a:rPr>
            <a:t>Behavioral Health Treatment</a:t>
          </a:r>
        </a:p>
      </dsp:txBody>
      <dsp:txXfrm>
        <a:off x="3882286" y="3165"/>
        <a:ext cx="3402453" cy="950400"/>
      </dsp:txXfrm>
    </dsp:sp>
    <dsp:sp modelId="{0ED69E05-8295-474B-A4FC-1F432CBB007F}">
      <dsp:nvSpPr>
        <dsp:cNvPr id="0" name=""/>
        <dsp:cNvSpPr/>
      </dsp:nvSpPr>
      <dsp:spPr>
        <a:xfrm>
          <a:off x="3882286" y="953565"/>
          <a:ext cx="3402453" cy="1937669"/>
        </a:xfrm>
        <a:prstGeom prst="rect">
          <a:avLst/>
        </a:prstGeom>
        <a:solidFill>
          <a:schemeClr val="accent1">
            <a:alpha val="90000"/>
            <a:tint val="40000"/>
            <a:hueOff val="0"/>
            <a:satOff val="0"/>
            <a:lumOff val="0"/>
            <a:alphaOff val="0"/>
          </a:schemeClr>
        </a:solidFill>
        <a:ln w="12700" cap="rnd" cmpd="sng" algn="ctr">
          <a:solidFill>
            <a:schemeClr val="accent1">
              <a:alpha val="90000"/>
              <a:tint val="40000"/>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latin typeface="Gill Sans MT" panose="020B0502020104020203"/>
            </a:rPr>
            <a:t>Enhance the</a:t>
          </a:r>
          <a:r>
            <a:rPr lang="en-US" sz="1800" kern="1200"/>
            <a:t> </a:t>
          </a:r>
          <a:r>
            <a:rPr lang="en-US" sz="1800" kern="1200">
              <a:latin typeface="Gill Sans MT" panose="020B0502020104020203"/>
            </a:rPr>
            <a:t>Behavioral Health service array across the continuum</a:t>
          </a:r>
          <a:r>
            <a:rPr lang="en-US" sz="1800" kern="1200"/>
            <a:t> of care and </a:t>
          </a:r>
          <a:r>
            <a:rPr lang="en-US" sz="1800" kern="1200">
              <a:latin typeface="Gill Sans MT" panose="020B0502020104020203"/>
            </a:rPr>
            <a:t>increase community capacity</a:t>
          </a:r>
          <a:r>
            <a:rPr lang="en-US" sz="1800" kern="1200"/>
            <a:t> to provide treatment at </a:t>
          </a:r>
          <a:r>
            <a:rPr lang="en-US" sz="1800" kern="1200">
              <a:latin typeface="Gill Sans MT" panose="020B0502020104020203"/>
            </a:rPr>
            <a:t>higher levels</a:t>
          </a:r>
          <a:r>
            <a:rPr lang="en-US" sz="1800" kern="1200"/>
            <a:t> of care.</a:t>
          </a:r>
          <a:endParaRPr lang="en-US" sz="1800" kern="1200">
            <a:latin typeface="Gill Sans MT" panose="020B0502020104020203"/>
          </a:endParaRPr>
        </a:p>
      </dsp:txBody>
      <dsp:txXfrm>
        <a:off x="3882286" y="953565"/>
        <a:ext cx="3402453" cy="1937669"/>
      </dsp:txXfrm>
    </dsp:sp>
    <dsp:sp modelId="{8BC69AB5-A63A-4358-80C3-69605BAEB3EB}">
      <dsp:nvSpPr>
        <dsp:cNvPr id="0" name=""/>
        <dsp:cNvSpPr/>
      </dsp:nvSpPr>
      <dsp:spPr>
        <a:xfrm>
          <a:off x="7761083" y="3165"/>
          <a:ext cx="3402453" cy="950400"/>
        </a:xfrm>
        <a:prstGeom prst="rect">
          <a:avLst/>
        </a:prstGeom>
        <a:gradFill rotWithShape="0">
          <a:gsLst>
            <a:gs pos="0">
              <a:schemeClr val="accent1">
                <a:alpha val="90000"/>
                <a:hueOff val="0"/>
                <a:satOff val="0"/>
                <a:lumOff val="0"/>
                <a:alphaOff val="-40000"/>
                <a:tint val="98000"/>
                <a:lumMod val="110000"/>
              </a:schemeClr>
            </a:gs>
            <a:gs pos="84000">
              <a:schemeClr val="accent1">
                <a:alpha val="90000"/>
                <a:hueOff val="0"/>
                <a:satOff val="0"/>
                <a:lumOff val="0"/>
                <a:alphaOff val="-40000"/>
                <a:shade val="90000"/>
                <a:lumMod val="88000"/>
              </a:schemeClr>
            </a:gs>
          </a:gsLst>
          <a:lin ang="5400000" scaled="0"/>
        </a:gradFill>
        <a:ln w="12700" cap="rnd" cmpd="sng" algn="ctr">
          <a:solidFill>
            <a:schemeClr val="accent1">
              <a:alpha val="90000"/>
              <a:hueOff val="0"/>
              <a:satOff val="0"/>
              <a:lumOff val="0"/>
              <a:alphaOff val="-40000"/>
            </a:schemeClr>
          </a:solidFill>
          <a:prstDash val="solid"/>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en-US" sz="1800" b="1" kern="1200">
              <a:latin typeface="Gill Sans MT" panose="020B0502020104020203"/>
            </a:rPr>
            <a:t>Workforce Development</a:t>
          </a:r>
        </a:p>
      </dsp:txBody>
      <dsp:txXfrm>
        <a:off x="7761083" y="3165"/>
        <a:ext cx="3402453" cy="950400"/>
      </dsp:txXfrm>
    </dsp:sp>
    <dsp:sp modelId="{EB75961D-037E-46A0-B5B6-DA21D698321E}">
      <dsp:nvSpPr>
        <dsp:cNvPr id="0" name=""/>
        <dsp:cNvSpPr/>
      </dsp:nvSpPr>
      <dsp:spPr>
        <a:xfrm>
          <a:off x="7761083" y="953565"/>
          <a:ext cx="3402453" cy="1937669"/>
        </a:xfrm>
        <a:prstGeom prst="rect">
          <a:avLst/>
        </a:prstGeom>
        <a:solidFill>
          <a:schemeClr val="accent1">
            <a:alpha val="90000"/>
            <a:tint val="40000"/>
            <a:hueOff val="0"/>
            <a:satOff val="0"/>
            <a:lumOff val="0"/>
            <a:alphaOff val="0"/>
          </a:schemeClr>
        </a:solidFill>
        <a:ln w="12700" cap="rnd" cmpd="sng" algn="ctr">
          <a:solidFill>
            <a:schemeClr val="accent1">
              <a:alpha val="90000"/>
              <a:tint val="40000"/>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latin typeface="Gill Sans MT" panose="020B0502020104020203"/>
            </a:rPr>
            <a:t>Increase</a:t>
          </a:r>
          <a:r>
            <a:rPr lang="en-US" sz="1800" kern="1200"/>
            <a:t> service </a:t>
          </a:r>
          <a:r>
            <a:rPr lang="en-US" sz="1800" kern="1200">
              <a:latin typeface="Gill Sans MT" panose="020B0502020104020203"/>
            </a:rPr>
            <a:t>availability through behavioral health workforce development by</a:t>
          </a:r>
          <a:r>
            <a:rPr lang="en-US" sz="1800" kern="1200"/>
            <a:t> </a:t>
          </a:r>
          <a:r>
            <a:rPr lang="en-US" sz="1800" kern="1200">
              <a:latin typeface="Gill Sans MT" panose="020B0502020104020203"/>
            </a:rPr>
            <a:t>engaging community</a:t>
          </a:r>
          <a:r>
            <a:rPr lang="en-US" sz="1800" kern="1200"/>
            <a:t> stakeholders to create, promote,</a:t>
          </a:r>
          <a:r>
            <a:rPr lang="en-US" sz="1800" kern="1200">
              <a:latin typeface="Gill Sans MT" panose="020B0502020104020203"/>
            </a:rPr>
            <a:t> </a:t>
          </a:r>
          <a:r>
            <a:rPr lang="en-US" sz="1800" kern="1200"/>
            <a:t>and support educational &amp; training initiatives.</a:t>
          </a:r>
        </a:p>
      </dsp:txBody>
      <dsp:txXfrm>
        <a:off x="7761083" y="953565"/>
        <a:ext cx="3402453" cy="19376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97BFF8-2263-45E0-8A9D-9858CBCB58B5}">
      <dsp:nvSpPr>
        <dsp:cNvPr id="0" name=""/>
        <dsp:cNvSpPr/>
      </dsp:nvSpPr>
      <dsp:spPr>
        <a:xfrm>
          <a:off x="0" y="1954"/>
          <a:ext cx="7012370" cy="9905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E836CD-31EB-4334-9DB2-C8155836E23D}">
      <dsp:nvSpPr>
        <dsp:cNvPr id="0" name=""/>
        <dsp:cNvSpPr/>
      </dsp:nvSpPr>
      <dsp:spPr>
        <a:xfrm>
          <a:off x="330768" y="177118"/>
          <a:ext cx="544815" cy="544815"/>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4C6686-9326-4488-8D3A-A58C70A856F8}">
      <dsp:nvSpPr>
        <dsp:cNvPr id="0" name=""/>
        <dsp:cNvSpPr/>
      </dsp:nvSpPr>
      <dsp:spPr>
        <a:xfrm>
          <a:off x="1144111" y="1954"/>
          <a:ext cx="5868258" cy="990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836" tIns="104836" rIns="104836" bIns="104836" numCol="1" spcCol="1270" anchor="ctr" anchorCtr="0">
          <a:noAutofit/>
        </a:bodyPr>
        <a:lstStyle/>
        <a:p>
          <a:pPr marL="0" lvl="0" indent="0" algn="l" defTabSz="755650">
            <a:lnSpc>
              <a:spcPct val="100000"/>
            </a:lnSpc>
            <a:spcBef>
              <a:spcPct val="0"/>
            </a:spcBef>
            <a:spcAft>
              <a:spcPct val="35000"/>
            </a:spcAft>
            <a:buNone/>
          </a:pPr>
          <a:r>
            <a:rPr lang="en-US" sz="1700" kern="1200">
              <a:solidFill>
                <a:schemeClr val="bg1"/>
              </a:solidFill>
            </a:rPr>
            <a:t>Intervention 1: Convene a recurring meeting with key organizations focused on housing capacity development for the Behavioral Health population, not less than Quarterly</a:t>
          </a:r>
        </a:p>
      </dsp:txBody>
      <dsp:txXfrm>
        <a:off x="1144111" y="1954"/>
        <a:ext cx="5868258" cy="990573"/>
      </dsp:txXfrm>
    </dsp:sp>
    <dsp:sp modelId="{8EE18384-37F5-4BED-ADDD-EC32F8198344}">
      <dsp:nvSpPr>
        <dsp:cNvPr id="0" name=""/>
        <dsp:cNvSpPr/>
      </dsp:nvSpPr>
      <dsp:spPr>
        <a:xfrm>
          <a:off x="0" y="1240170"/>
          <a:ext cx="7012370" cy="9905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5E78E8-3C22-4002-A436-B99AF4597B02}">
      <dsp:nvSpPr>
        <dsp:cNvPr id="0" name=""/>
        <dsp:cNvSpPr/>
      </dsp:nvSpPr>
      <dsp:spPr>
        <a:xfrm>
          <a:off x="330768" y="1385920"/>
          <a:ext cx="544815" cy="5448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8C105D-2C50-4098-8057-B1795B115BF6}">
      <dsp:nvSpPr>
        <dsp:cNvPr id="0" name=""/>
        <dsp:cNvSpPr/>
      </dsp:nvSpPr>
      <dsp:spPr>
        <a:xfrm>
          <a:off x="1144111" y="1240170"/>
          <a:ext cx="5868258" cy="990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836" tIns="104836" rIns="104836" bIns="104836" numCol="1" spcCol="1270" anchor="ctr" anchorCtr="0">
          <a:noAutofit/>
        </a:bodyPr>
        <a:lstStyle/>
        <a:p>
          <a:pPr marL="0" lvl="0" indent="0" algn="l" defTabSz="755650">
            <a:lnSpc>
              <a:spcPct val="100000"/>
            </a:lnSpc>
            <a:spcBef>
              <a:spcPct val="0"/>
            </a:spcBef>
            <a:spcAft>
              <a:spcPct val="35000"/>
            </a:spcAft>
            <a:buNone/>
          </a:pPr>
          <a:r>
            <a:rPr lang="en-US" sz="1700" kern="1200">
              <a:solidFill>
                <a:schemeClr val="bg1"/>
              </a:solidFill>
            </a:rPr>
            <a:t>Intervention 2: Establish a local homeless commission to address unhoused population in City of Roseburg​</a:t>
          </a:r>
        </a:p>
      </dsp:txBody>
      <dsp:txXfrm>
        <a:off x="1144111" y="1240170"/>
        <a:ext cx="5868258" cy="990573"/>
      </dsp:txXfrm>
    </dsp:sp>
    <dsp:sp modelId="{6B393864-185C-40D2-94AA-EE3BE0BCBCC5}">
      <dsp:nvSpPr>
        <dsp:cNvPr id="0" name=""/>
        <dsp:cNvSpPr/>
      </dsp:nvSpPr>
      <dsp:spPr>
        <a:xfrm>
          <a:off x="0" y="2478387"/>
          <a:ext cx="7012370" cy="9905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2B195B-3A8C-4A3C-AF66-2B7BDF721132}">
      <dsp:nvSpPr>
        <dsp:cNvPr id="0" name=""/>
        <dsp:cNvSpPr/>
      </dsp:nvSpPr>
      <dsp:spPr>
        <a:xfrm>
          <a:off x="330768" y="2625062"/>
          <a:ext cx="544815" cy="544815"/>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B510AC-1C38-4CA6-B923-949739B1191F}">
      <dsp:nvSpPr>
        <dsp:cNvPr id="0" name=""/>
        <dsp:cNvSpPr/>
      </dsp:nvSpPr>
      <dsp:spPr>
        <a:xfrm>
          <a:off x="1144111" y="2478387"/>
          <a:ext cx="5868258" cy="990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836" tIns="104836" rIns="104836" bIns="104836" numCol="1" spcCol="1270" anchor="ctr" anchorCtr="0">
          <a:noAutofit/>
        </a:bodyPr>
        <a:lstStyle/>
        <a:p>
          <a:pPr marL="0" lvl="0" indent="0" algn="l" defTabSz="755650">
            <a:lnSpc>
              <a:spcPct val="100000"/>
            </a:lnSpc>
            <a:spcBef>
              <a:spcPct val="0"/>
            </a:spcBef>
            <a:spcAft>
              <a:spcPct val="35000"/>
            </a:spcAft>
            <a:buNone/>
          </a:pPr>
          <a:r>
            <a:rPr lang="en-US" sz="1700" b="0" i="0" kern="1200">
              <a:solidFill>
                <a:schemeClr val="bg1"/>
              </a:solidFill>
            </a:rPr>
            <a:t>Intervention 3: Open a local Navigation Center within 2 years</a:t>
          </a:r>
          <a:endParaRPr lang="en-US" sz="1700" kern="1200">
            <a:solidFill>
              <a:schemeClr val="bg1"/>
            </a:solidFill>
          </a:endParaRPr>
        </a:p>
      </dsp:txBody>
      <dsp:txXfrm>
        <a:off x="1144111" y="2478387"/>
        <a:ext cx="5868258" cy="990573"/>
      </dsp:txXfrm>
    </dsp:sp>
    <dsp:sp modelId="{ADE39FFA-26FF-4A0B-A303-AF8D978F7B7C}">
      <dsp:nvSpPr>
        <dsp:cNvPr id="0" name=""/>
        <dsp:cNvSpPr/>
      </dsp:nvSpPr>
      <dsp:spPr>
        <a:xfrm>
          <a:off x="0" y="3716603"/>
          <a:ext cx="7012370" cy="9905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046038-F28E-4F7B-9E4B-25F2EEB16760}">
      <dsp:nvSpPr>
        <dsp:cNvPr id="0" name=""/>
        <dsp:cNvSpPr/>
      </dsp:nvSpPr>
      <dsp:spPr>
        <a:xfrm>
          <a:off x="317403" y="3966112"/>
          <a:ext cx="544815" cy="544815"/>
        </a:xfrm>
        <a:prstGeom prst="rect">
          <a:avLst/>
        </a:prstGeom>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85428A-8CBA-44FA-AD53-25E0FEB4F792}">
      <dsp:nvSpPr>
        <dsp:cNvPr id="0" name=""/>
        <dsp:cNvSpPr/>
      </dsp:nvSpPr>
      <dsp:spPr>
        <a:xfrm>
          <a:off x="1144111" y="3716603"/>
          <a:ext cx="5868258" cy="990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836" tIns="104836" rIns="104836" bIns="104836" numCol="1" spcCol="1270" anchor="ctr" anchorCtr="0">
          <a:noAutofit/>
        </a:bodyPr>
        <a:lstStyle/>
        <a:p>
          <a:pPr marL="0" lvl="0" indent="0" algn="l" defTabSz="755650">
            <a:lnSpc>
              <a:spcPct val="100000"/>
            </a:lnSpc>
            <a:spcBef>
              <a:spcPct val="0"/>
            </a:spcBef>
            <a:spcAft>
              <a:spcPct val="35000"/>
            </a:spcAft>
            <a:buNone/>
          </a:pPr>
          <a:r>
            <a:rPr lang="en-US" sz="1700" kern="1200">
              <a:solidFill>
                <a:schemeClr val="bg1"/>
              </a:solidFill>
            </a:rPr>
            <a:t>Intervention 4: </a:t>
          </a:r>
          <a:r>
            <a:rPr lang="en-US" sz="1700" kern="1200">
              <a:solidFill>
                <a:schemeClr val="bg1"/>
              </a:solidFill>
              <a:latin typeface="Gill Sans MT" panose="020B0502020104020203"/>
            </a:rPr>
            <a:t>Community-</a:t>
          </a:r>
          <a:r>
            <a:rPr lang="en-US" sz="1700" kern="1200">
              <a:solidFill>
                <a:schemeClr val="bg1"/>
              </a:solidFill>
            </a:rPr>
            <a:t> Level Infrastructure Housing Investments</a:t>
          </a:r>
        </a:p>
      </dsp:txBody>
      <dsp:txXfrm>
        <a:off x="1144111" y="3716603"/>
        <a:ext cx="5868258" cy="9905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97BFF8-2263-45E0-8A9D-9858CBCB58B5}">
      <dsp:nvSpPr>
        <dsp:cNvPr id="0" name=""/>
        <dsp:cNvSpPr/>
      </dsp:nvSpPr>
      <dsp:spPr>
        <a:xfrm>
          <a:off x="0" y="1954"/>
          <a:ext cx="7012370" cy="990573"/>
        </a:xfrm>
        <a:prstGeom prst="roundRect">
          <a:avLst>
            <a:gd name="adj" fmla="val 10000"/>
          </a:avLst>
        </a:prstGeom>
        <a:solidFill>
          <a:schemeClr val="accent4">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E836CD-31EB-4334-9DB2-C8155836E23D}">
      <dsp:nvSpPr>
        <dsp:cNvPr id="0" name=""/>
        <dsp:cNvSpPr/>
      </dsp:nvSpPr>
      <dsp:spPr>
        <a:xfrm>
          <a:off x="299648" y="224833"/>
          <a:ext cx="544815" cy="5448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4C6686-9326-4488-8D3A-A58C70A856F8}">
      <dsp:nvSpPr>
        <dsp:cNvPr id="0" name=""/>
        <dsp:cNvSpPr/>
      </dsp:nvSpPr>
      <dsp:spPr>
        <a:xfrm>
          <a:off x="1144111" y="1954"/>
          <a:ext cx="5868258" cy="990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836" tIns="104836" rIns="104836" bIns="104836" numCol="1" spcCol="1270" anchor="ctr" anchorCtr="0">
          <a:noAutofit/>
        </a:bodyPr>
        <a:lstStyle/>
        <a:p>
          <a:pPr marL="0" lvl="0" indent="0" algn="l" defTabSz="622300">
            <a:lnSpc>
              <a:spcPct val="100000"/>
            </a:lnSpc>
            <a:spcBef>
              <a:spcPct val="0"/>
            </a:spcBef>
            <a:spcAft>
              <a:spcPct val="35000"/>
            </a:spcAft>
            <a:buNone/>
          </a:pPr>
          <a:r>
            <a:rPr lang="en-US" sz="1400" b="0" i="0" kern="1200">
              <a:solidFill>
                <a:schemeClr val="bg1"/>
              </a:solidFill>
            </a:rPr>
            <a:t>The local homeless commission meets monthly, with local community leaders including UHA's CEO. </a:t>
          </a:r>
          <a:endParaRPr lang="en-US" sz="1400" kern="1200">
            <a:solidFill>
              <a:schemeClr val="bg1"/>
            </a:solidFill>
          </a:endParaRPr>
        </a:p>
      </dsp:txBody>
      <dsp:txXfrm>
        <a:off x="1144111" y="1954"/>
        <a:ext cx="5868258" cy="990573"/>
      </dsp:txXfrm>
    </dsp:sp>
    <dsp:sp modelId="{C876927F-A131-4E32-B8C2-C166C75337E3}">
      <dsp:nvSpPr>
        <dsp:cNvPr id="0" name=""/>
        <dsp:cNvSpPr/>
      </dsp:nvSpPr>
      <dsp:spPr>
        <a:xfrm>
          <a:off x="0" y="1240170"/>
          <a:ext cx="7012370" cy="990573"/>
        </a:xfrm>
        <a:prstGeom prst="roundRect">
          <a:avLst>
            <a:gd name="adj" fmla="val 10000"/>
          </a:avLst>
        </a:prstGeom>
        <a:solidFill>
          <a:schemeClr val="accent4">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940AE8-30B7-4B46-91CE-45AD88330A51}">
      <dsp:nvSpPr>
        <dsp:cNvPr id="0" name=""/>
        <dsp:cNvSpPr/>
      </dsp:nvSpPr>
      <dsp:spPr>
        <a:xfrm>
          <a:off x="299648" y="1463049"/>
          <a:ext cx="544815" cy="5448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57D301-756E-4262-BFF1-1CEDA9CDD523}">
      <dsp:nvSpPr>
        <dsp:cNvPr id="0" name=""/>
        <dsp:cNvSpPr/>
      </dsp:nvSpPr>
      <dsp:spPr>
        <a:xfrm>
          <a:off x="1144111" y="1240170"/>
          <a:ext cx="5868258" cy="990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836" tIns="104836" rIns="104836" bIns="104836" numCol="1" spcCol="1270" anchor="ctr" anchorCtr="0">
          <a:noAutofit/>
        </a:bodyPr>
        <a:lstStyle/>
        <a:p>
          <a:pPr marL="0" lvl="0" indent="0" algn="l" defTabSz="622300">
            <a:lnSpc>
              <a:spcPct val="100000"/>
            </a:lnSpc>
            <a:spcBef>
              <a:spcPct val="0"/>
            </a:spcBef>
            <a:spcAft>
              <a:spcPct val="35000"/>
            </a:spcAft>
            <a:buNone/>
          </a:pPr>
          <a:r>
            <a:rPr lang="en-US" sz="1400" b="0" i="0" kern="1200">
              <a:solidFill>
                <a:schemeClr val="bg1"/>
              </a:solidFill>
            </a:rPr>
            <a:t>UHA is actively engaged in the monthly LPSCC Behavioral Health</a:t>
          </a:r>
          <a:r>
            <a:rPr lang="en-US" sz="1400" b="0" i="0" kern="1200">
              <a:solidFill>
                <a:schemeClr val="bg1"/>
              </a:solidFill>
              <a:latin typeface="Gill Sans MT" panose="020B0502020104020203"/>
            </a:rPr>
            <a:t>, </a:t>
          </a:r>
          <a:r>
            <a:rPr lang="en-US" sz="1400" b="0" i="0" kern="1200">
              <a:solidFill>
                <a:schemeClr val="bg1"/>
              </a:solidFill>
            </a:rPr>
            <a:t>&amp; Housing Subcommittee. </a:t>
          </a:r>
          <a:endParaRPr lang="en-US" sz="1400" kern="1200">
            <a:solidFill>
              <a:schemeClr val="bg1"/>
            </a:solidFill>
          </a:endParaRPr>
        </a:p>
      </dsp:txBody>
      <dsp:txXfrm>
        <a:off x="1144111" y="1240170"/>
        <a:ext cx="5868258" cy="990573"/>
      </dsp:txXfrm>
    </dsp:sp>
    <dsp:sp modelId="{6B393864-185C-40D2-94AA-EE3BE0BCBCC5}">
      <dsp:nvSpPr>
        <dsp:cNvPr id="0" name=""/>
        <dsp:cNvSpPr/>
      </dsp:nvSpPr>
      <dsp:spPr>
        <a:xfrm>
          <a:off x="0" y="2478387"/>
          <a:ext cx="7012370" cy="990573"/>
        </a:xfrm>
        <a:prstGeom prst="roundRect">
          <a:avLst>
            <a:gd name="adj" fmla="val 10000"/>
          </a:avLst>
        </a:prstGeom>
        <a:solidFill>
          <a:schemeClr val="accent4">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2B195B-3A8C-4A3C-AF66-2B7BDF721132}">
      <dsp:nvSpPr>
        <dsp:cNvPr id="0" name=""/>
        <dsp:cNvSpPr/>
      </dsp:nvSpPr>
      <dsp:spPr>
        <a:xfrm>
          <a:off x="299648" y="2701266"/>
          <a:ext cx="544815" cy="5448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B510AC-1C38-4CA6-B923-949739B1191F}">
      <dsp:nvSpPr>
        <dsp:cNvPr id="0" name=""/>
        <dsp:cNvSpPr/>
      </dsp:nvSpPr>
      <dsp:spPr>
        <a:xfrm>
          <a:off x="1144111" y="2478387"/>
          <a:ext cx="5868258" cy="990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836" tIns="104836" rIns="104836" bIns="104836" numCol="1" spcCol="1270" anchor="ctr" anchorCtr="0">
          <a:noAutofit/>
        </a:bodyPr>
        <a:lstStyle/>
        <a:p>
          <a:pPr marL="0" lvl="0" indent="0" algn="l" defTabSz="622300">
            <a:lnSpc>
              <a:spcPct val="100000"/>
            </a:lnSpc>
            <a:spcBef>
              <a:spcPct val="0"/>
            </a:spcBef>
            <a:spcAft>
              <a:spcPct val="35000"/>
            </a:spcAft>
            <a:buNone/>
          </a:pPr>
          <a:r>
            <a:rPr lang="en-US" sz="1400" b="0" i="0" kern="1200">
              <a:solidFill>
                <a:schemeClr val="bg1"/>
              </a:solidFill>
            </a:rPr>
            <a:t>UHA serves on the Homeless Transitions Action Group (HTAG) as an advisor to our community partners including Adapt Integrated Health Care, HADCO, Oxford Homes, Cow Creek Band </a:t>
          </a:r>
          <a:r>
            <a:rPr lang="en-US" sz="1400" b="0" i="0" kern="1200">
              <a:solidFill>
                <a:schemeClr val="bg1"/>
              </a:solidFill>
              <a:latin typeface="Gill Sans MT" panose="020B0502020104020203"/>
            </a:rPr>
            <a:t>of</a:t>
          </a:r>
          <a:r>
            <a:rPr lang="en-US" sz="1400" b="0" i="0" kern="1200">
              <a:solidFill>
                <a:schemeClr val="bg1"/>
              </a:solidFill>
            </a:rPr>
            <a:t> Umpqua Tribe of Indians, and UCAN. ​</a:t>
          </a:r>
          <a:endParaRPr lang="en-US" sz="1400" kern="1200">
            <a:solidFill>
              <a:schemeClr val="bg1"/>
            </a:solidFill>
          </a:endParaRPr>
        </a:p>
      </dsp:txBody>
      <dsp:txXfrm>
        <a:off x="1144111" y="2478387"/>
        <a:ext cx="5868258" cy="990573"/>
      </dsp:txXfrm>
    </dsp:sp>
    <dsp:sp modelId="{ADE39FFA-26FF-4A0B-A303-AF8D978F7B7C}">
      <dsp:nvSpPr>
        <dsp:cNvPr id="0" name=""/>
        <dsp:cNvSpPr/>
      </dsp:nvSpPr>
      <dsp:spPr>
        <a:xfrm>
          <a:off x="0" y="3716603"/>
          <a:ext cx="7012370" cy="990573"/>
        </a:xfrm>
        <a:prstGeom prst="roundRect">
          <a:avLst>
            <a:gd name="adj" fmla="val 10000"/>
          </a:avLst>
        </a:prstGeom>
        <a:solidFill>
          <a:schemeClr val="accent4">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046038-F28E-4F7B-9E4B-25F2EEB16760}">
      <dsp:nvSpPr>
        <dsp:cNvPr id="0" name=""/>
        <dsp:cNvSpPr/>
      </dsp:nvSpPr>
      <dsp:spPr>
        <a:xfrm>
          <a:off x="299648" y="3939482"/>
          <a:ext cx="544815" cy="54481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85428A-8CBA-44FA-AD53-25E0FEB4F792}">
      <dsp:nvSpPr>
        <dsp:cNvPr id="0" name=""/>
        <dsp:cNvSpPr/>
      </dsp:nvSpPr>
      <dsp:spPr>
        <a:xfrm>
          <a:off x="1144111" y="3716603"/>
          <a:ext cx="5868258" cy="990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836" tIns="104836" rIns="104836" bIns="104836" numCol="1" spcCol="1270" anchor="ctr" anchorCtr="0">
          <a:noAutofit/>
        </a:bodyPr>
        <a:lstStyle/>
        <a:p>
          <a:pPr marL="0" lvl="0" indent="0" algn="l" defTabSz="622300">
            <a:lnSpc>
              <a:spcPct val="100000"/>
            </a:lnSpc>
            <a:spcBef>
              <a:spcPct val="0"/>
            </a:spcBef>
            <a:spcAft>
              <a:spcPct val="35000"/>
            </a:spcAft>
            <a:buNone/>
          </a:pPr>
          <a:r>
            <a:rPr lang="en-US" sz="1400" kern="1200">
              <a:solidFill>
                <a:schemeClr val="bg1"/>
              </a:solidFill>
            </a:rPr>
            <a:t>Intervention: Complete.</a:t>
          </a:r>
        </a:p>
      </dsp:txBody>
      <dsp:txXfrm>
        <a:off x="1144111" y="3716603"/>
        <a:ext cx="5868258" cy="99057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C58333-1354-4272-A3EF-AE6F05A92939}">
      <dsp:nvSpPr>
        <dsp:cNvPr id="0" name=""/>
        <dsp:cNvSpPr/>
      </dsp:nvSpPr>
      <dsp:spPr>
        <a:xfrm>
          <a:off x="0" y="159301"/>
          <a:ext cx="7216359" cy="895050"/>
        </a:xfrm>
        <a:prstGeom prst="roundRect">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UHA provided $200,000 to the Gary Leif Navigation Center</a:t>
          </a:r>
          <a:r>
            <a:rPr lang="en-US" sz="1700" kern="1200">
              <a:latin typeface="Gill Sans MT" panose="020B0502020104020203"/>
            </a:rPr>
            <a:t>.  The center</a:t>
          </a:r>
          <a:r>
            <a:rPr lang="en-US" sz="1700" kern="1200"/>
            <a:t> operates as a low barrier shelter/housing first option</a:t>
          </a:r>
          <a:r>
            <a:rPr lang="en-US" sz="1700" kern="1200">
              <a:latin typeface="Gill Sans MT" panose="020B0502020104020203"/>
            </a:rPr>
            <a:t> </a:t>
          </a:r>
          <a:r>
            <a:rPr lang="en-US" sz="1700" kern="1200"/>
            <a:t>and</a:t>
          </a:r>
          <a:r>
            <a:rPr lang="en-US" sz="1700" kern="1200">
              <a:latin typeface="Gill Sans MT" panose="020B0502020104020203"/>
            </a:rPr>
            <a:t> directs</a:t>
          </a:r>
          <a:r>
            <a:rPr lang="en-US" sz="1700" kern="1200"/>
            <a:t> community members to </a:t>
          </a:r>
          <a:r>
            <a:rPr lang="en-US" sz="1700" kern="1200">
              <a:latin typeface="Gill Sans MT" panose="020B0502020104020203"/>
            </a:rPr>
            <a:t>needed resources</a:t>
          </a:r>
          <a:r>
            <a:rPr lang="en-US" sz="1700" kern="1200"/>
            <a:t> and services. </a:t>
          </a:r>
          <a:endParaRPr lang="en-US" sz="1700" kern="1200">
            <a:latin typeface="Gill Sans MT" panose="020B0502020104020203"/>
          </a:endParaRPr>
        </a:p>
      </dsp:txBody>
      <dsp:txXfrm>
        <a:off x="43693" y="202994"/>
        <a:ext cx="7128973" cy="807664"/>
      </dsp:txXfrm>
    </dsp:sp>
    <dsp:sp modelId="{7CCA3DE6-18E2-4582-AB9B-5055183E0ED1}">
      <dsp:nvSpPr>
        <dsp:cNvPr id="0" name=""/>
        <dsp:cNvSpPr/>
      </dsp:nvSpPr>
      <dsp:spPr>
        <a:xfrm>
          <a:off x="0" y="1103311"/>
          <a:ext cx="7216359" cy="895050"/>
        </a:xfrm>
        <a:prstGeom prst="roundRect">
          <a:avLst/>
        </a:prstGeom>
        <a:gradFill rotWithShape="0">
          <a:gsLst>
            <a:gs pos="0">
              <a:schemeClr val="accent3">
                <a:hueOff val="351293"/>
                <a:satOff val="-23061"/>
                <a:lumOff val="1046"/>
                <a:alphaOff val="0"/>
                <a:tint val="98000"/>
                <a:lumMod val="110000"/>
              </a:schemeClr>
            </a:gs>
            <a:gs pos="84000">
              <a:schemeClr val="accent3">
                <a:hueOff val="351293"/>
                <a:satOff val="-23061"/>
                <a:lumOff val="1046"/>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Phase 1</a:t>
          </a:r>
          <a:r>
            <a:rPr lang="en-US" sz="1700" kern="1200">
              <a:latin typeface="Gill Sans MT" panose="020B0502020104020203"/>
            </a:rPr>
            <a:t> - Opened</a:t>
          </a:r>
          <a:r>
            <a:rPr lang="en-US" sz="1700" kern="1200"/>
            <a:t> in June 2022</a:t>
          </a:r>
          <a:r>
            <a:rPr lang="en-US" sz="1700" kern="1200">
              <a:latin typeface="Gill Sans MT" panose="020B0502020104020203"/>
            </a:rPr>
            <a:t>,</a:t>
          </a:r>
          <a:r>
            <a:rPr lang="en-US" sz="1700" kern="1200"/>
            <a:t> with 10 individual pallet shelters</a:t>
          </a:r>
          <a:r>
            <a:rPr lang="en-US" sz="1700" kern="1200">
              <a:latin typeface="Gill Sans MT" panose="020B0502020104020203"/>
            </a:rPr>
            <a:t>, the facility</a:t>
          </a:r>
          <a:r>
            <a:rPr lang="en-US" sz="1700" kern="1200"/>
            <a:t> </a:t>
          </a:r>
          <a:r>
            <a:rPr lang="en-US" sz="1700" kern="1200">
              <a:latin typeface="Gill Sans MT" panose="020B0502020104020203"/>
            </a:rPr>
            <a:t>has accommodated </a:t>
          </a:r>
          <a:r>
            <a:rPr lang="en-US" sz="1700" kern="1200"/>
            <a:t>38 guests</a:t>
          </a:r>
          <a:r>
            <a:rPr lang="en-US" sz="1700" kern="1200">
              <a:latin typeface="Gill Sans MT" panose="020B0502020104020203"/>
            </a:rPr>
            <a:t> along with </a:t>
          </a:r>
          <a:r>
            <a:rPr lang="en-US" sz="1700" kern="1200"/>
            <a:t>6 cats and 5 </a:t>
          </a:r>
          <a:r>
            <a:rPr lang="en-US" sz="1700" kern="1200">
              <a:latin typeface="Gill Sans MT" panose="020B0502020104020203"/>
            </a:rPr>
            <a:t>dogs. The center has achieved a</a:t>
          </a:r>
          <a:r>
            <a:rPr lang="en-US" sz="1700" kern="1200"/>
            <a:t> 76% success rate </a:t>
          </a:r>
          <a:r>
            <a:rPr lang="en-US" sz="1700" kern="1200">
              <a:latin typeface="Gill Sans MT" panose="020B0502020104020203"/>
            </a:rPr>
            <a:t>in facilitating transition</a:t>
          </a:r>
          <a:r>
            <a:rPr lang="en-US" sz="1700" kern="1200"/>
            <a:t> to longer term housing options.</a:t>
          </a:r>
        </a:p>
      </dsp:txBody>
      <dsp:txXfrm>
        <a:off x="43693" y="1147004"/>
        <a:ext cx="7128973" cy="807664"/>
      </dsp:txXfrm>
    </dsp:sp>
    <dsp:sp modelId="{5916582F-D26D-4D3E-BA23-BFE8E838F762}">
      <dsp:nvSpPr>
        <dsp:cNvPr id="0" name=""/>
        <dsp:cNvSpPr/>
      </dsp:nvSpPr>
      <dsp:spPr>
        <a:xfrm>
          <a:off x="0" y="2047321"/>
          <a:ext cx="7216359" cy="895050"/>
        </a:xfrm>
        <a:prstGeom prst="roundRect">
          <a:avLst/>
        </a:prstGeom>
        <a:gradFill rotWithShape="0">
          <a:gsLst>
            <a:gs pos="0">
              <a:schemeClr val="accent3">
                <a:hueOff val="702587"/>
                <a:satOff val="-46121"/>
                <a:lumOff val="2092"/>
                <a:alphaOff val="0"/>
                <a:tint val="98000"/>
                <a:lumMod val="110000"/>
              </a:schemeClr>
            </a:gs>
            <a:gs pos="84000">
              <a:schemeClr val="accent3">
                <a:hueOff val="702587"/>
                <a:satOff val="-46121"/>
                <a:lumOff val="2092"/>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Phase 2 </a:t>
          </a:r>
          <a:r>
            <a:rPr lang="en-US" sz="1700" kern="1200">
              <a:latin typeface="Gill Sans MT" panose="020B0502020104020203"/>
            </a:rPr>
            <a:t>- Completed</a:t>
          </a:r>
          <a:r>
            <a:rPr lang="en-US" sz="1700" kern="1200"/>
            <a:t> in September 2023 with the addition of 30 interior congregate shelter beds.</a:t>
          </a:r>
          <a:r>
            <a:rPr lang="en-US" sz="1700" kern="1200">
              <a:latin typeface="Gill Sans MT" panose="020B0502020104020203"/>
            </a:rPr>
            <a:t> </a:t>
          </a:r>
          <a:endParaRPr lang="en-US" sz="1700" kern="1200"/>
        </a:p>
      </dsp:txBody>
      <dsp:txXfrm>
        <a:off x="43693" y="2091014"/>
        <a:ext cx="7128973" cy="807664"/>
      </dsp:txXfrm>
    </dsp:sp>
    <dsp:sp modelId="{97561697-A50D-4E36-BFF7-F0282285A3FE}">
      <dsp:nvSpPr>
        <dsp:cNvPr id="0" name=""/>
        <dsp:cNvSpPr/>
      </dsp:nvSpPr>
      <dsp:spPr>
        <a:xfrm>
          <a:off x="0" y="2986829"/>
          <a:ext cx="7216359" cy="895050"/>
        </a:xfrm>
        <a:prstGeom prst="roundRect">
          <a:avLst/>
        </a:prstGeom>
        <a:gradFill rotWithShape="0">
          <a:gsLst>
            <a:gs pos="0">
              <a:schemeClr val="accent3">
                <a:hueOff val="1053880"/>
                <a:satOff val="-69182"/>
                <a:lumOff val="3138"/>
                <a:alphaOff val="0"/>
                <a:tint val="98000"/>
                <a:lumMod val="110000"/>
              </a:schemeClr>
            </a:gs>
            <a:gs pos="84000">
              <a:schemeClr val="accent3">
                <a:hueOff val="1053880"/>
                <a:satOff val="-69182"/>
                <a:lumOff val="3138"/>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latin typeface="Gill Sans MT" panose="020B0502020104020203"/>
            </a:rPr>
            <a:t>Fully</a:t>
          </a:r>
          <a:r>
            <a:rPr lang="en-US" sz="1700" kern="1200"/>
            <a:t> open and operational.</a:t>
          </a:r>
          <a:r>
            <a:rPr lang="en-US" sz="1700" kern="1200">
              <a:latin typeface="Gill Sans MT" panose="020B0502020104020203"/>
            </a:rPr>
            <a:t>                   Intervention complete</a:t>
          </a:r>
          <a:r>
            <a:rPr lang="en-US" sz="1700" kern="1200"/>
            <a:t>.</a:t>
          </a:r>
        </a:p>
      </dsp:txBody>
      <dsp:txXfrm>
        <a:off x="43693" y="3030522"/>
        <a:ext cx="7128973" cy="8076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C5DBF6-AD7F-4328-95F3-66DB36755AE7}">
      <dsp:nvSpPr>
        <dsp:cNvPr id="0" name=""/>
        <dsp:cNvSpPr/>
      </dsp:nvSpPr>
      <dsp:spPr>
        <a:xfrm>
          <a:off x="1138278" y="-40938"/>
          <a:ext cx="4735813" cy="4735813"/>
        </a:xfrm>
        <a:prstGeom prst="circularArrow">
          <a:avLst>
            <a:gd name="adj1" fmla="val 5544"/>
            <a:gd name="adj2" fmla="val 330680"/>
            <a:gd name="adj3" fmla="val 14651129"/>
            <a:gd name="adj4" fmla="val 16873170"/>
            <a:gd name="adj5" fmla="val 5757"/>
          </a:avLst>
        </a:prstGeom>
        <a:solidFill>
          <a:schemeClr val="accent2">
            <a:tint val="40000"/>
            <a:hueOff val="0"/>
            <a:satOff val="0"/>
            <a:lumOff val="0"/>
            <a:alphaOff val="0"/>
          </a:schemeClr>
        </a:solidFill>
        <a:ln>
          <a:noFill/>
        </a:ln>
        <a:effectLst>
          <a:outerShdw blurRad="38100" dist="25400" dir="5400000" rotWithShape="0">
            <a:srgbClr val="000000">
              <a:alpha val="55000"/>
            </a:srgbClr>
          </a:outerShdw>
        </a:effectLst>
      </dsp:spPr>
      <dsp:style>
        <a:lnRef idx="0">
          <a:scrgbClr r="0" g="0" b="0"/>
        </a:lnRef>
        <a:fillRef idx="1">
          <a:scrgbClr r="0" g="0" b="0"/>
        </a:fillRef>
        <a:effectRef idx="2">
          <a:scrgbClr r="0" g="0" b="0"/>
        </a:effectRef>
        <a:fontRef idx="minor"/>
      </dsp:style>
    </dsp:sp>
    <dsp:sp modelId="{9F51122A-8BFA-46A3-BB57-A561A67E405D}">
      <dsp:nvSpPr>
        <dsp:cNvPr id="0" name=""/>
        <dsp:cNvSpPr/>
      </dsp:nvSpPr>
      <dsp:spPr>
        <a:xfrm>
          <a:off x="2840215" y="2044"/>
          <a:ext cx="1331939" cy="665969"/>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Oxford Housing</a:t>
          </a:r>
        </a:p>
      </dsp:txBody>
      <dsp:txXfrm>
        <a:off x="2872725" y="34554"/>
        <a:ext cx="1266919" cy="600949"/>
      </dsp:txXfrm>
    </dsp:sp>
    <dsp:sp modelId="{CD90D260-C694-4894-96F9-0CCC856946E1}">
      <dsp:nvSpPr>
        <dsp:cNvPr id="0" name=""/>
        <dsp:cNvSpPr/>
      </dsp:nvSpPr>
      <dsp:spPr>
        <a:xfrm>
          <a:off x="4268243" y="593552"/>
          <a:ext cx="1331939" cy="665969"/>
        </a:xfrm>
        <a:prstGeom prst="roundRect">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Rent Assistance</a:t>
          </a:r>
        </a:p>
      </dsp:txBody>
      <dsp:txXfrm>
        <a:off x="4300753" y="626062"/>
        <a:ext cx="1266919" cy="600949"/>
      </dsp:txXfrm>
    </dsp:sp>
    <dsp:sp modelId="{CEA48DD4-3D7F-4CFE-A0B4-43B6D337A2A8}">
      <dsp:nvSpPr>
        <dsp:cNvPr id="0" name=""/>
        <dsp:cNvSpPr/>
      </dsp:nvSpPr>
      <dsp:spPr>
        <a:xfrm>
          <a:off x="4859751" y="2021580"/>
          <a:ext cx="1331939" cy="665969"/>
        </a:xfrm>
        <a:prstGeom prst="roundRect">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Mortgage Assistance</a:t>
          </a:r>
        </a:p>
      </dsp:txBody>
      <dsp:txXfrm>
        <a:off x="4892261" y="2054090"/>
        <a:ext cx="1266919" cy="600949"/>
      </dsp:txXfrm>
    </dsp:sp>
    <dsp:sp modelId="{7DEDC34B-335A-4525-ACC3-18F2BC7FF97E}">
      <dsp:nvSpPr>
        <dsp:cNvPr id="0" name=""/>
        <dsp:cNvSpPr/>
      </dsp:nvSpPr>
      <dsp:spPr>
        <a:xfrm>
          <a:off x="4268243" y="3449608"/>
          <a:ext cx="1331939" cy="665969"/>
        </a:xfrm>
        <a:prstGeom prst="roundRect">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Appliances</a:t>
          </a:r>
        </a:p>
      </dsp:txBody>
      <dsp:txXfrm>
        <a:off x="4300753" y="3482118"/>
        <a:ext cx="1266919" cy="600949"/>
      </dsp:txXfrm>
    </dsp:sp>
    <dsp:sp modelId="{E56EAD33-8314-4E9C-A6E6-D31841611337}">
      <dsp:nvSpPr>
        <dsp:cNvPr id="0" name=""/>
        <dsp:cNvSpPr/>
      </dsp:nvSpPr>
      <dsp:spPr>
        <a:xfrm>
          <a:off x="2840215" y="4041117"/>
          <a:ext cx="1331939" cy="665969"/>
        </a:xfrm>
        <a:prstGeom prst="roundRect">
          <a:avLst/>
        </a:prstGeom>
        <a:gradFill rotWithShape="0">
          <a:gsLst>
            <a:gs pos="0">
              <a:schemeClr val="accent6">
                <a:hueOff val="0"/>
                <a:satOff val="0"/>
                <a:lumOff val="0"/>
                <a:alphaOff val="0"/>
                <a:tint val="98000"/>
                <a:lumMod val="110000"/>
              </a:schemeClr>
            </a:gs>
            <a:gs pos="84000">
              <a:schemeClr val="accent6">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Temporary Housing</a:t>
          </a:r>
        </a:p>
      </dsp:txBody>
      <dsp:txXfrm>
        <a:off x="2872725" y="4073627"/>
        <a:ext cx="1266919" cy="600949"/>
      </dsp:txXfrm>
    </dsp:sp>
    <dsp:sp modelId="{FB1221ED-454B-41A3-84CC-83FEFCDFADE6}">
      <dsp:nvSpPr>
        <dsp:cNvPr id="0" name=""/>
        <dsp:cNvSpPr/>
      </dsp:nvSpPr>
      <dsp:spPr>
        <a:xfrm>
          <a:off x="1412187" y="3449608"/>
          <a:ext cx="1331939" cy="665969"/>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Housing Improvements</a:t>
          </a:r>
        </a:p>
      </dsp:txBody>
      <dsp:txXfrm>
        <a:off x="1444697" y="3482118"/>
        <a:ext cx="1266919" cy="600949"/>
      </dsp:txXfrm>
    </dsp:sp>
    <dsp:sp modelId="{A0F7A106-E54D-479E-9E70-A1A3B4278008}">
      <dsp:nvSpPr>
        <dsp:cNvPr id="0" name=""/>
        <dsp:cNvSpPr/>
      </dsp:nvSpPr>
      <dsp:spPr>
        <a:xfrm>
          <a:off x="820678" y="2021580"/>
          <a:ext cx="1331939" cy="665969"/>
        </a:xfrm>
        <a:prstGeom prst="roundRect">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Pest Control</a:t>
          </a:r>
        </a:p>
      </dsp:txBody>
      <dsp:txXfrm>
        <a:off x="853188" y="2054090"/>
        <a:ext cx="1266919" cy="600949"/>
      </dsp:txXfrm>
    </dsp:sp>
    <dsp:sp modelId="{64B6BB01-FEB4-4FE9-AD25-FC42F5CC59C8}">
      <dsp:nvSpPr>
        <dsp:cNvPr id="0" name=""/>
        <dsp:cNvSpPr/>
      </dsp:nvSpPr>
      <dsp:spPr>
        <a:xfrm>
          <a:off x="1412187" y="593552"/>
          <a:ext cx="1331939" cy="665969"/>
        </a:xfrm>
        <a:prstGeom prst="roundRect">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RV Repair</a:t>
          </a:r>
        </a:p>
      </dsp:txBody>
      <dsp:txXfrm>
        <a:off x="1444697" y="626062"/>
        <a:ext cx="1266919" cy="60094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722AA9-3406-4D81-B38C-B0B55BB999BD}">
      <dsp:nvSpPr>
        <dsp:cNvPr id="0" name=""/>
        <dsp:cNvSpPr/>
      </dsp:nvSpPr>
      <dsp:spPr>
        <a:xfrm>
          <a:off x="0" y="15550"/>
          <a:ext cx="11029615" cy="1751145"/>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UHA Community Health Workers actively engage with the community and offer UHA Care Coordination Services during the following events:</a:t>
          </a:r>
        </a:p>
        <a:p>
          <a:pPr marL="114300" lvl="1" indent="-114300" algn="l" defTabSz="577850">
            <a:lnSpc>
              <a:spcPct val="90000"/>
            </a:lnSpc>
            <a:spcBef>
              <a:spcPct val="0"/>
            </a:spcBef>
            <a:spcAft>
              <a:spcPct val="15000"/>
            </a:spcAft>
            <a:buChar char="•"/>
          </a:pPr>
          <a:r>
            <a:rPr lang="en-US" sz="1300" kern="1200"/>
            <a:t>Every Monday at the Roseburg Dream Center from 10AM-12PM</a:t>
          </a:r>
        </a:p>
        <a:p>
          <a:pPr marL="114300" lvl="1" indent="-114300" algn="l" defTabSz="577850">
            <a:lnSpc>
              <a:spcPct val="90000"/>
            </a:lnSpc>
            <a:spcBef>
              <a:spcPct val="0"/>
            </a:spcBef>
            <a:spcAft>
              <a:spcPct val="15000"/>
            </a:spcAft>
            <a:buChar char="•"/>
          </a:pPr>
          <a:r>
            <a:rPr lang="en-US" sz="1300" kern="1200"/>
            <a:t>Every Tuesday at the Navigation Center from 10AM-12PM, </a:t>
          </a:r>
        </a:p>
        <a:p>
          <a:pPr marL="114300" lvl="1" indent="-114300" algn="l" defTabSz="577850">
            <a:lnSpc>
              <a:spcPct val="90000"/>
            </a:lnSpc>
            <a:spcBef>
              <a:spcPct val="0"/>
            </a:spcBef>
            <a:spcAft>
              <a:spcPct val="15000"/>
            </a:spcAft>
            <a:buChar char="•"/>
          </a:pPr>
          <a:r>
            <a:rPr lang="en-US" sz="1300" kern="1200"/>
            <a:t>The first Thursday of every month at ODHS from 10am-12pm</a:t>
          </a:r>
        </a:p>
        <a:p>
          <a:pPr marL="114300" lvl="1" indent="-114300" algn="l" defTabSz="577850">
            <a:lnSpc>
              <a:spcPct val="90000"/>
            </a:lnSpc>
            <a:spcBef>
              <a:spcPct val="0"/>
            </a:spcBef>
            <a:spcAft>
              <a:spcPct val="15000"/>
            </a:spcAft>
            <a:buChar char="•"/>
          </a:pPr>
          <a:r>
            <a:rPr lang="en-US" sz="1300" kern="1200"/>
            <a:t>The third Friday of every month at Hastings Village from 1:30pm-3pm</a:t>
          </a:r>
        </a:p>
        <a:p>
          <a:pPr marL="114300" lvl="1" indent="-114300" algn="l" defTabSz="577850">
            <a:lnSpc>
              <a:spcPct val="90000"/>
            </a:lnSpc>
            <a:spcBef>
              <a:spcPct val="0"/>
            </a:spcBef>
            <a:spcAft>
              <a:spcPct val="15000"/>
            </a:spcAft>
            <a:buChar char="•"/>
          </a:pPr>
          <a:r>
            <a:rPr lang="en-US" sz="1300" kern="1200"/>
            <a:t>The annual PIT count.</a:t>
          </a:r>
        </a:p>
      </dsp:txBody>
      <dsp:txXfrm>
        <a:off x="2381037" y="15550"/>
        <a:ext cx="8648577" cy="1751145"/>
      </dsp:txXfrm>
    </dsp:sp>
    <dsp:sp modelId="{E1F7FB33-10F9-4CBD-AE39-661D55DFE990}">
      <dsp:nvSpPr>
        <dsp:cNvPr id="0" name=""/>
        <dsp:cNvSpPr/>
      </dsp:nvSpPr>
      <dsp:spPr>
        <a:xfrm>
          <a:off x="175114" y="175114"/>
          <a:ext cx="2205923" cy="140091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a:ln>
          <a:noFill/>
        </a:ln>
        <a:effectLst>
          <a:outerShdw blurRad="38100" dist="25400" dir="5400000" rotWithShape="0">
            <a:srgbClr val="000000">
              <a:alpha val="5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A507C5B0-94D0-4530-81E2-7550F175F3FF}">
      <dsp:nvSpPr>
        <dsp:cNvPr id="0" name=""/>
        <dsp:cNvSpPr/>
      </dsp:nvSpPr>
      <dsp:spPr>
        <a:xfrm>
          <a:off x="0" y="1927157"/>
          <a:ext cx="11029615" cy="1751145"/>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Community Health Assessment Focus Groups, Healthy Equity &amp; Housing</a:t>
          </a:r>
        </a:p>
        <a:p>
          <a:pPr marL="114300" lvl="1" indent="-114300" algn="l" defTabSz="577850">
            <a:lnSpc>
              <a:spcPct val="90000"/>
            </a:lnSpc>
            <a:spcBef>
              <a:spcPct val="0"/>
            </a:spcBef>
            <a:spcAft>
              <a:spcPct val="15000"/>
            </a:spcAft>
            <a:buChar char="•"/>
          </a:pPr>
          <a:r>
            <a:rPr lang="en-US" sz="1300" kern="1200"/>
            <a:t>6 consumer voice focus groups were held throughout 2023 and one was specifically designed for people experiencing houselessness. </a:t>
          </a:r>
        </a:p>
        <a:p>
          <a:pPr marL="114300" lvl="1" indent="-114300" algn="l" defTabSz="577850">
            <a:lnSpc>
              <a:spcPct val="90000"/>
            </a:lnSpc>
            <a:spcBef>
              <a:spcPct val="0"/>
            </a:spcBef>
            <a:spcAft>
              <a:spcPct val="15000"/>
            </a:spcAft>
            <a:buChar char="•"/>
          </a:pPr>
          <a:r>
            <a:rPr lang="en-US" sz="1300" kern="1200"/>
            <a:t>One listening session was held with our Hispanic/Latino/a Spanish Speaking Community</a:t>
          </a:r>
        </a:p>
        <a:p>
          <a:pPr marL="114300" lvl="1" indent="-114300" algn="l" defTabSz="577850">
            <a:lnSpc>
              <a:spcPct val="90000"/>
            </a:lnSpc>
            <a:spcBef>
              <a:spcPct val="0"/>
            </a:spcBef>
            <a:spcAft>
              <a:spcPct val="15000"/>
            </a:spcAft>
            <a:buChar char="•"/>
          </a:pPr>
          <a:r>
            <a:rPr lang="en-US" sz="1300" kern="1200"/>
            <a:t>Participants noted the stress caused by lack of affordable housing, especially for young adults looking to live independently.</a:t>
          </a:r>
        </a:p>
        <a:p>
          <a:pPr marL="114300" lvl="1" indent="-114300" algn="l" defTabSz="577850">
            <a:lnSpc>
              <a:spcPct val="90000"/>
            </a:lnSpc>
            <a:spcBef>
              <a:spcPct val="0"/>
            </a:spcBef>
            <a:spcAft>
              <a:spcPct val="15000"/>
            </a:spcAft>
            <a:buChar char="•"/>
          </a:pPr>
          <a:r>
            <a:rPr lang="en-US" sz="1300" kern="1200"/>
            <a:t>The Umpqua Health Innovation Conference was open to all, held on 10/02/23 with a focus on Health Equity</a:t>
          </a:r>
        </a:p>
      </dsp:txBody>
      <dsp:txXfrm>
        <a:off x="2381037" y="1927157"/>
        <a:ext cx="8648577" cy="1751145"/>
      </dsp:txXfrm>
    </dsp:sp>
    <dsp:sp modelId="{879778A4-8113-4BC1-932A-65868ED3BED0}">
      <dsp:nvSpPr>
        <dsp:cNvPr id="0" name=""/>
        <dsp:cNvSpPr/>
      </dsp:nvSpPr>
      <dsp:spPr>
        <a:xfrm>
          <a:off x="175114" y="2101374"/>
          <a:ext cx="2205923" cy="140091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a:ln>
          <a:noFill/>
        </a:ln>
        <a:effectLst>
          <a:outerShdw blurRad="38100" dist="25400" dir="5400000" rotWithShape="0">
            <a:srgbClr val="000000">
              <a:alpha val="5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F64495-A98F-490B-B27A-399E88EF0467}" type="datetimeFigureOut">
              <a:rPr lang="en-US" smtClean="0"/>
              <a:t>5/9/2025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290AB1-B04A-4775-B778-F1DFF04FBB9C}" type="slidenum">
              <a:rPr lang="en-US" smtClean="0"/>
              <a:t>‹#›</a:t>
            </a:fld>
            <a:endParaRPr lang="en-US"/>
          </a:p>
        </p:txBody>
      </p:sp>
    </p:spTree>
    <p:extLst>
      <p:ext uri="{BB962C8B-B14F-4D97-AF65-F5344CB8AC3E}">
        <p14:creationId xmlns:p14="http://schemas.microsoft.com/office/powerpoint/2010/main" val="3067268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90AB1-B04A-4775-B778-F1DFF04FBB9C}" type="slidenum">
              <a:rPr lang="en-US" smtClean="0"/>
              <a:t>7</a:t>
            </a:fld>
            <a:endParaRPr lang="en-US"/>
          </a:p>
        </p:txBody>
      </p:sp>
    </p:spTree>
    <p:extLst>
      <p:ext uri="{BB962C8B-B14F-4D97-AF65-F5344CB8AC3E}">
        <p14:creationId xmlns:p14="http://schemas.microsoft.com/office/powerpoint/2010/main" val="3500448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2290AB1-B04A-4775-B778-F1DFF04FBB9C}" type="slidenum">
              <a:rPr lang="en-US" smtClean="0"/>
              <a:t>23</a:t>
            </a:fld>
            <a:endParaRPr lang="en-US"/>
          </a:p>
        </p:txBody>
      </p:sp>
    </p:spTree>
    <p:extLst>
      <p:ext uri="{BB962C8B-B14F-4D97-AF65-F5344CB8AC3E}">
        <p14:creationId xmlns:p14="http://schemas.microsoft.com/office/powerpoint/2010/main" val="789646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90AB1-B04A-4775-B778-F1DFF04FBB9C}" type="slidenum">
              <a:rPr lang="en-US" smtClean="0"/>
              <a:t>24</a:t>
            </a:fld>
            <a:endParaRPr lang="en-US"/>
          </a:p>
        </p:txBody>
      </p:sp>
    </p:spTree>
    <p:extLst>
      <p:ext uri="{BB962C8B-B14F-4D97-AF65-F5344CB8AC3E}">
        <p14:creationId xmlns:p14="http://schemas.microsoft.com/office/powerpoint/2010/main" val="870890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32290AB1-B04A-4775-B778-F1DFF04FBB9C}" type="slidenum">
              <a:rPr lang="en-US" smtClean="0"/>
              <a:t>25</a:t>
            </a:fld>
            <a:endParaRPr lang="en-US"/>
          </a:p>
        </p:txBody>
      </p:sp>
    </p:spTree>
    <p:extLst>
      <p:ext uri="{BB962C8B-B14F-4D97-AF65-F5344CB8AC3E}">
        <p14:creationId xmlns:p14="http://schemas.microsoft.com/office/powerpoint/2010/main" val="2324287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90AB1-B04A-4775-B778-F1DFF04FBB9C}" type="slidenum">
              <a:rPr lang="en-US" smtClean="0"/>
              <a:t>26</a:t>
            </a:fld>
            <a:endParaRPr lang="en-US"/>
          </a:p>
        </p:txBody>
      </p:sp>
    </p:spTree>
    <p:extLst>
      <p:ext uri="{BB962C8B-B14F-4D97-AF65-F5344CB8AC3E}">
        <p14:creationId xmlns:p14="http://schemas.microsoft.com/office/powerpoint/2010/main" val="2630118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DF8DA-E3F6-C563-F4DF-9C1F8872A6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E00BBB-41E4-DD80-264B-474D63A30D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C24BA8-14C0-806C-81FA-C9070D9226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5CC07E-F626-542E-F994-B7BCE9340CC2}"/>
              </a:ext>
            </a:extLst>
          </p:cNvPr>
          <p:cNvSpPr>
            <a:spLocks noGrp="1"/>
          </p:cNvSpPr>
          <p:nvPr>
            <p:ph type="sldNum" sz="quarter" idx="5"/>
          </p:nvPr>
        </p:nvSpPr>
        <p:spPr/>
        <p:txBody>
          <a:bodyPr/>
          <a:lstStyle/>
          <a:p>
            <a:fld id="{32290AB1-B04A-4775-B778-F1DFF04FBB9C}" type="slidenum">
              <a:rPr lang="en-US" smtClean="0"/>
              <a:t>28</a:t>
            </a:fld>
            <a:endParaRPr lang="en-US"/>
          </a:p>
        </p:txBody>
      </p:sp>
    </p:spTree>
    <p:extLst>
      <p:ext uri="{BB962C8B-B14F-4D97-AF65-F5344CB8AC3E}">
        <p14:creationId xmlns:p14="http://schemas.microsoft.com/office/powerpoint/2010/main" val="3291141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fld id="{32290AB1-B04A-4775-B778-F1DFF04FBB9C}" type="slidenum">
              <a:rPr lang="en-US" smtClean="0"/>
              <a:t>29</a:t>
            </a:fld>
            <a:endParaRPr lang="en-US"/>
          </a:p>
        </p:txBody>
      </p:sp>
    </p:spTree>
    <p:extLst>
      <p:ext uri="{BB962C8B-B14F-4D97-AF65-F5344CB8AC3E}">
        <p14:creationId xmlns:p14="http://schemas.microsoft.com/office/powerpoint/2010/main" val="1192313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90AB1-B04A-4775-B778-F1DFF04FBB9C}" type="slidenum">
              <a:rPr lang="en-US" smtClean="0"/>
              <a:t>30</a:t>
            </a:fld>
            <a:endParaRPr lang="en-US"/>
          </a:p>
        </p:txBody>
      </p:sp>
    </p:spTree>
    <p:extLst>
      <p:ext uri="{BB962C8B-B14F-4D97-AF65-F5344CB8AC3E}">
        <p14:creationId xmlns:p14="http://schemas.microsoft.com/office/powerpoint/2010/main" val="189939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90AB1-B04A-4775-B778-F1DFF04FB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97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90AB1-B04A-4775-B778-F1DFF04FBB9C}" type="slidenum">
              <a:rPr lang="en-US" smtClean="0"/>
              <a:t>32</a:t>
            </a:fld>
            <a:endParaRPr lang="en-US"/>
          </a:p>
        </p:txBody>
      </p:sp>
    </p:spTree>
    <p:extLst>
      <p:ext uri="{BB962C8B-B14F-4D97-AF65-F5344CB8AC3E}">
        <p14:creationId xmlns:p14="http://schemas.microsoft.com/office/powerpoint/2010/main" val="905955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2290AB1-B04A-4775-B778-F1DFF04FBB9C}" type="slidenum">
              <a:rPr lang="en-US" smtClean="0"/>
              <a:t>33</a:t>
            </a:fld>
            <a:endParaRPr lang="en-US"/>
          </a:p>
        </p:txBody>
      </p:sp>
    </p:spTree>
    <p:extLst>
      <p:ext uri="{BB962C8B-B14F-4D97-AF65-F5344CB8AC3E}">
        <p14:creationId xmlns:p14="http://schemas.microsoft.com/office/powerpoint/2010/main" val="3627081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2290AB1-B04A-4775-B778-F1DFF04FBB9C}" type="slidenum">
              <a:rPr lang="en-US" smtClean="0"/>
              <a:t>11</a:t>
            </a:fld>
            <a:endParaRPr lang="en-US"/>
          </a:p>
        </p:txBody>
      </p:sp>
    </p:spTree>
    <p:extLst>
      <p:ext uri="{BB962C8B-B14F-4D97-AF65-F5344CB8AC3E}">
        <p14:creationId xmlns:p14="http://schemas.microsoft.com/office/powerpoint/2010/main" val="3872897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90AB1-B04A-4775-B778-F1DFF04FBB9C}" type="slidenum">
              <a:rPr lang="en-US" smtClean="0"/>
              <a:t>34</a:t>
            </a:fld>
            <a:endParaRPr lang="en-US"/>
          </a:p>
        </p:txBody>
      </p:sp>
    </p:spTree>
    <p:extLst>
      <p:ext uri="{BB962C8B-B14F-4D97-AF65-F5344CB8AC3E}">
        <p14:creationId xmlns:p14="http://schemas.microsoft.com/office/powerpoint/2010/main" val="1153654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90AB1-B04A-4775-B778-F1DFF04FBB9C}" type="slidenum">
              <a:rPr lang="en-US" smtClean="0"/>
              <a:t>35</a:t>
            </a:fld>
            <a:endParaRPr lang="en-US"/>
          </a:p>
        </p:txBody>
      </p:sp>
    </p:spTree>
    <p:extLst>
      <p:ext uri="{BB962C8B-B14F-4D97-AF65-F5344CB8AC3E}">
        <p14:creationId xmlns:p14="http://schemas.microsoft.com/office/powerpoint/2010/main" val="3538053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90AB1-B04A-4775-B778-F1DFF04FBB9C}" type="slidenum">
              <a:rPr lang="en-US" smtClean="0"/>
              <a:t>36</a:t>
            </a:fld>
            <a:endParaRPr lang="en-US"/>
          </a:p>
        </p:txBody>
      </p:sp>
    </p:spTree>
    <p:extLst>
      <p:ext uri="{BB962C8B-B14F-4D97-AF65-F5344CB8AC3E}">
        <p14:creationId xmlns:p14="http://schemas.microsoft.com/office/powerpoint/2010/main" val="327488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20287F7-61DA-49CD-976B-D5ECE4402FB3}" type="slidenum">
              <a:rPr lang="en-US" smtClean="0"/>
              <a:t>37</a:t>
            </a:fld>
            <a:endParaRPr lang="en-US"/>
          </a:p>
        </p:txBody>
      </p:sp>
    </p:spTree>
    <p:extLst>
      <p:ext uri="{BB962C8B-B14F-4D97-AF65-F5344CB8AC3E}">
        <p14:creationId xmlns:p14="http://schemas.microsoft.com/office/powerpoint/2010/main" val="2041387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90AB1-B04A-4775-B778-F1DFF04FBB9C}" type="slidenum">
              <a:rPr lang="en-US" smtClean="0"/>
              <a:t>38</a:t>
            </a:fld>
            <a:endParaRPr lang="en-US"/>
          </a:p>
        </p:txBody>
      </p:sp>
    </p:spTree>
    <p:extLst>
      <p:ext uri="{BB962C8B-B14F-4D97-AF65-F5344CB8AC3E}">
        <p14:creationId xmlns:p14="http://schemas.microsoft.com/office/powerpoint/2010/main" val="278261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1C5783E-B29A-4F6E-9E2B-C724D3558AA4}" type="slidenum">
              <a:rPr lang="en-US" smtClean="0"/>
              <a:t>39</a:t>
            </a:fld>
            <a:endParaRPr lang="en-US"/>
          </a:p>
        </p:txBody>
      </p:sp>
    </p:spTree>
    <p:extLst>
      <p:ext uri="{BB962C8B-B14F-4D97-AF65-F5344CB8AC3E}">
        <p14:creationId xmlns:p14="http://schemas.microsoft.com/office/powerpoint/2010/main" val="3325341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A1562-E775-A49F-7640-076E7FC0A9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DDB454-0041-5232-559A-0E30652DCF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95C328-97D6-9B9D-7A08-611EFE66756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6939979-994C-C5A7-478D-45C7EB82A69A}"/>
              </a:ext>
            </a:extLst>
          </p:cNvPr>
          <p:cNvSpPr>
            <a:spLocks noGrp="1"/>
          </p:cNvSpPr>
          <p:nvPr>
            <p:ph type="sldNum" sz="quarter" idx="5"/>
          </p:nvPr>
        </p:nvSpPr>
        <p:spPr/>
        <p:txBody>
          <a:bodyPr/>
          <a:lstStyle/>
          <a:p>
            <a:fld id="{32290AB1-B04A-4775-B778-F1DFF04FBB9C}" type="slidenum">
              <a:rPr lang="en-US" smtClean="0"/>
              <a:t>40</a:t>
            </a:fld>
            <a:endParaRPr lang="en-US"/>
          </a:p>
        </p:txBody>
      </p:sp>
    </p:spTree>
    <p:extLst>
      <p:ext uri="{BB962C8B-B14F-4D97-AF65-F5344CB8AC3E}">
        <p14:creationId xmlns:p14="http://schemas.microsoft.com/office/powerpoint/2010/main" val="3585161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90AB1-B04A-4775-B778-F1DFF04FBB9C}" type="slidenum">
              <a:rPr lang="en-US" smtClean="0"/>
              <a:t>42</a:t>
            </a:fld>
            <a:endParaRPr lang="en-US"/>
          </a:p>
        </p:txBody>
      </p:sp>
    </p:spTree>
    <p:extLst>
      <p:ext uri="{BB962C8B-B14F-4D97-AF65-F5344CB8AC3E}">
        <p14:creationId xmlns:p14="http://schemas.microsoft.com/office/powerpoint/2010/main" val="41320330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90AB1-B04A-4775-B778-F1DFF04FBB9C}" type="slidenum">
              <a:rPr lang="en-US" smtClean="0"/>
              <a:t>43</a:t>
            </a:fld>
            <a:endParaRPr lang="en-US"/>
          </a:p>
        </p:txBody>
      </p:sp>
    </p:spTree>
    <p:extLst>
      <p:ext uri="{BB962C8B-B14F-4D97-AF65-F5344CB8AC3E}">
        <p14:creationId xmlns:p14="http://schemas.microsoft.com/office/powerpoint/2010/main" val="38932541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b="1" u="sng">
              <a:highlight>
                <a:srgbClr val="FFFF00"/>
              </a:highlight>
            </a:endParaRPr>
          </a:p>
        </p:txBody>
      </p:sp>
      <p:sp>
        <p:nvSpPr>
          <p:cNvPr id="4" name="Slide Number Placeholder 3"/>
          <p:cNvSpPr>
            <a:spLocks noGrp="1"/>
          </p:cNvSpPr>
          <p:nvPr>
            <p:ph type="sldNum" sz="quarter" idx="5"/>
          </p:nvPr>
        </p:nvSpPr>
        <p:spPr/>
        <p:txBody>
          <a:bodyPr/>
          <a:lstStyle/>
          <a:p>
            <a:fld id="{32290AB1-B04A-4775-B778-F1DFF04FBB9C}" type="slidenum">
              <a:rPr lang="en-US" smtClean="0"/>
              <a:t>44</a:t>
            </a:fld>
            <a:endParaRPr lang="en-US"/>
          </a:p>
        </p:txBody>
      </p:sp>
    </p:spTree>
    <p:extLst>
      <p:ext uri="{BB962C8B-B14F-4D97-AF65-F5344CB8AC3E}">
        <p14:creationId xmlns:p14="http://schemas.microsoft.com/office/powerpoint/2010/main" val="3857143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90AB1-B04A-4775-B778-F1DFF04FBB9C}" type="slidenum">
              <a:rPr lang="en-US" smtClean="0"/>
              <a:t>12</a:t>
            </a:fld>
            <a:endParaRPr lang="en-US"/>
          </a:p>
        </p:txBody>
      </p:sp>
    </p:spTree>
    <p:extLst>
      <p:ext uri="{BB962C8B-B14F-4D97-AF65-F5344CB8AC3E}">
        <p14:creationId xmlns:p14="http://schemas.microsoft.com/office/powerpoint/2010/main" val="1525874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90AB1-B04A-4775-B778-F1DFF04FBB9C}" type="slidenum">
              <a:rPr lang="en-US" smtClean="0"/>
              <a:t>45</a:t>
            </a:fld>
            <a:endParaRPr lang="en-US"/>
          </a:p>
        </p:txBody>
      </p:sp>
    </p:spTree>
    <p:extLst>
      <p:ext uri="{BB962C8B-B14F-4D97-AF65-F5344CB8AC3E}">
        <p14:creationId xmlns:p14="http://schemas.microsoft.com/office/powerpoint/2010/main" val="2905655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90AB1-B04A-4775-B778-F1DFF04FBB9C}" type="slidenum">
              <a:rPr lang="en-US" smtClean="0"/>
              <a:t>46</a:t>
            </a:fld>
            <a:endParaRPr lang="en-US"/>
          </a:p>
        </p:txBody>
      </p:sp>
    </p:spTree>
    <p:extLst>
      <p:ext uri="{BB962C8B-B14F-4D97-AF65-F5344CB8AC3E}">
        <p14:creationId xmlns:p14="http://schemas.microsoft.com/office/powerpoint/2010/main" val="1912314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90AB1-B04A-4775-B778-F1DFF04FBB9C}" type="slidenum">
              <a:rPr lang="en-US" smtClean="0"/>
              <a:t>47</a:t>
            </a:fld>
            <a:endParaRPr lang="en-US"/>
          </a:p>
        </p:txBody>
      </p:sp>
    </p:spTree>
    <p:extLst>
      <p:ext uri="{BB962C8B-B14F-4D97-AF65-F5344CB8AC3E}">
        <p14:creationId xmlns:p14="http://schemas.microsoft.com/office/powerpoint/2010/main" val="42539747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90AB1-B04A-4775-B778-F1DFF04FBB9C}" type="slidenum">
              <a:rPr lang="en-US" smtClean="0"/>
              <a:t>48</a:t>
            </a:fld>
            <a:endParaRPr lang="en-US"/>
          </a:p>
        </p:txBody>
      </p:sp>
    </p:spTree>
    <p:extLst>
      <p:ext uri="{BB962C8B-B14F-4D97-AF65-F5344CB8AC3E}">
        <p14:creationId xmlns:p14="http://schemas.microsoft.com/office/powerpoint/2010/main" val="37265076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90AB1-B04A-4775-B778-F1DFF04FBB9C}" type="slidenum">
              <a:rPr lang="en-US" smtClean="0"/>
              <a:t>50</a:t>
            </a:fld>
            <a:endParaRPr lang="en-US"/>
          </a:p>
        </p:txBody>
      </p:sp>
    </p:spTree>
    <p:extLst>
      <p:ext uri="{BB962C8B-B14F-4D97-AF65-F5344CB8AC3E}">
        <p14:creationId xmlns:p14="http://schemas.microsoft.com/office/powerpoint/2010/main" val="740179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A1562-E775-A49F-7640-076E7FC0A9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DDB454-0041-5232-559A-0E30652DCF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95C328-97D6-9B9D-7A08-611EFE66756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6939979-994C-C5A7-478D-45C7EB82A69A}"/>
              </a:ext>
            </a:extLst>
          </p:cNvPr>
          <p:cNvSpPr>
            <a:spLocks noGrp="1"/>
          </p:cNvSpPr>
          <p:nvPr>
            <p:ph type="sldNum" sz="quarter" idx="5"/>
          </p:nvPr>
        </p:nvSpPr>
        <p:spPr/>
        <p:txBody>
          <a:bodyPr/>
          <a:lstStyle/>
          <a:p>
            <a:fld id="{32290AB1-B04A-4775-B778-F1DFF04FBB9C}" type="slidenum">
              <a:rPr lang="en-US" smtClean="0"/>
              <a:t>51</a:t>
            </a:fld>
            <a:endParaRPr lang="en-US"/>
          </a:p>
        </p:txBody>
      </p:sp>
    </p:spTree>
    <p:extLst>
      <p:ext uri="{BB962C8B-B14F-4D97-AF65-F5344CB8AC3E}">
        <p14:creationId xmlns:p14="http://schemas.microsoft.com/office/powerpoint/2010/main" val="1167796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90AB1-B04A-4775-B778-F1DFF04FBB9C}" type="slidenum">
              <a:rPr lang="en-US" smtClean="0"/>
              <a:t>52</a:t>
            </a:fld>
            <a:endParaRPr lang="en-US"/>
          </a:p>
        </p:txBody>
      </p:sp>
    </p:spTree>
    <p:extLst>
      <p:ext uri="{BB962C8B-B14F-4D97-AF65-F5344CB8AC3E}">
        <p14:creationId xmlns:p14="http://schemas.microsoft.com/office/powerpoint/2010/main" val="20451752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90AB1-B04A-4775-B778-F1DFF04FBB9C}" type="slidenum">
              <a:rPr lang="en-US" smtClean="0"/>
              <a:t>53</a:t>
            </a:fld>
            <a:endParaRPr lang="en-US"/>
          </a:p>
        </p:txBody>
      </p:sp>
    </p:spTree>
    <p:extLst>
      <p:ext uri="{BB962C8B-B14F-4D97-AF65-F5344CB8AC3E}">
        <p14:creationId xmlns:p14="http://schemas.microsoft.com/office/powerpoint/2010/main" val="1805080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5435" indent="-305435">
              <a:spcBef>
                <a:spcPct val="20000"/>
              </a:spcBef>
              <a:spcAft>
                <a:spcPts val="600"/>
              </a:spcAft>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32290AB1-B04A-4775-B778-F1DFF04FBB9C}" type="slidenum">
              <a:rPr lang="en-US" smtClean="0"/>
              <a:t>55</a:t>
            </a:fld>
            <a:endParaRPr lang="en-US"/>
          </a:p>
        </p:txBody>
      </p:sp>
    </p:spTree>
    <p:extLst>
      <p:ext uri="{BB962C8B-B14F-4D97-AF65-F5344CB8AC3E}">
        <p14:creationId xmlns:p14="http://schemas.microsoft.com/office/powerpoint/2010/main" val="3567796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90AB1-B04A-4775-B778-F1DFF04FBB9C}" type="slidenum">
              <a:rPr lang="en-US" smtClean="0"/>
              <a:t>13</a:t>
            </a:fld>
            <a:endParaRPr lang="en-US"/>
          </a:p>
        </p:txBody>
      </p:sp>
    </p:spTree>
    <p:extLst>
      <p:ext uri="{BB962C8B-B14F-4D97-AF65-F5344CB8AC3E}">
        <p14:creationId xmlns:p14="http://schemas.microsoft.com/office/powerpoint/2010/main" val="1192313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90AB1-B04A-4775-B778-F1DFF04FBB9C}" type="slidenum">
              <a:rPr lang="en-US" smtClean="0"/>
              <a:t>15</a:t>
            </a:fld>
            <a:endParaRPr lang="en-US"/>
          </a:p>
        </p:txBody>
      </p:sp>
    </p:spTree>
    <p:extLst>
      <p:ext uri="{BB962C8B-B14F-4D97-AF65-F5344CB8AC3E}">
        <p14:creationId xmlns:p14="http://schemas.microsoft.com/office/powerpoint/2010/main" val="1965288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90AB1-B04A-4775-B778-F1DFF04FBB9C}" type="slidenum">
              <a:rPr lang="en-US" smtClean="0"/>
              <a:t>16</a:t>
            </a:fld>
            <a:endParaRPr lang="en-US"/>
          </a:p>
        </p:txBody>
      </p:sp>
    </p:spTree>
    <p:extLst>
      <p:ext uri="{BB962C8B-B14F-4D97-AF65-F5344CB8AC3E}">
        <p14:creationId xmlns:p14="http://schemas.microsoft.com/office/powerpoint/2010/main" val="3861790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90AB1-B04A-4775-B778-F1DFF04FBB9C}" type="slidenum">
              <a:rPr lang="en-US" smtClean="0"/>
              <a:t>17</a:t>
            </a:fld>
            <a:endParaRPr lang="en-US"/>
          </a:p>
        </p:txBody>
      </p:sp>
    </p:spTree>
    <p:extLst>
      <p:ext uri="{BB962C8B-B14F-4D97-AF65-F5344CB8AC3E}">
        <p14:creationId xmlns:p14="http://schemas.microsoft.com/office/powerpoint/2010/main" val="3060827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16CBF9-F632-4E1D-93E3-CB5E6EA63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754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32290AB1-B04A-4775-B778-F1DFF04FBB9C}" type="slidenum">
              <a:rPr lang="en-US" smtClean="0"/>
              <a:t>21</a:t>
            </a:fld>
            <a:endParaRPr lang="en-US"/>
          </a:p>
        </p:txBody>
      </p:sp>
    </p:spTree>
    <p:extLst>
      <p:ext uri="{BB962C8B-B14F-4D97-AF65-F5344CB8AC3E}">
        <p14:creationId xmlns:p14="http://schemas.microsoft.com/office/powerpoint/2010/main" val="2901939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5/9/2025</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2281203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552930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5/9/2025</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443759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947467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5/9/2025</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1622717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963705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5/9/2025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202101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dirty="0"/>
              <a:pPr/>
              <a:t>5/9/2025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Tree>
    <p:extLst>
      <p:ext uri="{BB962C8B-B14F-4D97-AF65-F5344CB8AC3E}">
        <p14:creationId xmlns:p14="http://schemas.microsoft.com/office/powerpoint/2010/main" val="4056474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913439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5/9/2025</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2163242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537531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5/9/2025</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864441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diagramLayout" Target="../diagrams/layout4.xml"/><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14.png"/><Relationship Id="rId5" Type="http://schemas.openxmlformats.org/officeDocument/2006/relationships/diagramColors" Target="../diagrams/colors4.xml"/><Relationship Id="rId10" Type="http://schemas.openxmlformats.org/officeDocument/2006/relationships/image" Target="../media/image13.svg"/><Relationship Id="rId4" Type="http://schemas.openxmlformats.org/officeDocument/2006/relationships/diagramQuickStyle" Target="../diagrams/quickStyle4.xm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33.jpeg"/><Relationship Id="rId7" Type="http://schemas.openxmlformats.org/officeDocument/2006/relationships/diagramLayout" Target="../diagrams/layout7.xml"/><Relationship Id="rId12" Type="http://schemas.openxmlformats.org/officeDocument/2006/relationships/image" Target="../media/image36.sv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Data" Target="../diagrams/data7.xml"/><Relationship Id="rId11" Type="http://schemas.openxmlformats.org/officeDocument/2006/relationships/image" Target="../media/image35.png"/><Relationship Id="rId5" Type="http://schemas.openxmlformats.org/officeDocument/2006/relationships/hyperlink" Target="https://nbc16.com/news/local/roseburg-opens-navigation-center-for-homeless-named-in-honor-of-late-rep-gary-leif" TargetMode="External"/><Relationship Id="rId10" Type="http://schemas.microsoft.com/office/2007/relationships/diagramDrawing" Target="../diagrams/drawing7.xml"/><Relationship Id="rId4" Type="http://schemas.openxmlformats.org/officeDocument/2006/relationships/image" Target="../media/image34.jpeg"/><Relationship Id="rId9" Type="http://schemas.openxmlformats.org/officeDocument/2006/relationships/diagramColors" Target="../diagrams/colors7.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microsoft.com/office/2018/10/relationships/comments" Target="../comments/modernComment_18F_A601A7BA.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6E_C8B94E46.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64.emf"/><Relationship Id="rId7" Type="http://schemas.openxmlformats.org/officeDocument/2006/relationships/diagramColors" Target="../diagrams/colors14.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16.xml"/><Relationship Id="rId5" Type="http://schemas.openxmlformats.org/officeDocument/2006/relationships/diagramQuickStyle" Target="../diagrams/quickStyle16.xml"/><Relationship Id="rId10" Type="http://schemas.openxmlformats.org/officeDocument/2006/relationships/chart" Target="../charts/chart1.xml"/><Relationship Id="rId4" Type="http://schemas.openxmlformats.org/officeDocument/2006/relationships/diagramLayout" Target="../diagrams/layout16.xml"/><Relationship Id="rId9" Type="http://schemas.openxmlformats.org/officeDocument/2006/relationships/image" Target="../media/image36.svg"/></Relationships>
</file>

<file path=ppt/slides/_rels/slide3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 Id="rId9" Type="http://schemas.openxmlformats.org/officeDocument/2006/relationships/image" Target="../media/image36.svg"/></Relationships>
</file>

<file path=ppt/slides/_rels/slide34.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67.png"/><Relationship Id="rId7" Type="http://schemas.openxmlformats.org/officeDocument/2006/relationships/diagramColors" Target="../diagrams/colors18.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3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 Id="rId9" Type="http://schemas.openxmlformats.org/officeDocument/2006/relationships/image" Target="../media/image69.svg"/></Relationships>
</file>

<file path=ppt/slides/_rels/slide36.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 Id="rId9" Type="http://schemas.openxmlformats.org/officeDocument/2006/relationships/image" Target="../media/image80.svg"/></Relationships>
</file>

<file path=ppt/slides/_rels/slide44.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Colors" Target="../diagrams/colors25.xml"/><Relationship Id="rId5" Type="http://schemas.openxmlformats.org/officeDocument/2006/relationships/diagramQuickStyle" Target="../diagrams/quickStyle25.xml"/><Relationship Id="rId10" Type="http://schemas.openxmlformats.org/officeDocument/2006/relationships/image" Target="../media/image80.svg"/><Relationship Id="rId4" Type="http://schemas.openxmlformats.org/officeDocument/2006/relationships/diagramLayout" Target="../diagrams/layout25.xml"/><Relationship Id="rId9" Type="http://schemas.openxmlformats.org/officeDocument/2006/relationships/image" Target="../media/image35.png"/></Relationships>
</file>

<file path=ppt/slides/_rels/slide4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diagramColors" Target="../diagrams/colors26.xml"/><Relationship Id="rId11" Type="http://schemas.openxmlformats.org/officeDocument/2006/relationships/image" Target="../media/image89.svg"/><Relationship Id="rId5" Type="http://schemas.openxmlformats.org/officeDocument/2006/relationships/diagramQuickStyle" Target="../diagrams/quickStyle26.xml"/><Relationship Id="rId10" Type="http://schemas.openxmlformats.org/officeDocument/2006/relationships/image" Target="../media/image88.png"/><Relationship Id="rId4" Type="http://schemas.openxmlformats.org/officeDocument/2006/relationships/diagramLayout" Target="../diagrams/layout26.xml"/><Relationship Id="rId9" Type="http://schemas.openxmlformats.org/officeDocument/2006/relationships/image" Target="../media/image80.svg"/></Relationships>
</file>

<file path=ppt/slides/_rels/slide4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diagramColors" Target="../diagrams/colors27.xml"/><Relationship Id="rId11" Type="http://schemas.openxmlformats.org/officeDocument/2006/relationships/image" Target="../media/image89.svg"/><Relationship Id="rId5" Type="http://schemas.openxmlformats.org/officeDocument/2006/relationships/diagramQuickStyle" Target="../diagrams/quickStyle27.xml"/><Relationship Id="rId10" Type="http://schemas.openxmlformats.org/officeDocument/2006/relationships/image" Target="../media/image88.png"/><Relationship Id="rId4" Type="http://schemas.openxmlformats.org/officeDocument/2006/relationships/diagramLayout" Target="../diagrams/layout27.xml"/><Relationship Id="rId9" Type="http://schemas.openxmlformats.org/officeDocument/2006/relationships/image" Target="../media/image91.svg"/></Relationships>
</file>

<file path=ppt/slides/_rels/slide47.xml.rels><?xml version="1.0" encoding="UTF-8" standalone="yes"?>
<Relationships xmlns="http://schemas.openxmlformats.org/package/2006/relationships"><Relationship Id="rId8" Type="http://schemas.openxmlformats.org/officeDocument/2006/relationships/diagramData" Target="../diagrams/data29.xml"/><Relationship Id="rId3" Type="http://schemas.openxmlformats.org/officeDocument/2006/relationships/diagramData" Target="../diagrams/data28.xml"/><Relationship Id="rId7" Type="http://schemas.microsoft.com/office/2007/relationships/diagramDrawing" Target="../diagrams/drawing28.xml"/><Relationship Id="rId12" Type="http://schemas.microsoft.com/office/2007/relationships/diagramDrawing" Target="../diagrams/drawing29.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28.xml"/><Relationship Id="rId11" Type="http://schemas.openxmlformats.org/officeDocument/2006/relationships/diagramColors" Target="../diagrams/colors29.xml"/><Relationship Id="rId5" Type="http://schemas.openxmlformats.org/officeDocument/2006/relationships/diagramQuickStyle" Target="../diagrams/quickStyle28.xml"/><Relationship Id="rId10" Type="http://schemas.openxmlformats.org/officeDocument/2006/relationships/diagramQuickStyle" Target="../diagrams/quickStyle29.xml"/><Relationship Id="rId4" Type="http://schemas.openxmlformats.org/officeDocument/2006/relationships/diagramLayout" Target="../diagrams/layout28.xml"/><Relationship Id="rId9" Type="http://schemas.openxmlformats.org/officeDocument/2006/relationships/diagramLayout" Target="../diagrams/layout29.xml"/></Relationships>
</file>

<file path=ppt/slides/_rels/slide4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Colors" Target="../diagrams/colors30.xml"/><Relationship Id="rId11" Type="http://schemas.openxmlformats.org/officeDocument/2006/relationships/image" Target="../media/image99.svg"/><Relationship Id="rId5" Type="http://schemas.openxmlformats.org/officeDocument/2006/relationships/diagramQuickStyle" Target="../diagrams/quickStyle30.xml"/><Relationship Id="rId10" Type="http://schemas.openxmlformats.org/officeDocument/2006/relationships/image" Target="../media/image98.png"/><Relationship Id="rId4" Type="http://schemas.openxmlformats.org/officeDocument/2006/relationships/diagramLayout" Target="../diagrams/layout30.xml"/><Relationship Id="rId9" Type="http://schemas.openxmlformats.org/officeDocument/2006/relationships/image" Target="../media/image89.svg"/></Relationships>
</file>

<file path=ppt/slides/_rels/slide4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8" Type="http://schemas.openxmlformats.org/officeDocument/2006/relationships/diagramData" Target="../diagrams/data32.xml"/><Relationship Id="rId13" Type="http://schemas.openxmlformats.org/officeDocument/2006/relationships/image" Target="../media/image88.png"/><Relationship Id="rId3" Type="http://schemas.openxmlformats.org/officeDocument/2006/relationships/diagramData" Target="../diagrams/data31.xml"/><Relationship Id="rId7" Type="http://schemas.microsoft.com/office/2007/relationships/diagramDrawing" Target="../diagrams/drawing31.xml"/><Relationship Id="rId12" Type="http://schemas.microsoft.com/office/2007/relationships/diagramDrawing" Target="../diagrams/drawing32.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diagramColors" Target="../diagrams/colors31.xml"/><Relationship Id="rId11" Type="http://schemas.openxmlformats.org/officeDocument/2006/relationships/diagramColors" Target="../diagrams/colors32.xml"/><Relationship Id="rId5" Type="http://schemas.openxmlformats.org/officeDocument/2006/relationships/diagramQuickStyle" Target="../diagrams/quickStyle31.xml"/><Relationship Id="rId10" Type="http://schemas.openxmlformats.org/officeDocument/2006/relationships/diagramQuickStyle" Target="../diagrams/quickStyle32.xml"/><Relationship Id="rId4" Type="http://schemas.openxmlformats.org/officeDocument/2006/relationships/diagramLayout" Target="../diagrams/layout31.xml"/><Relationship Id="rId9" Type="http://schemas.openxmlformats.org/officeDocument/2006/relationships/diagramLayout" Target="../diagrams/layout32.xml"/><Relationship Id="rId14" Type="http://schemas.openxmlformats.org/officeDocument/2006/relationships/image" Target="../media/image89.svg"/></Relationships>
</file>

<file path=ppt/slides/_rels/slide5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91.svg"/><Relationship Id="rId3" Type="http://schemas.openxmlformats.org/officeDocument/2006/relationships/diagramData" Target="../diagrams/data33.xml"/><Relationship Id="rId7" Type="http://schemas.microsoft.com/office/2007/relationships/diagramDrawing" Target="../diagrams/drawing33.xml"/><Relationship Id="rId12"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Colors" Target="../diagrams/colors33.xml"/><Relationship Id="rId11" Type="http://schemas.openxmlformats.org/officeDocument/2006/relationships/image" Target="../media/image99.svg"/><Relationship Id="rId5" Type="http://schemas.openxmlformats.org/officeDocument/2006/relationships/diagramQuickStyle" Target="../diagrams/quickStyle33.xml"/><Relationship Id="rId15" Type="http://schemas.openxmlformats.org/officeDocument/2006/relationships/image" Target="../media/image89.svg"/><Relationship Id="rId10" Type="http://schemas.openxmlformats.org/officeDocument/2006/relationships/image" Target="../media/image98.png"/><Relationship Id="rId4" Type="http://schemas.openxmlformats.org/officeDocument/2006/relationships/diagramLayout" Target="../diagrams/layout33.xml"/><Relationship Id="rId9" Type="http://schemas.openxmlformats.org/officeDocument/2006/relationships/image" Target="../media/image80.svg"/><Relationship Id="rId1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56A5F-CFD9-1D46-38D0-6806BAA504DC}"/>
              </a:ext>
            </a:extLst>
          </p:cNvPr>
          <p:cNvSpPr>
            <a:spLocks noGrp="1"/>
          </p:cNvSpPr>
          <p:nvPr>
            <p:ph type="ctrTitle"/>
          </p:nvPr>
        </p:nvSpPr>
        <p:spPr>
          <a:xfrm>
            <a:off x="581191" y="437322"/>
            <a:ext cx="10993549" cy="5685182"/>
          </a:xfrm>
        </p:spPr>
        <p:txBody>
          <a:bodyPr anchor="ctr">
            <a:noAutofit/>
          </a:bodyPr>
          <a:lstStyle/>
          <a:p>
            <a:pPr algn="ctr"/>
            <a:r>
              <a:rPr lang="en-US" sz="4400" b="1"/>
              <a:t>Comprehensive Behavioral Health Plan</a:t>
            </a:r>
            <a:br>
              <a:rPr lang="en-US" sz="4400" b="1"/>
            </a:br>
            <a:br>
              <a:rPr lang="en-US" sz="4000" b="1">
                <a:solidFill>
                  <a:srgbClr val="FFFFFF"/>
                </a:solidFill>
              </a:rPr>
            </a:br>
            <a:r>
              <a:rPr lang="en-US" b="1">
                <a:solidFill>
                  <a:schemeClr val="accent3">
                    <a:lumMod val="60000"/>
                    <a:lumOff val="40000"/>
                  </a:schemeClr>
                </a:solidFill>
              </a:rPr>
              <a:t>2024 Progress Report </a:t>
            </a:r>
            <a:br>
              <a:rPr lang="en-US" sz="2800">
                <a:solidFill>
                  <a:schemeClr val="bg2"/>
                </a:solidFill>
              </a:rPr>
            </a:br>
            <a:r>
              <a:rPr lang="en-US" sz="1600">
                <a:solidFill>
                  <a:schemeClr val="bg2"/>
                </a:solidFill>
                <a:cs typeface="Calibri Light"/>
              </a:rPr>
              <a:t>July 1</a:t>
            </a:r>
            <a:r>
              <a:rPr lang="en-US" sz="1600" baseline="30000">
                <a:solidFill>
                  <a:schemeClr val="bg2"/>
                </a:solidFill>
                <a:cs typeface="Calibri Light"/>
              </a:rPr>
              <a:t>st</a:t>
            </a:r>
            <a:r>
              <a:rPr lang="en-US" sz="1600">
                <a:solidFill>
                  <a:schemeClr val="bg2"/>
                </a:solidFill>
                <a:cs typeface="Calibri Light"/>
              </a:rPr>
              <a:t>, 2022 - October 31</a:t>
            </a:r>
            <a:r>
              <a:rPr lang="en-US" sz="1600" baseline="30000">
                <a:solidFill>
                  <a:schemeClr val="bg2"/>
                </a:solidFill>
                <a:cs typeface="Calibri Light"/>
              </a:rPr>
              <a:t>st</a:t>
            </a:r>
            <a:r>
              <a:rPr lang="en-US" sz="1600">
                <a:solidFill>
                  <a:schemeClr val="bg2"/>
                </a:solidFill>
                <a:cs typeface="Calibri Light"/>
              </a:rPr>
              <a:t>, 2023</a:t>
            </a:r>
            <a:br>
              <a:rPr lang="en-US" sz="2800">
                <a:solidFill>
                  <a:schemeClr val="bg2"/>
                </a:solidFill>
              </a:rPr>
            </a:br>
            <a:br>
              <a:rPr lang="en-US" sz="4000" b="1">
                <a:solidFill>
                  <a:srgbClr val="FFFFFF"/>
                </a:solidFill>
              </a:rPr>
            </a:br>
            <a:endParaRPr lang="en-US" sz="3600">
              <a:solidFill>
                <a:srgbClr val="FFFFFF"/>
              </a:solidFill>
            </a:endParaRPr>
          </a:p>
        </p:txBody>
      </p:sp>
      <p:pic>
        <p:nvPicPr>
          <p:cNvPr id="4" name="Content Placeholder 3" descr="A black and white logo&#10;&#10;Description automatically generated">
            <a:extLst>
              <a:ext uri="{FF2B5EF4-FFF2-40B4-BE49-F238E27FC236}">
                <a16:creationId xmlns:a16="http://schemas.microsoft.com/office/drawing/2014/main" id="{17FF0D62-CF82-F1DC-47B2-1981867E3086}"/>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800809" y="5614353"/>
            <a:ext cx="3810000" cy="704850"/>
          </a:xfrm>
          <a:prstGeom prst="rect">
            <a:avLst/>
          </a:prstGeom>
        </p:spPr>
      </p:pic>
    </p:spTree>
    <p:extLst>
      <p:ext uri="{BB962C8B-B14F-4D97-AF65-F5344CB8AC3E}">
        <p14:creationId xmlns:p14="http://schemas.microsoft.com/office/powerpoint/2010/main" val="897928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07301-E7BE-BB40-6051-625B157C0ECB}"/>
              </a:ext>
            </a:extLst>
          </p:cNvPr>
          <p:cNvSpPr>
            <a:spLocks noGrp="1"/>
          </p:cNvSpPr>
          <p:nvPr>
            <p:ph type="title"/>
          </p:nvPr>
        </p:nvSpPr>
        <p:spPr>
          <a:xfrm>
            <a:off x="581192" y="702156"/>
            <a:ext cx="11606558" cy="1002915"/>
          </a:xfrm>
        </p:spPr>
        <p:txBody>
          <a:bodyPr>
            <a:normAutofit/>
          </a:bodyPr>
          <a:lstStyle/>
          <a:p>
            <a:r>
              <a:rPr lang="en-US" sz="2400">
                <a:solidFill>
                  <a:srgbClr val="FFFFFF"/>
                </a:solidFill>
                <a:latin typeface="Gill Sans MT"/>
                <a:cs typeface="Calibri"/>
              </a:rPr>
              <a:t>Our commitment to fostering health equity is woven throughout this Comprehensive Behavioral Health Plan in our 3 priority areas:</a:t>
            </a:r>
            <a:endParaRPr lang="en-US" sz="2400"/>
          </a:p>
        </p:txBody>
      </p:sp>
      <p:graphicFrame>
        <p:nvGraphicFramePr>
          <p:cNvPr id="4" name="Content Placeholder 3">
            <a:extLst>
              <a:ext uri="{FF2B5EF4-FFF2-40B4-BE49-F238E27FC236}">
                <a16:creationId xmlns:a16="http://schemas.microsoft.com/office/drawing/2014/main" id="{92F2D558-E47D-E433-62B7-9AB109D8E35C}"/>
              </a:ext>
            </a:extLst>
          </p:cNvPr>
          <p:cNvGraphicFramePr>
            <a:graphicFrameLocks noGrp="1"/>
          </p:cNvGraphicFramePr>
          <p:nvPr>
            <p:ph idx="1"/>
            <p:extLst>
              <p:ext uri="{D42A27DB-BD31-4B8C-83A1-F6EECF244321}">
                <p14:modId xmlns:p14="http://schemas.microsoft.com/office/powerpoint/2010/main" val="1287981406"/>
              </p:ext>
            </p:extLst>
          </p:nvPr>
        </p:nvGraphicFramePr>
        <p:xfrm>
          <a:off x="512486" y="2791329"/>
          <a:ext cx="11167027" cy="289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68" name="Graphic 1167" descr="Badge 1 with solid fill">
            <a:extLst>
              <a:ext uri="{FF2B5EF4-FFF2-40B4-BE49-F238E27FC236}">
                <a16:creationId xmlns:a16="http://schemas.microsoft.com/office/drawing/2014/main" id="{C2D29AD0-C562-EA9F-8CFA-CB8C77FED23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28386" y="1876929"/>
            <a:ext cx="914400" cy="914400"/>
          </a:xfrm>
          <a:prstGeom prst="rect">
            <a:avLst/>
          </a:prstGeom>
        </p:spPr>
      </p:pic>
      <p:pic>
        <p:nvPicPr>
          <p:cNvPr id="1169" name="Graphic 1168" descr="Badge with solid fill">
            <a:extLst>
              <a:ext uri="{FF2B5EF4-FFF2-40B4-BE49-F238E27FC236}">
                <a16:creationId xmlns:a16="http://schemas.microsoft.com/office/drawing/2014/main" id="{6B562E7E-D50A-5F2C-A217-EEEC3E23CC4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38800" y="1876929"/>
            <a:ext cx="914400" cy="914400"/>
          </a:xfrm>
          <a:prstGeom prst="rect">
            <a:avLst/>
          </a:prstGeom>
        </p:spPr>
      </p:pic>
      <p:pic>
        <p:nvPicPr>
          <p:cNvPr id="1170" name="Graphic 1169" descr="Badge 3 with solid fill">
            <a:extLst>
              <a:ext uri="{FF2B5EF4-FFF2-40B4-BE49-F238E27FC236}">
                <a16:creationId xmlns:a16="http://schemas.microsoft.com/office/drawing/2014/main" id="{43DFB9DD-2CF1-B539-D798-CFEF264AB08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449214" y="1876929"/>
            <a:ext cx="914400" cy="914400"/>
          </a:xfrm>
          <a:prstGeom prst="rect">
            <a:avLst/>
          </a:prstGeom>
        </p:spPr>
      </p:pic>
    </p:spTree>
    <p:extLst>
      <p:ext uri="{BB962C8B-B14F-4D97-AF65-F5344CB8AC3E}">
        <p14:creationId xmlns:p14="http://schemas.microsoft.com/office/powerpoint/2010/main" val="2842146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F7660A3D-94D7-4E5D-AE77-F2DEE49DF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Rectangle 62">
            <a:extLst>
              <a:ext uri="{FF2B5EF4-FFF2-40B4-BE49-F238E27FC236}">
                <a16:creationId xmlns:a16="http://schemas.microsoft.com/office/drawing/2014/main" id="{A44EB985-DC5C-4DAC-9D62-8DC7D0F25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4" name="Rectangle 63">
            <a:extLst>
              <a:ext uri="{FF2B5EF4-FFF2-40B4-BE49-F238E27FC236}">
                <a16:creationId xmlns:a16="http://schemas.microsoft.com/office/drawing/2014/main" id="{3FCB64ED-B050-4F57-8188-F2332600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6" name="Rectangle 65">
            <a:extLst>
              <a:ext uri="{FF2B5EF4-FFF2-40B4-BE49-F238E27FC236}">
                <a16:creationId xmlns:a16="http://schemas.microsoft.com/office/drawing/2014/main" id="{2BF5D0F4-EA4E-47A5-87BE-9ABB1AF66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8" name="Rectangle 67">
            <a:extLst>
              <a:ext uri="{FF2B5EF4-FFF2-40B4-BE49-F238E27FC236}">
                <a16:creationId xmlns:a16="http://schemas.microsoft.com/office/drawing/2014/main" id="{328C565D-A991-4381-AC37-76A58A4A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4B803A-A023-1AD3-6D8A-FE3D1AC8D252}"/>
              </a:ext>
            </a:extLst>
          </p:cNvPr>
          <p:cNvSpPr>
            <a:spLocks noGrp="1"/>
          </p:cNvSpPr>
          <p:nvPr>
            <p:ph type="title"/>
          </p:nvPr>
        </p:nvSpPr>
        <p:spPr>
          <a:xfrm>
            <a:off x="4449960" y="1507414"/>
            <a:ext cx="7295507" cy="3703320"/>
          </a:xfrm>
        </p:spPr>
        <p:txBody>
          <a:bodyPr vert="horz" lIns="91440" tIns="45720" rIns="91440" bIns="45720" rtlCol="0" anchor="ctr">
            <a:noAutofit/>
          </a:bodyPr>
          <a:lstStyle/>
          <a:p>
            <a:pPr>
              <a:lnSpc>
                <a:spcPct val="90000"/>
              </a:lnSpc>
            </a:pPr>
            <a:r>
              <a:rPr lang="en-US" sz="3400">
                <a:solidFill>
                  <a:schemeClr val="accent1"/>
                </a:solidFill>
              </a:rPr>
              <a:t>IMPROVE INVOLVEMENT IN COMMUNITY HOUSING INITIATIVES TO IMPROVE ACCESSIBILITY, AFFORDABILITY,  AND AVAILABILITY FOR MEMBERS WITH BEHAVIORAL HEALTH CONCERNS.</a:t>
            </a:r>
          </a:p>
        </p:txBody>
      </p:sp>
      <p:sp>
        <p:nvSpPr>
          <p:cNvPr id="60" name="Content Placeholder 59">
            <a:extLst>
              <a:ext uri="{FF2B5EF4-FFF2-40B4-BE49-F238E27FC236}">
                <a16:creationId xmlns:a16="http://schemas.microsoft.com/office/drawing/2014/main" id="{35E8F1BE-9895-6589-66BE-20B017F459DB}"/>
              </a:ext>
            </a:extLst>
          </p:cNvPr>
          <p:cNvSpPr>
            <a:spLocks noGrp="1"/>
          </p:cNvSpPr>
          <p:nvPr>
            <p:ph sz="quarter" idx="4"/>
          </p:nvPr>
        </p:nvSpPr>
        <p:spPr>
          <a:xfrm>
            <a:off x="444342" y="1507414"/>
            <a:ext cx="3330781" cy="3703320"/>
          </a:xfrm>
          <a:ln w="57150">
            <a:noFill/>
          </a:ln>
        </p:spPr>
        <p:txBody>
          <a:bodyPr vert="horz" lIns="91440" tIns="45720" rIns="91440" bIns="45720" rtlCol="0" anchor="ctr">
            <a:normAutofit/>
          </a:bodyPr>
          <a:lstStyle/>
          <a:p>
            <a:pPr marL="0" indent="0" algn="r">
              <a:buNone/>
            </a:pPr>
            <a:r>
              <a:rPr lang="en-US" sz="2000" b="1" cap="all">
                <a:solidFill>
                  <a:schemeClr val="accent2"/>
                </a:solidFill>
              </a:rPr>
              <a:t>Priority area 1</a:t>
            </a:r>
            <a:endParaRPr lang="en-US" sz="2000" cap="all">
              <a:solidFill>
                <a:schemeClr val="accent2"/>
              </a:solidFill>
            </a:endParaRPr>
          </a:p>
        </p:txBody>
      </p:sp>
      <p:sp>
        <p:nvSpPr>
          <p:cNvPr id="70" name="Rectangle 69">
            <a:extLst>
              <a:ext uri="{FF2B5EF4-FFF2-40B4-BE49-F238E27FC236}">
                <a16:creationId xmlns:a16="http://schemas.microsoft.com/office/drawing/2014/main" id="{B7180431-F4DE-415D-BCBB-9316423C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3642"/>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Rectangle 76">
            <a:extLst>
              <a:ext uri="{FF2B5EF4-FFF2-40B4-BE49-F238E27FC236}">
                <a16:creationId xmlns:a16="http://schemas.microsoft.com/office/drawing/2014/main" id="{EEABD997-5EF9-4E9B-AFBB-F6DFAAF3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2209064" y="3329711"/>
            <a:ext cx="3703320" cy="5872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9" name="Rectangle 78">
            <a:extLst>
              <a:ext uri="{FF2B5EF4-FFF2-40B4-BE49-F238E27FC236}">
                <a16:creationId xmlns:a16="http://schemas.microsoft.com/office/drawing/2014/main" id="{E9AB5EE6-A047-4B18-B998-D46DF3C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878019"/>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78699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249177F-A06A-45FB-B00F-00720EA19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2E776F1A-996E-49D1-B112-57A6E71642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4C4C3B4B-612F-41A6-81E2-EF54C81076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02D3A97A-037A-4CD4-96C9-9571CA29B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CE8BCA1D-ACDF-4D63-9AA0-366C4F855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C0A5E9-EA36-65C8-4040-ACCCF0AA3FCA}"/>
              </a:ext>
            </a:extLst>
          </p:cNvPr>
          <p:cNvSpPr>
            <a:spLocks noGrp="1"/>
          </p:cNvSpPr>
          <p:nvPr>
            <p:ph type="title"/>
          </p:nvPr>
        </p:nvSpPr>
        <p:spPr>
          <a:xfrm>
            <a:off x="733608" y="1203424"/>
            <a:ext cx="3365964" cy="4709131"/>
          </a:xfrm>
        </p:spPr>
        <p:txBody>
          <a:bodyPr vert="horz" lIns="91440" tIns="45720" rIns="91440" bIns="45720" rtlCol="0" anchor="ctr">
            <a:normAutofit fontScale="90000"/>
          </a:bodyPr>
          <a:lstStyle/>
          <a:p>
            <a:r>
              <a:rPr lang="en-US" sz="2800">
                <a:solidFill>
                  <a:schemeClr val="accent1"/>
                </a:solidFill>
              </a:rPr>
              <a:t>IMPROVE INVOLVEMENT IN COMMUNITY HOUSING INITIATIVES TO IMPROVE ACCESSIBILITY, AFFORDABILITY,  AND AVAILABILITY FOR MEMBERS WITH BEHAVIORAL HEALTH CONCERNS.</a:t>
            </a:r>
            <a:endParaRPr lang="en-US">
              <a:solidFill>
                <a:schemeClr val="accent1"/>
              </a:solidFill>
            </a:endParaRPr>
          </a:p>
        </p:txBody>
      </p:sp>
      <p:sp>
        <p:nvSpPr>
          <p:cNvPr id="22" name="Rectangle 21">
            <a:extLst>
              <a:ext uri="{FF2B5EF4-FFF2-40B4-BE49-F238E27FC236}">
                <a16:creationId xmlns:a16="http://schemas.microsoft.com/office/drawing/2014/main" id="{5DB82E3F-D9C4-42E7-AABF-D760C2F56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5F145784-B126-48E6-B33B-0BEA2EBF1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06AD7FED-ECA8-4F84-9067-C1B1E9610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74DF12F2-5059-41AC-A8BD-D5E115CDC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7" name="Content Placeholder 6">
            <a:extLst>
              <a:ext uri="{FF2B5EF4-FFF2-40B4-BE49-F238E27FC236}">
                <a16:creationId xmlns:a16="http://schemas.microsoft.com/office/drawing/2014/main" id="{A55D2D1D-F1B7-B5B1-3E61-32BA75B65D94}"/>
              </a:ext>
            </a:extLst>
          </p:cNvPr>
          <p:cNvGraphicFramePr>
            <a:graphicFrameLocks noGrp="1"/>
          </p:cNvGraphicFramePr>
          <p:nvPr>
            <p:ph sz="quarter" idx="4"/>
            <p:extLst>
              <p:ext uri="{D42A27DB-BD31-4B8C-83A1-F6EECF244321}">
                <p14:modId xmlns:p14="http://schemas.microsoft.com/office/powerpoint/2010/main" val="1534518937"/>
              </p:ext>
            </p:extLst>
          </p:nvPr>
        </p:nvGraphicFramePr>
        <p:xfrm>
          <a:off x="4598438" y="1037967"/>
          <a:ext cx="7012370" cy="4709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59">
            <a:extLst>
              <a:ext uri="{FF2B5EF4-FFF2-40B4-BE49-F238E27FC236}">
                <a16:creationId xmlns:a16="http://schemas.microsoft.com/office/drawing/2014/main" id="{CB9A05FF-0673-EA61-9301-1A80D74338E9}"/>
              </a:ext>
            </a:extLst>
          </p:cNvPr>
          <p:cNvSpPr txBox="1">
            <a:spLocks/>
          </p:cNvSpPr>
          <p:nvPr/>
        </p:nvSpPr>
        <p:spPr>
          <a:xfrm>
            <a:off x="-185972" y="-813693"/>
            <a:ext cx="3330781" cy="3703320"/>
          </a:xfrm>
          <a:prstGeom prst="rect">
            <a:avLst/>
          </a:prstGeom>
          <a:ln w="57150">
            <a:noFill/>
          </a:ln>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r">
              <a:buFont typeface="Wingdings 2" panose="05020102010507070707" pitchFamily="18" charset="2"/>
              <a:buNone/>
            </a:pPr>
            <a:r>
              <a:rPr lang="en-US" sz="2000" b="1" cap="all">
                <a:solidFill>
                  <a:schemeClr val="accent2"/>
                </a:solidFill>
              </a:rPr>
              <a:t>Priority area 1</a:t>
            </a:r>
            <a:endParaRPr lang="en-US" sz="2000" cap="all">
              <a:solidFill>
                <a:schemeClr val="accent2"/>
              </a:solidFill>
            </a:endParaRPr>
          </a:p>
        </p:txBody>
      </p:sp>
      <p:sp>
        <p:nvSpPr>
          <p:cNvPr id="5" name="TextBox 4">
            <a:extLst>
              <a:ext uri="{FF2B5EF4-FFF2-40B4-BE49-F238E27FC236}">
                <a16:creationId xmlns:a16="http://schemas.microsoft.com/office/drawing/2014/main" id="{D957BE87-9D91-5987-DF27-6D4E771C0852}"/>
              </a:ext>
            </a:extLst>
          </p:cNvPr>
          <p:cNvSpPr txBox="1"/>
          <p:nvPr/>
        </p:nvSpPr>
        <p:spPr>
          <a:xfrm>
            <a:off x="4597084" y="1687075"/>
            <a:ext cx="1209059" cy="369332"/>
          </a:xfrm>
          <a:prstGeom prst="rect">
            <a:avLst/>
          </a:prstGeom>
          <a:noFill/>
        </p:spPr>
        <p:txBody>
          <a:bodyPr wrap="square">
            <a:spAutoFit/>
          </a:bodyPr>
          <a:lstStyle/>
          <a:p>
            <a:pPr lvl="0"/>
            <a:r>
              <a:rPr lang="en-US">
                <a:solidFill>
                  <a:schemeClr val="accent1">
                    <a:lumMod val="60000"/>
                    <a:lumOff val="40000"/>
                  </a:schemeClr>
                </a:solidFill>
              </a:rPr>
              <a:t>Complete </a:t>
            </a:r>
          </a:p>
        </p:txBody>
      </p:sp>
      <p:sp>
        <p:nvSpPr>
          <p:cNvPr id="6" name="TextBox 5">
            <a:extLst>
              <a:ext uri="{FF2B5EF4-FFF2-40B4-BE49-F238E27FC236}">
                <a16:creationId xmlns:a16="http://schemas.microsoft.com/office/drawing/2014/main" id="{F913CDA9-9392-DA5C-AA52-92E7312086B2}"/>
              </a:ext>
            </a:extLst>
          </p:cNvPr>
          <p:cNvSpPr txBox="1"/>
          <p:nvPr/>
        </p:nvSpPr>
        <p:spPr>
          <a:xfrm>
            <a:off x="4597084" y="2889627"/>
            <a:ext cx="1209059" cy="369332"/>
          </a:xfrm>
          <a:prstGeom prst="rect">
            <a:avLst/>
          </a:prstGeom>
          <a:noFill/>
        </p:spPr>
        <p:txBody>
          <a:bodyPr wrap="square">
            <a:spAutoFit/>
          </a:bodyPr>
          <a:lstStyle/>
          <a:p>
            <a:pPr lvl="0"/>
            <a:r>
              <a:rPr lang="en-US">
                <a:solidFill>
                  <a:schemeClr val="accent1">
                    <a:lumMod val="60000"/>
                    <a:lumOff val="40000"/>
                  </a:schemeClr>
                </a:solidFill>
              </a:rPr>
              <a:t>Complete </a:t>
            </a:r>
          </a:p>
        </p:txBody>
      </p:sp>
      <p:sp>
        <p:nvSpPr>
          <p:cNvPr id="8" name="TextBox 7">
            <a:extLst>
              <a:ext uri="{FF2B5EF4-FFF2-40B4-BE49-F238E27FC236}">
                <a16:creationId xmlns:a16="http://schemas.microsoft.com/office/drawing/2014/main" id="{55A37B16-1E23-09DB-0784-3641A95680D8}"/>
              </a:ext>
            </a:extLst>
          </p:cNvPr>
          <p:cNvSpPr txBox="1"/>
          <p:nvPr/>
        </p:nvSpPr>
        <p:spPr>
          <a:xfrm>
            <a:off x="4597084" y="4133696"/>
            <a:ext cx="1209059" cy="369332"/>
          </a:xfrm>
          <a:prstGeom prst="rect">
            <a:avLst/>
          </a:prstGeom>
          <a:noFill/>
        </p:spPr>
        <p:txBody>
          <a:bodyPr wrap="square">
            <a:spAutoFit/>
          </a:bodyPr>
          <a:lstStyle/>
          <a:p>
            <a:pPr lvl="0"/>
            <a:r>
              <a:rPr lang="en-US">
                <a:solidFill>
                  <a:schemeClr val="accent1">
                    <a:lumMod val="60000"/>
                    <a:lumOff val="40000"/>
                  </a:schemeClr>
                </a:solidFill>
              </a:rPr>
              <a:t>Complete </a:t>
            </a:r>
          </a:p>
        </p:txBody>
      </p:sp>
    </p:spTree>
    <p:extLst>
      <p:ext uri="{BB962C8B-B14F-4D97-AF65-F5344CB8AC3E}">
        <p14:creationId xmlns:p14="http://schemas.microsoft.com/office/powerpoint/2010/main" val="158180411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A8D10092-A860-4EFB-963F-A14DA3648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93F5BBE-1F3B-00BE-52C4-892B6E2C55EB}"/>
              </a:ext>
            </a:extLst>
          </p:cNvPr>
          <p:cNvSpPr>
            <a:spLocks noGrp="1"/>
          </p:cNvSpPr>
          <p:nvPr>
            <p:ph type="title"/>
          </p:nvPr>
        </p:nvSpPr>
        <p:spPr>
          <a:xfrm>
            <a:off x="581190" y="729200"/>
            <a:ext cx="11029616" cy="1013800"/>
          </a:xfrm>
        </p:spPr>
        <p:txBody>
          <a:bodyPr vert="horz" lIns="91440" tIns="45720" rIns="91440" bIns="45720" rtlCol="0" anchor="b">
            <a:normAutofit fontScale="90000"/>
          </a:bodyPr>
          <a:lstStyle/>
          <a:p>
            <a:pPr>
              <a:lnSpc>
                <a:spcPct val="90000"/>
              </a:lnSpc>
            </a:pPr>
            <a:r>
              <a:rPr lang="en-US" sz="2400">
                <a:solidFill>
                  <a:schemeClr val="accent2"/>
                </a:solidFill>
              </a:rPr>
              <a:t>Intervention 1:</a:t>
            </a:r>
            <a:r>
              <a:rPr lang="en-US">
                <a:solidFill>
                  <a:schemeClr val="accent2"/>
                </a:solidFill>
              </a:rPr>
              <a:t> </a:t>
            </a:r>
            <a:r>
              <a:rPr lang="en-US" sz="2200"/>
              <a:t>CONVENE</a:t>
            </a:r>
            <a:r>
              <a:rPr lang="en-US" sz="2200" i="0"/>
              <a:t> A RECURRING MEETING WITH KEY ORGANIZATIONS FOCUSED ON HOUSING CAPACITY DEVELOPMENT FOR THE BEHAVIORAL HEALTH POPULATION, NOT LESS THAN Quarterly</a:t>
            </a:r>
            <a:r>
              <a:rPr lang="en-US" sz="2200"/>
              <a:t>.</a:t>
            </a:r>
            <a:r>
              <a:rPr lang="en-US" sz="2200" i="0"/>
              <a:t> </a:t>
            </a:r>
            <a:endParaRPr lang="en-US" sz="2200"/>
          </a:p>
        </p:txBody>
      </p:sp>
      <p:sp>
        <p:nvSpPr>
          <p:cNvPr id="25" name="Rectangle 24">
            <a:extLst>
              <a:ext uri="{FF2B5EF4-FFF2-40B4-BE49-F238E27FC236}">
                <a16:creationId xmlns:a16="http://schemas.microsoft.com/office/drawing/2014/main" id="{2A2327CB-1839-4A51-8B61-B95E86C5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descr="Light bulb over people discussing">
            <a:extLst>
              <a:ext uri="{FF2B5EF4-FFF2-40B4-BE49-F238E27FC236}">
                <a16:creationId xmlns:a16="http://schemas.microsoft.com/office/drawing/2014/main" id="{A206F171-1E78-E2FD-E0FC-9A7C75336C39}"/>
              </a:ext>
            </a:extLst>
          </p:cNvPr>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25335" r="14206" b="-4"/>
          <a:stretch/>
        </p:blipFill>
        <p:spPr>
          <a:xfrm>
            <a:off x="657225" y="2361056"/>
            <a:ext cx="3305175" cy="3649219"/>
          </a:xfrm>
          <a:prstGeom prst="rect">
            <a:avLst/>
          </a:prstGeom>
        </p:spPr>
      </p:pic>
      <p:sp>
        <p:nvSpPr>
          <p:cNvPr id="4" name="Content Placeholder 3">
            <a:extLst>
              <a:ext uri="{FF2B5EF4-FFF2-40B4-BE49-F238E27FC236}">
                <a16:creationId xmlns:a16="http://schemas.microsoft.com/office/drawing/2014/main" id="{AD824E8E-4AD0-2E99-3B7E-14489CC37D0D}"/>
              </a:ext>
            </a:extLst>
          </p:cNvPr>
          <p:cNvSpPr>
            <a:spLocks noGrp="1"/>
          </p:cNvSpPr>
          <p:nvPr>
            <p:ph sz="half" idx="2"/>
          </p:nvPr>
        </p:nvSpPr>
        <p:spPr>
          <a:xfrm>
            <a:off x="4505325" y="2180496"/>
            <a:ext cx="7502899" cy="4045683"/>
          </a:xfrm>
        </p:spPr>
        <p:txBody>
          <a:bodyPr vert="horz" lIns="91440" tIns="45720" rIns="91440" bIns="45720" rtlCol="0" anchor="ctr">
            <a:normAutofit/>
          </a:bodyPr>
          <a:lstStyle/>
          <a:p>
            <a:pPr marL="305435" indent="-305435"/>
            <a:r>
              <a:rPr lang="en-US" sz="2000"/>
              <a:t>UHA and Adapt meet monthly to discuss behavioral health capacity development, which includes housing and clinical programs.</a:t>
            </a:r>
            <a:endParaRPr lang="en-US"/>
          </a:p>
          <a:p>
            <a:pPr marL="305435" indent="-305435"/>
            <a:r>
              <a:rPr lang="en-US" sz="2000"/>
              <a:t>UHA tracks capacity development through reports from the monthly Homeless Transition Action Group (HTAG), LPSCC and the LPSCC Behavioral Health &amp; Housing Subcommittee.</a:t>
            </a:r>
          </a:p>
          <a:p>
            <a:pPr marL="305435" indent="-305435"/>
            <a:r>
              <a:rPr lang="en-US" sz="2000"/>
              <a:t>UHA established a Behavioral Health Committee in April 2023, a recurring monthly meeting including contracted provider partners.</a:t>
            </a:r>
          </a:p>
          <a:p>
            <a:pPr marL="629285" lvl="1" indent="-305435"/>
            <a:r>
              <a:rPr lang="en-US" sz="1800"/>
              <a:t>The Behavioral Health Committee will begin discussing housing capacity development, at least once quarterly in 2024.</a:t>
            </a:r>
          </a:p>
        </p:txBody>
      </p:sp>
    </p:spTree>
    <p:extLst>
      <p:ext uri="{BB962C8B-B14F-4D97-AF65-F5344CB8AC3E}">
        <p14:creationId xmlns:p14="http://schemas.microsoft.com/office/powerpoint/2010/main" val="1358109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249177F-A06A-45FB-B00F-00720EA19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2E776F1A-996E-49D1-B112-57A6E71642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4C4C3B4B-612F-41A6-81E2-EF54C81076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02D3A97A-037A-4CD4-96C9-9571CA29B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CE8BCA1D-ACDF-4D63-9AA0-366C4F855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C0A5E9-EA36-65C8-4040-ACCCF0AA3FCA}"/>
              </a:ext>
            </a:extLst>
          </p:cNvPr>
          <p:cNvSpPr>
            <a:spLocks noGrp="1"/>
          </p:cNvSpPr>
          <p:nvPr>
            <p:ph type="title"/>
          </p:nvPr>
        </p:nvSpPr>
        <p:spPr>
          <a:xfrm>
            <a:off x="746228" y="1037967"/>
            <a:ext cx="3054091" cy="4709131"/>
          </a:xfrm>
        </p:spPr>
        <p:txBody>
          <a:bodyPr vert="horz" lIns="91440" tIns="45720" rIns="91440" bIns="45720" rtlCol="0" anchor="ctr">
            <a:normAutofit/>
          </a:bodyPr>
          <a:lstStyle/>
          <a:p>
            <a:r>
              <a:rPr lang="en-US">
                <a:solidFill>
                  <a:schemeClr val="accent2"/>
                </a:solidFill>
              </a:rPr>
              <a:t>Intervention 2: </a:t>
            </a:r>
            <a:r>
              <a:rPr lang="en-US">
                <a:solidFill>
                  <a:schemeClr val="accent1"/>
                </a:solidFill>
              </a:rPr>
              <a:t>ESTABLISH A LOCAL HOMELESS COMMISSION TO ADDRESS UNHOUSED POPULATION IN CITY OF ROSEBURG​</a:t>
            </a:r>
          </a:p>
        </p:txBody>
      </p:sp>
      <p:sp>
        <p:nvSpPr>
          <p:cNvPr id="22" name="Rectangle 21">
            <a:extLst>
              <a:ext uri="{FF2B5EF4-FFF2-40B4-BE49-F238E27FC236}">
                <a16:creationId xmlns:a16="http://schemas.microsoft.com/office/drawing/2014/main" id="{5DB82E3F-D9C4-42E7-AABF-D760C2F56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5F145784-B126-48E6-B33B-0BEA2EBF1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06AD7FED-ECA8-4F84-9067-C1B1E9610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74DF12F2-5059-41AC-A8BD-D5E115CDC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7" name="Content Placeholder 6">
            <a:extLst>
              <a:ext uri="{FF2B5EF4-FFF2-40B4-BE49-F238E27FC236}">
                <a16:creationId xmlns:a16="http://schemas.microsoft.com/office/drawing/2014/main" id="{A55D2D1D-F1B7-B5B1-3E61-32BA75B65D94}"/>
              </a:ext>
            </a:extLst>
          </p:cNvPr>
          <p:cNvGraphicFramePr>
            <a:graphicFrameLocks noGrp="1"/>
          </p:cNvGraphicFramePr>
          <p:nvPr>
            <p:ph sz="quarter" idx="4"/>
            <p:extLst>
              <p:ext uri="{D42A27DB-BD31-4B8C-83A1-F6EECF244321}">
                <p14:modId xmlns:p14="http://schemas.microsoft.com/office/powerpoint/2010/main" val="3808239015"/>
              </p:ext>
            </p:extLst>
          </p:nvPr>
        </p:nvGraphicFramePr>
        <p:xfrm>
          <a:off x="4598438" y="1037967"/>
          <a:ext cx="7012370" cy="4709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 name="TextBox 22">
            <a:extLst>
              <a:ext uri="{FF2B5EF4-FFF2-40B4-BE49-F238E27FC236}">
                <a16:creationId xmlns:a16="http://schemas.microsoft.com/office/drawing/2014/main" id="{BFE052DE-0AE3-0FF5-9DB5-7BC8B09DC8B9}"/>
              </a:ext>
            </a:extLst>
          </p:cNvPr>
          <p:cNvSpPr txBox="1"/>
          <p:nvPr/>
        </p:nvSpPr>
        <p:spPr>
          <a:xfrm>
            <a:off x="792104" y="6558844"/>
            <a:ext cx="119248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rgbClr val="4590B8"/>
                </a:solidFill>
                <a:latin typeface="Calibri"/>
              </a:rPr>
              <a:t>Priority area 1: IMPROVE INVOLVEMENT IN COMMUNITY HOUSING INITIATIVES TO IMPROVE ACCESSIBILITY, AFFORDABILITY,  AND AVAILABILITY FOR MEMBERS WITH BEHAVIORAL HEALTH CONCERNS</a:t>
            </a:r>
            <a:endParaRPr lang="en-US"/>
          </a:p>
        </p:txBody>
      </p:sp>
    </p:spTree>
    <p:extLst>
      <p:ext uri="{BB962C8B-B14F-4D97-AF65-F5344CB8AC3E}">
        <p14:creationId xmlns:p14="http://schemas.microsoft.com/office/powerpoint/2010/main" val="305730841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7" name="Rectangle 1056">
            <a:extLst>
              <a:ext uri="{FF2B5EF4-FFF2-40B4-BE49-F238E27FC236}">
                <a16:creationId xmlns:a16="http://schemas.microsoft.com/office/drawing/2014/main" id="{7A1EB241-0852-428A-8A50-67737CA93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59" name="Rectangle 1058">
            <a:extLst>
              <a:ext uri="{FF2B5EF4-FFF2-40B4-BE49-F238E27FC236}">
                <a16:creationId xmlns:a16="http://schemas.microsoft.com/office/drawing/2014/main" id="{7A23EDC2-E1E5-4C5D-9C74-714516AF5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61" name="Rectangle 1060">
            <a:extLst>
              <a:ext uri="{FF2B5EF4-FFF2-40B4-BE49-F238E27FC236}">
                <a16:creationId xmlns:a16="http://schemas.microsoft.com/office/drawing/2014/main" id="{B2781548-0E4F-4401-A909-82EDF50DB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63" name="Rectangle 1062">
            <a:extLst>
              <a:ext uri="{FF2B5EF4-FFF2-40B4-BE49-F238E27FC236}">
                <a16:creationId xmlns:a16="http://schemas.microsoft.com/office/drawing/2014/main" id="{C61FDE54-4204-4D08-A7FE-3ADFDAE64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C24CBB5-9708-46BB-A64D-458A617A8EC3}"/>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n-US" sz="2400">
                <a:solidFill>
                  <a:schemeClr val="accent2"/>
                </a:solidFill>
              </a:rPr>
              <a:t>Intervention 3: </a:t>
            </a:r>
            <a:r>
              <a:rPr lang="en-US" sz="2400"/>
              <a:t>Open a local navigation center within 2 years </a:t>
            </a:r>
            <a:endParaRPr lang="en-US" sz="2200"/>
          </a:p>
        </p:txBody>
      </p:sp>
      <p:sp>
        <p:nvSpPr>
          <p:cNvPr id="1065" name="Rectangle 1064">
            <a:extLst>
              <a:ext uri="{FF2B5EF4-FFF2-40B4-BE49-F238E27FC236}">
                <a16:creationId xmlns:a16="http://schemas.microsoft.com/office/drawing/2014/main" id="{0560EE91-C39D-4300-A1A6-C61D61EEE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room with two beds and a shelf with clothes on it&#10;&#10;Description automatically generated">
            <a:extLst>
              <a:ext uri="{FF2B5EF4-FFF2-40B4-BE49-F238E27FC236}">
                <a16:creationId xmlns:a16="http://schemas.microsoft.com/office/drawing/2014/main" id="{7D9DF80F-0123-8E85-D4BD-DD3847E02E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14" r="1" b="14097"/>
          <a:stretch/>
        </p:blipFill>
        <p:spPr bwMode="auto">
          <a:xfrm>
            <a:off x="816252" y="2361057"/>
            <a:ext cx="2987121" cy="1778378"/>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descr="A row of small wooden buildings&#10;&#10;Description automatically generated">
            <a:extLst>
              <a:ext uri="{FF2B5EF4-FFF2-40B4-BE49-F238E27FC236}">
                <a16:creationId xmlns:a16="http://schemas.microsoft.com/office/drawing/2014/main" id="{DF46E804-EF66-223C-FE5F-79C13D393333}"/>
              </a:ext>
            </a:extLst>
          </p:cNvPr>
          <p:cNvPicPr>
            <a:picLocks noGrp="1" noChangeAspect="1"/>
          </p:cNvPicPr>
          <p:nvPr>
            <p:ph sz="quarter" idx="4"/>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5517" r="1" b="1"/>
          <a:stretch/>
        </p:blipFill>
        <p:spPr>
          <a:xfrm>
            <a:off x="816243" y="4231896"/>
            <a:ext cx="2987138" cy="1778379"/>
          </a:xfrm>
          <a:prstGeom prst="rect">
            <a:avLst/>
          </a:prstGeom>
        </p:spPr>
      </p:pic>
      <p:graphicFrame>
        <p:nvGraphicFramePr>
          <p:cNvPr id="1039" name="Content Placeholder 11">
            <a:extLst>
              <a:ext uri="{FF2B5EF4-FFF2-40B4-BE49-F238E27FC236}">
                <a16:creationId xmlns:a16="http://schemas.microsoft.com/office/drawing/2014/main" id="{E9C9CCAB-1BF1-E26F-35C8-6FA486ADA89E}"/>
              </a:ext>
            </a:extLst>
          </p:cNvPr>
          <p:cNvGraphicFramePr>
            <a:graphicFrameLocks noGrp="1"/>
          </p:cNvGraphicFramePr>
          <p:nvPr>
            <p:ph sz="half" idx="2"/>
            <p:extLst>
              <p:ext uri="{D42A27DB-BD31-4B8C-83A1-F6EECF244321}">
                <p14:modId xmlns:p14="http://schemas.microsoft.com/office/powerpoint/2010/main" val="4103942056"/>
              </p:ext>
            </p:extLst>
          </p:nvPr>
        </p:nvGraphicFramePr>
        <p:xfrm>
          <a:off x="4436200" y="2128304"/>
          <a:ext cx="7216359" cy="404568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Graphic 3" descr="Bullseye with solid fill">
            <a:extLst>
              <a:ext uri="{FF2B5EF4-FFF2-40B4-BE49-F238E27FC236}">
                <a16:creationId xmlns:a16="http://schemas.microsoft.com/office/drawing/2014/main" id="{32853796-FAE9-E24E-A441-8EAE31D3549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31907" y="5241444"/>
            <a:ext cx="914400" cy="914400"/>
          </a:xfrm>
          <a:prstGeom prst="rect">
            <a:avLst/>
          </a:prstGeom>
        </p:spPr>
      </p:pic>
      <p:sp>
        <p:nvSpPr>
          <p:cNvPr id="10" name="TextBox 9">
            <a:extLst>
              <a:ext uri="{FF2B5EF4-FFF2-40B4-BE49-F238E27FC236}">
                <a16:creationId xmlns:a16="http://schemas.microsoft.com/office/drawing/2014/main" id="{5B1ABBB4-4099-9157-4692-04BC2498E3FB}"/>
              </a:ext>
            </a:extLst>
          </p:cNvPr>
          <p:cNvSpPr txBox="1"/>
          <p:nvPr/>
        </p:nvSpPr>
        <p:spPr>
          <a:xfrm>
            <a:off x="773290" y="6427141"/>
            <a:ext cx="1263979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rgbClr val="4590B8"/>
                </a:solidFill>
                <a:latin typeface="Calibri"/>
              </a:rPr>
              <a:t>Priority area 1: IMPROVE INVOLVEMENT IN COMMUNITY HOUSING INITIATIVES TO IMPROVE ACCESSIBILITY, AFFORDABILITY,  AND AVAILABILITY FOR MEMBERS WITH BEHAVIORAL HEALTH CONCERNS</a:t>
            </a:r>
            <a:endParaRPr lang="en-US"/>
          </a:p>
        </p:txBody>
      </p:sp>
    </p:spTree>
    <p:extLst>
      <p:ext uri="{BB962C8B-B14F-4D97-AF65-F5344CB8AC3E}">
        <p14:creationId xmlns:p14="http://schemas.microsoft.com/office/powerpoint/2010/main" val="3606105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1" name="Rectangle 5130">
            <a:extLst>
              <a:ext uri="{FF2B5EF4-FFF2-40B4-BE49-F238E27FC236}">
                <a16:creationId xmlns:a16="http://schemas.microsoft.com/office/drawing/2014/main" id="{4126825C-C353-4D81-8E07-98E05DBA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33" name="Rectangle 5132">
            <a:extLst>
              <a:ext uri="{FF2B5EF4-FFF2-40B4-BE49-F238E27FC236}">
                <a16:creationId xmlns:a16="http://schemas.microsoft.com/office/drawing/2014/main" id="{C0ADCA04-5B25-4F5E-9F91-4EE56EC9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35" name="Rectangle 5134">
            <a:extLst>
              <a:ext uri="{FF2B5EF4-FFF2-40B4-BE49-F238E27FC236}">
                <a16:creationId xmlns:a16="http://schemas.microsoft.com/office/drawing/2014/main" id="{5DB20E88-3AE1-4383-86CB-932E77207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37" name="Rectangle 5136">
            <a:extLst>
              <a:ext uri="{FF2B5EF4-FFF2-40B4-BE49-F238E27FC236}">
                <a16:creationId xmlns:a16="http://schemas.microsoft.com/office/drawing/2014/main" id="{61588EAD-27DD-4E2D-B308-47C473EC9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C24CBB5-9708-46BB-A64D-458A617A8EC3}"/>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n-US" sz="2400">
                <a:solidFill>
                  <a:schemeClr val="accent2"/>
                </a:solidFill>
              </a:rPr>
              <a:t>Intervention 4: </a:t>
            </a:r>
            <a:r>
              <a:rPr lang="en-US" sz="2400"/>
              <a:t>UHA’s Investment in COMMUNITY Housing developments</a:t>
            </a:r>
          </a:p>
        </p:txBody>
      </p:sp>
      <p:pic>
        <p:nvPicPr>
          <p:cNvPr id="5126" name="Picture 6" descr="A picture containing text, sky, outdoor, building&#10;&#10;Description automatically generated">
            <a:extLst>
              <a:ext uri="{FF2B5EF4-FFF2-40B4-BE49-F238E27FC236}">
                <a16:creationId xmlns:a16="http://schemas.microsoft.com/office/drawing/2014/main" id="{6257FFC0-44D5-BD28-292A-D2318D941B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773" r="2" b="6252"/>
          <a:stretch/>
        </p:blipFill>
        <p:spPr bwMode="auto">
          <a:xfrm>
            <a:off x="449476" y="1892627"/>
            <a:ext cx="3699935" cy="22027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 parking lot with cars&#10;&#10;Description automatically generated with low confidence">
            <a:extLst>
              <a:ext uri="{FF2B5EF4-FFF2-40B4-BE49-F238E27FC236}">
                <a16:creationId xmlns:a16="http://schemas.microsoft.com/office/drawing/2014/main" id="{DC22E94D-3CDC-6EA9-9DEC-D29F645AE4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18" r="3" b="10949"/>
          <a:stretch/>
        </p:blipFill>
        <p:spPr bwMode="auto">
          <a:xfrm>
            <a:off x="449476" y="4187827"/>
            <a:ext cx="3699935" cy="220273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C2970C5D-279D-796A-1706-FE3F5F85E4E1}"/>
              </a:ext>
            </a:extLst>
          </p:cNvPr>
          <p:cNvSpPr txBox="1">
            <a:spLocks/>
          </p:cNvSpPr>
          <p:nvPr/>
        </p:nvSpPr>
        <p:spPr>
          <a:xfrm>
            <a:off x="4363919" y="2392651"/>
            <a:ext cx="7509349" cy="4574870"/>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fontAlgn="base"/>
            <a:r>
              <a:rPr lang="en-US">
                <a:solidFill>
                  <a:schemeClr val="tx1"/>
                </a:solidFill>
                <a:latin typeface="+mj-lt"/>
                <a:cs typeface="Calibri"/>
              </a:rPr>
              <a:t>UHA provided </a:t>
            </a:r>
            <a:r>
              <a:rPr lang="en-US" b="0" i="0" u="none" strike="noStrike">
                <a:solidFill>
                  <a:schemeClr val="tx1"/>
                </a:solidFill>
                <a:effectLst/>
                <a:latin typeface="+mj-lt"/>
                <a:cs typeface="Calibri"/>
              </a:rPr>
              <a:t>$100,000 to Adapt Integrated Health Care </a:t>
            </a:r>
            <a:r>
              <a:rPr lang="en-US">
                <a:solidFill>
                  <a:schemeClr val="tx1"/>
                </a:solidFill>
                <a:latin typeface="+mj-lt"/>
                <a:cs typeface="Calibri"/>
              </a:rPr>
              <a:t>to increase </a:t>
            </a:r>
            <a:r>
              <a:rPr lang="en-US" b="0" i="0" u="none" strike="noStrike">
                <a:solidFill>
                  <a:schemeClr val="tx1"/>
                </a:solidFill>
                <a:effectLst/>
                <a:latin typeface="+mj-lt"/>
                <a:cs typeface="Calibri"/>
              </a:rPr>
              <a:t>transitional housing resources for individuals with substance use disorder needs</a:t>
            </a:r>
            <a:endParaRPr lang="en-US" b="0" i="0">
              <a:solidFill>
                <a:schemeClr val="tx1"/>
              </a:solidFill>
              <a:effectLst/>
              <a:latin typeface="+mj-lt"/>
              <a:cs typeface="Calibri"/>
            </a:endParaRPr>
          </a:p>
          <a:p>
            <a:pPr marL="629285" lvl="1" indent="-305435" fontAlgn="base"/>
            <a:r>
              <a:rPr lang="en-US" sz="1800" b="0" i="0" u="none" strike="noStrike">
                <a:solidFill>
                  <a:schemeClr val="tx1"/>
                </a:solidFill>
                <a:effectLst/>
                <a:latin typeface="+mj-lt"/>
                <a:cs typeface="Calibri"/>
              </a:rPr>
              <a:t>Funds were used for the remodel and development of </a:t>
            </a:r>
            <a:r>
              <a:rPr lang="en-US" sz="1800">
                <a:solidFill>
                  <a:schemeClr val="tx1"/>
                </a:solidFill>
                <a:latin typeface="+mj-lt"/>
                <a:cs typeface="Calibri"/>
              </a:rPr>
              <a:t>“The Lodge,” a</a:t>
            </a:r>
            <a:r>
              <a:rPr lang="en-US" sz="1800" b="0" i="0" u="none" strike="noStrike">
                <a:solidFill>
                  <a:schemeClr val="tx1"/>
                </a:solidFill>
                <a:effectLst/>
                <a:latin typeface="+mj-lt"/>
                <a:cs typeface="Calibri"/>
              </a:rPr>
              <a:t> 12-unit hotel w</a:t>
            </a:r>
            <a:r>
              <a:rPr lang="en-US" sz="1800">
                <a:solidFill>
                  <a:schemeClr val="tx1"/>
                </a:solidFill>
                <a:latin typeface="+mj-lt"/>
                <a:cs typeface="Calibri"/>
              </a:rPr>
              <a:t>hich will become a</a:t>
            </a:r>
            <a:r>
              <a:rPr lang="en-US" sz="1800" b="0" i="0" u="none" strike="noStrike">
                <a:solidFill>
                  <a:schemeClr val="tx1"/>
                </a:solidFill>
                <a:effectLst/>
                <a:latin typeface="+mj-lt"/>
                <a:cs typeface="Calibri"/>
              </a:rPr>
              <a:t> transitional housing resource for individuals that have substance use disorder needs ​ </a:t>
            </a:r>
            <a:endParaRPr lang="en-US" sz="1800" b="0" i="0">
              <a:solidFill>
                <a:schemeClr val="tx1"/>
              </a:solidFill>
              <a:effectLst/>
              <a:latin typeface="+mj-lt"/>
              <a:cs typeface="Calibri"/>
            </a:endParaRPr>
          </a:p>
          <a:p>
            <a:pPr marL="305435" indent="-305435"/>
            <a:r>
              <a:rPr lang="en-US">
                <a:solidFill>
                  <a:schemeClr val="tx1"/>
                </a:solidFill>
                <a:latin typeface="+mj-lt"/>
                <a:cs typeface="Calibri"/>
              </a:rPr>
              <a:t>"511 Stephens" is a 52-bed hotel that</a:t>
            </a:r>
            <a:r>
              <a:rPr lang="en-US" sz="1800">
                <a:solidFill>
                  <a:schemeClr val="tx1"/>
                </a:solidFill>
                <a:latin typeface="+mj-lt"/>
                <a:cs typeface="Calibri"/>
              </a:rPr>
              <a:t> is undergoing renovation</a:t>
            </a:r>
            <a:r>
              <a:rPr lang="en-US">
                <a:solidFill>
                  <a:schemeClr val="tx1"/>
                </a:solidFill>
                <a:latin typeface="+mj-lt"/>
                <a:cs typeface="Calibri"/>
              </a:rPr>
              <a:t>.  This behavioral health housing will</a:t>
            </a:r>
            <a:r>
              <a:rPr lang="en-US" sz="1800">
                <a:solidFill>
                  <a:schemeClr val="tx1"/>
                </a:solidFill>
                <a:latin typeface="+mj-lt"/>
                <a:cs typeface="Calibri"/>
              </a:rPr>
              <a:t> have rooms set aside for </a:t>
            </a:r>
            <a:r>
              <a:rPr lang="en-US">
                <a:solidFill>
                  <a:schemeClr val="tx1"/>
                </a:solidFill>
                <a:latin typeface="+mj-lt"/>
                <a:cs typeface="Calibri"/>
              </a:rPr>
              <a:t>short and long-term</a:t>
            </a:r>
            <a:r>
              <a:rPr lang="en-US" sz="1800">
                <a:solidFill>
                  <a:schemeClr val="tx1"/>
                </a:solidFill>
                <a:latin typeface="+mj-lt"/>
                <a:cs typeface="Calibri"/>
              </a:rPr>
              <a:t> needs </a:t>
            </a:r>
            <a:r>
              <a:rPr lang="en-US">
                <a:solidFill>
                  <a:schemeClr val="tx1"/>
                </a:solidFill>
                <a:latin typeface="+mj-lt"/>
                <a:cs typeface="Calibri"/>
              </a:rPr>
              <a:t>as well as assisting those</a:t>
            </a:r>
            <a:r>
              <a:rPr lang="en-US" sz="1800">
                <a:solidFill>
                  <a:schemeClr val="tx1"/>
                </a:solidFill>
                <a:latin typeface="+mj-lt"/>
                <a:cs typeface="Calibri"/>
              </a:rPr>
              <a:t> returning from the state hospital.  </a:t>
            </a:r>
            <a:endParaRPr lang="en-US" sz="1800">
              <a:solidFill>
                <a:schemeClr val="tx1"/>
              </a:solidFill>
              <a:latin typeface="+mj-lt"/>
              <a:cs typeface="Calibri" panose="020F0502020204030204" pitchFamily="34" charset="0"/>
            </a:endParaRPr>
          </a:p>
          <a:p>
            <a:pPr marL="305435" indent="-305435"/>
            <a:r>
              <a:rPr lang="en-US">
                <a:solidFill>
                  <a:schemeClr val="tx1"/>
                </a:solidFill>
                <a:latin typeface="+mj-lt"/>
                <a:cs typeface="Calibri"/>
              </a:rPr>
              <a:t>Both hotels are staffed with peers and the goal is to engage people experiencing substance use disorders and mental health needs. </a:t>
            </a:r>
            <a:r>
              <a:rPr lang="en-US">
                <a:solidFill>
                  <a:schemeClr val="tx1"/>
                </a:solidFill>
                <a:ea typeface="+mn-lt"/>
                <a:cs typeface="+mn-lt"/>
              </a:rPr>
              <a:t> Peers will work with the tenants to identify needs and goals, make the connections to allow the tenant to engage in the services identified, and work to maintain continued progress on these services. </a:t>
            </a:r>
          </a:p>
          <a:p>
            <a:pPr marL="305435" indent="-305435"/>
            <a:endParaRPr lang="en-US">
              <a:solidFill>
                <a:schemeClr val="tx1"/>
              </a:solidFill>
              <a:latin typeface="+mj-lt"/>
              <a:cs typeface="Calibri"/>
            </a:endParaRPr>
          </a:p>
          <a:p>
            <a:pPr marL="305435" indent="-305435"/>
            <a:endParaRPr lang="en-US"/>
          </a:p>
        </p:txBody>
      </p:sp>
      <p:sp>
        <p:nvSpPr>
          <p:cNvPr id="3" name="TextBox 2">
            <a:extLst>
              <a:ext uri="{FF2B5EF4-FFF2-40B4-BE49-F238E27FC236}">
                <a16:creationId xmlns:a16="http://schemas.microsoft.com/office/drawing/2014/main" id="{4BC0B206-A61A-B62F-7273-5C5111595F43}"/>
              </a:ext>
            </a:extLst>
          </p:cNvPr>
          <p:cNvSpPr txBox="1"/>
          <p:nvPr/>
        </p:nvSpPr>
        <p:spPr>
          <a:xfrm>
            <a:off x="942622" y="6530622"/>
            <a:ext cx="1164260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rgbClr val="4590B8"/>
                </a:solidFill>
                <a:latin typeface="Calibri"/>
              </a:rPr>
              <a:t>Priority area 1: IMPROVE INVOLVEMENT IN COMMUNITY HOUSING INITIATIVES TO IMPROVE ACCESSIBILITY, AFFORDABILITY,  AND AVAILABILITY FOR MEMBERS WITH BEHAVIORAL HEALTH CONCERNS</a:t>
            </a:r>
            <a:endParaRPr lang="en-US"/>
          </a:p>
        </p:txBody>
      </p:sp>
    </p:spTree>
    <p:extLst>
      <p:ext uri="{BB962C8B-B14F-4D97-AF65-F5344CB8AC3E}">
        <p14:creationId xmlns:p14="http://schemas.microsoft.com/office/powerpoint/2010/main" val="967328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7A1EB241-0852-428A-8A50-67737CA93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57" name="Rectangle 2056">
            <a:extLst>
              <a:ext uri="{FF2B5EF4-FFF2-40B4-BE49-F238E27FC236}">
                <a16:creationId xmlns:a16="http://schemas.microsoft.com/office/drawing/2014/main" id="{7A23EDC2-E1E5-4C5D-9C74-714516AF5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59" name="Rectangle 2058">
            <a:extLst>
              <a:ext uri="{FF2B5EF4-FFF2-40B4-BE49-F238E27FC236}">
                <a16:creationId xmlns:a16="http://schemas.microsoft.com/office/drawing/2014/main" id="{B2781548-0E4F-4401-A909-82EDF50DB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1" name="Rectangle 2060">
            <a:extLst>
              <a:ext uri="{FF2B5EF4-FFF2-40B4-BE49-F238E27FC236}">
                <a16:creationId xmlns:a16="http://schemas.microsoft.com/office/drawing/2014/main" id="{C61FDE54-4204-4D08-A7FE-3ADFDAE64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063" name="Rectangle 2062">
            <a:extLst>
              <a:ext uri="{FF2B5EF4-FFF2-40B4-BE49-F238E27FC236}">
                <a16:creationId xmlns:a16="http://schemas.microsoft.com/office/drawing/2014/main" id="{3AB084A1-F3A2-4BF8-BB6A-E677B5BD77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1"/>
            <a:ext cx="12191999"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64">
            <a:extLst>
              <a:ext uri="{FF2B5EF4-FFF2-40B4-BE49-F238E27FC236}">
                <a16:creationId xmlns:a16="http://schemas.microsoft.com/office/drawing/2014/main" id="{1E0965C0-22E8-4A47-9A17-4E6078D00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38174"/>
            <a:ext cx="3705323" cy="57626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C24CBB5-9708-46BB-A64D-458A617A8EC3}"/>
              </a:ext>
            </a:extLst>
          </p:cNvPr>
          <p:cNvSpPr>
            <a:spLocks noGrp="1"/>
          </p:cNvSpPr>
          <p:nvPr>
            <p:ph type="title"/>
          </p:nvPr>
        </p:nvSpPr>
        <p:spPr>
          <a:xfrm>
            <a:off x="803189" y="1209184"/>
            <a:ext cx="3089189" cy="4734416"/>
          </a:xfrm>
        </p:spPr>
        <p:txBody>
          <a:bodyPr vert="horz" lIns="91440" tIns="45720" rIns="91440" bIns="45720" rtlCol="0" anchor="ctr">
            <a:normAutofit/>
          </a:bodyPr>
          <a:lstStyle/>
          <a:p>
            <a:r>
              <a:rPr lang="en-US" sz="2400">
                <a:solidFill>
                  <a:schemeClr val="accent2"/>
                </a:solidFill>
              </a:rPr>
              <a:t>Intervention 4: </a:t>
            </a:r>
            <a:r>
              <a:rPr lang="en-US" sz="2200"/>
              <a:t>COMMUNITY LEVEL INFRASTRUCTURE HOUSING INVESTMENTS</a:t>
            </a:r>
          </a:p>
        </p:txBody>
      </p:sp>
      <p:sp>
        <p:nvSpPr>
          <p:cNvPr id="2067" name="Rectangle 2066">
            <a:extLst>
              <a:ext uri="{FF2B5EF4-FFF2-40B4-BE49-F238E27FC236}">
                <a16:creationId xmlns:a16="http://schemas.microsoft.com/office/drawing/2014/main" id="{03D63C01-EC27-44CF-85D4-0C65696F1D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9" name="Rectangle 2068">
            <a:extLst>
              <a:ext uri="{FF2B5EF4-FFF2-40B4-BE49-F238E27FC236}">
                <a16:creationId xmlns:a16="http://schemas.microsoft.com/office/drawing/2014/main" id="{7B57BCC7-232D-4B6C-920B-D0696A3C8B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71" name="Rectangle 2070">
            <a:extLst>
              <a:ext uri="{FF2B5EF4-FFF2-40B4-BE49-F238E27FC236}">
                <a16:creationId xmlns:a16="http://schemas.microsoft.com/office/drawing/2014/main" id="{78E8CD9E-3CE2-487B-AA8E-6E386CD19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A24272C4-C420-E58E-20EA-2C7A36B752A1}"/>
              </a:ext>
            </a:extLst>
          </p:cNvPr>
          <p:cNvPicPr>
            <a:picLocks noChangeAspect="1"/>
          </p:cNvPicPr>
          <p:nvPr/>
        </p:nvPicPr>
        <p:blipFill>
          <a:blip r:embed="rId3"/>
          <a:stretch>
            <a:fillRect/>
          </a:stretch>
        </p:blipFill>
        <p:spPr>
          <a:xfrm>
            <a:off x="4533563" y="780711"/>
            <a:ext cx="3096394" cy="2167476"/>
          </a:xfrm>
          <a:prstGeom prst="rect">
            <a:avLst/>
          </a:prstGeom>
        </p:spPr>
      </p:pic>
      <p:sp>
        <p:nvSpPr>
          <p:cNvPr id="2073" name="Rectangle 2072">
            <a:extLst>
              <a:ext uri="{FF2B5EF4-FFF2-40B4-BE49-F238E27FC236}">
                <a16:creationId xmlns:a16="http://schemas.microsoft.com/office/drawing/2014/main" id="{E8F42A1F-0F67-4856-AEB3-D2AC390D2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1923" y="654222"/>
            <a:ext cx="3702878" cy="243784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 person standing next to a trailer&#10;&#10;Description automatically generated with low confidence">
            <a:extLst>
              <a:ext uri="{FF2B5EF4-FFF2-40B4-BE49-F238E27FC236}">
                <a16:creationId xmlns:a16="http://schemas.microsoft.com/office/drawing/2014/main" id="{BB610C09-4FF2-CD46-69C9-8ADED0ED8E1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00423" y="798102"/>
            <a:ext cx="3177249" cy="2150084"/>
          </a:xfrm>
          <a:prstGeom prst="rect">
            <a:avLst/>
          </a:prstGeom>
          <a:noFill/>
          <a:extLst>
            <a:ext uri="{909E8E84-426E-40DD-AFC4-6F175D3DCCD1}">
              <a14:hiddenFill xmlns:a14="http://schemas.microsoft.com/office/drawing/2010/main">
                <a:solidFill>
                  <a:srgbClr val="FFFFFF"/>
                </a:solidFill>
              </a14:hiddenFill>
            </a:ext>
          </a:extLst>
        </p:spPr>
      </p:pic>
      <p:sp>
        <p:nvSpPr>
          <p:cNvPr id="2075" name="Rectangle 2074">
            <a:extLst>
              <a:ext uri="{FF2B5EF4-FFF2-40B4-BE49-F238E27FC236}">
                <a16:creationId xmlns:a16="http://schemas.microsoft.com/office/drawing/2014/main" id="{E18DC9CC-CE0B-48A6-8164-0D10E9E6CE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6239" y="654222"/>
            <a:ext cx="3702878" cy="243784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D809DAF-DA82-89DC-9C54-1567B3B86EFF}"/>
              </a:ext>
            </a:extLst>
          </p:cNvPr>
          <p:cNvSpPr txBox="1"/>
          <p:nvPr/>
        </p:nvSpPr>
        <p:spPr>
          <a:xfrm>
            <a:off x="4874405" y="3908861"/>
            <a:ext cx="6603267" cy="1599050"/>
          </a:xfrm>
          <a:prstGeom prst="rect">
            <a:avLst/>
          </a:prstGeom>
        </p:spPr>
        <p:txBody>
          <a:bodyPr vert="horz" lIns="91440" tIns="45720" rIns="91440" bIns="45720" rtlCol="0" anchor="ctr">
            <a:normAutofit fontScale="40000" lnSpcReduction="20000"/>
          </a:bodyPr>
          <a:lstStyle/>
          <a:p>
            <a:pPr defTabSz="457200">
              <a:spcBef>
                <a:spcPct val="20000"/>
              </a:spcBef>
              <a:spcAft>
                <a:spcPts val="600"/>
              </a:spcAft>
              <a:buClr>
                <a:schemeClr val="accent2"/>
              </a:buClr>
              <a:buSzPct val="92000"/>
              <a:buFont typeface="Wingdings 2" panose="05020102010507070707" pitchFamily="18" charset="2"/>
              <a:buChar char=""/>
            </a:pPr>
            <a:r>
              <a:rPr lang="en-US" sz="4500">
                <a:solidFill>
                  <a:schemeClr val="tx2"/>
                </a:solidFill>
                <a:latin typeface="Calibri" panose="020F0502020204030204" pitchFamily="34" charset="0"/>
                <a:cs typeface="Calibri" panose="020F0502020204030204" pitchFamily="34" charset="0"/>
              </a:rPr>
              <a:t> In 2023, Umpqua Health Alliance provided $100,000 to add water, sewer and electricity on the Hastings Village property.</a:t>
            </a:r>
          </a:p>
          <a:p>
            <a:pPr defTabSz="457200">
              <a:spcBef>
                <a:spcPct val="20000"/>
              </a:spcBef>
              <a:spcAft>
                <a:spcPts val="600"/>
              </a:spcAft>
              <a:buClr>
                <a:schemeClr val="accent2"/>
              </a:buClr>
              <a:buSzPct val="92000"/>
              <a:buFont typeface="Wingdings 2" panose="05020102010507070707" pitchFamily="18" charset="2"/>
              <a:buChar char=""/>
            </a:pPr>
            <a:r>
              <a:rPr lang="en-US" sz="4500">
                <a:solidFill>
                  <a:schemeClr val="tx2"/>
                </a:solidFill>
                <a:latin typeface="Calibri" panose="020F0502020204030204" pitchFamily="34" charset="0"/>
                <a:cs typeface="Calibri" panose="020F0502020204030204" pitchFamily="34" charset="0"/>
              </a:rPr>
              <a:t> UHA’s Community Engagement Manager sits on the board of Umpqua Heart which oversees Hastings Village.</a:t>
            </a:r>
            <a:br>
              <a:rPr lang="en-US">
                <a:solidFill>
                  <a:schemeClr val="tx2"/>
                </a:solidFill>
              </a:rPr>
            </a:br>
            <a:endParaRPr lang="en-US">
              <a:solidFill>
                <a:schemeClr val="tx2"/>
              </a:solidFill>
            </a:endParaRPr>
          </a:p>
          <a:p>
            <a:pPr defTabSz="457200">
              <a:spcBef>
                <a:spcPct val="20000"/>
              </a:spcBef>
              <a:spcAft>
                <a:spcPts val="600"/>
              </a:spcAft>
              <a:buClr>
                <a:schemeClr val="accent2"/>
              </a:buClr>
              <a:buSzPct val="92000"/>
              <a:buFont typeface="Wingdings 2" panose="05020102010507070707" pitchFamily="18" charset="2"/>
              <a:buChar char=""/>
            </a:pPr>
            <a:endParaRPr lang="en-US">
              <a:solidFill>
                <a:schemeClr val="tx2"/>
              </a:solidFill>
            </a:endParaRPr>
          </a:p>
        </p:txBody>
      </p:sp>
      <p:sp>
        <p:nvSpPr>
          <p:cNvPr id="12" name="Text Placeholder 2">
            <a:extLst>
              <a:ext uri="{FF2B5EF4-FFF2-40B4-BE49-F238E27FC236}">
                <a16:creationId xmlns:a16="http://schemas.microsoft.com/office/drawing/2014/main" id="{6944152C-409C-EDAF-BF2A-B23A2E23EAF4}"/>
              </a:ext>
            </a:extLst>
          </p:cNvPr>
          <p:cNvSpPr>
            <a:spLocks noGrp="1"/>
          </p:cNvSpPr>
          <p:nvPr>
            <p:ph type="body" idx="1"/>
          </p:nvPr>
        </p:nvSpPr>
        <p:spPr>
          <a:xfrm>
            <a:off x="4565412" y="3281415"/>
            <a:ext cx="5087075" cy="536005"/>
          </a:xfrm>
        </p:spPr>
        <p:txBody>
          <a:bodyPr/>
          <a:lstStyle/>
          <a:p>
            <a:r>
              <a:rPr lang="en-US"/>
              <a:t>Hastings Village &amp; Umpqua Heart</a:t>
            </a:r>
          </a:p>
        </p:txBody>
      </p:sp>
      <p:sp>
        <p:nvSpPr>
          <p:cNvPr id="14" name="TextBox 13">
            <a:extLst>
              <a:ext uri="{FF2B5EF4-FFF2-40B4-BE49-F238E27FC236}">
                <a16:creationId xmlns:a16="http://schemas.microsoft.com/office/drawing/2014/main" id="{A55E379E-AED4-015E-7A08-1064119C0A08}"/>
              </a:ext>
            </a:extLst>
          </p:cNvPr>
          <p:cNvSpPr txBox="1"/>
          <p:nvPr/>
        </p:nvSpPr>
        <p:spPr>
          <a:xfrm>
            <a:off x="4308763" y="5386029"/>
            <a:ext cx="7561183" cy="923330"/>
          </a:xfrm>
          <a:prstGeom prst="rect">
            <a:avLst/>
          </a:prstGeom>
          <a:noFill/>
        </p:spPr>
        <p:txBody>
          <a:bodyPr wrap="square">
            <a:spAutoFit/>
          </a:bodyPr>
          <a:lstStyle/>
          <a:p>
            <a:r>
              <a:rPr lang="en-US" sz="1800" b="1" i="1">
                <a:solidFill>
                  <a:schemeClr val="tx2"/>
                </a:solidFill>
                <a:latin typeface="Calibri" panose="020F0502020204030204" pitchFamily="34" charset="0"/>
                <a:cs typeface="Calibri" panose="020F0502020204030204" pitchFamily="34" charset="0"/>
              </a:rPr>
              <a:t>“</a:t>
            </a:r>
            <a:r>
              <a:rPr lang="en-US" sz="1800" b="1" i="1">
                <a:solidFill>
                  <a:srgbClr val="444444"/>
                </a:solidFill>
                <a:effectLst/>
                <a:latin typeface="Calibri" panose="020F0502020204030204" pitchFamily="34" charset="0"/>
                <a:cs typeface="Calibri" panose="020F0502020204030204" pitchFamily="34" charset="0"/>
              </a:rPr>
              <a:t>Hastings Village is more than a homeless camp, it’s warmth during winter, an extended family to care about, a community to lean on in times of need” </a:t>
            </a:r>
          </a:p>
          <a:p>
            <a:r>
              <a:rPr lang="en-US" b="1" i="1">
                <a:solidFill>
                  <a:srgbClr val="444444"/>
                </a:solidFill>
                <a:latin typeface="Calibri" panose="020F0502020204030204" pitchFamily="34" charset="0"/>
                <a:cs typeface="Calibri" panose="020F0502020204030204" pitchFamily="34" charset="0"/>
              </a:rPr>
              <a:t>                                                                                       </a:t>
            </a:r>
            <a:r>
              <a:rPr lang="en-US" sz="1800" b="1" i="1">
                <a:solidFill>
                  <a:srgbClr val="444444"/>
                </a:solidFill>
                <a:effectLst/>
                <a:latin typeface="Calibri" panose="020F0502020204030204" pitchFamily="34" charset="0"/>
                <a:cs typeface="Calibri" panose="020F0502020204030204" pitchFamily="34" charset="0"/>
              </a:rPr>
              <a:t>~ Resident of Hastings Village</a:t>
            </a:r>
            <a:endParaRPr lang="en-US" b="1"/>
          </a:p>
        </p:txBody>
      </p:sp>
      <p:sp>
        <p:nvSpPr>
          <p:cNvPr id="3" name="TextBox 2">
            <a:extLst>
              <a:ext uri="{FF2B5EF4-FFF2-40B4-BE49-F238E27FC236}">
                <a16:creationId xmlns:a16="http://schemas.microsoft.com/office/drawing/2014/main" id="{D4CB5D79-6195-BABF-2DBB-995F2136B86A}"/>
              </a:ext>
            </a:extLst>
          </p:cNvPr>
          <p:cNvSpPr txBox="1"/>
          <p:nvPr/>
        </p:nvSpPr>
        <p:spPr>
          <a:xfrm>
            <a:off x="801512" y="6502400"/>
            <a:ext cx="115014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rgbClr val="4590B8"/>
                </a:solidFill>
                <a:latin typeface="Calibri"/>
                <a:cs typeface="Calibri"/>
              </a:rPr>
              <a:t>Priority area 1: IMPROVE INVOLVEMENT IN COMMUNITY HOUSING INITIATIVES TO IMPROVE ACCESSIBILITY, AFFORDABILITY,  AND AVAILABILITY FOR MEMBERS WITH BEHAVIORAL HEALTH CONCERNS</a:t>
            </a:r>
            <a:endParaRPr lang="en-US"/>
          </a:p>
        </p:txBody>
      </p:sp>
    </p:spTree>
    <p:extLst>
      <p:ext uri="{BB962C8B-B14F-4D97-AF65-F5344CB8AC3E}">
        <p14:creationId xmlns:p14="http://schemas.microsoft.com/office/powerpoint/2010/main" val="1681554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40852-E831-BAD3-C979-85895079257E}"/>
              </a:ext>
            </a:extLst>
          </p:cNvPr>
          <p:cNvSpPr>
            <a:spLocks noGrp="1"/>
          </p:cNvSpPr>
          <p:nvPr>
            <p:ph type="title"/>
          </p:nvPr>
        </p:nvSpPr>
        <p:spPr>
          <a:xfrm>
            <a:off x="413925" y="720365"/>
            <a:ext cx="11707981" cy="1090551"/>
          </a:xfrm>
        </p:spPr>
        <p:txBody>
          <a:bodyPr vert="horz" lIns="91440" tIns="45720" rIns="91440" bIns="45720" rtlCol="0" anchor="b">
            <a:noAutofit/>
          </a:bodyPr>
          <a:lstStyle/>
          <a:p>
            <a:r>
              <a:rPr lang="en-US" sz="2300">
                <a:solidFill>
                  <a:schemeClr val="accent2"/>
                </a:solidFill>
              </a:rPr>
              <a:t>Intervention 4: </a:t>
            </a:r>
            <a:r>
              <a:rPr lang="en-US" sz="2300"/>
              <a:t>COMMUNITY LEVEL INFRASTRUCTURE HOUSING INVESTMENTS</a:t>
            </a:r>
            <a:br>
              <a:rPr lang="en-US" sz="2300"/>
            </a:br>
            <a:r>
              <a:rPr lang="en-US" sz="2300"/>
              <a:t>Safe space for LGBTQIA2S+ &amp; Houseless Youth</a:t>
            </a:r>
          </a:p>
        </p:txBody>
      </p:sp>
      <p:pic>
        <p:nvPicPr>
          <p:cNvPr id="7" name="Content Placeholder 6" descr="A logo for a community&#10;&#10;Description automatically generated">
            <a:extLst>
              <a:ext uri="{FF2B5EF4-FFF2-40B4-BE49-F238E27FC236}">
                <a16:creationId xmlns:a16="http://schemas.microsoft.com/office/drawing/2014/main" id="{2C1BEC79-A579-6663-4057-6EE6949C21A9}"/>
              </a:ext>
            </a:extLst>
          </p:cNvPr>
          <p:cNvPicPr>
            <a:picLocks noGrp="1" noChangeAspect="1"/>
          </p:cNvPicPr>
          <p:nvPr>
            <p:ph sz="half" idx="2"/>
          </p:nvPr>
        </p:nvPicPr>
        <p:blipFill>
          <a:blip r:embed="rId3"/>
          <a:stretch>
            <a:fillRect/>
          </a:stretch>
        </p:blipFill>
        <p:spPr>
          <a:xfrm>
            <a:off x="498092" y="1974825"/>
            <a:ext cx="4260056" cy="4541043"/>
          </a:xfrm>
        </p:spPr>
      </p:pic>
      <p:sp>
        <p:nvSpPr>
          <p:cNvPr id="5" name="Text Placeholder 4">
            <a:extLst>
              <a:ext uri="{FF2B5EF4-FFF2-40B4-BE49-F238E27FC236}">
                <a16:creationId xmlns:a16="http://schemas.microsoft.com/office/drawing/2014/main" id="{54C82198-463F-04C2-A092-2E687D70F4E4}"/>
              </a:ext>
            </a:extLst>
          </p:cNvPr>
          <p:cNvSpPr>
            <a:spLocks noGrp="1"/>
          </p:cNvSpPr>
          <p:nvPr>
            <p:ph type="body" sz="quarter" idx="3"/>
          </p:nvPr>
        </p:nvSpPr>
        <p:spPr>
          <a:xfrm>
            <a:off x="5098057" y="2041959"/>
            <a:ext cx="6595851" cy="523442"/>
          </a:xfrm>
        </p:spPr>
        <p:txBody>
          <a:bodyPr/>
          <a:lstStyle/>
          <a:p>
            <a:r>
              <a:rPr lang="en-US"/>
              <a:t>UHA contributed $56,000 to Tasha's House</a:t>
            </a:r>
          </a:p>
        </p:txBody>
      </p:sp>
      <p:sp>
        <p:nvSpPr>
          <p:cNvPr id="6" name="Content Placeholder 5">
            <a:extLst>
              <a:ext uri="{FF2B5EF4-FFF2-40B4-BE49-F238E27FC236}">
                <a16:creationId xmlns:a16="http://schemas.microsoft.com/office/drawing/2014/main" id="{486C532D-5B97-8D3D-219D-0B5583C7C4A1}"/>
              </a:ext>
            </a:extLst>
          </p:cNvPr>
          <p:cNvSpPr>
            <a:spLocks noGrp="1"/>
          </p:cNvSpPr>
          <p:nvPr>
            <p:ph sz="quarter" idx="4"/>
          </p:nvPr>
        </p:nvSpPr>
        <p:spPr>
          <a:xfrm>
            <a:off x="5295900" y="2764111"/>
            <a:ext cx="6314909" cy="3586386"/>
          </a:xfrm>
        </p:spPr>
        <p:txBody>
          <a:bodyPr vert="horz" lIns="91440" tIns="45720" rIns="91440" bIns="45720" rtlCol="0" anchor="t">
            <a:noAutofit/>
          </a:bodyPr>
          <a:lstStyle/>
          <a:p>
            <a:pPr marL="305435" indent="-305435"/>
            <a:r>
              <a:rPr lang="en-US" sz="2000">
                <a:solidFill>
                  <a:srgbClr val="39343A"/>
                </a:solidFill>
              </a:rPr>
              <a:t>Tasha’s House supports the LGBTQIA+ community of Douglas County by providing a drop-in youth center, a meeting space for community groups, a clothing </a:t>
            </a:r>
            <a:r>
              <a:rPr lang="en-US" sz="2000">
                <a:solidFill>
                  <a:schemeClr val="tx1"/>
                </a:solidFill>
              </a:rPr>
              <a:t>exchange closet with gender-affirming items, and a temporary shelter for unhoused youth.</a:t>
            </a:r>
          </a:p>
          <a:p>
            <a:pPr marL="305435" indent="-305435"/>
            <a:r>
              <a:rPr lang="en-US" sz="2000">
                <a:solidFill>
                  <a:schemeClr val="tx1"/>
                </a:solidFill>
                <a:ea typeface="+mn-lt"/>
                <a:cs typeface="+mn-lt"/>
              </a:rPr>
              <a:t>When school is over for the day, not all children have a comfortable environment to come home to. Tasha's House offers a warm place to stay, study, play, eat and relax while accessing other services and seeking housing solutions.</a:t>
            </a:r>
            <a:endParaRPr lang="en-US" sz="2000">
              <a:solidFill>
                <a:schemeClr val="tx1"/>
              </a:solidFill>
            </a:endParaRPr>
          </a:p>
          <a:p>
            <a:pPr marL="305435" indent="-305435"/>
            <a:endParaRPr lang="en-US" sz="1700">
              <a:solidFill>
                <a:srgbClr val="39343A"/>
              </a:solidFill>
            </a:endParaRPr>
          </a:p>
        </p:txBody>
      </p:sp>
      <p:sp>
        <p:nvSpPr>
          <p:cNvPr id="3" name="TextBox 2">
            <a:extLst>
              <a:ext uri="{FF2B5EF4-FFF2-40B4-BE49-F238E27FC236}">
                <a16:creationId xmlns:a16="http://schemas.microsoft.com/office/drawing/2014/main" id="{E712AA54-3CA9-8291-E368-7CF4B84E4607}"/>
              </a:ext>
            </a:extLst>
          </p:cNvPr>
          <p:cNvSpPr txBox="1"/>
          <p:nvPr/>
        </p:nvSpPr>
        <p:spPr>
          <a:xfrm>
            <a:off x="820326" y="6587067"/>
            <a:ext cx="1185897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rgbClr val="4590B8"/>
                </a:solidFill>
                <a:latin typeface="Calibri"/>
              </a:rPr>
              <a:t>Priority area 1: IMPROVE INVOLVEMENT IN COMMUNITY HOUSING INITIATIVES TO IMPROVE ACCESSIBILITY, AFFORDABILITY,  AND AVAILABILITY FOR MEMBERS WITH BEHAVIORAL HEALTH CONCERNS</a:t>
            </a:r>
            <a:endParaRPr lang="en-US"/>
          </a:p>
        </p:txBody>
      </p:sp>
    </p:spTree>
    <p:extLst>
      <p:ext uri="{BB962C8B-B14F-4D97-AF65-F5344CB8AC3E}">
        <p14:creationId xmlns:p14="http://schemas.microsoft.com/office/powerpoint/2010/main" val="2785126330"/>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126825C-C353-4D81-8E07-98E05DBA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C0ADCA04-5B25-4F5E-9F91-4EE56EC9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5DB20E88-3AE1-4383-86CB-932E77207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61588EAD-27DD-4E2D-B308-47C473EC9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Content Placeholder 6" descr="A white bus parked in a parking lot&#10;&#10;Description automatically generated">
            <a:extLst>
              <a:ext uri="{FF2B5EF4-FFF2-40B4-BE49-F238E27FC236}">
                <a16:creationId xmlns:a16="http://schemas.microsoft.com/office/drawing/2014/main" id="{6F2DD207-B749-042E-BC65-454B15E05566}"/>
              </a:ext>
            </a:extLst>
          </p:cNvPr>
          <p:cNvPicPr>
            <a:picLocks noGrp="1" noChangeAspect="1"/>
          </p:cNvPicPr>
          <p:nvPr>
            <p:ph sz="quarter" idx="4"/>
          </p:nvPr>
        </p:nvPicPr>
        <p:blipFill rotWithShape="1">
          <a:blip r:embed="rId2"/>
          <a:srcRect t="7635" r="3" b="16387"/>
          <a:stretch/>
        </p:blipFill>
        <p:spPr>
          <a:xfrm>
            <a:off x="51252" y="43113"/>
            <a:ext cx="4578252" cy="2608947"/>
          </a:xfrm>
          <a:prstGeom prst="rect">
            <a:avLst/>
          </a:prstGeom>
        </p:spPr>
      </p:pic>
      <p:sp>
        <p:nvSpPr>
          <p:cNvPr id="22" name="Rectangle 21">
            <a:extLst>
              <a:ext uri="{FF2B5EF4-FFF2-40B4-BE49-F238E27FC236}">
                <a16:creationId xmlns:a16="http://schemas.microsoft.com/office/drawing/2014/main" id="{6C44DDCC-C10C-4075-9F45-FA0F08EA9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06" y="0"/>
            <a:ext cx="7571045" cy="6858000"/>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A5E9FB4-784B-DF0A-59E0-F4A6B08BCE34}"/>
              </a:ext>
            </a:extLst>
          </p:cNvPr>
          <p:cNvSpPr>
            <a:spLocks noGrp="1"/>
          </p:cNvSpPr>
          <p:nvPr>
            <p:ph type="title"/>
          </p:nvPr>
        </p:nvSpPr>
        <p:spPr>
          <a:xfrm>
            <a:off x="5102158" y="532693"/>
            <a:ext cx="5879977" cy="1431399"/>
          </a:xfrm>
        </p:spPr>
        <p:txBody>
          <a:bodyPr vert="horz" lIns="91440" tIns="45720" rIns="91440" bIns="45720" rtlCol="0" anchor="ctr">
            <a:normAutofit/>
          </a:bodyPr>
          <a:lstStyle/>
          <a:p>
            <a:r>
              <a:rPr lang="en-US" sz="2500">
                <a:solidFill>
                  <a:schemeClr val="accent2"/>
                </a:solidFill>
              </a:rPr>
              <a:t>INTERVENTION 4: </a:t>
            </a:r>
            <a:r>
              <a:rPr lang="en-US" sz="2500">
                <a:solidFill>
                  <a:srgbClr val="FFFFFF"/>
                </a:solidFill>
              </a:rPr>
              <a:t>COMMUNITY LEVEL INFRASTRUCTURE HOUSING </a:t>
            </a:r>
            <a:br>
              <a:rPr lang="en-US" sz="2500">
                <a:solidFill>
                  <a:srgbClr val="FFFFFF"/>
                </a:solidFill>
              </a:rPr>
            </a:br>
            <a:r>
              <a:rPr lang="en-US" sz="2500">
                <a:solidFill>
                  <a:srgbClr val="FFFFFF"/>
                </a:solidFill>
              </a:rPr>
              <a:t>INVESTMENTs</a:t>
            </a:r>
            <a:endParaRPr lang="en-US" sz="2500"/>
          </a:p>
        </p:txBody>
      </p:sp>
      <p:pic>
        <p:nvPicPr>
          <p:cNvPr id="9" name="Picture 8" descr="Inside a bus with a table and chairs&#10;&#10;Description automatically generated">
            <a:extLst>
              <a:ext uri="{FF2B5EF4-FFF2-40B4-BE49-F238E27FC236}">
                <a16:creationId xmlns:a16="http://schemas.microsoft.com/office/drawing/2014/main" id="{1D16EDCD-BE55-057F-6B79-1FA5D45944E9}"/>
              </a:ext>
            </a:extLst>
          </p:cNvPr>
          <p:cNvPicPr>
            <a:picLocks noChangeAspect="1"/>
          </p:cNvPicPr>
          <p:nvPr/>
        </p:nvPicPr>
        <p:blipFill rotWithShape="1">
          <a:blip r:embed="rId3"/>
          <a:srcRect t="2698" r="3" b="27421"/>
          <a:stretch/>
        </p:blipFill>
        <p:spPr>
          <a:xfrm>
            <a:off x="20" y="2608956"/>
            <a:ext cx="4560179" cy="4249043"/>
          </a:xfrm>
          <a:prstGeom prst="rect">
            <a:avLst/>
          </a:prstGeom>
        </p:spPr>
      </p:pic>
      <p:sp>
        <p:nvSpPr>
          <p:cNvPr id="24" name="Rectangle 23">
            <a:extLst>
              <a:ext uri="{FF2B5EF4-FFF2-40B4-BE49-F238E27FC236}">
                <a16:creationId xmlns:a16="http://schemas.microsoft.com/office/drawing/2014/main" id="{3620FE85-AFE2-4056-ACA1-568599FAD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0517"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E77708F-73DD-4DD9-9489-B7F7C88F4C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 y="2560620"/>
            <a:ext cx="4581144"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Content Placeholder 3">
            <a:extLst>
              <a:ext uri="{FF2B5EF4-FFF2-40B4-BE49-F238E27FC236}">
                <a16:creationId xmlns:a16="http://schemas.microsoft.com/office/drawing/2014/main" id="{29FCA6CB-B48E-3769-748B-FB26845D3A23}"/>
              </a:ext>
            </a:extLst>
          </p:cNvPr>
          <p:cNvSpPr>
            <a:spLocks noGrp="1"/>
          </p:cNvSpPr>
          <p:nvPr>
            <p:ph sz="half" idx="2"/>
          </p:nvPr>
        </p:nvSpPr>
        <p:spPr>
          <a:xfrm>
            <a:off x="5343293" y="1680584"/>
            <a:ext cx="6274789" cy="4180873"/>
          </a:xfr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r>
              <a:rPr kumimoji="0" lang="en-US" sz="2200" b="0" i="0" u="none" strike="noStrike" kern="1200" cap="none" spc="0" normalizeH="0" baseline="0" noProof="0">
                <a:ln>
                  <a:noFill/>
                </a:ln>
                <a:solidFill>
                  <a:srgbClr val="4590B8"/>
                </a:solidFill>
                <a:effectLst/>
                <a:uLnTx/>
                <a:uFillTx/>
                <a:latin typeface="Gill Sans MT" panose="020B0502020104020203"/>
                <a:ea typeface="+mn-ea"/>
                <a:cs typeface="+mn-cs"/>
              </a:rPr>
              <a:t>UHA contributed $16,800 to Onward Roseburg</a:t>
            </a:r>
            <a:br>
              <a:rPr kumimoji="0" lang="en-US" sz="2200" b="0" i="0" u="none" strike="noStrike" kern="1200" cap="none" spc="0" normalizeH="0" baseline="0" noProof="0">
                <a:ln>
                  <a:noFill/>
                </a:ln>
                <a:solidFill>
                  <a:srgbClr val="4590B8"/>
                </a:solidFill>
                <a:effectLst/>
                <a:uLnTx/>
                <a:uFillTx/>
                <a:latin typeface="Gill Sans MT" panose="020B0502020104020203"/>
                <a:ea typeface="+mn-ea"/>
                <a:cs typeface="+mn-cs"/>
              </a:rPr>
            </a:br>
            <a:endParaRPr kumimoji="0" lang="en-US" sz="2200" b="0" i="0" u="none" strike="noStrike" kern="1200" cap="none" spc="0" normalizeH="0" baseline="0" noProof="0">
              <a:ln>
                <a:noFill/>
              </a:ln>
              <a:solidFill>
                <a:srgbClr val="4590B8"/>
              </a:solidFill>
              <a:effectLst/>
              <a:uLnTx/>
              <a:uFillTx/>
              <a:latin typeface="Gill Sans MT" panose="020B0502020104020203"/>
              <a:ea typeface="+mn-ea"/>
              <a:cs typeface="+mn-cs"/>
            </a:endParaRPr>
          </a:p>
          <a:p>
            <a:pPr marL="305435" indent="-305435"/>
            <a:r>
              <a:rPr lang="en-US">
                <a:solidFill>
                  <a:schemeClr val="bg1"/>
                </a:solidFill>
              </a:rPr>
              <a:t>Onward Roseburg uses outreach, advocacy, and referrals to empower people experiencing homelessness and reduce common barriers that prevent personal development.</a:t>
            </a:r>
          </a:p>
          <a:p>
            <a:pPr marL="305435" indent="-305435"/>
            <a:r>
              <a:rPr lang="en-US">
                <a:solidFill>
                  <a:schemeClr val="bg1"/>
                </a:solidFill>
              </a:rPr>
              <a:t>With their mobile office, Onward meets people where they are in their journey and comes alongside folks to help obtain ID's, email addresses, order birth certificates, apply for Social Security and/or Disability, and fill out housing applications</a:t>
            </a:r>
          </a:p>
        </p:txBody>
      </p:sp>
      <p:sp>
        <p:nvSpPr>
          <p:cNvPr id="5" name="TextBox 4">
            <a:extLst>
              <a:ext uri="{FF2B5EF4-FFF2-40B4-BE49-F238E27FC236}">
                <a16:creationId xmlns:a16="http://schemas.microsoft.com/office/drawing/2014/main" id="{84600EF5-7660-7436-CC8A-CFB451507E36}"/>
              </a:ext>
            </a:extLst>
          </p:cNvPr>
          <p:cNvSpPr txBox="1"/>
          <p:nvPr/>
        </p:nvSpPr>
        <p:spPr>
          <a:xfrm>
            <a:off x="8710" y="6608876"/>
            <a:ext cx="12184565" cy="246221"/>
          </a:xfrm>
          <a:prstGeom prst="rect">
            <a:avLst/>
          </a:prstGeom>
          <a:solidFill>
            <a:srgbClr val="002060"/>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cap="all">
                <a:solidFill>
                  <a:schemeClr val="bg1"/>
                </a:solidFill>
                <a:latin typeface="Calibri"/>
              </a:rPr>
              <a:t>Priority area 1: IMPROVE INVOLVEMENT IN COMMUNITY HOUSING INITIATIVES TO IMPROVE ACCESSIBILITY, AFFORDABILITY,  AND AVAILABILITY FOR MEMBERS WITH BEHAVIORAL HEALTH CONCERNS</a:t>
            </a:r>
            <a:endParaRPr lang="en-US">
              <a:solidFill>
                <a:schemeClr val="bg1"/>
              </a:solidFill>
            </a:endParaRPr>
          </a:p>
        </p:txBody>
      </p:sp>
    </p:spTree>
    <p:extLst>
      <p:ext uri="{BB962C8B-B14F-4D97-AF65-F5344CB8AC3E}">
        <p14:creationId xmlns:p14="http://schemas.microsoft.com/office/powerpoint/2010/main" val="3316754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0C89E-8CA8-27B7-F0C2-0034FEBDA1CF}"/>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n-US"/>
              <a:t>Land Acknowledgement</a:t>
            </a:r>
          </a:p>
        </p:txBody>
      </p:sp>
      <p:sp>
        <p:nvSpPr>
          <p:cNvPr id="20" name="Rectangle 19">
            <a:extLst>
              <a:ext uri="{FF2B5EF4-FFF2-40B4-BE49-F238E27FC236}">
                <a16:creationId xmlns:a16="http://schemas.microsoft.com/office/drawing/2014/main" id="{2A2327CB-1839-4A51-8B61-B95E86C5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waterfall in a forest&#10;&#10;Description automatically generated">
            <a:extLst>
              <a:ext uri="{FF2B5EF4-FFF2-40B4-BE49-F238E27FC236}">
                <a16:creationId xmlns:a16="http://schemas.microsoft.com/office/drawing/2014/main" id="{F1A164E1-26D6-81F4-708F-7DD5AE75B58B}"/>
              </a:ext>
            </a:extLst>
          </p:cNvPr>
          <p:cNvPicPr>
            <a:picLocks noGrp="1" noChangeAspect="1"/>
          </p:cNvPicPr>
          <p:nvPr>
            <p:ph idx="1"/>
          </p:nvPr>
        </p:nvPicPr>
        <p:blipFill rotWithShape="1">
          <a:blip r:embed="rId2"/>
          <a:srcRect l="1470" r="21089" b="-2"/>
          <a:stretch/>
        </p:blipFill>
        <p:spPr>
          <a:xfrm>
            <a:off x="657225" y="2361056"/>
            <a:ext cx="3305175" cy="3649219"/>
          </a:xfrm>
          <a:prstGeom prst="rect">
            <a:avLst/>
          </a:prstGeom>
        </p:spPr>
      </p:pic>
      <p:sp>
        <p:nvSpPr>
          <p:cNvPr id="5" name="TextBox 4">
            <a:extLst>
              <a:ext uri="{FF2B5EF4-FFF2-40B4-BE49-F238E27FC236}">
                <a16:creationId xmlns:a16="http://schemas.microsoft.com/office/drawing/2014/main" id="{1EEB91F1-B9C8-1B38-7BCD-686E08EAAE35}"/>
              </a:ext>
            </a:extLst>
          </p:cNvPr>
          <p:cNvSpPr txBox="1"/>
          <p:nvPr/>
        </p:nvSpPr>
        <p:spPr>
          <a:xfrm>
            <a:off x="4505325" y="2180496"/>
            <a:ext cx="7105481" cy="404568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defTabSz="457200">
              <a:lnSpc>
                <a:spcPct val="90000"/>
              </a:lnSpc>
              <a:spcBef>
                <a:spcPct val="20000"/>
              </a:spcBef>
              <a:spcAft>
                <a:spcPts val="600"/>
              </a:spcAft>
              <a:buClr>
                <a:schemeClr val="accent2"/>
              </a:buClr>
              <a:buSzPct val="92000"/>
              <a:buFont typeface="Wingdings 2" panose="05020102010507070707" pitchFamily="18" charset="2"/>
              <a:buChar char=""/>
            </a:pPr>
            <a:r>
              <a:rPr lang="en-US" sz="1700">
                <a:solidFill>
                  <a:schemeClr val="tx2"/>
                </a:solidFill>
              </a:rPr>
              <a:t> We want to respectfully acknowledge the Cow Creek Band of Umpqua Tribe of Indians ("Tribe" or "Cow Creek"), who have stewarded these lands since time immemorial. </a:t>
            </a:r>
          </a:p>
          <a:p>
            <a:pPr defTabSz="457200">
              <a:lnSpc>
                <a:spcPct val="90000"/>
              </a:lnSpc>
              <a:spcBef>
                <a:spcPct val="20000"/>
              </a:spcBef>
              <a:spcAft>
                <a:spcPts val="600"/>
              </a:spcAft>
              <a:buClr>
                <a:schemeClr val="accent2"/>
              </a:buClr>
              <a:buSzPct val="92000"/>
              <a:buFont typeface="Wingdings 2" panose="05020102010507070707" pitchFamily="18" charset="2"/>
              <a:buChar char=""/>
            </a:pPr>
            <a:r>
              <a:rPr lang="en-US" sz="1700">
                <a:solidFill>
                  <a:schemeClr val="tx2"/>
                </a:solidFill>
              </a:rPr>
              <a:t> We want to further acknowledge the Tribe's deep cultural and spiritual connection to these lands in addition to its entire interest and ancestral areas, which includes more than six million acres located within the Rogue and Umpqua River Watersheds. These lands and the vibrant resources within them have been important since time immemorial and will continue to be a vibrant part of Tribe's cultural identity for generations to come. </a:t>
            </a:r>
          </a:p>
          <a:p>
            <a:pPr defTabSz="457200">
              <a:lnSpc>
                <a:spcPct val="90000"/>
              </a:lnSpc>
              <a:spcBef>
                <a:spcPct val="20000"/>
              </a:spcBef>
              <a:spcAft>
                <a:spcPts val="600"/>
              </a:spcAft>
              <a:buClr>
                <a:schemeClr val="accent2"/>
              </a:buClr>
              <a:buSzPct val="92000"/>
              <a:buFont typeface="Wingdings 2" panose="05020102010507070707" pitchFamily="18" charset="2"/>
              <a:buChar char=""/>
            </a:pPr>
            <a:r>
              <a:rPr lang="en-US" sz="1700">
                <a:solidFill>
                  <a:schemeClr val="tx2"/>
                </a:solidFill>
              </a:rPr>
              <a:t> We recognize the preexisting and continued sovereignty of the Tribe and thank them for continuing to share their Indigenous knowledge and perspective on how we might work together to manage and care for these shared resources sustainably, with mutually beneficial outcomes. </a:t>
            </a:r>
          </a:p>
          <a:p>
            <a:pPr defTabSz="457200">
              <a:lnSpc>
                <a:spcPct val="90000"/>
              </a:lnSpc>
              <a:spcBef>
                <a:spcPct val="20000"/>
              </a:spcBef>
              <a:spcAft>
                <a:spcPts val="600"/>
              </a:spcAft>
              <a:buClr>
                <a:schemeClr val="accent2"/>
              </a:buClr>
              <a:buSzPct val="92000"/>
              <a:buFont typeface="Wingdings 2" panose="05020102010507070707" pitchFamily="18" charset="2"/>
              <a:buChar char=""/>
            </a:pPr>
            <a:r>
              <a:rPr lang="en-US" sz="1700">
                <a:solidFill>
                  <a:schemeClr val="tx2"/>
                </a:solidFill>
              </a:rPr>
              <a:t> We commit to engaging in a respectful, meaningful, and successful partnership as we explore shared stewardship of these lands. </a:t>
            </a:r>
          </a:p>
        </p:txBody>
      </p:sp>
    </p:spTree>
    <p:extLst>
      <p:ext uri="{BB962C8B-B14F-4D97-AF65-F5344CB8AC3E}">
        <p14:creationId xmlns:p14="http://schemas.microsoft.com/office/powerpoint/2010/main" val="1370742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Picture 6" descr="A picture containing ground, outdoor, sidewalk, way&#10;&#10;Description automatically generated">
            <a:extLst>
              <a:ext uri="{FF2B5EF4-FFF2-40B4-BE49-F238E27FC236}">
                <a16:creationId xmlns:a16="http://schemas.microsoft.com/office/drawing/2014/main" id="{2904421B-7471-DBF5-A324-16BA0CD1B5DE}"/>
              </a:ext>
            </a:extLst>
          </p:cNvPr>
          <p:cNvPicPr>
            <a:picLocks noChangeAspect="1"/>
          </p:cNvPicPr>
          <p:nvPr/>
        </p:nvPicPr>
        <p:blipFill rotWithShape="1">
          <a:blip r:embed="rId4"/>
          <a:srcRect t="2263" r="9091" b="19963"/>
          <a:stretch/>
        </p:blipFill>
        <p:spPr>
          <a:xfrm>
            <a:off x="20" y="10"/>
            <a:ext cx="12191980" cy="6857990"/>
          </a:xfrm>
          <a:prstGeom prst="rect">
            <a:avLst/>
          </a:prstGeom>
        </p:spPr>
      </p:pic>
      <p:grpSp>
        <p:nvGrpSpPr>
          <p:cNvPr id="12" name="Group 11">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3" name="Rectangle 12">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946F35ED-8418-0BE2-8504-06A30490D01E}"/>
              </a:ext>
            </a:extLst>
          </p:cNvPr>
          <p:cNvSpPr>
            <a:spLocks noGrp="1"/>
          </p:cNvSpPr>
          <p:nvPr>
            <p:ph type="title"/>
          </p:nvPr>
        </p:nvSpPr>
        <p:spPr>
          <a:xfrm>
            <a:off x="511133" y="629927"/>
            <a:ext cx="3412067" cy="1592573"/>
          </a:xfrm>
        </p:spPr>
        <p:txBody>
          <a:bodyPr anchor="ctr">
            <a:normAutofit fontScale="90000"/>
          </a:bodyPr>
          <a:lstStyle/>
          <a:p>
            <a:r>
              <a:rPr lang="en-US">
                <a:solidFill>
                  <a:schemeClr val="accent2"/>
                </a:solidFill>
              </a:rPr>
              <a:t>Intervention 4: </a:t>
            </a:r>
            <a:r>
              <a:rPr lang="en-US"/>
              <a:t>UHA supports housing through Flexible spending</a:t>
            </a:r>
          </a:p>
        </p:txBody>
      </p:sp>
      <p:sp>
        <p:nvSpPr>
          <p:cNvPr id="5" name="Content Placeholder 2">
            <a:extLst>
              <a:ext uri="{FF2B5EF4-FFF2-40B4-BE49-F238E27FC236}">
                <a16:creationId xmlns:a16="http://schemas.microsoft.com/office/drawing/2014/main" id="{CD07040E-7898-6C9D-2D9D-470ACF92B8C5}"/>
              </a:ext>
            </a:extLst>
          </p:cNvPr>
          <p:cNvSpPr>
            <a:spLocks noGrp="1"/>
          </p:cNvSpPr>
          <p:nvPr>
            <p:ph idx="1"/>
          </p:nvPr>
        </p:nvSpPr>
        <p:spPr>
          <a:xfrm>
            <a:off x="438068" y="1943100"/>
            <a:ext cx="3603996" cy="4662873"/>
          </a:xfrm>
        </p:spPr>
        <p:txBody>
          <a:bodyPr vert="horz" lIns="91440" tIns="45720" rIns="91440" bIns="45720" rtlCol="0">
            <a:normAutofit/>
          </a:bodyPr>
          <a:lstStyle/>
          <a:p>
            <a:pPr marL="305435" indent="-305435">
              <a:lnSpc>
                <a:spcPct val="90000"/>
              </a:lnSpc>
            </a:pPr>
            <a:r>
              <a:rPr lang="en-US" sz="1400">
                <a:solidFill>
                  <a:schemeClr val="bg1"/>
                </a:solidFill>
                <a:latin typeface="+mj-lt"/>
              </a:rPr>
              <a:t>UHA provides temporary housing (i.e. hotel stays) to support folks who are homeless and have medical issues that need a stable environment.</a:t>
            </a:r>
            <a:endParaRPr lang="en-US">
              <a:solidFill>
                <a:schemeClr val="bg1"/>
              </a:solidFill>
            </a:endParaRPr>
          </a:p>
          <a:p>
            <a:pPr marL="629920" lvl="1" indent="-305435">
              <a:lnSpc>
                <a:spcPct val="90000"/>
              </a:lnSpc>
            </a:pPr>
            <a:r>
              <a:rPr lang="en-US" sz="1400">
                <a:solidFill>
                  <a:schemeClr val="bg1"/>
                </a:solidFill>
                <a:latin typeface="+mj-lt"/>
              </a:rPr>
              <a:t>Post hospitalization or ER visit</a:t>
            </a:r>
          </a:p>
          <a:p>
            <a:pPr marL="629920" lvl="1" indent="-305435">
              <a:lnSpc>
                <a:spcPct val="90000"/>
              </a:lnSpc>
            </a:pPr>
            <a:r>
              <a:rPr lang="en-US" sz="1400">
                <a:solidFill>
                  <a:schemeClr val="bg1"/>
                </a:solidFill>
                <a:latin typeface="+mj-lt"/>
              </a:rPr>
              <a:t>Outpatient wound care or infusion therapies</a:t>
            </a:r>
          </a:p>
          <a:p>
            <a:pPr marL="629920" lvl="1" indent="-305435">
              <a:lnSpc>
                <a:spcPct val="90000"/>
              </a:lnSpc>
            </a:pPr>
            <a:r>
              <a:rPr lang="en-US" sz="1400">
                <a:solidFill>
                  <a:schemeClr val="bg1"/>
                </a:solidFill>
                <a:latin typeface="+mj-lt"/>
              </a:rPr>
              <a:t>Oxford House (sober living) support for SUD treatment</a:t>
            </a:r>
          </a:p>
          <a:p>
            <a:pPr marL="305435" indent="-305435">
              <a:lnSpc>
                <a:spcPct val="90000"/>
              </a:lnSpc>
            </a:pPr>
            <a:r>
              <a:rPr lang="en-US" sz="1400">
                <a:solidFill>
                  <a:schemeClr val="bg1"/>
                </a:solidFill>
                <a:latin typeface="+mj-lt"/>
              </a:rPr>
              <a:t>UHA provides financial support to individuals with emergent needs, such as: assistance with rent, utilities, and renovation(s) to enable members to </a:t>
            </a:r>
            <a:r>
              <a:rPr lang="en-US" sz="1400" u="sng">
                <a:solidFill>
                  <a:schemeClr val="bg1"/>
                </a:solidFill>
                <a:latin typeface="+mj-lt"/>
              </a:rPr>
              <a:t>remain</a:t>
            </a:r>
            <a:r>
              <a:rPr lang="en-US" sz="1400">
                <a:solidFill>
                  <a:schemeClr val="bg1"/>
                </a:solidFill>
                <a:latin typeface="+mj-lt"/>
              </a:rPr>
              <a:t> in their housing.</a:t>
            </a:r>
          </a:p>
          <a:p>
            <a:pPr marL="305435" indent="-305435">
              <a:lnSpc>
                <a:spcPct val="90000"/>
              </a:lnSpc>
            </a:pPr>
            <a:r>
              <a:rPr lang="en-US" sz="1400">
                <a:solidFill>
                  <a:schemeClr val="bg1"/>
                </a:solidFill>
                <a:latin typeface="+mj-lt"/>
              </a:rPr>
              <a:t>UHA provides care coordination to connect members with wrap around services that foster permanent independence</a:t>
            </a:r>
            <a:r>
              <a:rPr lang="en-US" sz="1200">
                <a:solidFill>
                  <a:schemeClr val="bg1"/>
                </a:solidFill>
                <a:latin typeface="+mj-lt"/>
              </a:rPr>
              <a:t>.</a:t>
            </a:r>
          </a:p>
        </p:txBody>
      </p:sp>
      <p:sp>
        <p:nvSpPr>
          <p:cNvPr id="7" name="TextBox 6">
            <a:extLst>
              <a:ext uri="{FF2B5EF4-FFF2-40B4-BE49-F238E27FC236}">
                <a16:creationId xmlns:a16="http://schemas.microsoft.com/office/drawing/2014/main" id="{FE902B1A-73BB-98EB-2C7F-C3EFBA939F75}"/>
              </a:ext>
            </a:extLst>
          </p:cNvPr>
          <p:cNvSpPr txBox="1"/>
          <p:nvPr/>
        </p:nvSpPr>
        <p:spPr>
          <a:xfrm>
            <a:off x="8710" y="6608876"/>
            <a:ext cx="12184565" cy="246221"/>
          </a:xfrm>
          <a:prstGeom prst="rect">
            <a:avLst/>
          </a:prstGeom>
          <a:solidFill>
            <a:srgbClr val="002060"/>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cap="all">
                <a:solidFill>
                  <a:schemeClr val="bg1"/>
                </a:solidFill>
                <a:latin typeface="Calibri"/>
              </a:rPr>
              <a:t>Priority area 1: IMPROVE INVOLVEMENT IN COMMUNITY HOUSING INITIATIVES TO IMPROVE ACCESSIBILITY, AFFORDABILITY,  AND AVAILABILITY FOR MEMBERS WITH BEHAVIORAL HEALTH CONCERNS</a:t>
            </a:r>
            <a:endParaRPr lang="en-US">
              <a:solidFill>
                <a:schemeClr val="bg1"/>
              </a:solidFill>
            </a:endParaRPr>
          </a:p>
        </p:txBody>
      </p:sp>
    </p:spTree>
    <p:extLst>
      <p:ext uri="{BB962C8B-B14F-4D97-AF65-F5344CB8AC3E}">
        <p14:creationId xmlns:p14="http://schemas.microsoft.com/office/powerpoint/2010/main" val="3367587398"/>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62618-0D02-4C29-88C5-1EDF7F32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1E2747F4-A0AE-425C-B527-E3E32461F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9707F29A-1576-479E-B227-0D6498601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F17B26C7-6F2F-453C-9C08-71E199E52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9" name="Rectangle 18">
            <a:extLst>
              <a:ext uri="{FF2B5EF4-FFF2-40B4-BE49-F238E27FC236}">
                <a16:creationId xmlns:a16="http://schemas.microsoft.com/office/drawing/2014/main" id="{6798E696-4BBA-46BE-AD86-F7E300B89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1363"/>
            <a:ext cx="12191999" cy="62566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90B0CA3-C333-4560-9975-E31D1B7B92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B93A2A2-D77B-0A88-6B25-2625257BF4A6}"/>
              </a:ext>
            </a:extLst>
          </p:cNvPr>
          <p:cNvSpPr>
            <a:spLocks noGrp="1"/>
          </p:cNvSpPr>
          <p:nvPr>
            <p:ph type="title"/>
          </p:nvPr>
        </p:nvSpPr>
        <p:spPr>
          <a:xfrm>
            <a:off x="8200310" y="953300"/>
            <a:ext cx="3392757" cy="4709131"/>
          </a:xfrm>
        </p:spPr>
        <p:txBody>
          <a:bodyPr vert="horz" lIns="91440" tIns="45720" rIns="91440" bIns="45720" rtlCol="0" anchor="ctr">
            <a:normAutofit/>
          </a:bodyPr>
          <a:lstStyle/>
          <a:p>
            <a:r>
              <a:rPr lang="en-US" sz="2500">
                <a:solidFill>
                  <a:schemeClr val="accent2"/>
                </a:solidFill>
              </a:rPr>
              <a:t>INTERVENTION 4: </a:t>
            </a:r>
            <a:br>
              <a:rPr lang="en-US" sz="2500">
                <a:solidFill>
                  <a:schemeClr val="accent2"/>
                </a:solidFill>
              </a:rPr>
            </a:br>
            <a:r>
              <a:rPr lang="en-US" sz="2200">
                <a:solidFill>
                  <a:srgbClr val="FFFFFF"/>
                </a:solidFill>
              </a:rPr>
              <a:t>COMMUNITY LEVEL INFRASTRUCTURE HOUSING INVESTMENTS</a:t>
            </a:r>
            <a:br>
              <a:rPr lang="en-US" sz="2200">
                <a:solidFill>
                  <a:srgbClr val="FFFFFF"/>
                </a:solidFill>
              </a:rPr>
            </a:br>
            <a:br>
              <a:rPr lang="en-US" sz="2200"/>
            </a:br>
            <a:r>
              <a:rPr lang="en-US">
                <a:solidFill>
                  <a:srgbClr val="FFFEFF"/>
                </a:solidFill>
              </a:rPr>
              <a:t> </a:t>
            </a:r>
            <a:br>
              <a:rPr lang="en-US"/>
            </a:br>
            <a:r>
              <a:rPr lang="en-US"/>
              <a:t>UHA’s Flexible spending expenditures on housing</a:t>
            </a:r>
            <a:endParaRPr lang="en-US">
              <a:solidFill>
                <a:srgbClr val="FFFEFF"/>
              </a:solidFill>
            </a:endParaRPr>
          </a:p>
        </p:txBody>
      </p:sp>
      <p:graphicFrame>
        <p:nvGraphicFramePr>
          <p:cNvPr id="7" name="TextBox 4">
            <a:extLst>
              <a:ext uri="{FF2B5EF4-FFF2-40B4-BE49-F238E27FC236}">
                <a16:creationId xmlns:a16="http://schemas.microsoft.com/office/drawing/2014/main" id="{3879147C-A5F2-3E81-74B8-371224D8B566}"/>
              </a:ext>
            </a:extLst>
          </p:cNvPr>
          <p:cNvGraphicFramePr/>
          <p:nvPr>
            <p:extLst>
              <p:ext uri="{D42A27DB-BD31-4B8C-83A1-F6EECF244321}">
                <p14:modId xmlns:p14="http://schemas.microsoft.com/office/powerpoint/2010/main" val="2156018487"/>
              </p:ext>
            </p:extLst>
          </p:nvPr>
        </p:nvGraphicFramePr>
        <p:xfrm>
          <a:off x="486033" y="1037967"/>
          <a:ext cx="7012370" cy="4709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Rounded Corners 4">
            <a:extLst>
              <a:ext uri="{FF2B5EF4-FFF2-40B4-BE49-F238E27FC236}">
                <a16:creationId xmlns:a16="http://schemas.microsoft.com/office/drawing/2014/main" id="{B58820DB-30CC-0147-03B6-AAC46502ADE7}"/>
              </a:ext>
            </a:extLst>
          </p:cNvPr>
          <p:cNvSpPr txBox="1"/>
          <p:nvPr/>
        </p:nvSpPr>
        <p:spPr>
          <a:xfrm>
            <a:off x="2706842" y="2895731"/>
            <a:ext cx="2570794" cy="1059113"/>
          </a:xfrm>
          <a:prstGeom prst="rect">
            <a:avLst/>
          </a:prstGeom>
          <a:ln>
            <a:noFill/>
          </a:ln>
        </p:spPr>
        <p:style>
          <a:lnRef idx="2">
            <a:schemeClr val="accent1"/>
          </a:lnRef>
          <a:fillRef idx="1">
            <a:schemeClr val="lt1"/>
          </a:fillRef>
          <a:effectRef idx="0">
            <a:schemeClr val="accent1"/>
          </a:effectRef>
          <a:fontRef idx="minor">
            <a:schemeClr val="dk1"/>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r>
              <a:rPr lang="en-US" sz="3200" kern="1200">
                <a:solidFill>
                  <a:schemeClr val="tx1"/>
                </a:solidFill>
              </a:rPr>
              <a:t>$1,007,023.49</a:t>
            </a:r>
            <a:r>
              <a:rPr lang="en-US" sz="3200">
                <a:solidFill>
                  <a:schemeClr val="tx1"/>
                </a:solidFill>
              </a:rPr>
              <a:t> </a:t>
            </a:r>
            <a:endParaRPr lang="en-US" sz="3200" kern="1200">
              <a:solidFill>
                <a:schemeClr val="tx1"/>
              </a:solidFill>
            </a:endParaRPr>
          </a:p>
          <a:p>
            <a:pPr algn="ctr" defTabSz="488950">
              <a:lnSpc>
                <a:spcPct val="90000"/>
              </a:lnSpc>
              <a:spcBef>
                <a:spcPct val="0"/>
              </a:spcBef>
              <a:spcAft>
                <a:spcPct val="35000"/>
              </a:spcAft>
            </a:pPr>
            <a:r>
              <a:rPr lang="en-US" sz="1100" kern="1200">
                <a:solidFill>
                  <a:schemeClr val="tx1"/>
                </a:solidFill>
              </a:rPr>
              <a:t>HRS </a:t>
            </a:r>
            <a:r>
              <a:rPr lang="en-US" sz="1100">
                <a:solidFill>
                  <a:schemeClr val="tx1"/>
                </a:solidFill>
              </a:rPr>
              <a:t>Housing Expenditures</a:t>
            </a:r>
          </a:p>
          <a:p>
            <a:pPr algn="ctr" defTabSz="488950">
              <a:lnSpc>
                <a:spcPct val="90000"/>
              </a:lnSpc>
              <a:spcBef>
                <a:spcPct val="0"/>
              </a:spcBef>
              <a:spcAft>
                <a:spcPct val="35000"/>
              </a:spcAft>
            </a:pPr>
            <a:r>
              <a:rPr lang="en-US" sz="1100">
                <a:solidFill>
                  <a:schemeClr val="tx1"/>
                </a:solidFill>
              </a:rPr>
              <a:t>from July 01, 2022 - November 30, 2023</a:t>
            </a:r>
            <a:endParaRPr lang="en-US">
              <a:solidFill>
                <a:schemeClr val="tx1"/>
              </a:solidFill>
            </a:endParaRPr>
          </a:p>
        </p:txBody>
      </p:sp>
      <p:sp>
        <p:nvSpPr>
          <p:cNvPr id="91" name="TextBox 90">
            <a:extLst>
              <a:ext uri="{FF2B5EF4-FFF2-40B4-BE49-F238E27FC236}">
                <a16:creationId xmlns:a16="http://schemas.microsoft.com/office/drawing/2014/main" id="{6D340A14-801A-D893-7C06-5B009988E6C8}"/>
              </a:ext>
            </a:extLst>
          </p:cNvPr>
          <p:cNvSpPr txBox="1"/>
          <p:nvPr/>
        </p:nvSpPr>
        <p:spPr>
          <a:xfrm>
            <a:off x="707438" y="6521215"/>
            <a:ext cx="114826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rgbClr val="4590B8"/>
                </a:solidFill>
                <a:latin typeface="Calibri"/>
              </a:rPr>
              <a:t>Priority area 1: IMPROVE INVOLVEMENT IN COMMUNITY HOUSING INITIATIVES TO IMPROVE ACCESSIBILITY, AFFORDABILITY,  AND AVAILABILITY FOR MEMBERS WITH BEHAVIORAL HEALTH CONCERNS</a:t>
            </a:r>
            <a:endParaRPr lang="en-US"/>
          </a:p>
        </p:txBody>
      </p:sp>
    </p:spTree>
    <p:extLst>
      <p:ext uri="{BB962C8B-B14F-4D97-AF65-F5344CB8AC3E}">
        <p14:creationId xmlns:p14="http://schemas.microsoft.com/office/powerpoint/2010/main" val="2470241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DBFA-2050-642B-1C2D-015BA739F546}"/>
              </a:ext>
            </a:extLst>
          </p:cNvPr>
          <p:cNvSpPr>
            <a:spLocks noGrp="1"/>
          </p:cNvSpPr>
          <p:nvPr>
            <p:ph type="title"/>
          </p:nvPr>
        </p:nvSpPr>
        <p:spPr/>
        <p:txBody>
          <a:bodyPr>
            <a:normAutofit/>
          </a:bodyPr>
          <a:lstStyle/>
          <a:p>
            <a:r>
              <a:rPr lang="en-US" sz="2500">
                <a:solidFill>
                  <a:schemeClr val="accent2"/>
                </a:solidFill>
                <a:ea typeface="+mj-lt"/>
                <a:cs typeface="+mj-lt"/>
              </a:rPr>
              <a:t>INTERVENTION 4: </a:t>
            </a:r>
            <a:r>
              <a:rPr lang="en-US" sz="2500">
                <a:ea typeface="+mj-lt"/>
                <a:cs typeface="+mj-lt"/>
              </a:rPr>
              <a:t>COMMUNITY LEVEL INFRASTRUCTURE HOUSING gap</a:t>
            </a:r>
            <a:endParaRPr lang="en-US" sz="2500"/>
          </a:p>
        </p:txBody>
      </p:sp>
      <p:sp>
        <p:nvSpPr>
          <p:cNvPr id="3" name="Text Placeholder 2">
            <a:extLst>
              <a:ext uri="{FF2B5EF4-FFF2-40B4-BE49-F238E27FC236}">
                <a16:creationId xmlns:a16="http://schemas.microsoft.com/office/drawing/2014/main" id="{96EE9698-4D5D-2F9C-2CAE-8C6CD977B6FD}"/>
              </a:ext>
            </a:extLst>
          </p:cNvPr>
          <p:cNvSpPr>
            <a:spLocks noGrp="1"/>
          </p:cNvSpPr>
          <p:nvPr>
            <p:ph type="body" idx="1"/>
          </p:nvPr>
        </p:nvSpPr>
        <p:spPr>
          <a:xfrm>
            <a:off x="605163" y="2099016"/>
            <a:ext cx="5486217" cy="729528"/>
          </a:xfrm>
        </p:spPr>
        <p:txBody>
          <a:bodyPr/>
          <a:lstStyle/>
          <a:p>
            <a:r>
              <a:rPr lang="en-US"/>
              <a:t>Gap: limited number of family-centered transitional housing resources</a:t>
            </a:r>
          </a:p>
        </p:txBody>
      </p:sp>
      <p:sp>
        <p:nvSpPr>
          <p:cNvPr id="4" name="Content Placeholder 3">
            <a:extLst>
              <a:ext uri="{FF2B5EF4-FFF2-40B4-BE49-F238E27FC236}">
                <a16:creationId xmlns:a16="http://schemas.microsoft.com/office/drawing/2014/main" id="{9E7E9217-3691-41BD-7D00-6D158EAA0E1F}"/>
              </a:ext>
            </a:extLst>
          </p:cNvPr>
          <p:cNvSpPr>
            <a:spLocks noGrp="1"/>
          </p:cNvSpPr>
          <p:nvPr>
            <p:ph sz="half" idx="2"/>
          </p:nvPr>
        </p:nvSpPr>
        <p:spPr>
          <a:xfrm>
            <a:off x="5402175" y="2165727"/>
            <a:ext cx="6457272" cy="4458998"/>
          </a:xfrm>
        </p:spPr>
        <p:txBody>
          <a:bodyPr vert="horz" lIns="91440" tIns="45720" rIns="91440" bIns="45720" rtlCol="0" anchor="t">
            <a:noAutofit/>
          </a:bodyPr>
          <a:lstStyle/>
          <a:p>
            <a:pPr marL="0" indent="0">
              <a:buNone/>
            </a:pPr>
            <a:r>
              <a:rPr lang="en-US" sz="1600">
                <a:solidFill>
                  <a:schemeClr val="tx1"/>
                </a:solidFill>
                <a:latin typeface="Calibri"/>
                <a:ea typeface="+mn-lt"/>
                <a:cs typeface="+mn-lt"/>
              </a:rPr>
              <a:t>Roseburg has a men's shelter and a women's shelter.  Unhoused families are often faced with the difficult choice of splitting up the family or living on the street. Gary Leif Navigation Center is starting to add space for unhoused families and Adapt Integrated Health Care has Hillside Terrace</a:t>
            </a:r>
            <a:endParaRPr lang="en-US" sz="1600">
              <a:solidFill>
                <a:schemeClr val="tx1"/>
              </a:solidFill>
              <a:latin typeface="Calibri"/>
              <a:cs typeface="Calibri"/>
            </a:endParaRPr>
          </a:p>
          <a:p>
            <a:pPr marL="305435" indent="-305435"/>
            <a:r>
              <a:rPr lang="en-US" sz="1600">
                <a:solidFill>
                  <a:schemeClr val="tx1"/>
                </a:solidFill>
                <a:latin typeface="Calibri"/>
                <a:ea typeface="+mn-lt"/>
                <a:cs typeface="+mn-lt"/>
              </a:rPr>
              <a:t>Hillside Terrace transitional housing provides an opportunity for people in the early stages of recovery and their children to transition back into daily life at a slow and gradual pace. The goal of this transitional housing is to safely reunite children with their families by providing the support and guidance needed to restore family health, stability and self-sufficiency. This housing offers safe, alcohol and drug-free housing, along with treatment for substance use and co-occurring disorders in a structured and supervised environment for parents and their children. Residents have full access to </a:t>
            </a:r>
            <a:r>
              <a:rPr lang="en-US" sz="1600" err="1">
                <a:solidFill>
                  <a:schemeClr val="tx1"/>
                </a:solidFill>
                <a:latin typeface="Calibri"/>
                <a:ea typeface="+mn-lt"/>
                <a:cs typeface="+mn-lt"/>
              </a:rPr>
              <a:t>Adapt’s</a:t>
            </a:r>
            <a:r>
              <a:rPr lang="en-US" sz="1600">
                <a:solidFill>
                  <a:schemeClr val="tx1"/>
                </a:solidFill>
                <a:latin typeface="Calibri"/>
                <a:ea typeface="+mn-lt"/>
                <a:cs typeface="+mn-lt"/>
              </a:rPr>
              <a:t> treatment programs and services to support continuity of care, aftercare and sustained health and recovery.</a:t>
            </a:r>
          </a:p>
          <a:p>
            <a:pPr marL="305435" indent="-305435"/>
            <a:r>
              <a:rPr lang="en-US" sz="1600">
                <a:solidFill>
                  <a:schemeClr val="tx1"/>
                </a:solidFill>
                <a:latin typeface="Calibri"/>
                <a:ea typeface="+mn-lt"/>
                <a:cs typeface="+mn-lt"/>
              </a:rPr>
              <a:t>Only 50% of the 8 units are occupied</a:t>
            </a:r>
          </a:p>
        </p:txBody>
      </p:sp>
      <p:pic>
        <p:nvPicPr>
          <p:cNvPr id="7" name="Content Placeholder 6" descr="Transitional Living – Adapt Oregon">
            <a:extLst>
              <a:ext uri="{FF2B5EF4-FFF2-40B4-BE49-F238E27FC236}">
                <a16:creationId xmlns:a16="http://schemas.microsoft.com/office/drawing/2014/main" id="{AF7D4589-2F7D-2BD6-2B56-C784DE763767}"/>
              </a:ext>
            </a:extLst>
          </p:cNvPr>
          <p:cNvPicPr>
            <a:picLocks noGrp="1" noChangeAspect="1"/>
          </p:cNvPicPr>
          <p:nvPr>
            <p:ph sz="quarter" idx="4"/>
          </p:nvPr>
        </p:nvPicPr>
        <p:blipFill rotWithShape="1">
          <a:blip r:embed="rId2"/>
          <a:srcRect l="13678" t="14545" r="20669" b="454"/>
          <a:stretch/>
        </p:blipFill>
        <p:spPr>
          <a:xfrm>
            <a:off x="689560" y="3020933"/>
            <a:ext cx="3866002" cy="3328391"/>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CB209EB4-24D6-1DCD-C524-BE046E78A199}"/>
              </a:ext>
            </a:extLst>
          </p:cNvPr>
          <p:cNvSpPr txBox="1"/>
          <p:nvPr/>
        </p:nvSpPr>
        <p:spPr>
          <a:xfrm>
            <a:off x="808334" y="6501614"/>
            <a:ext cx="1127388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rgbClr val="4590B8"/>
                </a:solidFill>
                <a:latin typeface="Calibri"/>
              </a:rPr>
              <a:t>Priority area 1: IMPROVE INVOLVEMENT IN COMMUNITY HOUSING INITIATIVES TO IMPROVE ACCESSIBILITY, AFFORDABILITY,  AND AVAILABILITY FOR MEMBERS WITH BEHAVIORAL HEALTH CONCERNS</a:t>
            </a:r>
            <a:endParaRPr lang="en-US"/>
          </a:p>
        </p:txBody>
      </p:sp>
    </p:spTree>
    <p:extLst>
      <p:ext uri="{BB962C8B-B14F-4D97-AF65-F5344CB8AC3E}">
        <p14:creationId xmlns:p14="http://schemas.microsoft.com/office/powerpoint/2010/main" val="632985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FC72E9D1-3578-17C5-0D60-2E9AF3B0DC9D}"/>
              </a:ext>
            </a:extLst>
          </p:cNvPr>
          <p:cNvGraphicFramePr>
            <a:graphicFrameLocks noGrp="1"/>
          </p:cNvGraphicFramePr>
          <p:nvPr>
            <p:ph idx="1"/>
            <p:extLst>
              <p:ext uri="{D42A27DB-BD31-4B8C-83A1-F6EECF244321}">
                <p14:modId xmlns:p14="http://schemas.microsoft.com/office/powerpoint/2010/main" val="506450432"/>
              </p:ext>
            </p:extLst>
          </p:nvPr>
        </p:nvGraphicFramePr>
        <p:xfrm>
          <a:off x="581192" y="2213153"/>
          <a:ext cx="11029615" cy="3678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C6DDBAE0-09BF-8445-A38D-A30DA56A3499}"/>
              </a:ext>
            </a:extLst>
          </p:cNvPr>
          <p:cNvSpPr txBox="1">
            <a:spLocks/>
          </p:cNvSpPr>
          <p:nvPr/>
        </p:nvSpPr>
        <p:spPr>
          <a:xfrm>
            <a:off x="581192" y="854556"/>
            <a:ext cx="11182016" cy="843616"/>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Community Engagement Activities </a:t>
            </a:r>
          </a:p>
        </p:txBody>
      </p:sp>
      <p:sp>
        <p:nvSpPr>
          <p:cNvPr id="39" name="TextBox 38">
            <a:extLst>
              <a:ext uri="{FF2B5EF4-FFF2-40B4-BE49-F238E27FC236}">
                <a16:creationId xmlns:a16="http://schemas.microsoft.com/office/drawing/2014/main" id="{7251CF68-5C4E-35BE-3C1A-2DE35124771C}"/>
              </a:ext>
            </a:extLst>
          </p:cNvPr>
          <p:cNvSpPr txBox="1"/>
          <p:nvPr/>
        </p:nvSpPr>
        <p:spPr>
          <a:xfrm>
            <a:off x="691376" y="6322741"/>
            <a:ext cx="1127388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rgbClr val="4590B8"/>
                </a:solidFill>
                <a:latin typeface="Calibri"/>
              </a:rPr>
              <a:t>Priority area 1: IMPROVE INVOLVEMENT IN COMMUNITY HOUSING INITIATIVES TO IMPROVE ACCESSIBILITY, AFFORDABILITY,  AND AVAILABILITY FOR MEMBERS WITH BEHAVIORAL HEALTH CONCERNS</a:t>
            </a:r>
            <a:endParaRPr lang="en-US"/>
          </a:p>
        </p:txBody>
      </p:sp>
    </p:spTree>
    <p:extLst>
      <p:ext uri="{BB962C8B-B14F-4D97-AF65-F5344CB8AC3E}">
        <p14:creationId xmlns:p14="http://schemas.microsoft.com/office/powerpoint/2010/main" val="3160852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798E696-4BBA-46BE-AD86-F7E300B89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1363"/>
            <a:ext cx="12191999" cy="62566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0B0CA3-C333-4560-9975-E31D1B7B92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C27EC85-8BFE-4B5D-CFD7-6BE7FAECDA36}"/>
              </a:ext>
            </a:extLst>
          </p:cNvPr>
          <p:cNvSpPr>
            <a:spLocks noGrp="1"/>
          </p:cNvSpPr>
          <p:nvPr>
            <p:ph type="title"/>
          </p:nvPr>
        </p:nvSpPr>
        <p:spPr>
          <a:xfrm>
            <a:off x="8369643" y="1037967"/>
            <a:ext cx="3193481" cy="4709131"/>
          </a:xfrm>
        </p:spPr>
        <p:txBody>
          <a:bodyPr anchor="ctr">
            <a:normAutofit/>
          </a:bodyPr>
          <a:lstStyle/>
          <a:p>
            <a:r>
              <a:rPr lang="en-US">
                <a:solidFill>
                  <a:srgbClr val="FFFEFF"/>
                </a:solidFill>
              </a:rPr>
              <a:t>Equitable access to Community &amp; wellness spaces</a:t>
            </a:r>
          </a:p>
        </p:txBody>
      </p:sp>
      <p:graphicFrame>
        <p:nvGraphicFramePr>
          <p:cNvPr id="5" name="Content Placeholder 2">
            <a:extLst>
              <a:ext uri="{FF2B5EF4-FFF2-40B4-BE49-F238E27FC236}">
                <a16:creationId xmlns:a16="http://schemas.microsoft.com/office/drawing/2014/main" id="{123FF9BA-7573-E3C5-D0F8-DDED63493B57}"/>
              </a:ext>
            </a:extLst>
          </p:cNvPr>
          <p:cNvGraphicFramePr>
            <a:graphicFrameLocks noGrp="1"/>
          </p:cNvGraphicFramePr>
          <p:nvPr>
            <p:ph idx="1"/>
            <p:extLst>
              <p:ext uri="{D42A27DB-BD31-4B8C-83A1-F6EECF244321}">
                <p14:modId xmlns:p14="http://schemas.microsoft.com/office/powerpoint/2010/main" val="243680610"/>
              </p:ext>
            </p:extLst>
          </p:nvPr>
        </p:nvGraphicFramePr>
        <p:xfrm>
          <a:off x="446533" y="1858240"/>
          <a:ext cx="7405276" cy="46794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8" name="TextBox 97">
            <a:extLst>
              <a:ext uri="{FF2B5EF4-FFF2-40B4-BE49-F238E27FC236}">
                <a16:creationId xmlns:a16="http://schemas.microsoft.com/office/drawing/2014/main" id="{F0D73EE9-0FAB-9697-2CB7-211D7E35EAD5}"/>
              </a:ext>
            </a:extLst>
          </p:cNvPr>
          <p:cNvSpPr txBox="1"/>
          <p:nvPr/>
        </p:nvSpPr>
        <p:spPr>
          <a:xfrm>
            <a:off x="343264" y="721970"/>
            <a:ext cx="778662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latin typeface="Gill Sans MT"/>
              </a:rPr>
              <a:t>Umpqua Health’s vision to affect health upstream and eliminate health disparities is the foundation for supporting programs and services that create equal opportunities for Douglas County residents to lead a healthy lifestyle where they live, work, and play. Throughout 2022 and 2023 Umpqua Health supported several healthy lifestyle initiatives including:</a:t>
            </a:r>
          </a:p>
        </p:txBody>
      </p:sp>
      <p:sp>
        <p:nvSpPr>
          <p:cNvPr id="3" name="TextBox 2">
            <a:extLst>
              <a:ext uri="{FF2B5EF4-FFF2-40B4-BE49-F238E27FC236}">
                <a16:creationId xmlns:a16="http://schemas.microsoft.com/office/drawing/2014/main" id="{7B0D1108-9F29-C321-888D-63D8379CC8E0}"/>
              </a:ext>
            </a:extLst>
          </p:cNvPr>
          <p:cNvSpPr txBox="1"/>
          <p:nvPr/>
        </p:nvSpPr>
        <p:spPr>
          <a:xfrm>
            <a:off x="691376" y="6589188"/>
            <a:ext cx="1127388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rgbClr val="4590B8"/>
                </a:solidFill>
                <a:latin typeface="Calibri"/>
              </a:rPr>
              <a:t>Priority area 1: IMPROVE INVOLVEMENT IN COMMUNITY HOUSING INITIATIVES TO IMPROVE ACCESSIBILITY, AFFORDABILITY,  AND AVAILABILITY FOR MEMBERS WITH BEHAVIORAL HEALTH CONCERNS</a:t>
            </a:r>
            <a:endParaRPr lang="en-US"/>
          </a:p>
        </p:txBody>
      </p:sp>
    </p:spTree>
    <p:extLst>
      <p:ext uri="{BB962C8B-B14F-4D97-AF65-F5344CB8AC3E}">
        <p14:creationId xmlns:p14="http://schemas.microsoft.com/office/powerpoint/2010/main" val="441746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E8BCA1D-ACDF-4D63-9AA0-366C4F855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ADA19243-8356-2F65-D69A-F8120F03B3A8}"/>
              </a:ext>
            </a:extLst>
          </p:cNvPr>
          <p:cNvSpPr>
            <a:spLocks noGrp="1"/>
          </p:cNvSpPr>
          <p:nvPr>
            <p:ph type="title"/>
          </p:nvPr>
        </p:nvSpPr>
        <p:spPr>
          <a:xfrm>
            <a:off x="581192" y="625373"/>
            <a:ext cx="3054091" cy="1872501"/>
          </a:xfrm>
        </p:spPr>
        <p:txBody>
          <a:bodyPr anchor="ctr">
            <a:normAutofit/>
          </a:bodyPr>
          <a:lstStyle/>
          <a:p>
            <a:r>
              <a:rPr lang="en-US">
                <a:solidFill>
                  <a:schemeClr val="accent1"/>
                </a:solidFill>
              </a:rPr>
              <a:t>Priority Area I: Commentary</a:t>
            </a:r>
          </a:p>
        </p:txBody>
      </p:sp>
      <p:sp>
        <p:nvSpPr>
          <p:cNvPr id="26" name="Rectangle 25">
            <a:extLst>
              <a:ext uri="{FF2B5EF4-FFF2-40B4-BE49-F238E27FC236}">
                <a16:creationId xmlns:a16="http://schemas.microsoft.com/office/drawing/2014/main" id="{5DB82E3F-D9C4-42E7-AABF-D760C2F56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5F145784-B126-48E6-B33B-0BEA2EBF1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06AD7FED-ECA8-4F84-9067-C1B1E9610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74DF12F2-5059-41AC-A8BD-D5E115CDC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6">
            <a:extLst>
              <a:ext uri="{FF2B5EF4-FFF2-40B4-BE49-F238E27FC236}">
                <a16:creationId xmlns:a16="http://schemas.microsoft.com/office/drawing/2014/main" id="{B87500CB-051F-4A29-4E85-445276CD9C07}"/>
              </a:ext>
            </a:extLst>
          </p:cNvPr>
          <p:cNvGraphicFramePr>
            <a:graphicFrameLocks/>
          </p:cNvGraphicFramePr>
          <p:nvPr>
            <p:extLst>
              <p:ext uri="{D42A27DB-BD31-4B8C-83A1-F6EECF244321}">
                <p14:modId xmlns:p14="http://schemas.microsoft.com/office/powerpoint/2010/main" val="4289961837"/>
              </p:ext>
            </p:extLst>
          </p:nvPr>
        </p:nvGraphicFramePr>
        <p:xfrm>
          <a:off x="4552667" y="727455"/>
          <a:ext cx="7277347" cy="55506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3AAED42A-1718-B0A8-E45D-9D501455BF53}"/>
              </a:ext>
            </a:extLst>
          </p:cNvPr>
          <p:cNvSpPr txBox="1"/>
          <p:nvPr/>
        </p:nvSpPr>
        <p:spPr>
          <a:xfrm>
            <a:off x="634423" y="3432210"/>
            <a:ext cx="2871872" cy="1815882"/>
          </a:xfrm>
          <a:prstGeom prst="rect">
            <a:avLst/>
          </a:prstGeom>
          <a:noFill/>
        </p:spPr>
        <p:txBody>
          <a:bodyPr wrap="square" lIns="91440" tIns="45720" rIns="91440" bIns="45720" rtlCol="0" anchor="t">
            <a:spAutoFit/>
          </a:bodyPr>
          <a:lstStyle/>
          <a:p>
            <a:r>
              <a:rPr lang="en-US" sz="1600">
                <a:solidFill>
                  <a:schemeClr val="accent2"/>
                </a:solidFill>
                <a:latin typeface="Calibri"/>
                <a:ea typeface="Calibri"/>
                <a:cs typeface="Calibri"/>
              </a:rPr>
              <a:t>Many of the interventions set within priority area 1 were achieved between 2022-2023, these completed interventions have been re-evaluated and updated to reflect ongoing population-specific need</a:t>
            </a:r>
          </a:p>
        </p:txBody>
      </p:sp>
      <p:sp>
        <p:nvSpPr>
          <p:cNvPr id="378" name="TextBox 377">
            <a:extLst>
              <a:ext uri="{FF2B5EF4-FFF2-40B4-BE49-F238E27FC236}">
                <a16:creationId xmlns:a16="http://schemas.microsoft.com/office/drawing/2014/main" id="{AEF13944-634F-76E8-410E-572B796E46E0}"/>
              </a:ext>
            </a:extLst>
          </p:cNvPr>
          <p:cNvSpPr txBox="1"/>
          <p:nvPr/>
        </p:nvSpPr>
        <p:spPr>
          <a:xfrm>
            <a:off x="707438" y="6521215"/>
            <a:ext cx="114826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rgbClr val="4590B8"/>
                </a:solidFill>
                <a:latin typeface="Calibri"/>
              </a:rPr>
              <a:t>Priority area 1: IMPROVE INVOLVEMENT IN COMMUNITY HOUSING INITIATIVES TO IMPROVE ACCESSIBILITY, AFFORDABILITY,  AND AVAILABILITY FOR MEMBERS WITH BEHAVIORAL HEALTH CONCERNS</a:t>
            </a:r>
            <a:endParaRPr lang="en-US"/>
          </a:p>
        </p:txBody>
      </p:sp>
      <p:sp>
        <p:nvSpPr>
          <p:cNvPr id="31" name="TextBox 30">
            <a:extLst>
              <a:ext uri="{FF2B5EF4-FFF2-40B4-BE49-F238E27FC236}">
                <a16:creationId xmlns:a16="http://schemas.microsoft.com/office/drawing/2014/main" id="{898D2AB9-8DEC-9DF6-4214-968706287F0B}"/>
              </a:ext>
            </a:extLst>
          </p:cNvPr>
          <p:cNvSpPr txBox="1"/>
          <p:nvPr/>
        </p:nvSpPr>
        <p:spPr>
          <a:xfrm>
            <a:off x="481609" y="2566390"/>
            <a:ext cx="3080920" cy="369332"/>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4"/>
                </a:solidFill>
              </a:rPr>
              <a:t>GOALS FOR NEXT YEAR</a:t>
            </a:r>
          </a:p>
        </p:txBody>
      </p:sp>
    </p:spTree>
    <p:extLst>
      <p:ext uri="{BB962C8B-B14F-4D97-AF65-F5344CB8AC3E}">
        <p14:creationId xmlns:p14="http://schemas.microsoft.com/office/powerpoint/2010/main" val="545199184"/>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98E696-4BBA-46BE-AD86-F7E300B89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1363"/>
            <a:ext cx="12191999" cy="62566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90B0CA3-C333-4560-9975-E31D1B7B92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9EA83E9-DF08-7C08-438F-8F194900FD3B}"/>
              </a:ext>
            </a:extLst>
          </p:cNvPr>
          <p:cNvSpPr>
            <a:spLocks noGrp="1"/>
          </p:cNvSpPr>
          <p:nvPr>
            <p:ph type="title"/>
          </p:nvPr>
        </p:nvSpPr>
        <p:spPr>
          <a:xfrm>
            <a:off x="8369643" y="1037967"/>
            <a:ext cx="3054091" cy="4709131"/>
          </a:xfrm>
        </p:spPr>
        <p:txBody>
          <a:bodyPr anchor="ctr">
            <a:normAutofit/>
          </a:bodyPr>
          <a:lstStyle/>
          <a:p>
            <a:r>
              <a:rPr lang="en-US">
                <a:solidFill>
                  <a:srgbClr val="FFFEFF"/>
                </a:solidFill>
              </a:rPr>
              <a:t>Upcoming Dates &amp; Decisions</a:t>
            </a:r>
          </a:p>
        </p:txBody>
      </p:sp>
      <p:sp>
        <p:nvSpPr>
          <p:cNvPr id="4" name="TextBox 3">
            <a:extLst>
              <a:ext uri="{FF2B5EF4-FFF2-40B4-BE49-F238E27FC236}">
                <a16:creationId xmlns:a16="http://schemas.microsoft.com/office/drawing/2014/main" id="{59B94B18-1351-4580-1295-95B8E98A65BA}"/>
              </a:ext>
            </a:extLst>
          </p:cNvPr>
          <p:cNvSpPr txBox="1"/>
          <p:nvPr/>
        </p:nvSpPr>
        <p:spPr>
          <a:xfrm>
            <a:off x="163337" y="6501172"/>
            <a:ext cx="1186532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521208">
              <a:spcAft>
                <a:spcPts val="600"/>
              </a:spcAft>
            </a:pPr>
            <a:r>
              <a:rPr lang="en-US" sz="1000" kern="1200" cap="all">
                <a:solidFill>
                  <a:srgbClr val="005D84"/>
                </a:solidFill>
                <a:latin typeface="Calibri"/>
                <a:ea typeface="+mn-ea"/>
                <a:cs typeface="+mn-cs"/>
              </a:rPr>
              <a:t>Priority area 1: IMPROVE INVOLVEMENT IN COMMUNITY HOUSING INITIATIVES TO IMPROVE ACCESSIBILITY, AFFORDABILITY,  AND AVAILABILITY FOR MEMBERS WITH BEHAVIORAL HEALTH CONCERNS</a:t>
            </a:r>
            <a:endParaRPr lang="en-US" sz="1000"/>
          </a:p>
        </p:txBody>
      </p:sp>
      <p:graphicFrame>
        <p:nvGraphicFramePr>
          <p:cNvPr id="5" name="Diagram 4">
            <a:extLst>
              <a:ext uri="{FF2B5EF4-FFF2-40B4-BE49-F238E27FC236}">
                <a16:creationId xmlns:a16="http://schemas.microsoft.com/office/drawing/2014/main" id="{CB282CB9-2D59-CD61-7DFB-FFFE6B497649}"/>
              </a:ext>
            </a:extLst>
          </p:cNvPr>
          <p:cNvGraphicFramePr/>
          <p:nvPr>
            <p:extLst>
              <p:ext uri="{D42A27DB-BD31-4B8C-83A1-F6EECF244321}">
                <p14:modId xmlns:p14="http://schemas.microsoft.com/office/powerpoint/2010/main" val="655832813"/>
              </p:ext>
            </p:extLst>
          </p:nvPr>
        </p:nvGraphicFramePr>
        <p:xfrm>
          <a:off x="197896" y="1203270"/>
          <a:ext cx="7646354" cy="50863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E2872C0-CEFF-9803-7B8D-B233F8A4461A}"/>
              </a:ext>
            </a:extLst>
          </p:cNvPr>
          <p:cNvSpPr txBox="1"/>
          <p:nvPr/>
        </p:nvSpPr>
        <p:spPr>
          <a:xfrm>
            <a:off x="197897" y="888378"/>
            <a:ext cx="7646353" cy="461665"/>
          </a:xfrm>
          <a:prstGeom prst="rect">
            <a:avLst/>
          </a:prstGeom>
          <a:solidFill>
            <a:schemeClr val="accent1"/>
          </a:solidFill>
          <a:ln>
            <a:solidFill>
              <a:schemeClr val="accent1"/>
            </a:solidFill>
          </a:ln>
        </p:spPr>
        <p:txBody>
          <a:bodyPr wrap="square" rtlCol="0">
            <a:spAutoFit/>
          </a:bodyPr>
          <a:lstStyle/>
          <a:p>
            <a:pPr algn="ctr" defTabSz="521208">
              <a:spcAft>
                <a:spcPts val="600"/>
              </a:spcAft>
            </a:pPr>
            <a:r>
              <a:rPr lang="en-US" sz="2400" b="1" kern="1200">
                <a:solidFill>
                  <a:schemeClr val="bg1"/>
                </a:solidFill>
                <a:latin typeface="+mn-lt"/>
                <a:ea typeface="+mn-ea"/>
                <a:cs typeface="+mn-cs"/>
              </a:rPr>
              <a:t>In 2024</a:t>
            </a:r>
            <a:endParaRPr lang="en-US" sz="2400" b="1">
              <a:solidFill>
                <a:schemeClr val="bg1"/>
              </a:solidFill>
            </a:endParaRPr>
          </a:p>
        </p:txBody>
      </p:sp>
    </p:spTree>
    <p:extLst>
      <p:ext uri="{BB962C8B-B14F-4D97-AF65-F5344CB8AC3E}">
        <p14:creationId xmlns:p14="http://schemas.microsoft.com/office/powerpoint/2010/main" val="3342889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405B39-4EDF-73F5-1DCC-F7AD91B01129}"/>
            </a:ext>
          </a:extLst>
        </p:cNvPr>
        <p:cNvGrpSpPr/>
        <p:nvPr/>
      </p:nvGrpSpPr>
      <p:grpSpPr>
        <a:xfrm>
          <a:off x="0" y="0"/>
          <a:ext cx="0" cy="0"/>
          <a:chOff x="0" y="0"/>
          <a:chExt cx="0" cy="0"/>
        </a:xfrm>
      </p:grpSpPr>
      <p:sp>
        <p:nvSpPr>
          <p:cNvPr id="62" name="Rectangle 61">
            <a:extLst>
              <a:ext uri="{FF2B5EF4-FFF2-40B4-BE49-F238E27FC236}">
                <a16:creationId xmlns:a16="http://schemas.microsoft.com/office/drawing/2014/main" id="{6A432892-0BB9-6A45-1091-270CBEBFB3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Rectangle 62">
            <a:extLst>
              <a:ext uri="{FF2B5EF4-FFF2-40B4-BE49-F238E27FC236}">
                <a16:creationId xmlns:a16="http://schemas.microsoft.com/office/drawing/2014/main" id="{EC30B40E-0950-1E15-FD1F-16F307162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4" name="Rectangle 63">
            <a:extLst>
              <a:ext uri="{FF2B5EF4-FFF2-40B4-BE49-F238E27FC236}">
                <a16:creationId xmlns:a16="http://schemas.microsoft.com/office/drawing/2014/main" id="{4297CFEC-E474-CF1D-79F7-9D3813976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6" name="Rectangle 65">
            <a:extLst>
              <a:ext uri="{FF2B5EF4-FFF2-40B4-BE49-F238E27FC236}">
                <a16:creationId xmlns:a16="http://schemas.microsoft.com/office/drawing/2014/main" id="{D2466A7C-4A03-1E25-D899-B6E5E2E6D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8" name="Rectangle 67">
            <a:extLst>
              <a:ext uri="{FF2B5EF4-FFF2-40B4-BE49-F238E27FC236}">
                <a16:creationId xmlns:a16="http://schemas.microsoft.com/office/drawing/2014/main" id="{2BD8A5E0-C2B4-B7B3-4EE1-7483F7D5B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3A2668-B52E-08F4-B721-749F0F63540E}"/>
              </a:ext>
            </a:extLst>
          </p:cNvPr>
          <p:cNvSpPr>
            <a:spLocks noGrp="1"/>
          </p:cNvSpPr>
          <p:nvPr>
            <p:ph type="title"/>
          </p:nvPr>
        </p:nvSpPr>
        <p:spPr>
          <a:xfrm>
            <a:off x="4449960" y="1507414"/>
            <a:ext cx="7295507" cy="3703320"/>
          </a:xfrm>
        </p:spPr>
        <p:txBody>
          <a:bodyPr vert="horz" lIns="91440" tIns="45720" rIns="91440" bIns="45720" rtlCol="0" anchor="ctr">
            <a:noAutofit/>
          </a:bodyPr>
          <a:lstStyle/>
          <a:p>
            <a:pPr>
              <a:lnSpc>
                <a:spcPct val="90000"/>
              </a:lnSpc>
            </a:pPr>
            <a:r>
              <a:rPr lang="en-US" sz="3400">
                <a:solidFill>
                  <a:schemeClr val="accent1"/>
                </a:solidFill>
              </a:rPr>
              <a:t>Increase continuum of care and community capacity to provide treatment at higher levels of care.</a:t>
            </a:r>
          </a:p>
        </p:txBody>
      </p:sp>
      <p:sp>
        <p:nvSpPr>
          <p:cNvPr id="60" name="Content Placeholder 59">
            <a:extLst>
              <a:ext uri="{FF2B5EF4-FFF2-40B4-BE49-F238E27FC236}">
                <a16:creationId xmlns:a16="http://schemas.microsoft.com/office/drawing/2014/main" id="{98DEC709-5DDA-74D1-8B77-EF76E3F656B9}"/>
              </a:ext>
            </a:extLst>
          </p:cNvPr>
          <p:cNvSpPr>
            <a:spLocks noGrp="1"/>
          </p:cNvSpPr>
          <p:nvPr>
            <p:ph sz="quarter" idx="4"/>
          </p:nvPr>
        </p:nvSpPr>
        <p:spPr>
          <a:xfrm>
            <a:off x="444342" y="1507414"/>
            <a:ext cx="3330781" cy="3703320"/>
          </a:xfrm>
          <a:ln w="57150">
            <a:noFill/>
          </a:ln>
        </p:spPr>
        <p:txBody>
          <a:bodyPr vert="horz" lIns="91440" tIns="45720" rIns="91440" bIns="45720" rtlCol="0" anchor="ctr">
            <a:normAutofit/>
          </a:bodyPr>
          <a:lstStyle/>
          <a:p>
            <a:pPr marL="0" indent="0" algn="r">
              <a:buNone/>
            </a:pPr>
            <a:r>
              <a:rPr lang="en-US" sz="2000" b="1" cap="all">
                <a:solidFill>
                  <a:schemeClr val="accent2"/>
                </a:solidFill>
              </a:rPr>
              <a:t>Priority area 2</a:t>
            </a:r>
            <a:endParaRPr lang="en-US" sz="2000" cap="all">
              <a:solidFill>
                <a:schemeClr val="accent2"/>
              </a:solidFill>
            </a:endParaRPr>
          </a:p>
        </p:txBody>
      </p:sp>
      <p:sp>
        <p:nvSpPr>
          <p:cNvPr id="70" name="Rectangle 69">
            <a:extLst>
              <a:ext uri="{FF2B5EF4-FFF2-40B4-BE49-F238E27FC236}">
                <a16:creationId xmlns:a16="http://schemas.microsoft.com/office/drawing/2014/main" id="{3FD0DCAA-DB4D-88DA-4329-A2CB89CFD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3642"/>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Rectangle 76">
            <a:extLst>
              <a:ext uri="{FF2B5EF4-FFF2-40B4-BE49-F238E27FC236}">
                <a16:creationId xmlns:a16="http://schemas.microsoft.com/office/drawing/2014/main" id="{20E4FAB1-74E8-6829-0BA1-D80B0932C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2209064" y="3329711"/>
            <a:ext cx="3703320" cy="5872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9" name="Rectangle 78">
            <a:extLst>
              <a:ext uri="{FF2B5EF4-FFF2-40B4-BE49-F238E27FC236}">
                <a16:creationId xmlns:a16="http://schemas.microsoft.com/office/drawing/2014/main" id="{064DAEA5-2748-4E9A-B484-EFAB47A01D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878019"/>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780251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a:extLst>
            <a:ext uri="{FF2B5EF4-FFF2-40B4-BE49-F238E27FC236}">
              <a16:creationId xmlns:a16="http://schemas.microsoft.com/office/drawing/2014/main" id="{2433AB51-D41D-1162-7B65-47342996094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F9DFDB82-2211-D67B-6638-19B30A6414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A87D905A-823C-32B9-8A91-A798400B7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0152A897-6BA0-1B9E-39AA-7B7E581D0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96029067-B879-2D57-8805-931686C28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6213173B-80B5-B342-6FB9-5C10203891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8E6DC9-76AB-D393-E461-D70018DFDEDE}"/>
              </a:ext>
            </a:extLst>
          </p:cNvPr>
          <p:cNvSpPr>
            <a:spLocks noGrp="1"/>
          </p:cNvSpPr>
          <p:nvPr>
            <p:ph type="title"/>
          </p:nvPr>
        </p:nvSpPr>
        <p:spPr>
          <a:xfrm>
            <a:off x="733608" y="1203424"/>
            <a:ext cx="3365964" cy="4709131"/>
          </a:xfrm>
        </p:spPr>
        <p:txBody>
          <a:bodyPr vert="horz" lIns="91440" tIns="45720" rIns="91440" bIns="45720" rtlCol="0" anchor="ctr">
            <a:normAutofit/>
          </a:bodyPr>
          <a:lstStyle/>
          <a:p>
            <a:r>
              <a:rPr lang="en-US" sz="2500">
                <a:solidFill>
                  <a:schemeClr val="accent1"/>
                </a:solidFill>
              </a:rPr>
              <a:t>INCREASE CONTINUUM OF CARE AND COMMUNITY CAPACITY TO PROVIDE TREATMENT AT HIGHER LEVELS OF CARE.</a:t>
            </a:r>
          </a:p>
        </p:txBody>
      </p:sp>
      <p:sp>
        <p:nvSpPr>
          <p:cNvPr id="22" name="Rectangle 21">
            <a:extLst>
              <a:ext uri="{FF2B5EF4-FFF2-40B4-BE49-F238E27FC236}">
                <a16:creationId xmlns:a16="http://schemas.microsoft.com/office/drawing/2014/main" id="{C2EBA7B2-5A5E-C734-F492-309064F2A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C2AB65D3-324C-9D63-4004-C87057E636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41846DEC-86CB-6FF0-BC6B-F98D9B1A8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4780AC42-762A-4EE4-DDC8-872F0C55D2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7" name="Content Placeholder 6">
            <a:extLst>
              <a:ext uri="{FF2B5EF4-FFF2-40B4-BE49-F238E27FC236}">
                <a16:creationId xmlns:a16="http://schemas.microsoft.com/office/drawing/2014/main" id="{F8C3E958-BBBF-BDB7-48A8-8438696E1F1F}"/>
              </a:ext>
            </a:extLst>
          </p:cNvPr>
          <p:cNvGraphicFramePr>
            <a:graphicFrameLocks noGrp="1"/>
          </p:cNvGraphicFramePr>
          <p:nvPr>
            <p:ph sz="quarter" idx="4"/>
            <p:extLst>
              <p:ext uri="{D42A27DB-BD31-4B8C-83A1-F6EECF244321}">
                <p14:modId xmlns:p14="http://schemas.microsoft.com/office/powerpoint/2010/main" val="37514820"/>
              </p:ext>
            </p:extLst>
          </p:nvPr>
        </p:nvGraphicFramePr>
        <p:xfrm>
          <a:off x="4473911" y="855467"/>
          <a:ext cx="7044495" cy="54650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59">
            <a:extLst>
              <a:ext uri="{FF2B5EF4-FFF2-40B4-BE49-F238E27FC236}">
                <a16:creationId xmlns:a16="http://schemas.microsoft.com/office/drawing/2014/main" id="{7E09E198-6C85-6760-F4F0-7ED0A405D5A7}"/>
              </a:ext>
            </a:extLst>
          </p:cNvPr>
          <p:cNvSpPr txBox="1">
            <a:spLocks/>
          </p:cNvSpPr>
          <p:nvPr/>
        </p:nvSpPr>
        <p:spPr>
          <a:xfrm>
            <a:off x="-185972" y="-813693"/>
            <a:ext cx="3330781" cy="3703320"/>
          </a:xfrm>
          <a:prstGeom prst="rect">
            <a:avLst/>
          </a:prstGeom>
          <a:ln w="57150">
            <a:noFill/>
          </a:ln>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r">
              <a:buFont typeface="Wingdings 2" panose="05020102010507070707" pitchFamily="18" charset="2"/>
              <a:buNone/>
            </a:pPr>
            <a:r>
              <a:rPr lang="en-US" sz="2000" b="1" cap="all">
                <a:solidFill>
                  <a:schemeClr val="accent2"/>
                </a:solidFill>
              </a:rPr>
              <a:t>Priority area 2</a:t>
            </a:r>
            <a:endParaRPr lang="en-US" sz="2000" cap="all">
              <a:solidFill>
                <a:schemeClr val="accent2"/>
              </a:solidFill>
            </a:endParaRPr>
          </a:p>
        </p:txBody>
      </p:sp>
      <p:sp>
        <p:nvSpPr>
          <p:cNvPr id="44" name="TextBox 43">
            <a:extLst>
              <a:ext uri="{FF2B5EF4-FFF2-40B4-BE49-F238E27FC236}">
                <a16:creationId xmlns:a16="http://schemas.microsoft.com/office/drawing/2014/main" id="{C820DF10-1280-97C8-2765-5CD398416EC7}"/>
              </a:ext>
            </a:extLst>
          </p:cNvPr>
          <p:cNvSpPr txBox="1"/>
          <p:nvPr/>
        </p:nvSpPr>
        <p:spPr>
          <a:xfrm>
            <a:off x="4469754" y="4832896"/>
            <a:ext cx="1116133" cy="369332"/>
          </a:xfrm>
          <a:prstGeom prst="rect">
            <a:avLst/>
          </a:prstGeom>
          <a:noFill/>
        </p:spPr>
        <p:txBody>
          <a:bodyPr wrap="square" lIns="91440" tIns="45720" rIns="91440" bIns="45720" anchor="t">
            <a:spAutoFit/>
          </a:bodyPr>
          <a:lstStyle/>
          <a:p>
            <a:r>
              <a:rPr lang="en-US" sz="1400">
                <a:solidFill>
                  <a:schemeClr val="accent1"/>
                </a:solidFill>
              </a:rPr>
              <a:t>Complete</a:t>
            </a:r>
            <a:r>
              <a:rPr lang="en-US">
                <a:solidFill>
                  <a:schemeClr val="accent1"/>
                </a:solidFill>
              </a:rPr>
              <a:t> </a:t>
            </a:r>
            <a:endParaRPr lang="en-US" sz="1400">
              <a:solidFill>
                <a:schemeClr val="accent1"/>
              </a:solidFill>
            </a:endParaRPr>
          </a:p>
        </p:txBody>
      </p:sp>
      <p:sp>
        <p:nvSpPr>
          <p:cNvPr id="113" name="TextBox 112">
            <a:extLst>
              <a:ext uri="{FF2B5EF4-FFF2-40B4-BE49-F238E27FC236}">
                <a16:creationId xmlns:a16="http://schemas.microsoft.com/office/drawing/2014/main" id="{D8187804-4F7B-A257-F401-DC6868F61766}"/>
              </a:ext>
            </a:extLst>
          </p:cNvPr>
          <p:cNvSpPr txBox="1"/>
          <p:nvPr/>
        </p:nvSpPr>
        <p:spPr>
          <a:xfrm>
            <a:off x="4469754" y="260013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accent1"/>
                </a:solidFill>
              </a:rPr>
              <a:t>Complete</a:t>
            </a:r>
          </a:p>
        </p:txBody>
      </p:sp>
      <p:sp>
        <p:nvSpPr>
          <p:cNvPr id="163" name="TextBox 162">
            <a:extLst>
              <a:ext uri="{FF2B5EF4-FFF2-40B4-BE49-F238E27FC236}">
                <a16:creationId xmlns:a16="http://schemas.microsoft.com/office/drawing/2014/main" id="{C5676D73-E894-785D-CC91-4C3B6CA5B1D4}"/>
              </a:ext>
            </a:extLst>
          </p:cNvPr>
          <p:cNvSpPr txBox="1"/>
          <p:nvPr/>
        </p:nvSpPr>
        <p:spPr>
          <a:xfrm>
            <a:off x="4511184" y="6013977"/>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accent1"/>
                </a:solidFill>
              </a:rPr>
              <a:t>Complete</a:t>
            </a:r>
          </a:p>
        </p:txBody>
      </p:sp>
      <p:sp>
        <p:nvSpPr>
          <p:cNvPr id="4" name="TextBox 3">
            <a:extLst>
              <a:ext uri="{FF2B5EF4-FFF2-40B4-BE49-F238E27FC236}">
                <a16:creationId xmlns:a16="http://schemas.microsoft.com/office/drawing/2014/main" id="{D4E41671-AF5E-E175-4496-21F97C795E74}"/>
              </a:ext>
            </a:extLst>
          </p:cNvPr>
          <p:cNvSpPr txBox="1"/>
          <p:nvPr/>
        </p:nvSpPr>
        <p:spPr>
          <a:xfrm>
            <a:off x="4474013" y="3758654"/>
            <a:ext cx="934273" cy="307777"/>
          </a:xfrm>
          <a:prstGeom prst="rect">
            <a:avLst/>
          </a:prstGeom>
          <a:noFill/>
        </p:spPr>
        <p:txBody>
          <a:bodyPr wrap="square" rtlCol="0">
            <a:spAutoFit/>
          </a:bodyPr>
          <a:lstStyle/>
          <a:p>
            <a:r>
              <a:rPr lang="en-US" sz="1400">
                <a:solidFill>
                  <a:schemeClr val="accent1"/>
                </a:solidFill>
              </a:rPr>
              <a:t>Complete</a:t>
            </a:r>
          </a:p>
        </p:txBody>
      </p:sp>
    </p:spTree>
    <p:extLst>
      <p:ext uri="{BB962C8B-B14F-4D97-AF65-F5344CB8AC3E}">
        <p14:creationId xmlns:p14="http://schemas.microsoft.com/office/powerpoint/2010/main" val="168815349"/>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F5BBE-1F3B-00BE-52C4-892B6E2C55EB}"/>
              </a:ext>
            </a:extLst>
          </p:cNvPr>
          <p:cNvSpPr>
            <a:spLocks noGrp="1"/>
          </p:cNvSpPr>
          <p:nvPr>
            <p:ph type="title"/>
          </p:nvPr>
        </p:nvSpPr>
        <p:spPr>
          <a:xfrm>
            <a:off x="581190" y="620343"/>
            <a:ext cx="11029616" cy="1013800"/>
          </a:xfrm>
        </p:spPr>
        <p:txBody>
          <a:bodyPr vert="horz" lIns="91440" tIns="45720" rIns="91440" bIns="45720" rtlCol="0" anchor="b">
            <a:normAutofit/>
          </a:bodyPr>
          <a:lstStyle/>
          <a:p>
            <a:pPr>
              <a:lnSpc>
                <a:spcPct val="90000"/>
              </a:lnSpc>
            </a:pPr>
            <a:r>
              <a:rPr lang="en-US" sz="2200">
                <a:solidFill>
                  <a:schemeClr val="accent2"/>
                </a:solidFill>
              </a:rPr>
              <a:t>Intervention 1: </a:t>
            </a:r>
            <a:r>
              <a:rPr lang="en-US" sz="2200">
                <a:solidFill>
                  <a:srgbClr val="FFFFFF"/>
                </a:solidFill>
                <a:cs typeface="Calibri"/>
              </a:rPr>
              <a:t>Open adult inpatient psychiatric unit at Mercy Medical Center within one year</a:t>
            </a:r>
            <a:r>
              <a:rPr lang="en-US" sz="2200">
                <a:solidFill>
                  <a:srgbClr val="FFFFFF"/>
                </a:solidFill>
              </a:rPr>
              <a:t> </a:t>
            </a:r>
            <a:endParaRPr lang="en-US" sz="2200"/>
          </a:p>
        </p:txBody>
      </p:sp>
      <p:sp>
        <p:nvSpPr>
          <p:cNvPr id="4" name="Content Placeholder 3">
            <a:extLst>
              <a:ext uri="{FF2B5EF4-FFF2-40B4-BE49-F238E27FC236}">
                <a16:creationId xmlns:a16="http://schemas.microsoft.com/office/drawing/2014/main" id="{AD824E8E-4AD0-2E99-3B7E-14489CC37D0D}"/>
              </a:ext>
            </a:extLst>
          </p:cNvPr>
          <p:cNvSpPr>
            <a:spLocks noGrp="1"/>
          </p:cNvSpPr>
          <p:nvPr>
            <p:ph sz="half" idx="2"/>
          </p:nvPr>
        </p:nvSpPr>
        <p:spPr>
          <a:xfrm>
            <a:off x="5585790" y="2514600"/>
            <a:ext cx="6171861" cy="3723057"/>
          </a:xfrm>
        </p:spPr>
        <p:txBody>
          <a:bodyPr vert="horz" lIns="91440" tIns="45720" rIns="91440" bIns="45720" rtlCol="0" anchor="ctr">
            <a:normAutofit lnSpcReduction="10000"/>
          </a:bodyPr>
          <a:lstStyle/>
          <a:p>
            <a:pPr>
              <a:buFont typeface="Wingdings" panose="05000000000000000000" pitchFamily="2" charset="2"/>
              <a:buChar char="§"/>
            </a:pPr>
            <a:r>
              <a:rPr lang="en-US" sz="2000">
                <a:effectLst/>
              </a:rPr>
              <a:t>The opening of Mercy’s adult inpatient psychiatric unit has been significantly delayed due to </a:t>
            </a:r>
            <a:r>
              <a:rPr lang="en-US" sz="2000"/>
              <a:t>construction supplier challenges, coding and licensing barriers, and recruitment limitations amidst a behavioral health workforce shortage</a:t>
            </a:r>
            <a:r>
              <a:rPr lang="en-US" sz="2000">
                <a:effectLst/>
              </a:rPr>
              <a:t>.  </a:t>
            </a:r>
          </a:p>
          <a:p>
            <a:pPr>
              <a:buFont typeface="Wingdings" panose="05000000000000000000" pitchFamily="2" charset="2"/>
              <a:buChar char="§"/>
            </a:pPr>
            <a:r>
              <a:rPr lang="en-US" sz="2000"/>
              <a:t>Adult Behavioral Health Unit (BHU) will be located on the Mercy Medical Center campus and </a:t>
            </a:r>
            <a:r>
              <a:rPr lang="en-US" sz="2000">
                <a:effectLst/>
              </a:rPr>
              <a:t>will provide 24-hour care and emergent services </a:t>
            </a:r>
            <a:r>
              <a:rPr lang="en-US" sz="2000"/>
              <a:t>for members with behavioral health needs</a:t>
            </a:r>
          </a:p>
          <a:p>
            <a:pPr marL="629435" lvl="1" indent="-305435"/>
            <a:r>
              <a:rPr lang="en-US" sz="1800"/>
              <a:t>Slated to open January 29, 2024.</a:t>
            </a:r>
          </a:p>
          <a:p>
            <a:pPr marL="629435" lvl="1" indent="-305435"/>
            <a:r>
              <a:rPr lang="en-US" sz="1800"/>
              <a:t>12 double occupancy rooms; 24 beds</a:t>
            </a:r>
            <a:endParaRPr lang="en-US" sz="2000"/>
          </a:p>
        </p:txBody>
      </p:sp>
      <p:sp>
        <p:nvSpPr>
          <p:cNvPr id="5" name="Content Placeholder 59">
            <a:extLst>
              <a:ext uri="{FF2B5EF4-FFF2-40B4-BE49-F238E27FC236}">
                <a16:creationId xmlns:a16="http://schemas.microsoft.com/office/drawing/2014/main" id="{13B20964-EFB7-5D3C-38EC-09C480091AEF}"/>
              </a:ext>
            </a:extLst>
          </p:cNvPr>
          <p:cNvSpPr txBox="1">
            <a:spLocks/>
          </p:cNvSpPr>
          <p:nvPr/>
        </p:nvSpPr>
        <p:spPr>
          <a:xfrm>
            <a:off x="843927" y="6413950"/>
            <a:ext cx="10913725" cy="320784"/>
          </a:xfrm>
          <a:prstGeom prst="rect">
            <a:avLst/>
          </a:prstGeom>
          <a:ln w="57150">
            <a:noFill/>
          </a:ln>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1000" cap="all">
                <a:solidFill>
                  <a:schemeClr val="accent2"/>
                </a:solidFill>
                <a:latin typeface="Calibri"/>
                <a:cs typeface="Calibri"/>
              </a:rPr>
              <a:t>Priority area 2: Increase continuum of care and community capacity to provide treatment at higher levels of care.</a:t>
            </a:r>
            <a:endParaRPr lang="en-US" sz="1000">
              <a:solidFill>
                <a:schemeClr val="accent2"/>
              </a:solidFill>
            </a:endParaRPr>
          </a:p>
        </p:txBody>
      </p:sp>
      <p:pic>
        <p:nvPicPr>
          <p:cNvPr id="8" name="Picture 7">
            <a:extLst>
              <a:ext uri="{FF2B5EF4-FFF2-40B4-BE49-F238E27FC236}">
                <a16:creationId xmlns:a16="http://schemas.microsoft.com/office/drawing/2014/main" id="{1BF5FAE7-FDFF-33BA-3B9B-3452D7ED7284}"/>
              </a:ext>
            </a:extLst>
          </p:cNvPr>
          <p:cNvPicPr>
            <a:picLocks noChangeAspect="1"/>
          </p:cNvPicPr>
          <p:nvPr/>
        </p:nvPicPr>
        <p:blipFill>
          <a:blip r:embed="rId3"/>
          <a:stretch>
            <a:fillRect/>
          </a:stretch>
        </p:blipFill>
        <p:spPr>
          <a:xfrm>
            <a:off x="434348" y="2676332"/>
            <a:ext cx="4955050" cy="3094557"/>
          </a:xfrm>
          <a:prstGeom prst="rect">
            <a:avLst/>
          </a:prstGeom>
        </p:spPr>
      </p:pic>
      <p:sp>
        <p:nvSpPr>
          <p:cNvPr id="3" name="TextBox 2">
            <a:extLst>
              <a:ext uri="{FF2B5EF4-FFF2-40B4-BE49-F238E27FC236}">
                <a16:creationId xmlns:a16="http://schemas.microsoft.com/office/drawing/2014/main" id="{7FD480C2-BE5B-E690-76A3-1EEF773AEC2A}"/>
              </a:ext>
            </a:extLst>
          </p:cNvPr>
          <p:cNvSpPr txBox="1"/>
          <p:nvPr/>
        </p:nvSpPr>
        <p:spPr>
          <a:xfrm>
            <a:off x="581190" y="2064821"/>
            <a:ext cx="10505910" cy="369332"/>
          </a:xfrm>
          <a:prstGeom prst="rect">
            <a:avLst/>
          </a:prstGeom>
          <a:noFill/>
        </p:spPr>
        <p:txBody>
          <a:bodyPr wrap="square" rtlCol="0">
            <a:spAutoFit/>
          </a:bodyPr>
          <a:lstStyle/>
          <a:p>
            <a:r>
              <a:rPr lang="en-US" sz="1800"/>
              <a:t>Reduce emergency department readmissions for individuals experiencing a behavioral health crisis</a:t>
            </a:r>
            <a:endParaRPr lang="en-US" sz="1800">
              <a:effectLst/>
            </a:endParaRPr>
          </a:p>
        </p:txBody>
      </p:sp>
    </p:spTree>
    <p:extLst>
      <p:ext uri="{BB962C8B-B14F-4D97-AF65-F5344CB8AC3E}">
        <p14:creationId xmlns:p14="http://schemas.microsoft.com/office/powerpoint/2010/main" val="2971691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Rectangle 46">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Rectangle 47">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Rectangle 48">
            <a:extLst>
              <a:ext uri="{FF2B5EF4-FFF2-40B4-BE49-F238E27FC236}">
                <a16:creationId xmlns:a16="http://schemas.microsoft.com/office/drawing/2014/main" id="{90EB7086-616E-4D44-94BE-D0F763561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50" name="Rectangle 49">
            <a:extLst>
              <a:ext uri="{FF2B5EF4-FFF2-40B4-BE49-F238E27FC236}">
                <a16:creationId xmlns:a16="http://schemas.microsoft.com/office/drawing/2014/main" id="{F115DB35-53D7-4EDC-A965-A43492961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43810E91-1DD3-A910-073A-6E282669572E}"/>
              </a:ext>
            </a:extLst>
          </p:cNvPr>
          <p:cNvPicPr>
            <a:picLocks noGrp="1" noChangeAspect="1"/>
          </p:cNvPicPr>
          <p:nvPr>
            <p:ph sz="half" idx="1"/>
          </p:nvPr>
        </p:nvPicPr>
        <p:blipFill rotWithShape="1">
          <a:blip r:embed="rId2"/>
          <a:srcRect t="17839"/>
          <a:stretch/>
        </p:blipFill>
        <p:spPr>
          <a:xfrm>
            <a:off x="280547" y="1832829"/>
            <a:ext cx="7538333" cy="3344529"/>
          </a:xfrm>
          <a:prstGeom prst="rect">
            <a:avLst/>
          </a:prstGeom>
        </p:spPr>
      </p:pic>
      <p:sp>
        <p:nvSpPr>
          <p:cNvPr id="51" name="Rectangle 50">
            <a:extLst>
              <a:ext uri="{FF2B5EF4-FFF2-40B4-BE49-F238E27FC236}">
                <a16:creationId xmlns:a16="http://schemas.microsoft.com/office/drawing/2014/main" id="{4B610F9C-62FE-46FC-8607-C35030B63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itle 3">
            <a:extLst>
              <a:ext uri="{FF2B5EF4-FFF2-40B4-BE49-F238E27FC236}">
                <a16:creationId xmlns:a16="http://schemas.microsoft.com/office/drawing/2014/main" id="{46EB7966-DB8C-356E-DCBD-1AB487793E0A}"/>
              </a:ext>
            </a:extLst>
          </p:cNvPr>
          <p:cNvSpPr>
            <a:spLocks noGrp="1"/>
          </p:cNvSpPr>
          <p:nvPr>
            <p:ph type="title"/>
          </p:nvPr>
        </p:nvSpPr>
        <p:spPr>
          <a:xfrm>
            <a:off x="8296275" y="1419225"/>
            <a:ext cx="3081576" cy="2085869"/>
          </a:xfrm>
        </p:spPr>
        <p:txBody>
          <a:bodyPr vert="horz" lIns="91440" tIns="45720" rIns="91440" bIns="45720" rtlCol="0" anchor="b">
            <a:normAutofit/>
          </a:bodyPr>
          <a:lstStyle/>
          <a:p>
            <a:pPr>
              <a:lnSpc>
                <a:spcPct val="90000"/>
              </a:lnSpc>
            </a:pPr>
            <a:r>
              <a:rPr lang="en-US">
                <a:solidFill>
                  <a:srgbClr val="FFFFFF"/>
                </a:solidFill>
              </a:rPr>
              <a:t>Umpqua Health Alliance is deeply rooted in Douglas County</a:t>
            </a:r>
          </a:p>
        </p:txBody>
      </p:sp>
      <p:sp>
        <p:nvSpPr>
          <p:cNvPr id="6" name="Content Placeholder 5">
            <a:extLst>
              <a:ext uri="{FF2B5EF4-FFF2-40B4-BE49-F238E27FC236}">
                <a16:creationId xmlns:a16="http://schemas.microsoft.com/office/drawing/2014/main" id="{FDECA409-CED9-E368-D8F1-52CD98E2A69D}"/>
              </a:ext>
            </a:extLst>
          </p:cNvPr>
          <p:cNvSpPr>
            <a:spLocks noGrp="1"/>
          </p:cNvSpPr>
          <p:nvPr>
            <p:ph sz="half" idx="2"/>
          </p:nvPr>
        </p:nvSpPr>
        <p:spPr>
          <a:xfrm>
            <a:off x="8296275" y="3505095"/>
            <a:ext cx="3081576" cy="1733655"/>
          </a:xfrm>
        </p:spPr>
        <p:txBody>
          <a:bodyPr vert="horz" lIns="91440" tIns="45720" rIns="91440" bIns="45720" rtlCol="0" anchor="t">
            <a:normAutofit/>
          </a:bodyPr>
          <a:lstStyle/>
          <a:p>
            <a:pPr marL="0" indent="0">
              <a:buNone/>
            </a:pPr>
            <a:r>
              <a:rPr lang="en-US" sz="1600" cap="all">
                <a:solidFill>
                  <a:schemeClr val="bg2"/>
                </a:solidFill>
              </a:rPr>
              <a:t>We have served Oregon Health Plan members for over 27 years</a:t>
            </a:r>
          </a:p>
        </p:txBody>
      </p:sp>
    </p:spTree>
    <p:extLst>
      <p:ext uri="{BB962C8B-B14F-4D97-AF65-F5344CB8AC3E}">
        <p14:creationId xmlns:p14="http://schemas.microsoft.com/office/powerpoint/2010/main" val="3384468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249177F-A06A-45FB-B00F-00720EA19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4" name="Rectangle 13">
            <a:extLst>
              <a:ext uri="{FF2B5EF4-FFF2-40B4-BE49-F238E27FC236}">
                <a16:creationId xmlns:a16="http://schemas.microsoft.com/office/drawing/2014/main" id="{2E776F1A-996E-49D1-B112-57A6E71642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6" name="Rectangle 15">
            <a:extLst>
              <a:ext uri="{FF2B5EF4-FFF2-40B4-BE49-F238E27FC236}">
                <a16:creationId xmlns:a16="http://schemas.microsoft.com/office/drawing/2014/main" id="{4C4C3B4B-612F-41A6-81E2-EF54C81076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02D3A97A-037A-4CD4-96C9-9571CA29B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CE8BCA1D-ACDF-4D63-9AA0-366C4F855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C4C0A5E9-EA36-65C8-4040-ACCCF0AA3FCA}"/>
              </a:ext>
            </a:extLst>
          </p:cNvPr>
          <p:cNvSpPr>
            <a:spLocks noGrp="1"/>
          </p:cNvSpPr>
          <p:nvPr>
            <p:ph type="title"/>
          </p:nvPr>
        </p:nvSpPr>
        <p:spPr>
          <a:xfrm>
            <a:off x="764900" y="768514"/>
            <a:ext cx="3054091" cy="2194801"/>
          </a:xfrm>
        </p:spPr>
        <p:txBody>
          <a:bodyPr vert="horz" lIns="91440" tIns="45720" rIns="91440" bIns="45720" rtlCol="0" anchor="ctr">
            <a:normAutofit fontScale="90000"/>
          </a:bodyPr>
          <a:lstStyle/>
          <a:p>
            <a:r>
              <a:rPr lang="en-US">
                <a:solidFill>
                  <a:schemeClr val="accent2"/>
                </a:solidFill>
              </a:rPr>
              <a:t>Intervention 2: </a:t>
            </a:r>
            <a:r>
              <a:rPr lang="en-US" sz="2800">
                <a:solidFill>
                  <a:schemeClr val="bg1"/>
                </a:solidFill>
                <a:latin typeface="+mn-lt"/>
              </a:rPr>
              <a:t>Open Sobering Center within one year</a:t>
            </a:r>
            <a:br>
              <a:rPr lang="en-US"/>
            </a:br>
            <a:endParaRPr lang="en-US">
              <a:solidFill>
                <a:schemeClr val="accent1"/>
              </a:solidFill>
            </a:endParaRPr>
          </a:p>
        </p:txBody>
      </p:sp>
      <p:sp>
        <p:nvSpPr>
          <p:cNvPr id="22" name="Rectangle 21">
            <a:extLst>
              <a:ext uri="{FF2B5EF4-FFF2-40B4-BE49-F238E27FC236}">
                <a16:creationId xmlns:a16="http://schemas.microsoft.com/office/drawing/2014/main" id="{5DB82E3F-D9C4-42E7-AABF-D760C2F56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4" name="Rectangle 23">
            <a:extLst>
              <a:ext uri="{FF2B5EF4-FFF2-40B4-BE49-F238E27FC236}">
                <a16:creationId xmlns:a16="http://schemas.microsoft.com/office/drawing/2014/main" id="{5F145784-B126-48E6-B33B-0BEA2EBF1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6" name="Rectangle 25">
            <a:extLst>
              <a:ext uri="{FF2B5EF4-FFF2-40B4-BE49-F238E27FC236}">
                <a16:creationId xmlns:a16="http://schemas.microsoft.com/office/drawing/2014/main" id="{06AD7FED-ECA8-4F84-9067-C1B1E9610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8" name="Rectangle 27">
            <a:extLst>
              <a:ext uri="{FF2B5EF4-FFF2-40B4-BE49-F238E27FC236}">
                <a16:creationId xmlns:a16="http://schemas.microsoft.com/office/drawing/2014/main" id="{74DF12F2-5059-41AC-A8BD-D5E115CDC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TextBox 22">
            <a:extLst>
              <a:ext uri="{FF2B5EF4-FFF2-40B4-BE49-F238E27FC236}">
                <a16:creationId xmlns:a16="http://schemas.microsoft.com/office/drawing/2014/main" id="{BFE052DE-0AE3-0FF5-9DB5-7BC8B09DC8B9}"/>
              </a:ext>
            </a:extLst>
          </p:cNvPr>
          <p:cNvSpPr txBox="1"/>
          <p:nvPr/>
        </p:nvSpPr>
        <p:spPr>
          <a:xfrm>
            <a:off x="792104" y="6558844"/>
            <a:ext cx="119248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buNone/>
            </a:pPr>
            <a:r>
              <a:rPr lang="en-US" sz="1000" cap="all">
                <a:solidFill>
                  <a:schemeClr val="accent2"/>
                </a:solidFill>
                <a:latin typeface="Calibri"/>
                <a:cs typeface="Calibri"/>
              </a:rPr>
              <a:t>Priority area 2: Increase continuum of care and community capacity to provide treatment at higher levels of care.</a:t>
            </a:r>
            <a:endParaRPr lang="en-US" sz="1000">
              <a:solidFill>
                <a:schemeClr val="accent2"/>
              </a:solidFill>
            </a:endParaRPr>
          </a:p>
        </p:txBody>
      </p:sp>
      <p:pic>
        <p:nvPicPr>
          <p:cNvPr id="3" name="Picture 2">
            <a:extLst>
              <a:ext uri="{FF2B5EF4-FFF2-40B4-BE49-F238E27FC236}">
                <a16:creationId xmlns:a16="http://schemas.microsoft.com/office/drawing/2014/main" id="{D8E6DD7A-43AB-2E9C-59BB-7620234D2C58}"/>
              </a:ext>
            </a:extLst>
          </p:cNvPr>
          <p:cNvPicPr>
            <a:picLocks noChangeAspect="1"/>
          </p:cNvPicPr>
          <p:nvPr/>
        </p:nvPicPr>
        <p:blipFill>
          <a:blip r:embed="rId3"/>
          <a:stretch>
            <a:fillRect/>
          </a:stretch>
        </p:blipFill>
        <p:spPr>
          <a:xfrm>
            <a:off x="337916" y="3562348"/>
            <a:ext cx="3703320" cy="2047491"/>
          </a:xfrm>
          <a:prstGeom prst="rect">
            <a:avLst/>
          </a:prstGeom>
        </p:spPr>
      </p:pic>
      <p:graphicFrame>
        <p:nvGraphicFramePr>
          <p:cNvPr id="5" name="Diagram 4">
            <a:extLst>
              <a:ext uri="{FF2B5EF4-FFF2-40B4-BE49-F238E27FC236}">
                <a16:creationId xmlns:a16="http://schemas.microsoft.com/office/drawing/2014/main" id="{23B597D0-4094-3B55-9BB5-0CA665C29832}"/>
              </a:ext>
            </a:extLst>
          </p:cNvPr>
          <p:cNvGraphicFramePr/>
          <p:nvPr>
            <p:extLst>
              <p:ext uri="{D42A27DB-BD31-4B8C-83A1-F6EECF244321}">
                <p14:modId xmlns:p14="http://schemas.microsoft.com/office/powerpoint/2010/main" val="3070050621"/>
              </p:ext>
            </p:extLst>
          </p:nvPr>
        </p:nvGraphicFramePr>
        <p:xfrm>
          <a:off x="4241830" y="723898"/>
          <a:ext cx="7353789"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86040207"/>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BD8CBF-1782-456F-AF12-36CD021CC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A186C0-DD3C-4FF4-B165-943244CBD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C24CBB5-9708-46BB-A64D-458A617A8EC3}"/>
              </a:ext>
            </a:extLst>
          </p:cNvPr>
          <p:cNvSpPr>
            <a:spLocks noGrp="1"/>
          </p:cNvSpPr>
          <p:nvPr>
            <p:ph type="title"/>
          </p:nvPr>
        </p:nvSpPr>
        <p:spPr>
          <a:xfrm>
            <a:off x="578682" y="548639"/>
            <a:ext cx="11029616" cy="1189297"/>
          </a:xfrm>
        </p:spPr>
        <p:txBody>
          <a:bodyPr vert="horz" lIns="91440" tIns="45720" rIns="91440" bIns="45720" rtlCol="0">
            <a:normAutofit/>
          </a:bodyPr>
          <a:lstStyle/>
          <a:p>
            <a:pPr>
              <a:lnSpc>
                <a:spcPct val="90000"/>
              </a:lnSpc>
            </a:pPr>
            <a:r>
              <a:rPr lang="en-US" sz="1800">
                <a:solidFill>
                  <a:schemeClr val="accent2"/>
                </a:solidFill>
              </a:rPr>
              <a:t>Intervention 3: </a:t>
            </a:r>
            <a:r>
              <a:rPr lang="en-US" sz="1800"/>
              <a:t>Develop and implement value-based payment (VBP) plan to incentivize providers in reducing inappropriate utilization of emergency services and higher levels of care by Q2 2024.</a:t>
            </a:r>
          </a:p>
        </p:txBody>
      </p:sp>
      <p:grpSp>
        <p:nvGrpSpPr>
          <p:cNvPr id="20" name="Group 19">
            <a:extLst>
              <a:ext uri="{FF2B5EF4-FFF2-40B4-BE49-F238E27FC236}">
                <a16:creationId xmlns:a16="http://schemas.microsoft.com/office/drawing/2014/main" id="{7E6B15A5-F4B5-4786-934F-E57C7FA30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1" name="Rectangle 20">
              <a:extLst>
                <a:ext uri="{FF2B5EF4-FFF2-40B4-BE49-F238E27FC236}">
                  <a16:creationId xmlns:a16="http://schemas.microsoft.com/office/drawing/2014/main" id="{64C8356C-9FE6-4DFB-8DBF-FDC1EE3102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5DDAF1C0-5210-43EC-A140-4032C6EBE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71A89CEF-B8CB-4CA8-BD58-AE4392F25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1" name="Content Placeholder 10">
            <a:extLst>
              <a:ext uri="{FF2B5EF4-FFF2-40B4-BE49-F238E27FC236}">
                <a16:creationId xmlns:a16="http://schemas.microsoft.com/office/drawing/2014/main" id="{E53CF76C-8FF5-BA68-B148-DE8DA13E8755}"/>
              </a:ext>
            </a:extLst>
          </p:cNvPr>
          <p:cNvSpPr>
            <a:spLocks noGrp="1"/>
          </p:cNvSpPr>
          <p:nvPr>
            <p:ph idx="1"/>
          </p:nvPr>
        </p:nvSpPr>
        <p:spPr>
          <a:xfrm>
            <a:off x="578682" y="6274902"/>
            <a:ext cx="11029615" cy="409469"/>
          </a:xfrm>
        </p:spPr>
        <p:txBody>
          <a:bodyPr/>
          <a:lstStyle/>
          <a:p>
            <a:pPr marL="0" indent="0">
              <a:buNone/>
            </a:pPr>
            <a:r>
              <a:rPr lang="en-US" sz="1000" cap="all">
                <a:solidFill>
                  <a:schemeClr val="accent2"/>
                </a:solidFill>
                <a:latin typeface="Calibri"/>
                <a:cs typeface="Calibri"/>
              </a:rPr>
              <a:t>Priority area 2: Increase continuum of care and community capacity to provide treatment at higher levels of care.</a:t>
            </a:r>
            <a:endParaRPr lang="en-US" sz="1000">
              <a:solidFill>
                <a:schemeClr val="accent2"/>
              </a:solidFill>
            </a:endParaRPr>
          </a:p>
        </p:txBody>
      </p:sp>
      <p:graphicFrame>
        <p:nvGraphicFramePr>
          <p:cNvPr id="9" name="Diagram 8">
            <a:extLst>
              <a:ext uri="{FF2B5EF4-FFF2-40B4-BE49-F238E27FC236}">
                <a16:creationId xmlns:a16="http://schemas.microsoft.com/office/drawing/2014/main" id="{DCEB6B38-EDBE-AF09-FBAA-8A1A78F4C80C}"/>
              </a:ext>
            </a:extLst>
          </p:cNvPr>
          <p:cNvGraphicFramePr/>
          <p:nvPr>
            <p:extLst>
              <p:ext uri="{D42A27DB-BD31-4B8C-83A1-F6EECF244321}">
                <p14:modId xmlns:p14="http://schemas.microsoft.com/office/powerpoint/2010/main" val="139942145"/>
              </p:ext>
            </p:extLst>
          </p:nvPr>
        </p:nvGraphicFramePr>
        <p:xfrm>
          <a:off x="419435" y="1931203"/>
          <a:ext cx="11318672" cy="4243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418835BC-A750-4FB4-23B8-9C400C9E5B74}"/>
              </a:ext>
            </a:extLst>
          </p:cNvPr>
          <p:cNvPicPr>
            <a:picLocks noChangeAspect="1"/>
          </p:cNvPicPr>
          <p:nvPr/>
        </p:nvPicPr>
        <p:blipFill>
          <a:blip r:embed="rId8"/>
          <a:stretch>
            <a:fillRect/>
          </a:stretch>
        </p:blipFill>
        <p:spPr>
          <a:xfrm>
            <a:off x="9164366" y="5520599"/>
            <a:ext cx="2414225" cy="493819"/>
          </a:xfrm>
          <a:prstGeom prst="rect">
            <a:avLst/>
          </a:prstGeom>
        </p:spPr>
      </p:pic>
      <p:pic>
        <p:nvPicPr>
          <p:cNvPr id="7" name="Picture 6">
            <a:extLst>
              <a:ext uri="{FF2B5EF4-FFF2-40B4-BE49-F238E27FC236}">
                <a16:creationId xmlns:a16="http://schemas.microsoft.com/office/drawing/2014/main" id="{4082E8C8-C2BC-EC40-F78F-F0A98DDD28DE}"/>
              </a:ext>
            </a:extLst>
          </p:cNvPr>
          <p:cNvPicPr>
            <a:picLocks noChangeAspect="1"/>
          </p:cNvPicPr>
          <p:nvPr/>
        </p:nvPicPr>
        <p:blipFill>
          <a:blip r:embed="rId9"/>
          <a:stretch>
            <a:fillRect/>
          </a:stretch>
        </p:blipFill>
        <p:spPr>
          <a:xfrm>
            <a:off x="8090371" y="5260034"/>
            <a:ext cx="914479" cy="914479"/>
          </a:xfrm>
          <a:prstGeom prst="rect">
            <a:avLst/>
          </a:prstGeom>
        </p:spPr>
      </p:pic>
    </p:spTree>
    <p:extLst>
      <p:ext uri="{BB962C8B-B14F-4D97-AF65-F5344CB8AC3E}">
        <p14:creationId xmlns:p14="http://schemas.microsoft.com/office/powerpoint/2010/main" val="434204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689D2-E002-694C-1643-A6295F746E5B}"/>
              </a:ext>
            </a:extLst>
          </p:cNvPr>
          <p:cNvSpPr>
            <a:spLocks noGrp="1"/>
          </p:cNvSpPr>
          <p:nvPr>
            <p:ph type="title"/>
          </p:nvPr>
        </p:nvSpPr>
        <p:spPr>
          <a:xfrm>
            <a:off x="581193" y="729658"/>
            <a:ext cx="11029616" cy="663713"/>
          </a:xfrm>
        </p:spPr>
        <p:txBody>
          <a:bodyPr>
            <a:normAutofit/>
          </a:bodyPr>
          <a:lstStyle/>
          <a:p>
            <a:r>
              <a:rPr lang="en-US" sz="2400">
                <a:solidFill>
                  <a:schemeClr val="accent2"/>
                </a:solidFill>
              </a:rPr>
              <a:t>Intervention 4: </a:t>
            </a:r>
            <a:r>
              <a:rPr lang="en-US" sz="2400"/>
              <a:t>Increase local IIBHT Program Capacity</a:t>
            </a:r>
          </a:p>
        </p:txBody>
      </p:sp>
      <p:graphicFrame>
        <p:nvGraphicFramePr>
          <p:cNvPr id="7" name="Content Placeholder 6">
            <a:extLst>
              <a:ext uri="{FF2B5EF4-FFF2-40B4-BE49-F238E27FC236}">
                <a16:creationId xmlns:a16="http://schemas.microsoft.com/office/drawing/2014/main" id="{BB8F18B2-AFCB-98E2-A043-26CA293A4D46}"/>
              </a:ext>
            </a:extLst>
          </p:cNvPr>
          <p:cNvGraphicFramePr>
            <a:graphicFrameLocks noGrp="1"/>
          </p:cNvGraphicFramePr>
          <p:nvPr>
            <p:ph sz="half" idx="2"/>
            <p:extLst>
              <p:ext uri="{D42A27DB-BD31-4B8C-83A1-F6EECF244321}">
                <p14:modId xmlns:p14="http://schemas.microsoft.com/office/powerpoint/2010/main" val="3317705392"/>
              </p:ext>
            </p:extLst>
          </p:nvPr>
        </p:nvGraphicFramePr>
        <p:xfrm>
          <a:off x="6187909" y="2501131"/>
          <a:ext cx="5422900" cy="3633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Graphic 10" descr="Bullseye with solid fill">
            <a:extLst>
              <a:ext uri="{FF2B5EF4-FFF2-40B4-BE49-F238E27FC236}">
                <a16:creationId xmlns:a16="http://schemas.microsoft.com/office/drawing/2014/main" id="{893D187B-6C31-24BE-6757-AA0A13A387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6170" y="1797410"/>
            <a:ext cx="914400" cy="914400"/>
          </a:xfrm>
          <a:prstGeom prst="rect">
            <a:avLst/>
          </a:prstGeom>
        </p:spPr>
      </p:pic>
      <p:sp>
        <p:nvSpPr>
          <p:cNvPr id="12" name="TextBox 11">
            <a:extLst>
              <a:ext uri="{FF2B5EF4-FFF2-40B4-BE49-F238E27FC236}">
                <a16:creationId xmlns:a16="http://schemas.microsoft.com/office/drawing/2014/main" id="{A75A31AA-04D6-5C30-1307-D0A5A7F4236A}"/>
              </a:ext>
            </a:extLst>
          </p:cNvPr>
          <p:cNvSpPr txBox="1"/>
          <p:nvPr/>
        </p:nvSpPr>
        <p:spPr>
          <a:xfrm>
            <a:off x="987267" y="1877163"/>
            <a:ext cx="10794852" cy="369332"/>
          </a:xfrm>
          <a:prstGeom prst="rect">
            <a:avLst/>
          </a:prstGeom>
          <a:noFill/>
        </p:spPr>
        <p:txBody>
          <a:bodyPr wrap="square" rtlCol="0">
            <a:spAutoFit/>
          </a:bodyPr>
          <a:lstStyle/>
          <a:p>
            <a:r>
              <a:rPr lang="en-US"/>
              <a:t>D</a:t>
            </a:r>
            <a:r>
              <a:rPr lang="en-US" sz="1800"/>
              <a:t>ouble IIBHT capacity for youth and adolescents from 10 to 20 within one year</a:t>
            </a:r>
            <a:endParaRPr lang="en-US"/>
          </a:p>
        </p:txBody>
      </p:sp>
      <p:graphicFrame>
        <p:nvGraphicFramePr>
          <p:cNvPr id="15" name="Content Placeholder 14">
            <a:extLst>
              <a:ext uri="{FF2B5EF4-FFF2-40B4-BE49-F238E27FC236}">
                <a16:creationId xmlns:a16="http://schemas.microsoft.com/office/drawing/2014/main" id="{B41F5300-90DD-01A2-5C3A-6799E2F8F2AE}"/>
              </a:ext>
            </a:extLst>
          </p:cNvPr>
          <p:cNvGraphicFramePr>
            <a:graphicFrameLocks noGrp="1"/>
          </p:cNvGraphicFramePr>
          <p:nvPr>
            <p:ph sz="half" idx="1"/>
            <p:extLst>
              <p:ext uri="{D42A27DB-BD31-4B8C-83A1-F6EECF244321}">
                <p14:modId xmlns:p14="http://schemas.microsoft.com/office/powerpoint/2010/main" val="791608555"/>
              </p:ext>
            </p:extLst>
          </p:nvPr>
        </p:nvGraphicFramePr>
        <p:xfrm>
          <a:off x="673100" y="2481899"/>
          <a:ext cx="5422900" cy="3633787"/>
        </p:xfrm>
        <a:graphic>
          <a:graphicData uri="http://schemas.openxmlformats.org/drawingml/2006/chart">
            <c:chart xmlns:c="http://schemas.openxmlformats.org/drawingml/2006/chart" xmlns:r="http://schemas.openxmlformats.org/officeDocument/2006/relationships" r:id="rId10"/>
          </a:graphicData>
        </a:graphic>
      </p:graphicFrame>
      <p:sp>
        <p:nvSpPr>
          <p:cNvPr id="16" name="TextBox 15">
            <a:extLst>
              <a:ext uri="{FF2B5EF4-FFF2-40B4-BE49-F238E27FC236}">
                <a16:creationId xmlns:a16="http://schemas.microsoft.com/office/drawing/2014/main" id="{EFEE8112-1D73-3371-8C12-5234390959B9}"/>
              </a:ext>
            </a:extLst>
          </p:cNvPr>
          <p:cNvSpPr txBox="1"/>
          <p:nvPr/>
        </p:nvSpPr>
        <p:spPr>
          <a:xfrm>
            <a:off x="987267" y="2169915"/>
            <a:ext cx="10794852" cy="369332"/>
          </a:xfrm>
          <a:prstGeom prst="rect">
            <a:avLst/>
          </a:prstGeom>
          <a:noFill/>
        </p:spPr>
        <p:txBody>
          <a:bodyPr wrap="square" rtlCol="0">
            <a:spAutoFit/>
          </a:bodyPr>
          <a:lstStyle/>
          <a:p>
            <a:r>
              <a:rPr lang="en-US">
                <a:solidFill>
                  <a:schemeClr val="accent2"/>
                </a:solidFill>
              </a:rPr>
              <a:t>Intervention Complete</a:t>
            </a:r>
          </a:p>
        </p:txBody>
      </p:sp>
      <p:sp>
        <p:nvSpPr>
          <p:cNvPr id="22" name="Content Placeholder 10">
            <a:extLst>
              <a:ext uri="{FF2B5EF4-FFF2-40B4-BE49-F238E27FC236}">
                <a16:creationId xmlns:a16="http://schemas.microsoft.com/office/drawing/2014/main" id="{2FEB95E4-0F24-32EA-51BE-0D7736470FCE}"/>
              </a:ext>
            </a:extLst>
          </p:cNvPr>
          <p:cNvSpPr txBox="1">
            <a:spLocks/>
          </p:cNvSpPr>
          <p:nvPr/>
        </p:nvSpPr>
        <p:spPr>
          <a:xfrm>
            <a:off x="578682" y="6274902"/>
            <a:ext cx="11029615" cy="409469"/>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sz="1000" cap="all">
                <a:solidFill>
                  <a:schemeClr val="accent2"/>
                </a:solidFill>
                <a:latin typeface="Calibri"/>
                <a:cs typeface="Calibri"/>
              </a:rPr>
              <a:t>Priority area 2: Increase continuum of care and community capacity to provide treatment at higher levels of care.</a:t>
            </a:r>
            <a:endParaRPr lang="en-US" sz="1000">
              <a:solidFill>
                <a:schemeClr val="accent2"/>
              </a:solidFill>
            </a:endParaRPr>
          </a:p>
        </p:txBody>
      </p:sp>
    </p:spTree>
    <p:extLst>
      <p:ext uri="{BB962C8B-B14F-4D97-AF65-F5344CB8AC3E}">
        <p14:creationId xmlns:p14="http://schemas.microsoft.com/office/powerpoint/2010/main" val="1212733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465CC-4914-1DCF-E599-0DDD3817A161}"/>
              </a:ext>
            </a:extLst>
          </p:cNvPr>
          <p:cNvSpPr>
            <a:spLocks noGrp="1"/>
          </p:cNvSpPr>
          <p:nvPr>
            <p:ph type="title"/>
          </p:nvPr>
        </p:nvSpPr>
        <p:spPr>
          <a:xfrm>
            <a:off x="581192" y="996019"/>
            <a:ext cx="11029616" cy="988332"/>
          </a:xfrm>
        </p:spPr>
        <p:txBody>
          <a:bodyPr/>
          <a:lstStyle/>
          <a:p>
            <a:pPr>
              <a:spcBef>
                <a:spcPts val="0"/>
              </a:spcBef>
            </a:pPr>
            <a:r>
              <a:rPr lang="en-US" sz="2000">
                <a:solidFill>
                  <a:schemeClr val="accent2"/>
                </a:solidFill>
                <a:latin typeface="Gill Sans MT"/>
                <a:cs typeface="Calibri"/>
              </a:rPr>
              <a:t>Intervention 5: </a:t>
            </a:r>
            <a:r>
              <a:rPr lang="en-US" sz="2000">
                <a:latin typeface="Gill Sans MT"/>
                <a:cs typeface="Calibri"/>
              </a:rPr>
              <a:t>Develop and distribute infographics and resource guides on pathways to treatment and available services/programs</a:t>
            </a:r>
            <a:endParaRPr lang="en-US" sz="2000"/>
          </a:p>
          <a:p>
            <a:endParaRPr lang="en-US"/>
          </a:p>
        </p:txBody>
      </p:sp>
      <p:sp>
        <p:nvSpPr>
          <p:cNvPr id="4" name="TextBox 3">
            <a:extLst>
              <a:ext uri="{FF2B5EF4-FFF2-40B4-BE49-F238E27FC236}">
                <a16:creationId xmlns:a16="http://schemas.microsoft.com/office/drawing/2014/main" id="{A644CDD6-AC6A-DF93-CA57-A4480189CB7B}"/>
              </a:ext>
            </a:extLst>
          </p:cNvPr>
          <p:cNvSpPr txBox="1"/>
          <p:nvPr/>
        </p:nvSpPr>
        <p:spPr>
          <a:xfrm>
            <a:off x="187315" y="6435432"/>
            <a:ext cx="1216036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accent2"/>
                </a:solidFill>
                <a:latin typeface="Calibri" panose="020F0502020204030204" pitchFamily="34" charset="0"/>
                <a:cs typeface="Calibri" panose="020F0502020204030204" pitchFamily="34" charset="0"/>
              </a:rPr>
              <a:t>Priority Area 2: Increase continuum of care and community capacity to provide treatment at higher levels of care</a:t>
            </a:r>
            <a:r>
              <a:rPr lang="en-US" sz="1100" cap="all">
                <a:solidFill>
                  <a:srgbClr val="1A3260"/>
                </a:solidFill>
              </a:rPr>
              <a:t>.</a:t>
            </a:r>
            <a:endParaRPr lang="en-US" sz="1100"/>
          </a:p>
        </p:txBody>
      </p:sp>
      <p:graphicFrame>
        <p:nvGraphicFramePr>
          <p:cNvPr id="8" name="Diagram 7">
            <a:extLst>
              <a:ext uri="{FF2B5EF4-FFF2-40B4-BE49-F238E27FC236}">
                <a16:creationId xmlns:a16="http://schemas.microsoft.com/office/drawing/2014/main" id="{A3046D3D-3EA3-343B-E52D-ACFA88EF2FB0}"/>
              </a:ext>
            </a:extLst>
          </p:cNvPr>
          <p:cNvGraphicFramePr/>
          <p:nvPr>
            <p:extLst>
              <p:ext uri="{D42A27DB-BD31-4B8C-83A1-F6EECF244321}">
                <p14:modId xmlns:p14="http://schemas.microsoft.com/office/powerpoint/2010/main" val="2663405811"/>
              </p:ext>
            </p:extLst>
          </p:nvPr>
        </p:nvGraphicFramePr>
        <p:xfrm>
          <a:off x="428978" y="1984351"/>
          <a:ext cx="11525955" cy="420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D19217C0-FD51-7E4F-B6CA-4F34DC676FD9}"/>
              </a:ext>
            </a:extLst>
          </p:cNvPr>
          <p:cNvSpPr txBox="1"/>
          <p:nvPr/>
        </p:nvSpPr>
        <p:spPr>
          <a:xfrm>
            <a:off x="2287923" y="2201446"/>
            <a:ext cx="2261124" cy="338554"/>
          </a:xfrm>
          <a:prstGeom prst="rect">
            <a:avLst/>
          </a:prstGeom>
          <a:noFill/>
        </p:spPr>
        <p:txBody>
          <a:bodyPr wrap="square" rtlCol="0">
            <a:spAutoFit/>
          </a:bodyPr>
          <a:lstStyle/>
          <a:p>
            <a:pPr algn="ctr"/>
            <a:r>
              <a:rPr lang="en-US" sz="1600"/>
              <a:t>Infographics Created</a:t>
            </a:r>
          </a:p>
        </p:txBody>
      </p:sp>
      <p:sp>
        <p:nvSpPr>
          <p:cNvPr id="10" name="Rectangle 9">
            <a:extLst>
              <a:ext uri="{FF2B5EF4-FFF2-40B4-BE49-F238E27FC236}">
                <a16:creationId xmlns:a16="http://schemas.microsoft.com/office/drawing/2014/main" id="{510BE517-2816-021F-BD57-ED7605496B88}"/>
              </a:ext>
            </a:extLst>
          </p:cNvPr>
          <p:cNvSpPr/>
          <p:nvPr/>
        </p:nvSpPr>
        <p:spPr>
          <a:xfrm>
            <a:off x="3014134" y="2637109"/>
            <a:ext cx="923174" cy="769441"/>
          </a:xfrm>
          <a:prstGeom prst="rect">
            <a:avLst/>
          </a:prstGeom>
          <a:noFill/>
        </p:spPr>
        <p:txBody>
          <a:bodyPr wrap="square" lIns="91440" tIns="45720" rIns="91440" bIns="45720" anchor="t">
            <a:spAutoFit/>
          </a:bodyPr>
          <a:lstStyle/>
          <a:p>
            <a:pPr algn="ctr"/>
            <a:r>
              <a:rPr lang="en-US" sz="4400" b="0" cap="none" spc="0">
                <a:ln w="0"/>
                <a:solidFill>
                  <a:schemeClr val="accent1"/>
                </a:solidFill>
                <a:effectLst>
                  <a:outerShdw blurRad="38100" dist="25400" dir="5400000" algn="ctr" rotWithShape="0">
                    <a:srgbClr val="6E747A">
                      <a:alpha val="43000"/>
                    </a:srgbClr>
                  </a:outerShdw>
                </a:effectLst>
                <a:latin typeface="Calibri"/>
                <a:cs typeface="Calibri"/>
              </a:rPr>
              <a:t>12</a:t>
            </a:r>
          </a:p>
        </p:txBody>
      </p:sp>
      <p:sp>
        <p:nvSpPr>
          <p:cNvPr id="11" name="TextBox 10">
            <a:extLst>
              <a:ext uri="{FF2B5EF4-FFF2-40B4-BE49-F238E27FC236}">
                <a16:creationId xmlns:a16="http://schemas.microsoft.com/office/drawing/2014/main" id="{4922743F-C502-271B-8B13-A47A29570B9D}"/>
              </a:ext>
            </a:extLst>
          </p:cNvPr>
          <p:cNvSpPr txBox="1"/>
          <p:nvPr/>
        </p:nvSpPr>
        <p:spPr>
          <a:xfrm>
            <a:off x="7755467" y="2175432"/>
            <a:ext cx="2698045" cy="338554"/>
          </a:xfrm>
          <a:prstGeom prst="rect">
            <a:avLst/>
          </a:prstGeom>
          <a:noFill/>
        </p:spPr>
        <p:txBody>
          <a:bodyPr wrap="square" rtlCol="0">
            <a:spAutoFit/>
          </a:bodyPr>
          <a:lstStyle/>
          <a:p>
            <a:pPr algn="ctr"/>
            <a:r>
              <a:rPr lang="en-US" sz="1600"/>
              <a:t>Resource Guides Created</a:t>
            </a:r>
          </a:p>
        </p:txBody>
      </p:sp>
      <p:sp>
        <p:nvSpPr>
          <p:cNvPr id="12" name="Rectangle 11">
            <a:extLst>
              <a:ext uri="{FF2B5EF4-FFF2-40B4-BE49-F238E27FC236}">
                <a16:creationId xmlns:a16="http://schemas.microsoft.com/office/drawing/2014/main" id="{D2166290-F700-63F3-CD4A-8F780428CE44}"/>
              </a:ext>
            </a:extLst>
          </p:cNvPr>
          <p:cNvSpPr/>
          <p:nvPr/>
        </p:nvSpPr>
        <p:spPr>
          <a:xfrm>
            <a:off x="8856265" y="2637109"/>
            <a:ext cx="716713" cy="769441"/>
          </a:xfrm>
          <a:prstGeom prst="rect">
            <a:avLst/>
          </a:prstGeom>
          <a:noFill/>
        </p:spPr>
        <p:txBody>
          <a:bodyPr wrap="square" lIns="91440" tIns="45720" rIns="91440" bIns="45720" anchor="t">
            <a:spAutoFit/>
          </a:bodyPr>
          <a:lstStyle/>
          <a:p>
            <a:pPr algn="ctr"/>
            <a:r>
              <a:rPr lang="en-US" sz="4400" b="0" cap="none" spc="0">
                <a:ln w="0"/>
                <a:solidFill>
                  <a:schemeClr val="accent1"/>
                </a:solidFill>
                <a:effectLst>
                  <a:outerShdw blurRad="38100" dist="25400" dir="5400000" algn="ctr" rotWithShape="0">
                    <a:srgbClr val="6E747A">
                      <a:alpha val="43000"/>
                    </a:srgbClr>
                  </a:outerShdw>
                </a:effectLst>
                <a:latin typeface="Calibri"/>
                <a:cs typeface="Calibri"/>
              </a:rPr>
              <a:t>1</a:t>
            </a:r>
          </a:p>
        </p:txBody>
      </p:sp>
      <p:pic>
        <p:nvPicPr>
          <p:cNvPr id="3" name="Graphic 2" descr="Bullseye with solid fill">
            <a:extLst>
              <a:ext uri="{FF2B5EF4-FFF2-40B4-BE49-F238E27FC236}">
                <a16:creationId xmlns:a16="http://schemas.microsoft.com/office/drawing/2014/main" id="{495C8646-84A1-1566-298D-EC30B9BFE5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33468" y="2000565"/>
            <a:ext cx="914400" cy="914400"/>
          </a:xfrm>
          <a:prstGeom prst="rect">
            <a:avLst/>
          </a:prstGeom>
        </p:spPr>
      </p:pic>
      <p:sp>
        <p:nvSpPr>
          <p:cNvPr id="6" name="TextBox 5">
            <a:extLst>
              <a:ext uri="{FF2B5EF4-FFF2-40B4-BE49-F238E27FC236}">
                <a16:creationId xmlns:a16="http://schemas.microsoft.com/office/drawing/2014/main" id="{78F3414E-925E-00FB-1242-66BC458C20C3}"/>
              </a:ext>
            </a:extLst>
          </p:cNvPr>
          <p:cNvSpPr txBox="1"/>
          <p:nvPr/>
        </p:nvSpPr>
        <p:spPr>
          <a:xfrm>
            <a:off x="5169260" y="2931180"/>
            <a:ext cx="2586207" cy="369332"/>
          </a:xfrm>
          <a:prstGeom prst="rect">
            <a:avLst/>
          </a:prstGeom>
          <a:noFill/>
        </p:spPr>
        <p:txBody>
          <a:bodyPr wrap="square">
            <a:spAutoFit/>
          </a:bodyPr>
          <a:lstStyle/>
          <a:p>
            <a:r>
              <a:rPr lang="en-US"/>
              <a:t>Intervention: Complete</a:t>
            </a:r>
          </a:p>
        </p:txBody>
      </p:sp>
    </p:spTree>
    <p:extLst>
      <p:ext uri="{BB962C8B-B14F-4D97-AF65-F5344CB8AC3E}">
        <p14:creationId xmlns:p14="http://schemas.microsoft.com/office/powerpoint/2010/main" val="2053411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2" name="Rectangle 1041">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3" name="Rectangle 1042">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4" name="Rectangle 1043">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5" name="Rectangle 1044">
            <a:extLst>
              <a:ext uri="{FF2B5EF4-FFF2-40B4-BE49-F238E27FC236}">
                <a16:creationId xmlns:a16="http://schemas.microsoft.com/office/drawing/2014/main" id="{A926A64B-3BCB-44CC-892E-C791C324B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046" name="Rectangle 1045">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523FDB2-4F69-3471-37ED-DBB67D2B2972}"/>
              </a:ext>
            </a:extLst>
          </p:cNvPr>
          <p:cNvSpPr>
            <a:spLocks noGrp="1"/>
          </p:cNvSpPr>
          <p:nvPr>
            <p:ph type="title"/>
          </p:nvPr>
        </p:nvSpPr>
        <p:spPr>
          <a:xfrm>
            <a:off x="601254" y="1340967"/>
            <a:ext cx="3279607" cy="1365380"/>
          </a:xfrm>
        </p:spPr>
        <p:txBody>
          <a:bodyPr vert="horz" lIns="91440" tIns="45720" rIns="91440" bIns="45720" rtlCol="0" anchor="b">
            <a:normAutofit fontScale="90000"/>
          </a:bodyPr>
          <a:lstStyle/>
          <a:p>
            <a:pPr>
              <a:lnSpc>
                <a:spcPct val="90000"/>
              </a:lnSpc>
            </a:pPr>
            <a:br>
              <a:rPr lang="en-US" sz="2000" i="0"/>
            </a:br>
            <a:r>
              <a:rPr lang="en-US" sz="2200">
                <a:solidFill>
                  <a:schemeClr val="accent2"/>
                </a:solidFill>
              </a:rPr>
              <a:t>Intervention 2:  </a:t>
            </a:r>
            <a:r>
              <a:rPr lang="en-US" sz="2000" u="none">
                <a:ea typeface="+mn-ea"/>
                <a:cs typeface="+mn-cs"/>
              </a:rPr>
              <a:t>Increasing access to outpatient substance use disorder treatment to prevent the need for higher levels of care</a:t>
            </a:r>
            <a:br>
              <a:rPr lang="en-US" sz="1800" u="none">
                <a:latin typeface="Gill Sans MT" panose="020B0502020104020203"/>
                <a:ea typeface="+mn-ea"/>
                <a:cs typeface="+mn-cs"/>
              </a:rPr>
            </a:br>
            <a:br>
              <a:rPr lang="en-US" sz="2000"/>
            </a:br>
            <a:endParaRPr lang="en-US" sz="2000"/>
          </a:p>
        </p:txBody>
      </p:sp>
      <p:pic>
        <p:nvPicPr>
          <p:cNvPr id="1026" name="Picture 2">
            <a:extLst>
              <a:ext uri="{FF2B5EF4-FFF2-40B4-BE49-F238E27FC236}">
                <a16:creationId xmlns:a16="http://schemas.microsoft.com/office/drawing/2014/main" id="{9032B079-2A13-6AF6-C0C8-BB5B30D0986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91521" y="2246526"/>
            <a:ext cx="6489819" cy="389389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4">
            <a:extLst>
              <a:ext uri="{FF2B5EF4-FFF2-40B4-BE49-F238E27FC236}">
                <a16:creationId xmlns:a16="http://schemas.microsoft.com/office/drawing/2014/main" id="{04AA0976-EB85-21AD-9C25-7FDA528B8840}"/>
              </a:ext>
            </a:extLst>
          </p:cNvPr>
          <p:cNvGraphicFramePr/>
          <p:nvPr>
            <p:extLst>
              <p:ext uri="{D42A27DB-BD31-4B8C-83A1-F6EECF244321}">
                <p14:modId xmlns:p14="http://schemas.microsoft.com/office/powerpoint/2010/main" val="3191014713"/>
              </p:ext>
            </p:extLst>
          </p:nvPr>
        </p:nvGraphicFramePr>
        <p:xfrm>
          <a:off x="601255" y="2497872"/>
          <a:ext cx="3279608" cy="35028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6CA50B54-E480-7175-2EE1-7EAE9D7B3F7C}"/>
              </a:ext>
            </a:extLst>
          </p:cNvPr>
          <p:cNvSpPr txBox="1"/>
          <p:nvPr/>
        </p:nvSpPr>
        <p:spPr>
          <a:xfrm>
            <a:off x="4791521" y="1363726"/>
            <a:ext cx="6489819" cy="584775"/>
          </a:xfrm>
          <a:prstGeom prst="rect">
            <a:avLst/>
          </a:prstGeom>
          <a:noFill/>
        </p:spPr>
        <p:txBody>
          <a:bodyPr wrap="square" rtlCol="0">
            <a:spAutoFit/>
          </a:bodyPr>
          <a:lstStyle/>
          <a:p>
            <a:r>
              <a:rPr lang="en-US" sz="1600"/>
              <a:t>Since contracting in October 2022, UHA members have been steadily increasing as depicted below:</a:t>
            </a:r>
          </a:p>
        </p:txBody>
      </p:sp>
      <p:sp>
        <p:nvSpPr>
          <p:cNvPr id="4" name="TextBox 3">
            <a:extLst>
              <a:ext uri="{FF2B5EF4-FFF2-40B4-BE49-F238E27FC236}">
                <a16:creationId xmlns:a16="http://schemas.microsoft.com/office/drawing/2014/main" id="{D19C02CE-EE7C-3CFD-E919-23ACB6C1DAFA}"/>
              </a:ext>
            </a:extLst>
          </p:cNvPr>
          <p:cNvSpPr txBox="1"/>
          <p:nvPr/>
        </p:nvSpPr>
        <p:spPr>
          <a:xfrm>
            <a:off x="737840" y="6490010"/>
            <a:ext cx="1222173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accent2"/>
                </a:solidFill>
                <a:latin typeface="Calibri"/>
              </a:rPr>
              <a:t>Priority Area 2: Increase continuum of care and community capacity to provide treatment at higher levels of care.</a:t>
            </a:r>
            <a:endParaRPr lang="en-US"/>
          </a:p>
        </p:txBody>
      </p:sp>
      <p:sp>
        <p:nvSpPr>
          <p:cNvPr id="7" name="TextBox 6">
            <a:extLst>
              <a:ext uri="{FF2B5EF4-FFF2-40B4-BE49-F238E27FC236}">
                <a16:creationId xmlns:a16="http://schemas.microsoft.com/office/drawing/2014/main" id="{02C35662-56D8-1B6A-BD97-A1E0B76E60D8}"/>
              </a:ext>
            </a:extLst>
          </p:cNvPr>
          <p:cNvSpPr txBox="1"/>
          <p:nvPr/>
        </p:nvSpPr>
        <p:spPr>
          <a:xfrm>
            <a:off x="6120034" y="820759"/>
            <a:ext cx="5788469" cy="369332"/>
          </a:xfrm>
          <a:prstGeom prst="rect">
            <a:avLst/>
          </a:prstGeom>
          <a:noFill/>
        </p:spPr>
        <p:txBody>
          <a:bodyPr wrap="square" rtlCol="0">
            <a:spAutoFit/>
          </a:bodyPr>
          <a:lstStyle/>
          <a:p>
            <a:r>
              <a:rPr lang="en-US" sz="1800" i="0"/>
              <a:t>Boulder Care – Telehealth SUD services</a:t>
            </a:r>
            <a:endParaRPr lang="en-US"/>
          </a:p>
        </p:txBody>
      </p:sp>
    </p:spTree>
    <p:extLst>
      <p:ext uri="{BB962C8B-B14F-4D97-AF65-F5344CB8AC3E}">
        <p14:creationId xmlns:p14="http://schemas.microsoft.com/office/powerpoint/2010/main" val="26911130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0E33B-C26A-D383-FAC4-AB4D2EFF67FF}"/>
              </a:ext>
            </a:extLst>
          </p:cNvPr>
          <p:cNvSpPr>
            <a:spLocks noGrp="1"/>
          </p:cNvSpPr>
          <p:nvPr>
            <p:ph type="title"/>
          </p:nvPr>
        </p:nvSpPr>
        <p:spPr>
          <a:xfrm>
            <a:off x="581192" y="702155"/>
            <a:ext cx="11029616" cy="1156461"/>
          </a:xfrm>
        </p:spPr>
        <p:txBody>
          <a:bodyPr>
            <a:normAutofit/>
          </a:bodyPr>
          <a:lstStyle/>
          <a:p>
            <a:r>
              <a:rPr lang="en-US" sz="2200">
                <a:solidFill>
                  <a:schemeClr val="accent2"/>
                </a:solidFill>
              </a:rPr>
              <a:t>Intervention 2: </a:t>
            </a:r>
            <a:r>
              <a:rPr lang="en-US" sz="2200" u="none">
                <a:ea typeface="+mn-ea"/>
                <a:cs typeface="+mn-cs"/>
              </a:rPr>
              <a:t>Increasing access to outpatient substance use disorder treatment to prevent the need for higher levels of care</a:t>
            </a:r>
            <a:br>
              <a:rPr lang="en-US"/>
            </a:br>
            <a:endParaRPr lang="en-US" sz="1800">
              <a:solidFill>
                <a:schemeClr val="tx2"/>
              </a:solidFill>
            </a:endParaRPr>
          </a:p>
        </p:txBody>
      </p:sp>
      <p:graphicFrame>
        <p:nvGraphicFramePr>
          <p:cNvPr id="4" name="Content Placeholder 3">
            <a:extLst>
              <a:ext uri="{FF2B5EF4-FFF2-40B4-BE49-F238E27FC236}">
                <a16:creationId xmlns:a16="http://schemas.microsoft.com/office/drawing/2014/main" id="{D110CC5E-2AD5-12DF-4A95-5837E6245DE8}"/>
              </a:ext>
            </a:extLst>
          </p:cNvPr>
          <p:cNvGraphicFramePr>
            <a:graphicFrameLocks noGrp="1"/>
          </p:cNvGraphicFramePr>
          <p:nvPr>
            <p:ph idx="1"/>
            <p:extLst>
              <p:ext uri="{D42A27DB-BD31-4B8C-83A1-F6EECF244321}">
                <p14:modId xmlns:p14="http://schemas.microsoft.com/office/powerpoint/2010/main" val="2341044944"/>
              </p:ext>
            </p:extLst>
          </p:nvPr>
        </p:nvGraphicFramePr>
        <p:xfrm>
          <a:off x="2425146" y="2258440"/>
          <a:ext cx="10198957" cy="3592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Children with solid fill">
            <a:extLst>
              <a:ext uri="{FF2B5EF4-FFF2-40B4-BE49-F238E27FC236}">
                <a16:creationId xmlns:a16="http://schemas.microsoft.com/office/drawing/2014/main" id="{4A3ACC45-7D44-E2AC-FC6B-1E162013B6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2879" y="4997839"/>
            <a:ext cx="914400" cy="914400"/>
          </a:xfrm>
          <a:prstGeom prst="rect">
            <a:avLst/>
          </a:prstGeom>
        </p:spPr>
      </p:pic>
      <p:sp>
        <p:nvSpPr>
          <p:cNvPr id="5" name="TextBox 4">
            <a:extLst>
              <a:ext uri="{FF2B5EF4-FFF2-40B4-BE49-F238E27FC236}">
                <a16:creationId xmlns:a16="http://schemas.microsoft.com/office/drawing/2014/main" id="{7DE1CDE2-A322-DDB7-3AA9-3EB434F8E0BE}"/>
              </a:ext>
            </a:extLst>
          </p:cNvPr>
          <p:cNvSpPr txBox="1"/>
          <p:nvPr/>
        </p:nvSpPr>
        <p:spPr>
          <a:xfrm>
            <a:off x="737840" y="6490010"/>
            <a:ext cx="1222173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accent2"/>
                </a:solidFill>
                <a:latin typeface="Calibri"/>
              </a:rPr>
              <a:t>Priority Area 2: Increase continuum of care and community capacity to provide treatment at higher levels of care.</a:t>
            </a:r>
            <a:endParaRPr lang="en-US"/>
          </a:p>
        </p:txBody>
      </p:sp>
      <p:sp>
        <p:nvSpPr>
          <p:cNvPr id="3" name="Flowchart: Connector 2">
            <a:extLst>
              <a:ext uri="{FF2B5EF4-FFF2-40B4-BE49-F238E27FC236}">
                <a16:creationId xmlns:a16="http://schemas.microsoft.com/office/drawing/2014/main" id="{D3D0014D-6B9A-C022-E7E6-1FA7CCD2900C}"/>
              </a:ext>
            </a:extLst>
          </p:cNvPr>
          <p:cNvSpPr/>
          <p:nvPr/>
        </p:nvSpPr>
        <p:spPr>
          <a:xfrm>
            <a:off x="249449" y="2604973"/>
            <a:ext cx="3079191" cy="3050392"/>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In October of 2023:</a:t>
            </a:r>
          </a:p>
          <a:p>
            <a:pPr algn="ctr"/>
            <a:r>
              <a:rPr lang="en-US"/>
              <a:t>UHA’s Behavioral Health Care Management Team Participated in Annual Community Event Focused on Overdose Prevention</a:t>
            </a:r>
          </a:p>
        </p:txBody>
      </p:sp>
    </p:spTree>
    <p:extLst>
      <p:ext uri="{BB962C8B-B14F-4D97-AF65-F5344CB8AC3E}">
        <p14:creationId xmlns:p14="http://schemas.microsoft.com/office/powerpoint/2010/main" val="748344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A926A64B-3BCB-44CC-892E-C791C324B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C7DCCF0-1BA9-E0ED-978C-1A46F35E0C16}"/>
              </a:ext>
            </a:extLst>
          </p:cNvPr>
          <p:cNvSpPr>
            <a:spLocks noGrp="1"/>
          </p:cNvSpPr>
          <p:nvPr>
            <p:ph type="title"/>
          </p:nvPr>
        </p:nvSpPr>
        <p:spPr>
          <a:xfrm>
            <a:off x="581192" y="337930"/>
            <a:ext cx="11029616" cy="1189298"/>
          </a:xfrm>
        </p:spPr>
        <p:txBody>
          <a:bodyPr vert="horz" lIns="91440" tIns="45720" rIns="91440" bIns="45720" rtlCol="0" anchor="b">
            <a:normAutofit/>
          </a:bodyPr>
          <a:lstStyle/>
          <a:p>
            <a:r>
              <a:rPr lang="en-US" sz="2000">
                <a:solidFill>
                  <a:schemeClr val="accent2"/>
                </a:solidFill>
              </a:rPr>
              <a:t>Intervention 2: </a:t>
            </a:r>
            <a:br>
              <a:rPr lang="en-US" sz="2600"/>
            </a:br>
            <a:r>
              <a:rPr lang="en-US" sz="2000" u="none">
                <a:latin typeface="Gill Sans MT" panose="020B0502020104020203"/>
                <a:ea typeface="+mn-ea"/>
                <a:cs typeface="+mn-cs"/>
              </a:rPr>
              <a:t>Increasing access to residential substance use disorder treatment </a:t>
            </a:r>
            <a:endParaRPr lang="en-US" sz="2000"/>
          </a:p>
        </p:txBody>
      </p:sp>
      <p:sp>
        <p:nvSpPr>
          <p:cNvPr id="19" name="Rectangle 18">
            <a:extLst>
              <a:ext uri="{FF2B5EF4-FFF2-40B4-BE49-F238E27FC236}">
                <a16:creationId xmlns:a16="http://schemas.microsoft.com/office/drawing/2014/main" id="{3FE9758B-E361-4084-8D9F-729FA6C4A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6">
            <a:extLst>
              <a:ext uri="{FF2B5EF4-FFF2-40B4-BE49-F238E27FC236}">
                <a16:creationId xmlns:a16="http://schemas.microsoft.com/office/drawing/2014/main" id="{34A17EA7-95A7-A707-5423-9FA462F3F678}"/>
              </a:ext>
            </a:extLst>
          </p:cNvPr>
          <p:cNvGraphicFramePr>
            <a:graphicFrameLocks noGrp="1"/>
          </p:cNvGraphicFramePr>
          <p:nvPr>
            <p:ph sz="half" idx="2"/>
            <p:extLst>
              <p:ext uri="{D42A27DB-BD31-4B8C-83A1-F6EECF244321}">
                <p14:modId xmlns:p14="http://schemas.microsoft.com/office/powerpoint/2010/main" val="154136471"/>
              </p:ext>
            </p:extLst>
          </p:nvPr>
        </p:nvGraphicFramePr>
        <p:xfrm>
          <a:off x="6188075" y="2067339"/>
          <a:ext cx="5557392" cy="44527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A building with blue banners&#10;&#10;Description automatically generated">
            <a:extLst>
              <a:ext uri="{FF2B5EF4-FFF2-40B4-BE49-F238E27FC236}">
                <a16:creationId xmlns:a16="http://schemas.microsoft.com/office/drawing/2014/main" id="{C67C133C-C44A-B9E7-126C-1A27B690EA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192" y="2436243"/>
            <a:ext cx="5193840" cy="3513984"/>
          </a:xfrm>
          <a:prstGeom prst="rect">
            <a:avLst/>
          </a:prstGeom>
        </p:spPr>
      </p:pic>
      <p:sp>
        <p:nvSpPr>
          <p:cNvPr id="4" name="TextBox 3">
            <a:extLst>
              <a:ext uri="{FF2B5EF4-FFF2-40B4-BE49-F238E27FC236}">
                <a16:creationId xmlns:a16="http://schemas.microsoft.com/office/drawing/2014/main" id="{C382C672-576B-0DC4-30CA-5076A9F42E45}"/>
              </a:ext>
            </a:extLst>
          </p:cNvPr>
          <p:cNvSpPr txBox="1"/>
          <p:nvPr/>
        </p:nvSpPr>
        <p:spPr>
          <a:xfrm>
            <a:off x="737840" y="6490010"/>
            <a:ext cx="1222173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accent2"/>
                </a:solidFill>
                <a:latin typeface="Calibri"/>
              </a:rPr>
              <a:t>Priority Area 2: Increase continuum of care and community capacity to provide treatment at higher levels of care.</a:t>
            </a:r>
            <a:endParaRPr lang="en-US"/>
          </a:p>
        </p:txBody>
      </p:sp>
    </p:spTree>
    <p:extLst>
      <p:ext uri="{BB962C8B-B14F-4D97-AF65-F5344CB8AC3E}">
        <p14:creationId xmlns:p14="http://schemas.microsoft.com/office/powerpoint/2010/main" val="62564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A953C-F153-AAB7-5859-4AF750C60AED}"/>
              </a:ext>
            </a:extLst>
          </p:cNvPr>
          <p:cNvSpPr>
            <a:spLocks noGrp="1"/>
          </p:cNvSpPr>
          <p:nvPr>
            <p:ph type="title"/>
          </p:nvPr>
        </p:nvSpPr>
        <p:spPr>
          <a:xfrm>
            <a:off x="581192" y="527881"/>
            <a:ext cx="11029616" cy="1013800"/>
          </a:xfrm>
        </p:spPr>
        <p:txBody>
          <a:bodyPr vert="horz" lIns="91440" tIns="45720" rIns="91440" bIns="45720" rtlCol="0">
            <a:normAutofit/>
          </a:bodyPr>
          <a:lstStyle/>
          <a:p>
            <a:r>
              <a:rPr lang="en-US">
                <a:cs typeface="Calibri"/>
              </a:rPr>
              <a:t>Community engagement activities</a:t>
            </a:r>
          </a:p>
        </p:txBody>
      </p:sp>
      <p:sp>
        <p:nvSpPr>
          <p:cNvPr id="13" name="Rectangle 12">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Smiling baby walking with help">
            <a:extLst>
              <a:ext uri="{FF2B5EF4-FFF2-40B4-BE49-F238E27FC236}">
                <a16:creationId xmlns:a16="http://schemas.microsoft.com/office/drawing/2014/main" id="{A6BD9708-1501-8E6A-8AA2-6FB5D174F6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03" r="1005" b="2"/>
          <a:stretch/>
        </p:blipFill>
        <p:spPr bwMode="auto">
          <a:xfrm>
            <a:off x="581192" y="2377901"/>
            <a:ext cx="4962525" cy="3649219"/>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sp>
        <p:nvSpPr>
          <p:cNvPr id="6" name="Content Placeholder 5">
            <a:extLst>
              <a:ext uri="{FF2B5EF4-FFF2-40B4-BE49-F238E27FC236}">
                <a16:creationId xmlns:a16="http://schemas.microsoft.com/office/drawing/2014/main" id="{89F160AD-2B3B-3FA0-0F00-8E2ED78D9EC8}"/>
              </a:ext>
            </a:extLst>
          </p:cNvPr>
          <p:cNvSpPr>
            <a:spLocks noGrp="1"/>
          </p:cNvSpPr>
          <p:nvPr>
            <p:ph idx="1"/>
          </p:nvPr>
        </p:nvSpPr>
        <p:spPr>
          <a:xfrm>
            <a:off x="6335805" y="2316346"/>
            <a:ext cx="5275001" cy="4173664"/>
          </a:xfrm>
        </p:spPr>
        <p:txBody>
          <a:bodyPr vert="horz" lIns="91440" tIns="45720" rIns="91440" bIns="45720" rtlCol="0">
            <a:normAutofit/>
          </a:bodyPr>
          <a:lstStyle/>
          <a:p>
            <a:pPr>
              <a:buFont typeface="Wingdings" pitchFamily="34" charset="0"/>
              <a:buChar char="Ø"/>
            </a:pPr>
            <a:r>
              <a:rPr lang="en-US" sz="1700">
                <a:latin typeface="Calibri"/>
                <a:cs typeface="Calibri"/>
              </a:rPr>
              <a:t> </a:t>
            </a:r>
            <a:r>
              <a:rPr lang="en-US" sz="1700">
                <a:cs typeface="Calibri"/>
              </a:rPr>
              <a:t>Latinx is an educational term that isn't culturally accepted</a:t>
            </a:r>
            <a:endParaRPr lang="en-US" sz="1700">
              <a:cs typeface="Calibri Light"/>
            </a:endParaRPr>
          </a:p>
          <a:p>
            <a:pPr>
              <a:buFont typeface="Wingdings" pitchFamily="34" charset="0"/>
              <a:buChar char="Ø"/>
            </a:pPr>
            <a:r>
              <a:rPr lang="en-US" sz="1700">
                <a:cs typeface="Calibri"/>
              </a:rPr>
              <a:t>There is lack of attunement to cultural norms</a:t>
            </a:r>
            <a:endParaRPr lang="en-US" sz="1700">
              <a:cs typeface="Calibri Light"/>
            </a:endParaRPr>
          </a:p>
          <a:p>
            <a:pPr>
              <a:buFont typeface="Wingdings" pitchFamily="34" charset="0"/>
              <a:buChar char="Ø"/>
            </a:pPr>
            <a:r>
              <a:rPr lang="en-US" sz="1700">
                <a:cs typeface="Calibri"/>
              </a:rPr>
              <a:t> Culturally specific educational resources are needed</a:t>
            </a:r>
          </a:p>
          <a:p>
            <a:pPr>
              <a:buFont typeface="Wingdings" pitchFamily="34" charset="0"/>
              <a:buChar char="Ø"/>
            </a:pPr>
            <a:r>
              <a:rPr lang="en-US" sz="1700">
                <a:cs typeface="Calibri"/>
              </a:rPr>
              <a:t> Families need help navigating resources &amp; referrals</a:t>
            </a:r>
          </a:p>
          <a:p>
            <a:pPr>
              <a:buFont typeface="Wingdings" pitchFamily="34" charset="0"/>
              <a:buChar char="Ø"/>
            </a:pPr>
            <a:r>
              <a:rPr lang="en-US" sz="1700">
                <a:cs typeface="Calibri"/>
              </a:rPr>
              <a:t> Medical interpreters would be more beneficial than translation services</a:t>
            </a:r>
          </a:p>
          <a:p>
            <a:pPr>
              <a:buFont typeface="Wingdings" pitchFamily="34" charset="0"/>
              <a:buChar char="Ø"/>
            </a:pPr>
            <a:r>
              <a:rPr lang="en-US" sz="1700">
                <a:cs typeface="Calibri"/>
              </a:rPr>
              <a:t> Mistrust of providers and their experience in interactions with providers generates feelings around shame</a:t>
            </a:r>
          </a:p>
          <a:p>
            <a:pPr>
              <a:buFont typeface="Wingdings" pitchFamily="34" charset="0"/>
              <a:buChar char="Ø"/>
            </a:pPr>
            <a:r>
              <a:rPr lang="en-US" sz="1700">
                <a:cs typeface="Calibri"/>
              </a:rPr>
              <a:t> Screenings tools &amp; forms are not offered In Spanish</a:t>
            </a:r>
          </a:p>
        </p:txBody>
      </p:sp>
      <p:sp>
        <p:nvSpPr>
          <p:cNvPr id="3" name="TextBox 2">
            <a:extLst>
              <a:ext uri="{FF2B5EF4-FFF2-40B4-BE49-F238E27FC236}">
                <a16:creationId xmlns:a16="http://schemas.microsoft.com/office/drawing/2014/main" id="{378E6F50-9286-9A53-443D-4ED725E07D00}"/>
              </a:ext>
            </a:extLst>
          </p:cNvPr>
          <p:cNvSpPr txBox="1"/>
          <p:nvPr/>
        </p:nvSpPr>
        <p:spPr>
          <a:xfrm>
            <a:off x="737840" y="6490010"/>
            <a:ext cx="1222173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1000" cap="all">
                <a:solidFill>
                  <a:schemeClr val="accent2"/>
                </a:solidFill>
                <a:latin typeface="Calibri"/>
              </a:rPr>
              <a:t>Priority Area 2: Increase continuum of care and community capacity to provide treatment at higher levels of care.</a:t>
            </a:r>
            <a:endParaRPr lang="en-US"/>
          </a:p>
        </p:txBody>
      </p:sp>
      <p:sp>
        <p:nvSpPr>
          <p:cNvPr id="4" name="TextBox 3">
            <a:extLst>
              <a:ext uri="{FF2B5EF4-FFF2-40B4-BE49-F238E27FC236}">
                <a16:creationId xmlns:a16="http://schemas.microsoft.com/office/drawing/2014/main" id="{0D69FD96-0659-0D3B-2711-124FC7C253DF}"/>
              </a:ext>
            </a:extLst>
          </p:cNvPr>
          <p:cNvSpPr txBox="1"/>
          <p:nvPr/>
        </p:nvSpPr>
        <p:spPr>
          <a:xfrm>
            <a:off x="6335805" y="1854681"/>
            <a:ext cx="5683603" cy="523220"/>
          </a:xfrm>
          <a:prstGeom prst="rect">
            <a:avLst/>
          </a:prstGeom>
          <a:noFill/>
        </p:spPr>
        <p:txBody>
          <a:bodyPr wrap="square" rtlCol="0">
            <a:spAutoFit/>
          </a:bodyPr>
          <a:lstStyle/>
          <a:p>
            <a:r>
              <a:rPr lang="en-US" sz="1400" b="1">
                <a:cs typeface="Calibri"/>
              </a:rPr>
              <a:t>What we heard from listening to parents of Hispanic/Latino/a Spanish Speaking Children in August 2023: </a:t>
            </a:r>
            <a:endParaRPr lang="en-US" sz="1400"/>
          </a:p>
        </p:txBody>
      </p:sp>
    </p:spTree>
    <p:extLst>
      <p:ext uri="{BB962C8B-B14F-4D97-AF65-F5344CB8AC3E}">
        <p14:creationId xmlns:p14="http://schemas.microsoft.com/office/powerpoint/2010/main" val="17182966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E8BCA1D-ACDF-4D63-9AA0-366C4F855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ADA19243-8356-2F65-D69A-F8120F03B3A8}"/>
              </a:ext>
            </a:extLst>
          </p:cNvPr>
          <p:cNvSpPr>
            <a:spLocks noGrp="1"/>
          </p:cNvSpPr>
          <p:nvPr>
            <p:ph type="title"/>
          </p:nvPr>
        </p:nvSpPr>
        <p:spPr>
          <a:xfrm>
            <a:off x="581192" y="625373"/>
            <a:ext cx="3054091" cy="1872501"/>
          </a:xfrm>
        </p:spPr>
        <p:txBody>
          <a:bodyPr anchor="ctr">
            <a:normAutofit/>
          </a:bodyPr>
          <a:lstStyle/>
          <a:p>
            <a:r>
              <a:rPr lang="en-US">
                <a:solidFill>
                  <a:schemeClr val="accent1"/>
                </a:solidFill>
              </a:rPr>
              <a:t>Priority Area II: Commentary</a:t>
            </a:r>
          </a:p>
        </p:txBody>
      </p:sp>
      <p:sp>
        <p:nvSpPr>
          <p:cNvPr id="26" name="Rectangle 25">
            <a:extLst>
              <a:ext uri="{FF2B5EF4-FFF2-40B4-BE49-F238E27FC236}">
                <a16:creationId xmlns:a16="http://schemas.microsoft.com/office/drawing/2014/main" id="{5DB82E3F-D9C4-42E7-AABF-D760C2F56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5F145784-B126-48E6-B33B-0BEA2EBF1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06AD7FED-ECA8-4F84-9067-C1B1E9610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74DF12F2-5059-41AC-A8BD-D5E115CDC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6">
            <a:extLst>
              <a:ext uri="{FF2B5EF4-FFF2-40B4-BE49-F238E27FC236}">
                <a16:creationId xmlns:a16="http://schemas.microsoft.com/office/drawing/2014/main" id="{B87500CB-051F-4A29-4E85-445276CD9C07}"/>
              </a:ext>
            </a:extLst>
          </p:cNvPr>
          <p:cNvGraphicFramePr>
            <a:graphicFrameLocks/>
          </p:cNvGraphicFramePr>
          <p:nvPr>
            <p:extLst>
              <p:ext uri="{D42A27DB-BD31-4B8C-83A1-F6EECF244321}">
                <p14:modId xmlns:p14="http://schemas.microsoft.com/office/powerpoint/2010/main" val="3906841521"/>
              </p:ext>
            </p:extLst>
          </p:nvPr>
        </p:nvGraphicFramePr>
        <p:xfrm>
          <a:off x="4333461" y="727455"/>
          <a:ext cx="7277347" cy="55506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3AAED42A-1718-B0A8-E45D-9D501455BF53}"/>
              </a:ext>
            </a:extLst>
          </p:cNvPr>
          <p:cNvSpPr txBox="1"/>
          <p:nvPr/>
        </p:nvSpPr>
        <p:spPr>
          <a:xfrm>
            <a:off x="446533" y="3429000"/>
            <a:ext cx="3612995" cy="1754326"/>
          </a:xfrm>
          <a:prstGeom prst="rect">
            <a:avLst/>
          </a:prstGeom>
          <a:noFill/>
        </p:spPr>
        <p:txBody>
          <a:bodyPr wrap="square" rtlCol="0">
            <a:spAutoFit/>
          </a:bodyPr>
          <a:lstStyle/>
          <a:p>
            <a:r>
              <a:rPr lang="en-US">
                <a:solidFill>
                  <a:schemeClr val="bg1"/>
                </a:solidFill>
              </a:rPr>
              <a:t>Between 2022-2023, most interventions set in priority area 2 have been achieved. These interventions have been re-evaluated and updated to reflect ongoing population-specific needs.</a:t>
            </a:r>
          </a:p>
        </p:txBody>
      </p:sp>
      <p:sp>
        <p:nvSpPr>
          <p:cNvPr id="2" name="TextBox 1">
            <a:extLst>
              <a:ext uri="{FF2B5EF4-FFF2-40B4-BE49-F238E27FC236}">
                <a16:creationId xmlns:a16="http://schemas.microsoft.com/office/drawing/2014/main" id="{09E54DF0-8A02-0EC2-E001-5518A9858D09}"/>
              </a:ext>
            </a:extLst>
          </p:cNvPr>
          <p:cNvSpPr txBox="1"/>
          <p:nvPr/>
        </p:nvSpPr>
        <p:spPr>
          <a:xfrm>
            <a:off x="737840" y="6490010"/>
            <a:ext cx="1222173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accent2"/>
                </a:solidFill>
                <a:latin typeface="Calibri"/>
              </a:rPr>
              <a:t>Priority Area 2: Increase continuum of care and community capacity to provide treatment at higher levels of care.</a:t>
            </a:r>
            <a:endParaRPr lang="en-US"/>
          </a:p>
        </p:txBody>
      </p:sp>
      <p:sp>
        <p:nvSpPr>
          <p:cNvPr id="4" name="TextBox 3">
            <a:extLst>
              <a:ext uri="{FF2B5EF4-FFF2-40B4-BE49-F238E27FC236}">
                <a16:creationId xmlns:a16="http://schemas.microsoft.com/office/drawing/2014/main" id="{F311C62C-7554-03FA-DF4D-65D6F7E8F026}"/>
              </a:ext>
            </a:extLst>
          </p:cNvPr>
          <p:cNvSpPr txBox="1"/>
          <p:nvPr/>
        </p:nvSpPr>
        <p:spPr>
          <a:xfrm>
            <a:off x="484964" y="2497874"/>
            <a:ext cx="3080920" cy="369332"/>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4"/>
                </a:solidFill>
              </a:rPr>
              <a:t>GOALS FOR NEXT YEAR</a:t>
            </a:r>
          </a:p>
        </p:txBody>
      </p:sp>
    </p:spTree>
    <p:extLst>
      <p:ext uri="{BB962C8B-B14F-4D97-AF65-F5344CB8AC3E}">
        <p14:creationId xmlns:p14="http://schemas.microsoft.com/office/powerpoint/2010/main" val="1199008025"/>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7A36D-6456-1A9B-F722-CC52C6B9D10C}"/>
              </a:ext>
            </a:extLst>
          </p:cNvPr>
          <p:cNvSpPr>
            <a:spLocks noGrp="1"/>
          </p:cNvSpPr>
          <p:nvPr>
            <p:ph type="title"/>
          </p:nvPr>
        </p:nvSpPr>
        <p:spPr/>
        <p:txBody>
          <a:bodyPr/>
          <a:lstStyle/>
          <a:p>
            <a:r>
              <a:rPr lang="en-US"/>
              <a:t>community meeting asset map insights</a:t>
            </a:r>
          </a:p>
        </p:txBody>
      </p:sp>
      <p:sp>
        <p:nvSpPr>
          <p:cNvPr id="4" name="Content Placeholder 3">
            <a:extLst>
              <a:ext uri="{FF2B5EF4-FFF2-40B4-BE49-F238E27FC236}">
                <a16:creationId xmlns:a16="http://schemas.microsoft.com/office/drawing/2014/main" id="{31923C17-8973-54D4-AFAC-BDE8A64B5B98}"/>
              </a:ext>
            </a:extLst>
          </p:cNvPr>
          <p:cNvSpPr>
            <a:spLocks noGrp="1"/>
          </p:cNvSpPr>
          <p:nvPr>
            <p:ph sz="half" idx="2"/>
          </p:nvPr>
        </p:nvSpPr>
        <p:spPr>
          <a:xfrm>
            <a:off x="581194" y="1929529"/>
            <a:ext cx="5393100" cy="4597544"/>
          </a:xfrm>
        </p:spPr>
        <p:txBody>
          <a:bodyPr>
            <a:normAutofit/>
          </a:bodyPr>
          <a:lstStyle/>
          <a:p>
            <a:pPr marL="0" indent="0">
              <a:buNone/>
            </a:pPr>
            <a:endParaRPr lang="en-US"/>
          </a:p>
          <a:p>
            <a:pPr marL="305435" indent="-305435"/>
            <a:r>
              <a:rPr lang="en-US"/>
              <a:t>Douglas County has assets that are amazing.  The community partners are committed to the social-emotional health and wellbeing of young children.</a:t>
            </a:r>
          </a:p>
          <a:p>
            <a:pPr marL="305435" indent="-305435"/>
            <a:r>
              <a:rPr lang="en-US"/>
              <a:t>In 2022 we identified the need for more CCO in-network providers </a:t>
            </a:r>
            <a:r>
              <a:rPr lang="en-US">
                <a:ea typeface="+mn-lt"/>
                <a:cs typeface="+mn-lt"/>
              </a:rPr>
              <a:t>as we learned that there were 9 organizations with 22 providers with capacity to serve 47 young children, birth to five.</a:t>
            </a:r>
            <a:endParaRPr lang="en-US" sz="1200">
              <a:ea typeface="+mn-lt"/>
              <a:cs typeface="+mn-lt"/>
            </a:endParaRPr>
          </a:p>
          <a:p>
            <a:pPr marL="305435" indent="-305435"/>
            <a:r>
              <a:rPr lang="en-US"/>
              <a:t>In 2023 we've contracted with 16 organizations with 34 specialty behavioral health providers and 6 integrated behavioral health providers within PCPCH with capacity to see children same day.</a:t>
            </a:r>
          </a:p>
          <a:p>
            <a:pPr marL="305435" indent="-305435"/>
            <a:endParaRPr lang="en-US"/>
          </a:p>
        </p:txBody>
      </p:sp>
      <p:pic>
        <p:nvPicPr>
          <p:cNvPr id="8" name="Content Placeholder 7" descr="Child in doctor costume">
            <a:extLst>
              <a:ext uri="{FF2B5EF4-FFF2-40B4-BE49-F238E27FC236}">
                <a16:creationId xmlns:a16="http://schemas.microsoft.com/office/drawing/2014/main" id="{47F42469-C4D9-88B6-4C1B-9C7581A1CDBF}"/>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p:blipFill>
        <p:spPr>
          <a:xfrm>
            <a:off x="6206822" y="2215563"/>
            <a:ext cx="5229439" cy="348629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TextBox 2">
            <a:extLst>
              <a:ext uri="{FF2B5EF4-FFF2-40B4-BE49-F238E27FC236}">
                <a16:creationId xmlns:a16="http://schemas.microsoft.com/office/drawing/2014/main" id="{F8BB7A59-F5AA-8283-1B35-4E0A781A0DD2}"/>
              </a:ext>
            </a:extLst>
          </p:cNvPr>
          <p:cNvSpPr txBox="1"/>
          <p:nvPr/>
        </p:nvSpPr>
        <p:spPr>
          <a:xfrm>
            <a:off x="737840" y="6490010"/>
            <a:ext cx="1222173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accent2"/>
                </a:solidFill>
                <a:latin typeface="Calibri"/>
              </a:rPr>
              <a:t>Priority Area 2: Increase continuum of care and community capacity to provide treatment at higher levels of care.</a:t>
            </a:r>
            <a:endParaRPr lang="en-US"/>
          </a:p>
        </p:txBody>
      </p:sp>
    </p:spTree>
    <p:extLst>
      <p:ext uri="{BB962C8B-B14F-4D97-AF65-F5344CB8AC3E}">
        <p14:creationId xmlns:p14="http://schemas.microsoft.com/office/powerpoint/2010/main" val="1723978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90EB7086-616E-4D44-94BE-D0F763561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8" name="Rectangle 17">
            <a:extLst>
              <a:ext uri="{FF2B5EF4-FFF2-40B4-BE49-F238E27FC236}">
                <a16:creationId xmlns:a16="http://schemas.microsoft.com/office/drawing/2014/main" id="{99D7C13F-A74A-458C-BD0A-E94D29F59A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86EF84A9-EDA9-2AEE-836D-CFDB2360526E}"/>
              </a:ext>
            </a:extLst>
          </p:cNvPr>
          <p:cNvPicPr>
            <a:picLocks noGrp="1" noChangeAspect="1"/>
          </p:cNvPicPr>
          <p:nvPr>
            <p:ph idx="1"/>
          </p:nvPr>
        </p:nvPicPr>
        <p:blipFill>
          <a:blip r:embed="rId2"/>
          <a:stretch>
            <a:fillRect/>
          </a:stretch>
        </p:blipFill>
        <p:spPr>
          <a:xfrm>
            <a:off x="735233" y="696265"/>
            <a:ext cx="5554314" cy="6103643"/>
          </a:xfrm>
          <a:prstGeom prst="rect">
            <a:avLst/>
          </a:prstGeom>
        </p:spPr>
      </p:pic>
      <p:sp>
        <p:nvSpPr>
          <p:cNvPr id="20" name="Rectangle 19">
            <a:extLst>
              <a:ext uri="{FF2B5EF4-FFF2-40B4-BE49-F238E27FC236}">
                <a16:creationId xmlns:a16="http://schemas.microsoft.com/office/drawing/2014/main" id="{4EA0D2BB-E66C-43E1-9553-F0782C709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079" y="723899"/>
            <a:ext cx="5009388"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B7BF053-F7C9-AFCA-9D30-4AFA3CDEAB57}"/>
              </a:ext>
            </a:extLst>
          </p:cNvPr>
          <p:cNvSpPr>
            <a:spLocks noGrp="1"/>
          </p:cNvSpPr>
          <p:nvPr>
            <p:ph type="title"/>
          </p:nvPr>
        </p:nvSpPr>
        <p:spPr>
          <a:xfrm>
            <a:off x="7261934" y="1419225"/>
            <a:ext cx="4115917" cy="2085869"/>
          </a:xfrm>
        </p:spPr>
        <p:txBody>
          <a:bodyPr vert="horz" lIns="91440" tIns="45720" rIns="91440" bIns="45720" rtlCol="0" anchor="b">
            <a:normAutofit/>
          </a:bodyPr>
          <a:lstStyle/>
          <a:p>
            <a:r>
              <a:rPr lang="en-US" sz="3600">
                <a:solidFill>
                  <a:srgbClr val="FFFFFF"/>
                </a:solidFill>
              </a:rPr>
              <a:t>Who we serve, Our Members</a:t>
            </a:r>
          </a:p>
        </p:txBody>
      </p:sp>
    </p:spTree>
    <p:extLst>
      <p:ext uri="{BB962C8B-B14F-4D97-AF65-F5344CB8AC3E}">
        <p14:creationId xmlns:p14="http://schemas.microsoft.com/office/powerpoint/2010/main" val="4197445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D1CC6-7B9F-93EE-A6FC-09951CDBBA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010AF5-6DD8-DFAC-DEB4-F1F61DD063A0}"/>
              </a:ext>
            </a:extLst>
          </p:cNvPr>
          <p:cNvSpPr>
            <a:spLocks noGrp="1"/>
          </p:cNvSpPr>
          <p:nvPr>
            <p:ph type="title"/>
          </p:nvPr>
        </p:nvSpPr>
        <p:spPr/>
        <p:txBody>
          <a:bodyPr/>
          <a:lstStyle/>
          <a:p>
            <a:r>
              <a:rPr lang="en-US"/>
              <a:t> Future Goals, Upcoming Dates &amp; Decisions</a:t>
            </a:r>
          </a:p>
        </p:txBody>
      </p:sp>
      <p:sp>
        <p:nvSpPr>
          <p:cNvPr id="4" name="TextBox 3">
            <a:extLst>
              <a:ext uri="{FF2B5EF4-FFF2-40B4-BE49-F238E27FC236}">
                <a16:creationId xmlns:a16="http://schemas.microsoft.com/office/drawing/2014/main" id="{358E3041-4226-5936-30E2-D2D51582DC5F}"/>
              </a:ext>
            </a:extLst>
          </p:cNvPr>
          <p:cNvSpPr txBox="1"/>
          <p:nvPr/>
        </p:nvSpPr>
        <p:spPr>
          <a:xfrm>
            <a:off x="737840" y="6490010"/>
            <a:ext cx="1222173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accent2"/>
                </a:solidFill>
                <a:latin typeface="Calibri"/>
              </a:rPr>
              <a:t>Priority Area 2: Increase continuum of care and community capacity to provide treatment at higher levels of care.</a:t>
            </a:r>
            <a:endParaRPr lang="en-US"/>
          </a:p>
        </p:txBody>
      </p:sp>
      <p:graphicFrame>
        <p:nvGraphicFramePr>
          <p:cNvPr id="5" name="Diagram 4">
            <a:extLst>
              <a:ext uri="{FF2B5EF4-FFF2-40B4-BE49-F238E27FC236}">
                <a16:creationId xmlns:a16="http://schemas.microsoft.com/office/drawing/2014/main" id="{D94312E5-35C3-013D-6EA2-FC6E43E36F51}"/>
              </a:ext>
            </a:extLst>
          </p:cNvPr>
          <p:cNvGraphicFramePr/>
          <p:nvPr>
            <p:extLst>
              <p:ext uri="{D42A27DB-BD31-4B8C-83A1-F6EECF244321}">
                <p14:modId xmlns:p14="http://schemas.microsoft.com/office/powerpoint/2010/main" val="3292808975"/>
              </p:ext>
            </p:extLst>
          </p:nvPr>
        </p:nvGraphicFramePr>
        <p:xfrm>
          <a:off x="397565" y="1470991"/>
          <a:ext cx="11213243" cy="5142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66802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405B39-4EDF-73F5-1DCC-F7AD91B01129}"/>
            </a:ext>
          </a:extLst>
        </p:cNvPr>
        <p:cNvGrpSpPr/>
        <p:nvPr/>
      </p:nvGrpSpPr>
      <p:grpSpPr>
        <a:xfrm>
          <a:off x="0" y="0"/>
          <a:ext cx="0" cy="0"/>
          <a:chOff x="0" y="0"/>
          <a:chExt cx="0" cy="0"/>
        </a:xfrm>
      </p:grpSpPr>
      <p:sp>
        <p:nvSpPr>
          <p:cNvPr id="62" name="Rectangle 61">
            <a:extLst>
              <a:ext uri="{FF2B5EF4-FFF2-40B4-BE49-F238E27FC236}">
                <a16:creationId xmlns:a16="http://schemas.microsoft.com/office/drawing/2014/main" id="{6A432892-0BB9-6A45-1091-270CBEBFB3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Rectangle 62">
            <a:extLst>
              <a:ext uri="{FF2B5EF4-FFF2-40B4-BE49-F238E27FC236}">
                <a16:creationId xmlns:a16="http://schemas.microsoft.com/office/drawing/2014/main" id="{EC30B40E-0950-1E15-FD1F-16F307162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4" name="Rectangle 63">
            <a:extLst>
              <a:ext uri="{FF2B5EF4-FFF2-40B4-BE49-F238E27FC236}">
                <a16:creationId xmlns:a16="http://schemas.microsoft.com/office/drawing/2014/main" id="{4297CFEC-E474-CF1D-79F7-9D3813976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6" name="Rectangle 65">
            <a:extLst>
              <a:ext uri="{FF2B5EF4-FFF2-40B4-BE49-F238E27FC236}">
                <a16:creationId xmlns:a16="http://schemas.microsoft.com/office/drawing/2014/main" id="{D2466A7C-4A03-1E25-D899-B6E5E2E6D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8" name="Rectangle 67">
            <a:extLst>
              <a:ext uri="{FF2B5EF4-FFF2-40B4-BE49-F238E27FC236}">
                <a16:creationId xmlns:a16="http://schemas.microsoft.com/office/drawing/2014/main" id="{2BD8A5E0-C2B4-B7B3-4EE1-7483F7D5B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3A2668-B52E-08F4-B721-749F0F63540E}"/>
              </a:ext>
            </a:extLst>
          </p:cNvPr>
          <p:cNvSpPr>
            <a:spLocks noGrp="1"/>
          </p:cNvSpPr>
          <p:nvPr>
            <p:ph type="title"/>
          </p:nvPr>
        </p:nvSpPr>
        <p:spPr>
          <a:xfrm>
            <a:off x="4449960" y="1507414"/>
            <a:ext cx="7515678" cy="3703320"/>
          </a:xfrm>
        </p:spPr>
        <p:txBody>
          <a:bodyPr vert="horz" lIns="91440" tIns="45720" rIns="91440" bIns="45720" rtlCol="0" anchor="ctr">
            <a:noAutofit/>
          </a:bodyPr>
          <a:lstStyle/>
          <a:p>
            <a:pPr>
              <a:lnSpc>
                <a:spcPct val="90000"/>
              </a:lnSpc>
            </a:pPr>
            <a:r>
              <a:rPr lang="en-US" sz="3400">
                <a:solidFill>
                  <a:schemeClr val="accent1"/>
                </a:solidFill>
              </a:rPr>
              <a:t>Increase availability of behavioral health services through workforce development by engaging community stakeholders to create, promote, and support education &amp; training initiatives.</a:t>
            </a:r>
          </a:p>
        </p:txBody>
      </p:sp>
      <p:sp>
        <p:nvSpPr>
          <p:cNvPr id="60" name="Content Placeholder 59">
            <a:extLst>
              <a:ext uri="{FF2B5EF4-FFF2-40B4-BE49-F238E27FC236}">
                <a16:creationId xmlns:a16="http://schemas.microsoft.com/office/drawing/2014/main" id="{98DEC709-5DDA-74D1-8B77-EF76E3F656B9}"/>
              </a:ext>
            </a:extLst>
          </p:cNvPr>
          <p:cNvSpPr>
            <a:spLocks noGrp="1"/>
          </p:cNvSpPr>
          <p:nvPr>
            <p:ph sz="quarter" idx="4"/>
          </p:nvPr>
        </p:nvSpPr>
        <p:spPr>
          <a:xfrm>
            <a:off x="444342" y="1507414"/>
            <a:ext cx="3330781" cy="3703320"/>
          </a:xfrm>
          <a:ln w="57150">
            <a:noFill/>
          </a:ln>
        </p:spPr>
        <p:txBody>
          <a:bodyPr vert="horz" lIns="91440" tIns="45720" rIns="91440" bIns="45720" rtlCol="0" anchor="ctr">
            <a:normAutofit/>
          </a:bodyPr>
          <a:lstStyle/>
          <a:p>
            <a:pPr marL="0" indent="0" algn="r">
              <a:buNone/>
            </a:pPr>
            <a:r>
              <a:rPr lang="en-US" sz="2000" b="1" cap="all">
                <a:solidFill>
                  <a:schemeClr val="accent2"/>
                </a:solidFill>
              </a:rPr>
              <a:t>Priority area 3</a:t>
            </a:r>
            <a:endParaRPr lang="en-US" sz="2000" cap="all">
              <a:solidFill>
                <a:schemeClr val="accent2"/>
              </a:solidFill>
            </a:endParaRPr>
          </a:p>
        </p:txBody>
      </p:sp>
      <p:sp>
        <p:nvSpPr>
          <p:cNvPr id="70" name="Rectangle 69">
            <a:extLst>
              <a:ext uri="{FF2B5EF4-FFF2-40B4-BE49-F238E27FC236}">
                <a16:creationId xmlns:a16="http://schemas.microsoft.com/office/drawing/2014/main" id="{3FD0DCAA-DB4D-88DA-4329-A2CB89CFD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3642"/>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Rectangle 76">
            <a:extLst>
              <a:ext uri="{FF2B5EF4-FFF2-40B4-BE49-F238E27FC236}">
                <a16:creationId xmlns:a16="http://schemas.microsoft.com/office/drawing/2014/main" id="{20E4FAB1-74E8-6829-0BA1-D80B0932C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2209064" y="3329711"/>
            <a:ext cx="3703320" cy="5872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9" name="Rectangle 78">
            <a:extLst>
              <a:ext uri="{FF2B5EF4-FFF2-40B4-BE49-F238E27FC236}">
                <a16:creationId xmlns:a16="http://schemas.microsoft.com/office/drawing/2014/main" id="{064DAEA5-2748-4E9A-B484-EFAB47A01D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878019"/>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8251121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249177F-A06A-45FB-B00F-00720EA19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2E776F1A-996E-49D1-B112-57A6E71642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4C4C3B4B-612F-41A6-81E2-EF54C81076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02D3A97A-037A-4CD4-96C9-9571CA29B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CE8BCA1D-ACDF-4D63-9AA0-366C4F855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C0A5E9-EA36-65C8-4040-ACCCF0AA3FCA}"/>
              </a:ext>
            </a:extLst>
          </p:cNvPr>
          <p:cNvSpPr>
            <a:spLocks noGrp="1"/>
          </p:cNvSpPr>
          <p:nvPr>
            <p:ph type="title"/>
          </p:nvPr>
        </p:nvSpPr>
        <p:spPr>
          <a:xfrm>
            <a:off x="600075" y="1203424"/>
            <a:ext cx="3499497" cy="3732370"/>
          </a:xfrm>
        </p:spPr>
        <p:txBody>
          <a:bodyPr vert="horz" lIns="91440" tIns="45720" rIns="91440" bIns="45720" rtlCol="0" anchor="ctr">
            <a:normAutofit/>
          </a:bodyPr>
          <a:lstStyle/>
          <a:p>
            <a:r>
              <a:rPr lang="en-US" sz="2800">
                <a:solidFill>
                  <a:schemeClr val="accent1"/>
                </a:solidFill>
              </a:rPr>
              <a:t>Increase behavioral </a:t>
            </a:r>
            <a:br>
              <a:rPr lang="en-US" sz="2800">
                <a:solidFill>
                  <a:schemeClr val="accent1"/>
                </a:solidFill>
              </a:rPr>
            </a:br>
            <a:r>
              <a:rPr lang="en-US" sz="2800">
                <a:solidFill>
                  <a:schemeClr val="accent1"/>
                </a:solidFill>
              </a:rPr>
              <a:t>health </a:t>
            </a:r>
            <a:br>
              <a:rPr lang="en-US" sz="2800">
                <a:solidFill>
                  <a:schemeClr val="accent1"/>
                </a:solidFill>
              </a:rPr>
            </a:br>
            <a:r>
              <a:rPr lang="en-US" sz="2800">
                <a:solidFill>
                  <a:schemeClr val="accent1"/>
                </a:solidFill>
              </a:rPr>
              <a:t>service availability through workforce development</a:t>
            </a:r>
            <a:endParaRPr lang="en-US">
              <a:solidFill>
                <a:schemeClr val="accent1"/>
              </a:solidFill>
            </a:endParaRPr>
          </a:p>
        </p:txBody>
      </p:sp>
      <p:sp>
        <p:nvSpPr>
          <p:cNvPr id="22" name="Rectangle 21">
            <a:extLst>
              <a:ext uri="{FF2B5EF4-FFF2-40B4-BE49-F238E27FC236}">
                <a16:creationId xmlns:a16="http://schemas.microsoft.com/office/drawing/2014/main" id="{5DB82E3F-D9C4-42E7-AABF-D760C2F56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5F145784-B126-48E6-B33B-0BEA2EBF1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06AD7FED-ECA8-4F84-9067-C1B1E9610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74DF12F2-5059-41AC-A8BD-D5E115CDC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7" name="Content Placeholder 6">
            <a:extLst>
              <a:ext uri="{FF2B5EF4-FFF2-40B4-BE49-F238E27FC236}">
                <a16:creationId xmlns:a16="http://schemas.microsoft.com/office/drawing/2014/main" id="{A55D2D1D-F1B7-B5B1-3E61-32BA75B65D94}"/>
              </a:ext>
            </a:extLst>
          </p:cNvPr>
          <p:cNvGraphicFramePr>
            <a:graphicFrameLocks noGrp="1"/>
          </p:cNvGraphicFramePr>
          <p:nvPr>
            <p:ph sz="quarter" idx="4"/>
            <p:extLst>
              <p:ext uri="{D42A27DB-BD31-4B8C-83A1-F6EECF244321}">
                <p14:modId xmlns:p14="http://schemas.microsoft.com/office/powerpoint/2010/main" val="1421115891"/>
              </p:ext>
            </p:extLst>
          </p:nvPr>
        </p:nvGraphicFramePr>
        <p:xfrm>
          <a:off x="4200134" y="603701"/>
          <a:ext cx="7545333" cy="5841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59">
            <a:extLst>
              <a:ext uri="{FF2B5EF4-FFF2-40B4-BE49-F238E27FC236}">
                <a16:creationId xmlns:a16="http://schemas.microsoft.com/office/drawing/2014/main" id="{CB9A05FF-0673-EA61-9301-1A80D74338E9}"/>
              </a:ext>
            </a:extLst>
          </p:cNvPr>
          <p:cNvSpPr txBox="1">
            <a:spLocks/>
          </p:cNvSpPr>
          <p:nvPr/>
        </p:nvSpPr>
        <p:spPr>
          <a:xfrm>
            <a:off x="-185971" y="-813693"/>
            <a:ext cx="3135488" cy="3703320"/>
          </a:xfrm>
          <a:prstGeom prst="rect">
            <a:avLst/>
          </a:prstGeom>
          <a:ln w="57150">
            <a:noFill/>
          </a:ln>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r">
              <a:buFont typeface="Wingdings 2" panose="05020102010507070707" pitchFamily="18" charset="2"/>
              <a:buNone/>
            </a:pPr>
            <a:r>
              <a:rPr lang="en-US" sz="2000" b="1" cap="all">
                <a:solidFill>
                  <a:schemeClr val="accent2"/>
                </a:solidFill>
              </a:rPr>
              <a:t>Priority area 3  </a:t>
            </a:r>
            <a:endParaRPr lang="en-US" sz="2000" cap="all">
              <a:solidFill>
                <a:schemeClr val="accent2"/>
              </a:solidFill>
            </a:endParaRPr>
          </a:p>
        </p:txBody>
      </p:sp>
      <p:sp>
        <p:nvSpPr>
          <p:cNvPr id="8" name="TextBox 7">
            <a:extLst>
              <a:ext uri="{FF2B5EF4-FFF2-40B4-BE49-F238E27FC236}">
                <a16:creationId xmlns:a16="http://schemas.microsoft.com/office/drawing/2014/main" id="{55A37B16-1E23-09DB-0784-3641A95680D8}"/>
              </a:ext>
            </a:extLst>
          </p:cNvPr>
          <p:cNvSpPr txBox="1"/>
          <p:nvPr/>
        </p:nvSpPr>
        <p:spPr>
          <a:xfrm>
            <a:off x="4157956" y="1165011"/>
            <a:ext cx="3602226" cy="276999"/>
          </a:xfrm>
          <a:prstGeom prst="rect">
            <a:avLst/>
          </a:prstGeom>
          <a:noFill/>
        </p:spPr>
        <p:txBody>
          <a:bodyPr wrap="square" lIns="91440" tIns="45720" rIns="91440" bIns="45720" anchor="t">
            <a:spAutoFit/>
          </a:bodyPr>
          <a:lstStyle/>
          <a:p>
            <a:r>
              <a:rPr lang="en-US" sz="1200">
                <a:solidFill>
                  <a:schemeClr val="accent1">
                    <a:lumMod val="60000"/>
                    <a:lumOff val="40000"/>
                  </a:schemeClr>
                </a:solidFill>
              </a:rPr>
              <a:t>Completed and updated for 2024 </a:t>
            </a:r>
          </a:p>
        </p:txBody>
      </p:sp>
      <p:sp>
        <p:nvSpPr>
          <p:cNvPr id="818" name="TextBox 817">
            <a:extLst>
              <a:ext uri="{FF2B5EF4-FFF2-40B4-BE49-F238E27FC236}">
                <a16:creationId xmlns:a16="http://schemas.microsoft.com/office/drawing/2014/main" id="{0930D376-BB13-B383-6714-8803BC191F54}"/>
              </a:ext>
            </a:extLst>
          </p:cNvPr>
          <p:cNvSpPr txBox="1"/>
          <p:nvPr/>
        </p:nvSpPr>
        <p:spPr>
          <a:xfrm>
            <a:off x="4241830" y="3220334"/>
            <a:ext cx="2871351" cy="276999"/>
          </a:xfrm>
          <a:prstGeom prst="rect">
            <a:avLst/>
          </a:prstGeom>
          <a:noFill/>
        </p:spPr>
        <p:txBody>
          <a:bodyPr wrap="square" lIns="91440" tIns="45720" rIns="91440" bIns="45720" anchor="t">
            <a:spAutoFit/>
          </a:bodyPr>
          <a:lstStyle/>
          <a:p>
            <a:pPr lvl="0"/>
            <a:r>
              <a:rPr lang="en-US" sz="1200">
                <a:solidFill>
                  <a:schemeClr val="accent1">
                    <a:lumMod val="60000"/>
                    <a:lumOff val="40000"/>
                  </a:schemeClr>
                </a:solidFill>
              </a:rPr>
              <a:t>Revised in Progress Report 1</a:t>
            </a:r>
          </a:p>
        </p:txBody>
      </p:sp>
      <p:sp>
        <p:nvSpPr>
          <p:cNvPr id="819" name="TextBox 818">
            <a:extLst>
              <a:ext uri="{FF2B5EF4-FFF2-40B4-BE49-F238E27FC236}">
                <a16:creationId xmlns:a16="http://schemas.microsoft.com/office/drawing/2014/main" id="{1DBB3DF2-156D-58CA-C6BE-E787715112F1}"/>
              </a:ext>
            </a:extLst>
          </p:cNvPr>
          <p:cNvSpPr txBox="1"/>
          <p:nvPr/>
        </p:nvSpPr>
        <p:spPr>
          <a:xfrm>
            <a:off x="4241830" y="5206379"/>
            <a:ext cx="7211966" cy="276999"/>
          </a:xfrm>
          <a:prstGeom prst="rect">
            <a:avLst/>
          </a:prstGeom>
          <a:noFill/>
        </p:spPr>
        <p:txBody>
          <a:bodyPr wrap="square" lIns="91440" tIns="45720" rIns="91440" bIns="45720" anchor="t">
            <a:spAutoFit/>
          </a:bodyPr>
          <a:lstStyle/>
          <a:p>
            <a:pPr lvl="0"/>
            <a:r>
              <a:rPr lang="en-US" sz="1200">
                <a:solidFill>
                  <a:schemeClr val="accent1">
                    <a:lumMod val="60000"/>
                    <a:lumOff val="40000"/>
                  </a:schemeClr>
                </a:solidFill>
              </a:rPr>
              <a:t>Removed in Progress Report 1</a:t>
            </a:r>
          </a:p>
        </p:txBody>
      </p:sp>
      <p:sp>
        <p:nvSpPr>
          <p:cNvPr id="1069" name="TextBox 1068">
            <a:extLst>
              <a:ext uri="{FF2B5EF4-FFF2-40B4-BE49-F238E27FC236}">
                <a16:creationId xmlns:a16="http://schemas.microsoft.com/office/drawing/2014/main" id="{9E4C1DCB-F026-9CB1-44FA-08D00D4F64D0}"/>
              </a:ext>
            </a:extLst>
          </p:cNvPr>
          <p:cNvSpPr txBox="1"/>
          <p:nvPr/>
        </p:nvSpPr>
        <p:spPr>
          <a:xfrm>
            <a:off x="4289196" y="2122872"/>
            <a:ext cx="2482538" cy="338554"/>
          </a:xfrm>
          <a:prstGeom prst="rect">
            <a:avLst/>
          </a:prstGeom>
          <a:noFill/>
        </p:spPr>
        <p:txBody>
          <a:bodyPr wrap="square" lIns="91440" tIns="45720" rIns="91440" bIns="45720" anchor="t">
            <a:spAutoFit/>
          </a:bodyPr>
          <a:lstStyle/>
          <a:p>
            <a:r>
              <a:rPr lang="en-US" sz="1200">
                <a:solidFill>
                  <a:schemeClr val="accent1">
                    <a:lumMod val="60000"/>
                    <a:lumOff val="40000"/>
                  </a:schemeClr>
                </a:solidFill>
              </a:rPr>
              <a:t>Completed and updated for 2024</a:t>
            </a:r>
            <a:r>
              <a:rPr lang="en-US" sz="1600">
                <a:solidFill>
                  <a:schemeClr val="accent1">
                    <a:lumMod val="60000"/>
                    <a:lumOff val="40000"/>
                  </a:schemeClr>
                </a:solidFill>
              </a:rPr>
              <a:t> </a:t>
            </a:r>
          </a:p>
        </p:txBody>
      </p:sp>
      <p:sp>
        <p:nvSpPr>
          <p:cNvPr id="1071" name="TextBox 1070">
            <a:extLst>
              <a:ext uri="{FF2B5EF4-FFF2-40B4-BE49-F238E27FC236}">
                <a16:creationId xmlns:a16="http://schemas.microsoft.com/office/drawing/2014/main" id="{12228951-4EA5-6EBD-BC53-06AAF42CAB69}"/>
              </a:ext>
            </a:extLst>
          </p:cNvPr>
          <p:cNvSpPr txBox="1"/>
          <p:nvPr/>
        </p:nvSpPr>
        <p:spPr>
          <a:xfrm>
            <a:off x="4157956" y="6221171"/>
            <a:ext cx="5624233" cy="276999"/>
          </a:xfrm>
          <a:prstGeom prst="rect">
            <a:avLst/>
          </a:prstGeom>
          <a:noFill/>
        </p:spPr>
        <p:txBody>
          <a:bodyPr wrap="square" lIns="91440" tIns="45720" rIns="91440" bIns="45720" anchor="t">
            <a:spAutoFit/>
          </a:bodyPr>
          <a:lstStyle/>
          <a:p>
            <a:r>
              <a:rPr lang="en-US" sz="1200">
                <a:solidFill>
                  <a:schemeClr val="accent1">
                    <a:lumMod val="60000"/>
                    <a:lumOff val="40000"/>
                  </a:schemeClr>
                </a:solidFill>
              </a:rPr>
              <a:t>Revised and updated to Intervention 5 for 2024</a:t>
            </a:r>
          </a:p>
        </p:txBody>
      </p:sp>
      <p:sp>
        <p:nvSpPr>
          <p:cNvPr id="4" name="TextBox 3">
            <a:extLst>
              <a:ext uri="{FF2B5EF4-FFF2-40B4-BE49-F238E27FC236}">
                <a16:creationId xmlns:a16="http://schemas.microsoft.com/office/drawing/2014/main" id="{3806AB49-3EF4-55CB-2C24-C3983C82B1C2}"/>
              </a:ext>
            </a:extLst>
          </p:cNvPr>
          <p:cNvSpPr txBox="1"/>
          <p:nvPr/>
        </p:nvSpPr>
        <p:spPr>
          <a:xfrm>
            <a:off x="4259361" y="4268729"/>
            <a:ext cx="1963449" cy="276999"/>
          </a:xfrm>
          <a:prstGeom prst="rect">
            <a:avLst/>
          </a:prstGeom>
          <a:noFill/>
        </p:spPr>
        <p:txBody>
          <a:bodyPr wrap="square" lIns="91440" tIns="45720" rIns="91440" bIns="45720" anchor="t">
            <a:spAutoFit/>
          </a:bodyPr>
          <a:lstStyle/>
          <a:p>
            <a:r>
              <a:rPr lang="en-US" sz="1200">
                <a:solidFill>
                  <a:schemeClr val="accent1">
                    <a:lumMod val="60000"/>
                    <a:lumOff val="40000"/>
                  </a:schemeClr>
                </a:solidFill>
              </a:rPr>
              <a:t>Revised for 2024 </a:t>
            </a:r>
          </a:p>
        </p:txBody>
      </p:sp>
      <p:sp>
        <p:nvSpPr>
          <p:cNvPr id="58" name="TextBox 57">
            <a:extLst>
              <a:ext uri="{FF2B5EF4-FFF2-40B4-BE49-F238E27FC236}">
                <a16:creationId xmlns:a16="http://schemas.microsoft.com/office/drawing/2014/main" id="{B042EFFC-17DD-67F1-6254-C5624224876F}"/>
              </a:ext>
            </a:extLst>
          </p:cNvPr>
          <p:cNvSpPr txBox="1"/>
          <p:nvPr/>
        </p:nvSpPr>
        <p:spPr>
          <a:xfrm>
            <a:off x="440286" y="6519775"/>
            <a:ext cx="609452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a:ln>
                  <a:noFill/>
                </a:ln>
                <a:solidFill>
                  <a:srgbClr val="4590B8"/>
                </a:solidFill>
                <a:effectLst/>
                <a:uLnTx/>
                <a:uFillTx/>
                <a:latin typeface="Calibri"/>
                <a:ea typeface="+mn-ea"/>
                <a:cs typeface="+mn-cs"/>
              </a:rPr>
              <a:t>Priority Area 3: Increase behavioral health service availability through workforce development</a:t>
            </a: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86634759"/>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C249177F-A06A-45FB-B00F-00720EA19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9" name="Rectangle 68">
            <a:extLst>
              <a:ext uri="{FF2B5EF4-FFF2-40B4-BE49-F238E27FC236}">
                <a16:creationId xmlns:a16="http://schemas.microsoft.com/office/drawing/2014/main" id="{2E776F1A-996E-49D1-B112-57A6E71642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0" name="Rectangle 69">
            <a:extLst>
              <a:ext uri="{FF2B5EF4-FFF2-40B4-BE49-F238E27FC236}">
                <a16:creationId xmlns:a16="http://schemas.microsoft.com/office/drawing/2014/main" id="{4C4C3B4B-612F-41A6-81E2-EF54C81076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 name="Rectangle 70">
            <a:extLst>
              <a:ext uri="{FF2B5EF4-FFF2-40B4-BE49-F238E27FC236}">
                <a16:creationId xmlns:a16="http://schemas.microsoft.com/office/drawing/2014/main" id="{02D3A97A-037A-4CD4-96C9-9571CA29B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2" name="Rectangle 71">
            <a:extLst>
              <a:ext uri="{FF2B5EF4-FFF2-40B4-BE49-F238E27FC236}">
                <a16:creationId xmlns:a16="http://schemas.microsoft.com/office/drawing/2014/main" id="{CE8BCA1D-ACDF-4D63-9AA0-366C4F855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3F5BBE-1F3B-00BE-52C4-892B6E2C55EB}"/>
              </a:ext>
            </a:extLst>
          </p:cNvPr>
          <p:cNvSpPr>
            <a:spLocks noGrp="1"/>
          </p:cNvSpPr>
          <p:nvPr>
            <p:ph type="title"/>
          </p:nvPr>
        </p:nvSpPr>
        <p:spPr>
          <a:xfrm>
            <a:off x="746228" y="1037967"/>
            <a:ext cx="3054091" cy="4709131"/>
          </a:xfrm>
        </p:spPr>
        <p:txBody>
          <a:bodyPr vert="horz" lIns="91440" tIns="45720" rIns="91440" bIns="45720" rtlCol="0" anchor="ctr">
            <a:normAutofit/>
          </a:bodyPr>
          <a:lstStyle/>
          <a:p>
            <a:pPr>
              <a:lnSpc>
                <a:spcPct val="90000"/>
              </a:lnSpc>
            </a:pPr>
            <a:r>
              <a:rPr lang="en-US" sz="2400">
                <a:solidFill>
                  <a:schemeClr val="accent2"/>
                </a:solidFill>
              </a:rPr>
              <a:t>Intervention 1:</a:t>
            </a:r>
            <a:r>
              <a:rPr lang="en-US" sz="2400">
                <a:solidFill>
                  <a:schemeClr val="accent1"/>
                </a:solidFill>
              </a:rPr>
              <a:t> Create local training pathways for traditional health workers in partnership with community organizations to increase THW workforce by 15% by 2024</a:t>
            </a:r>
          </a:p>
        </p:txBody>
      </p:sp>
      <p:sp>
        <p:nvSpPr>
          <p:cNvPr id="73" name="Rectangle 72">
            <a:extLst>
              <a:ext uri="{FF2B5EF4-FFF2-40B4-BE49-F238E27FC236}">
                <a16:creationId xmlns:a16="http://schemas.microsoft.com/office/drawing/2014/main" id="{5DB82E3F-D9C4-42E7-AABF-D760C2F56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4" name="Rectangle 73">
            <a:extLst>
              <a:ext uri="{FF2B5EF4-FFF2-40B4-BE49-F238E27FC236}">
                <a16:creationId xmlns:a16="http://schemas.microsoft.com/office/drawing/2014/main" id="{5F145784-B126-48E6-B33B-0BEA2EBF1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Rectangle 74">
            <a:extLst>
              <a:ext uri="{FF2B5EF4-FFF2-40B4-BE49-F238E27FC236}">
                <a16:creationId xmlns:a16="http://schemas.microsoft.com/office/drawing/2014/main" id="{06AD7FED-ECA8-4F84-9067-C1B1E9610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6" name="Rectangle 75">
            <a:extLst>
              <a:ext uri="{FF2B5EF4-FFF2-40B4-BE49-F238E27FC236}">
                <a16:creationId xmlns:a16="http://schemas.microsoft.com/office/drawing/2014/main" id="{74DF12F2-5059-41AC-A8BD-D5E115CDC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7" name="Content Placeholder 6">
            <a:extLst>
              <a:ext uri="{FF2B5EF4-FFF2-40B4-BE49-F238E27FC236}">
                <a16:creationId xmlns:a16="http://schemas.microsoft.com/office/drawing/2014/main" id="{D2EC3CE8-CA5F-BDD1-101C-900B5707F86E}"/>
              </a:ext>
            </a:extLst>
          </p:cNvPr>
          <p:cNvGraphicFramePr>
            <a:graphicFrameLocks noGrp="1"/>
          </p:cNvGraphicFramePr>
          <p:nvPr>
            <p:ph sz="half" idx="2"/>
            <p:extLst>
              <p:ext uri="{D42A27DB-BD31-4B8C-83A1-F6EECF244321}">
                <p14:modId xmlns:p14="http://schemas.microsoft.com/office/powerpoint/2010/main" val="1132588558"/>
              </p:ext>
            </p:extLst>
          </p:nvPr>
        </p:nvGraphicFramePr>
        <p:xfrm>
          <a:off x="4598438" y="1037967"/>
          <a:ext cx="7012370" cy="4709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FF8C4588-8A08-81C5-4BA6-335D9227D950}"/>
              </a:ext>
            </a:extLst>
          </p:cNvPr>
          <p:cNvSpPr txBox="1"/>
          <p:nvPr/>
        </p:nvSpPr>
        <p:spPr>
          <a:xfrm>
            <a:off x="440286" y="6519775"/>
            <a:ext cx="609452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a:ln>
                  <a:noFill/>
                </a:ln>
                <a:solidFill>
                  <a:srgbClr val="4590B8"/>
                </a:solidFill>
                <a:effectLst/>
                <a:uLnTx/>
                <a:uFillTx/>
                <a:latin typeface="Calibri"/>
                <a:ea typeface="+mn-ea"/>
                <a:cs typeface="+mn-cs"/>
              </a:rPr>
              <a:t>Priority Area 3: Increase behavioral health service availability through workforce development</a:t>
            </a: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5" name="Graphic 4" descr="Bullseye with solid fill">
            <a:extLst>
              <a:ext uri="{FF2B5EF4-FFF2-40B4-BE49-F238E27FC236}">
                <a16:creationId xmlns:a16="http://schemas.microsoft.com/office/drawing/2014/main" id="{63A2DA25-C75E-2044-E9AE-C017DC16C34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20293" y="5486399"/>
            <a:ext cx="914400" cy="914400"/>
          </a:xfrm>
          <a:prstGeom prst="rect">
            <a:avLst/>
          </a:prstGeom>
        </p:spPr>
      </p:pic>
      <p:sp>
        <p:nvSpPr>
          <p:cNvPr id="8" name="TextBox 7">
            <a:extLst>
              <a:ext uri="{FF2B5EF4-FFF2-40B4-BE49-F238E27FC236}">
                <a16:creationId xmlns:a16="http://schemas.microsoft.com/office/drawing/2014/main" id="{A40CA001-3A40-25D2-DA78-138FB833C047}"/>
              </a:ext>
            </a:extLst>
          </p:cNvPr>
          <p:cNvSpPr txBox="1"/>
          <p:nvPr/>
        </p:nvSpPr>
        <p:spPr>
          <a:xfrm>
            <a:off x="9238850" y="5874261"/>
            <a:ext cx="2583402" cy="369332"/>
          </a:xfrm>
          <a:prstGeom prst="rect">
            <a:avLst/>
          </a:prstGeom>
          <a:noFill/>
        </p:spPr>
        <p:txBody>
          <a:bodyPr wrap="square" rtlCol="0">
            <a:spAutoFit/>
          </a:bodyPr>
          <a:lstStyle/>
          <a:p>
            <a:r>
              <a:rPr lang="en-US"/>
              <a:t>Intervention Complete</a:t>
            </a:r>
          </a:p>
        </p:txBody>
      </p:sp>
    </p:spTree>
    <p:extLst>
      <p:ext uri="{BB962C8B-B14F-4D97-AF65-F5344CB8AC3E}">
        <p14:creationId xmlns:p14="http://schemas.microsoft.com/office/powerpoint/2010/main" val="1941582121"/>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EC352-9B97-0C57-920F-6B15D3393B21}"/>
              </a:ext>
            </a:extLst>
          </p:cNvPr>
          <p:cNvSpPr>
            <a:spLocks noGrp="1"/>
          </p:cNvSpPr>
          <p:nvPr>
            <p:ph type="title"/>
          </p:nvPr>
        </p:nvSpPr>
        <p:spPr>
          <a:xfrm>
            <a:off x="632596" y="565386"/>
            <a:ext cx="11018884" cy="1769650"/>
          </a:xfrm>
        </p:spPr>
        <p:txBody>
          <a:bodyPr>
            <a:normAutofit/>
          </a:bodyPr>
          <a:lstStyle/>
          <a:p>
            <a:r>
              <a:rPr lang="en-US">
                <a:solidFill>
                  <a:schemeClr val="accent2"/>
                </a:solidFill>
              </a:rPr>
              <a:t>Intervention 1:</a:t>
            </a:r>
            <a:r>
              <a:rPr lang="en-US"/>
              <a:t> </a:t>
            </a:r>
            <a:r>
              <a:rPr lang="en-US" sz="2700"/>
              <a:t>Improving access to traditional Health Workers through the Chadwick Clubhouse</a:t>
            </a:r>
            <a:br>
              <a:rPr lang="en-US" sz="2700"/>
            </a:br>
            <a:br>
              <a:rPr lang="en-US"/>
            </a:br>
            <a:endParaRPr lang="en-US" sz="2000"/>
          </a:p>
        </p:txBody>
      </p:sp>
      <p:graphicFrame>
        <p:nvGraphicFramePr>
          <p:cNvPr id="10" name="Content Placeholder 9">
            <a:extLst>
              <a:ext uri="{FF2B5EF4-FFF2-40B4-BE49-F238E27FC236}">
                <a16:creationId xmlns:a16="http://schemas.microsoft.com/office/drawing/2014/main" id="{58040C30-2B57-CAA3-307D-BE53F7CAA617}"/>
              </a:ext>
            </a:extLst>
          </p:cNvPr>
          <p:cNvGraphicFramePr>
            <a:graphicFrameLocks noGrp="1"/>
          </p:cNvGraphicFramePr>
          <p:nvPr>
            <p:ph sz="half" idx="1"/>
            <p:extLst>
              <p:ext uri="{D42A27DB-BD31-4B8C-83A1-F6EECF244321}">
                <p14:modId xmlns:p14="http://schemas.microsoft.com/office/powerpoint/2010/main" val="4183493484"/>
              </p:ext>
            </p:extLst>
          </p:nvPr>
        </p:nvGraphicFramePr>
        <p:xfrm>
          <a:off x="581024" y="1934817"/>
          <a:ext cx="5514976" cy="3926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A group of people posing for a photo in front of a house&#10;&#10;Description automatically generated">
            <a:extLst>
              <a:ext uri="{FF2B5EF4-FFF2-40B4-BE49-F238E27FC236}">
                <a16:creationId xmlns:a16="http://schemas.microsoft.com/office/drawing/2014/main" id="{55AD8CC0-A818-6C2F-6491-2B677DD054C6}"/>
              </a:ext>
            </a:extLst>
          </p:cNvPr>
          <p:cNvPicPr>
            <a:picLocks noGrp="1" noChangeAspect="1" noChangeArrowheads="1"/>
          </p:cNvPicPr>
          <p:nvPr>
            <p:ph sz="half" idx="2"/>
          </p:nvPr>
        </p:nvPicPr>
        <p:blipFill>
          <a:blip r:embed="rId8">
            <a:extLst>
              <a:ext uri="{28A0092B-C50C-407E-A947-70E740481C1C}">
                <a14:useLocalDpi xmlns:a14="http://schemas.microsoft.com/office/drawing/2010/main" val="0"/>
              </a:ext>
            </a:extLst>
          </a:blip>
          <a:srcRect/>
          <a:stretch>
            <a:fillRect/>
          </a:stretch>
        </p:blipFill>
        <p:spPr bwMode="auto">
          <a:xfrm>
            <a:off x="6188075" y="2623119"/>
            <a:ext cx="5422900" cy="284207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F696F20-D45F-3B08-1342-F82E6953A721}"/>
              </a:ext>
            </a:extLst>
          </p:cNvPr>
          <p:cNvSpPr txBox="1"/>
          <p:nvPr/>
        </p:nvSpPr>
        <p:spPr>
          <a:xfrm>
            <a:off x="6188075" y="5496798"/>
            <a:ext cx="3499264" cy="276999"/>
          </a:xfrm>
          <a:prstGeom prst="rect">
            <a:avLst/>
          </a:prstGeom>
          <a:noFill/>
        </p:spPr>
        <p:txBody>
          <a:bodyPr wrap="square" rtlCol="0">
            <a:spAutoFit/>
          </a:bodyPr>
          <a:lstStyle/>
          <a:p>
            <a:r>
              <a:rPr lang="en-US" sz="1200"/>
              <a:t>Photo courtesy of the News Review</a:t>
            </a:r>
          </a:p>
        </p:txBody>
      </p:sp>
      <p:sp>
        <p:nvSpPr>
          <p:cNvPr id="4" name="TextBox 3">
            <a:extLst>
              <a:ext uri="{FF2B5EF4-FFF2-40B4-BE49-F238E27FC236}">
                <a16:creationId xmlns:a16="http://schemas.microsoft.com/office/drawing/2014/main" id="{F10FE703-6E92-2501-986F-B25E8C441631}"/>
              </a:ext>
            </a:extLst>
          </p:cNvPr>
          <p:cNvSpPr txBox="1"/>
          <p:nvPr/>
        </p:nvSpPr>
        <p:spPr>
          <a:xfrm>
            <a:off x="581024" y="6487364"/>
            <a:ext cx="1222173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accent2"/>
                </a:solidFill>
                <a:latin typeface="Calibri"/>
              </a:rPr>
              <a:t>Priority Area 3: Increase behavioral health service availability through workforce development</a:t>
            </a:r>
            <a:endParaRPr lang="en-US"/>
          </a:p>
        </p:txBody>
      </p:sp>
      <p:pic>
        <p:nvPicPr>
          <p:cNvPr id="3" name="Graphic 2" descr="Bullseye with solid fill">
            <a:extLst>
              <a:ext uri="{FF2B5EF4-FFF2-40B4-BE49-F238E27FC236}">
                <a16:creationId xmlns:a16="http://schemas.microsoft.com/office/drawing/2014/main" id="{6BE22A04-CCDE-0E44-D355-067D757E261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28406" y="5673381"/>
            <a:ext cx="914400" cy="914400"/>
          </a:xfrm>
          <a:prstGeom prst="rect">
            <a:avLst/>
          </a:prstGeom>
        </p:spPr>
      </p:pic>
      <p:sp>
        <p:nvSpPr>
          <p:cNvPr id="6" name="TextBox 5">
            <a:extLst>
              <a:ext uri="{FF2B5EF4-FFF2-40B4-BE49-F238E27FC236}">
                <a16:creationId xmlns:a16="http://schemas.microsoft.com/office/drawing/2014/main" id="{91D34AFB-395A-0564-F22D-17702AF511E2}"/>
              </a:ext>
            </a:extLst>
          </p:cNvPr>
          <p:cNvSpPr txBox="1"/>
          <p:nvPr/>
        </p:nvSpPr>
        <p:spPr>
          <a:xfrm>
            <a:off x="9441402" y="5853581"/>
            <a:ext cx="2541735" cy="369332"/>
          </a:xfrm>
          <a:prstGeom prst="rect">
            <a:avLst/>
          </a:prstGeom>
          <a:noFill/>
        </p:spPr>
        <p:txBody>
          <a:bodyPr wrap="square">
            <a:spAutoFit/>
          </a:bodyPr>
          <a:lstStyle/>
          <a:p>
            <a:r>
              <a:rPr lang="en-US"/>
              <a:t>Intervention Complete</a:t>
            </a:r>
          </a:p>
        </p:txBody>
      </p:sp>
    </p:spTree>
    <p:extLst>
      <p:ext uri="{BB962C8B-B14F-4D97-AF65-F5344CB8AC3E}">
        <p14:creationId xmlns:p14="http://schemas.microsoft.com/office/powerpoint/2010/main" val="42627613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A8D10092-A860-4EFB-963F-A14DA3648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3" name="Rectangle 32">
            <a:extLst>
              <a:ext uri="{FF2B5EF4-FFF2-40B4-BE49-F238E27FC236}">
                <a16:creationId xmlns:a16="http://schemas.microsoft.com/office/drawing/2014/main" id="{BABD8CBF-1782-456F-AF12-36CD021CC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8A186C0-DD3C-4FF4-B165-943244CBD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93F5BBE-1F3B-00BE-52C4-892B6E2C55EB}"/>
              </a:ext>
            </a:extLst>
          </p:cNvPr>
          <p:cNvSpPr>
            <a:spLocks noGrp="1"/>
          </p:cNvSpPr>
          <p:nvPr>
            <p:ph type="title"/>
          </p:nvPr>
        </p:nvSpPr>
        <p:spPr>
          <a:xfrm>
            <a:off x="581192" y="797406"/>
            <a:ext cx="11029616" cy="918550"/>
          </a:xfrm>
        </p:spPr>
        <p:txBody>
          <a:bodyPr vert="horz" lIns="91440" tIns="45720" rIns="91440" bIns="45720" rtlCol="0" anchor="b">
            <a:normAutofit fontScale="90000"/>
          </a:bodyPr>
          <a:lstStyle/>
          <a:p>
            <a:pPr>
              <a:lnSpc>
                <a:spcPct val="90000"/>
              </a:lnSpc>
            </a:pPr>
            <a:r>
              <a:rPr lang="en-US" sz="2200">
                <a:solidFill>
                  <a:schemeClr val="accent2"/>
                </a:solidFill>
              </a:rPr>
              <a:t>Intervention 2 : </a:t>
            </a:r>
            <a:r>
              <a:rPr lang="en-US" sz="2200"/>
              <a:t>Develop and offer (3) Eating Disorder trainings for Douglas County community by Q2 2022</a:t>
            </a:r>
            <a:br>
              <a:rPr lang="en-US" sz="2200">
                <a:solidFill>
                  <a:schemeClr val="accent2"/>
                </a:solidFill>
              </a:rPr>
            </a:br>
            <a:endParaRPr lang="en-US" sz="2200"/>
          </a:p>
        </p:txBody>
      </p:sp>
      <p:grpSp>
        <p:nvGrpSpPr>
          <p:cNvPr id="42" name="Group 41">
            <a:extLst>
              <a:ext uri="{FF2B5EF4-FFF2-40B4-BE49-F238E27FC236}">
                <a16:creationId xmlns:a16="http://schemas.microsoft.com/office/drawing/2014/main" id="{7E6B15A5-F4B5-4786-934F-E57C7FA30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3" name="Rectangle 42">
              <a:extLst>
                <a:ext uri="{FF2B5EF4-FFF2-40B4-BE49-F238E27FC236}">
                  <a16:creationId xmlns:a16="http://schemas.microsoft.com/office/drawing/2014/main" id="{64C8356C-9FE6-4DFB-8DBF-FDC1EE3102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5DDAF1C0-5210-43EC-A140-4032C6EBE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44">
              <a:extLst>
                <a:ext uri="{FF2B5EF4-FFF2-40B4-BE49-F238E27FC236}">
                  <a16:creationId xmlns:a16="http://schemas.microsoft.com/office/drawing/2014/main" id="{71A89CEF-B8CB-4CA8-BD58-AE4392F25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graphicFrame>
        <p:nvGraphicFramePr>
          <p:cNvPr id="7" name="Content Placeholder 6">
            <a:extLst>
              <a:ext uri="{FF2B5EF4-FFF2-40B4-BE49-F238E27FC236}">
                <a16:creationId xmlns:a16="http://schemas.microsoft.com/office/drawing/2014/main" id="{D2EC3CE8-CA5F-BDD1-101C-900B5707F86E}"/>
              </a:ext>
            </a:extLst>
          </p:cNvPr>
          <p:cNvGraphicFramePr>
            <a:graphicFrameLocks noGrp="1"/>
          </p:cNvGraphicFramePr>
          <p:nvPr>
            <p:ph sz="half" idx="2"/>
            <p:extLst>
              <p:ext uri="{D42A27DB-BD31-4B8C-83A1-F6EECF244321}">
                <p14:modId xmlns:p14="http://schemas.microsoft.com/office/powerpoint/2010/main" val="1530676931"/>
              </p:ext>
            </p:extLst>
          </p:nvPr>
        </p:nvGraphicFramePr>
        <p:xfrm>
          <a:off x="1083507" y="2042348"/>
          <a:ext cx="9974353" cy="4154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35C30E1E-4D3D-D13F-75EB-C03C88117838}"/>
              </a:ext>
            </a:extLst>
          </p:cNvPr>
          <p:cNvSpPr txBox="1"/>
          <p:nvPr/>
        </p:nvSpPr>
        <p:spPr>
          <a:xfrm>
            <a:off x="737840" y="6490010"/>
            <a:ext cx="1222173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accent2"/>
                </a:solidFill>
                <a:latin typeface="Calibri"/>
              </a:rPr>
              <a:t>Priority Area 3: Increase behavioral health service availability through workforce development</a:t>
            </a:r>
            <a:endParaRPr lang="en-US"/>
          </a:p>
        </p:txBody>
      </p:sp>
      <p:pic>
        <p:nvPicPr>
          <p:cNvPr id="8" name="Graphic 7" descr="Bullseye with solid fill">
            <a:extLst>
              <a:ext uri="{FF2B5EF4-FFF2-40B4-BE49-F238E27FC236}">
                <a16:creationId xmlns:a16="http://schemas.microsoft.com/office/drawing/2014/main" id="{0726DC64-FEB2-4395-67AB-645E7BBDB52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27091" y="1036049"/>
            <a:ext cx="914400" cy="914400"/>
          </a:xfrm>
          <a:prstGeom prst="rect">
            <a:avLst/>
          </a:prstGeom>
        </p:spPr>
      </p:pic>
      <p:sp>
        <p:nvSpPr>
          <p:cNvPr id="10" name="TextBox 9">
            <a:extLst>
              <a:ext uri="{FF2B5EF4-FFF2-40B4-BE49-F238E27FC236}">
                <a16:creationId xmlns:a16="http://schemas.microsoft.com/office/drawing/2014/main" id="{B9A15CCF-FBDC-CE0D-6028-072AFF9E9E5B}"/>
              </a:ext>
            </a:extLst>
          </p:cNvPr>
          <p:cNvSpPr txBox="1"/>
          <p:nvPr/>
        </p:nvSpPr>
        <p:spPr>
          <a:xfrm>
            <a:off x="6882397" y="1275316"/>
            <a:ext cx="452633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rPr>
              <a:t>Intervention Completed in Progress Report 1 </a:t>
            </a:r>
          </a:p>
        </p:txBody>
      </p:sp>
      <p:pic>
        <p:nvPicPr>
          <p:cNvPr id="4" name="Graphic 3" descr="Excellent with solid fill">
            <a:extLst>
              <a:ext uri="{FF2B5EF4-FFF2-40B4-BE49-F238E27FC236}">
                <a16:creationId xmlns:a16="http://schemas.microsoft.com/office/drawing/2014/main" id="{7958521F-F1D0-EDDF-1514-DF61F141E31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0286" y="1865915"/>
            <a:ext cx="914400" cy="914400"/>
          </a:xfrm>
          <a:prstGeom prst="rect">
            <a:avLst/>
          </a:prstGeom>
        </p:spPr>
      </p:pic>
    </p:spTree>
    <p:extLst>
      <p:ext uri="{BB962C8B-B14F-4D97-AF65-F5344CB8AC3E}">
        <p14:creationId xmlns:p14="http://schemas.microsoft.com/office/powerpoint/2010/main" val="5039443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A8D10092-A860-4EFB-963F-A14DA3648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3" name="Rectangle 32">
            <a:extLst>
              <a:ext uri="{FF2B5EF4-FFF2-40B4-BE49-F238E27FC236}">
                <a16:creationId xmlns:a16="http://schemas.microsoft.com/office/drawing/2014/main" id="{BABD8CBF-1782-456F-AF12-36CD021CC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8A186C0-DD3C-4FF4-B165-943244CBD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93F5BBE-1F3B-00BE-52C4-892B6E2C55EB}"/>
              </a:ext>
            </a:extLst>
          </p:cNvPr>
          <p:cNvSpPr>
            <a:spLocks noGrp="1"/>
          </p:cNvSpPr>
          <p:nvPr>
            <p:ph type="title"/>
          </p:nvPr>
        </p:nvSpPr>
        <p:spPr>
          <a:xfrm>
            <a:off x="578682" y="859806"/>
            <a:ext cx="11029616" cy="1013800"/>
          </a:xfrm>
        </p:spPr>
        <p:txBody>
          <a:bodyPr vert="horz" lIns="91440" tIns="45720" rIns="91440" bIns="45720" rtlCol="0" anchor="b">
            <a:normAutofit fontScale="90000"/>
          </a:bodyPr>
          <a:lstStyle/>
          <a:p>
            <a:pPr>
              <a:lnSpc>
                <a:spcPct val="90000"/>
              </a:lnSpc>
            </a:pPr>
            <a:r>
              <a:rPr lang="en-US" sz="2200">
                <a:solidFill>
                  <a:schemeClr val="accent2"/>
                </a:solidFill>
              </a:rPr>
              <a:t>Intervention 3: </a:t>
            </a:r>
            <a:r>
              <a:rPr lang="en-US" sz="2200"/>
              <a:t>Fund credentialing of at least (5) local behavioral health providers through The International Association Of Eating Disorders Professionals (IADEP) by Q4 2023</a:t>
            </a:r>
            <a:br>
              <a:rPr lang="en-US" sz="2200">
                <a:solidFill>
                  <a:schemeClr val="accent2"/>
                </a:solidFill>
              </a:rPr>
            </a:br>
            <a:endParaRPr lang="en-US" sz="2200"/>
          </a:p>
        </p:txBody>
      </p:sp>
      <p:grpSp>
        <p:nvGrpSpPr>
          <p:cNvPr id="42" name="Group 41">
            <a:extLst>
              <a:ext uri="{FF2B5EF4-FFF2-40B4-BE49-F238E27FC236}">
                <a16:creationId xmlns:a16="http://schemas.microsoft.com/office/drawing/2014/main" id="{7E6B15A5-F4B5-4786-934F-E57C7FA30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3" name="Rectangle 42">
              <a:extLst>
                <a:ext uri="{FF2B5EF4-FFF2-40B4-BE49-F238E27FC236}">
                  <a16:creationId xmlns:a16="http://schemas.microsoft.com/office/drawing/2014/main" id="{64C8356C-9FE6-4DFB-8DBF-FDC1EE3102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5DDAF1C0-5210-43EC-A140-4032C6EBE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44">
              <a:extLst>
                <a:ext uri="{FF2B5EF4-FFF2-40B4-BE49-F238E27FC236}">
                  <a16:creationId xmlns:a16="http://schemas.microsoft.com/office/drawing/2014/main" id="{71A89CEF-B8CB-4CA8-BD58-AE4392F25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graphicFrame>
        <p:nvGraphicFramePr>
          <p:cNvPr id="7" name="Content Placeholder 6">
            <a:extLst>
              <a:ext uri="{FF2B5EF4-FFF2-40B4-BE49-F238E27FC236}">
                <a16:creationId xmlns:a16="http://schemas.microsoft.com/office/drawing/2014/main" id="{D2EC3CE8-CA5F-BDD1-101C-900B5707F86E}"/>
              </a:ext>
            </a:extLst>
          </p:cNvPr>
          <p:cNvGraphicFramePr>
            <a:graphicFrameLocks noGrp="1"/>
          </p:cNvGraphicFramePr>
          <p:nvPr>
            <p:ph sz="half" idx="2"/>
            <p:extLst>
              <p:ext uri="{D42A27DB-BD31-4B8C-83A1-F6EECF244321}">
                <p14:modId xmlns:p14="http://schemas.microsoft.com/office/powerpoint/2010/main" val="3276744453"/>
              </p:ext>
            </p:extLst>
          </p:nvPr>
        </p:nvGraphicFramePr>
        <p:xfrm>
          <a:off x="594742" y="2140986"/>
          <a:ext cx="11029615" cy="4025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35C30E1E-4D3D-D13F-75EB-C03C88117838}"/>
              </a:ext>
            </a:extLst>
          </p:cNvPr>
          <p:cNvSpPr txBox="1"/>
          <p:nvPr/>
        </p:nvSpPr>
        <p:spPr>
          <a:xfrm>
            <a:off x="737840" y="6490010"/>
            <a:ext cx="1222173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accent2"/>
                </a:solidFill>
                <a:latin typeface="Calibri"/>
              </a:rPr>
              <a:t>Priority Area 3: Increase behavioral health service availability through workforce development</a:t>
            </a:r>
            <a:endParaRPr lang="en-US"/>
          </a:p>
        </p:txBody>
      </p:sp>
      <p:sp>
        <p:nvSpPr>
          <p:cNvPr id="4" name="TextBox 3">
            <a:extLst>
              <a:ext uri="{FF2B5EF4-FFF2-40B4-BE49-F238E27FC236}">
                <a16:creationId xmlns:a16="http://schemas.microsoft.com/office/drawing/2014/main" id="{D5B63854-C0A3-F615-D1EF-1CF0D1FC422B}"/>
              </a:ext>
            </a:extLst>
          </p:cNvPr>
          <p:cNvSpPr txBox="1"/>
          <p:nvPr/>
        </p:nvSpPr>
        <p:spPr>
          <a:xfrm>
            <a:off x="6464596" y="1355911"/>
            <a:ext cx="4397950" cy="369332"/>
          </a:xfrm>
          <a:prstGeom prst="rect">
            <a:avLst/>
          </a:prstGeom>
          <a:noFill/>
        </p:spPr>
        <p:txBody>
          <a:bodyPr wrap="square">
            <a:spAutoFit/>
          </a:bodyPr>
          <a:lstStyle/>
          <a:p>
            <a:r>
              <a:rPr lang="en-US">
                <a:solidFill>
                  <a:schemeClr val="bg1"/>
                </a:solidFill>
              </a:rPr>
              <a:t>Intervention Removed in Progress Report 1</a:t>
            </a:r>
          </a:p>
        </p:txBody>
      </p:sp>
      <p:pic>
        <p:nvPicPr>
          <p:cNvPr id="6" name="Graphic 5" descr="Cut with solid fill">
            <a:extLst>
              <a:ext uri="{FF2B5EF4-FFF2-40B4-BE49-F238E27FC236}">
                <a16:creationId xmlns:a16="http://schemas.microsoft.com/office/drawing/2014/main" id="{4E16D698-C2EC-91F8-3C6E-EB3C232131C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51344" y="1197087"/>
            <a:ext cx="686980" cy="686980"/>
          </a:xfrm>
          <a:prstGeom prst="rect">
            <a:avLst/>
          </a:prstGeom>
        </p:spPr>
      </p:pic>
      <p:pic>
        <p:nvPicPr>
          <p:cNvPr id="11" name="Graphic 10" descr="Excellent with solid fill">
            <a:extLst>
              <a:ext uri="{FF2B5EF4-FFF2-40B4-BE49-F238E27FC236}">
                <a16:creationId xmlns:a16="http://schemas.microsoft.com/office/drawing/2014/main" id="{EC1098E8-C3C1-2895-6224-ED858D00140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80640" y="1980949"/>
            <a:ext cx="914400" cy="914400"/>
          </a:xfrm>
          <a:prstGeom prst="rect">
            <a:avLst/>
          </a:prstGeom>
        </p:spPr>
      </p:pic>
    </p:spTree>
    <p:extLst>
      <p:ext uri="{BB962C8B-B14F-4D97-AF65-F5344CB8AC3E}">
        <p14:creationId xmlns:p14="http://schemas.microsoft.com/office/powerpoint/2010/main" val="8862695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689D2-E002-694C-1643-A6295F746E5B}"/>
              </a:ext>
            </a:extLst>
          </p:cNvPr>
          <p:cNvSpPr>
            <a:spLocks noGrp="1"/>
          </p:cNvSpPr>
          <p:nvPr>
            <p:ph type="title"/>
          </p:nvPr>
        </p:nvSpPr>
        <p:spPr>
          <a:xfrm>
            <a:off x="479593" y="966831"/>
            <a:ext cx="10870578" cy="1107354"/>
          </a:xfrm>
        </p:spPr>
        <p:txBody>
          <a:bodyPr>
            <a:normAutofit fontScale="90000"/>
          </a:bodyPr>
          <a:lstStyle/>
          <a:p>
            <a:r>
              <a:rPr lang="en-US" sz="2400">
                <a:solidFill>
                  <a:schemeClr val="accent2"/>
                </a:solidFill>
              </a:rPr>
              <a:t>Intervention 4: </a:t>
            </a:r>
            <a:r>
              <a:rPr lang="en-US" sz="2200"/>
              <a:t>Require REALD data to be collected on all UHA credentialed/ contracted providers by Q4 2023 to accurately assess provider to member demographics</a:t>
            </a:r>
            <a:br>
              <a:rPr lang="en-US" sz="2400">
                <a:solidFill>
                  <a:schemeClr val="accent2"/>
                </a:solidFill>
              </a:rPr>
            </a:br>
            <a:endParaRPr lang="en-US" sz="2400"/>
          </a:p>
        </p:txBody>
      </p:sp>
      <p:graphicFrame>
        <p:nvGraphicFramePr>
          <p:cNvPr id="7" name="Content Placeholder 6">
            <a:extLst>
              <a:ext uri="{FF2B5EF4-FFF2-40B4-BE49-F238E27FC236}">
                <a16:creationId xmlns:a16="http://schemas.microsoft.com/office/drawing/2014/main" id="{BB8F18B2-AFCB-98E2-A043-26CA293A4D46}"/>
              </a:ext>
            </a:extLst>
          </p:cNvPr>
          <p:cNvGraphicFramePr>
            <a:graphicFrameLocks noGrp="1"/>
          </p:cNvGraphicFramePr>
          <p:nvPr>
            <p:ph sz="half" idx="2"/>
            <p:extLst>
              <p:ext uri="{D42A27DB-BD31-4B8C-83A1-F6EECF244321}">
                <p14:modId xmlns:p14="http://schemas.microsoft.com/office/powerpoint/2010/main" val="1943612211"/>
              </p:ext>
            </p:extLst>
          </p:nvPr>
        </p:nvGraphicFramePr>
        <p:xfrm>
          <a:off x="6655982" y="2074184"/>
          <a:ext cx="5284382" cy="45605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5">
            <a:extLst>
              <a:ext uri="{FF2B5EF4-FFF2-40B4-BE49-F238E27FC236}">
                <a16:creationId xmlns:a16="http://schemas.microsoft.com/office/drawing/2014/main" id="{2D69AB0D-FD8A-FC48-4707-BC6385EB060B}"/>
              </a:ext>
            </a:extLst>
          </p:cNvPr>
          <p:cNvGraphicFramePr>
            <a:graphicFrameLocks noGrp="1"/>
          </p:cNvGraphicFramePr>
          <p:nvPr>
            <p:ph sz="half" idx="1"/>
            <p:extLst>
              <p:ext uri="{D42A27DB-BD31-4B8C-83A1-F6EECF244321}">
                <p14:modId xmlns:p14="http://schemas.microsoft.com/office/powerpoint/2010/main" val="939298243"/>
              </p:ext>
            </p:extLst>
          </p:nvPr>
        </p:nvGraphicFramePr>
        <p:xfrm>
          <a:off x="479593" y="2158514"/>
          <a:ext cx="5920615" cy="402804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3" name="TextBox 32">
            <a:extLst>
              <a:ext uri="{FF2B5EF4-FFF2-40B4-BE49-F238E27FC236}">
                <a16:creationId xmlns:a16="http://schemas.microsoft.com/office/drawing/2014/main" id="{4502BE5F-7235-D66C-856E-EF9F8FB71333}"/>
              </a:ext>
            </a:extLst>
          </p:cNvPr>
          <p:cNvSpPr txBox="1"/>
          <p:nvPr/>
        </p:nvSpPr>
        <p:spPr>
          <a:xfrm>
            <a:off x="440286" y="6519775"/>
            <a:ext cx="609452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a:ln>
                  <a:noFill/>
                </a:ln>
                <a:solidFill>
                  <a:srgbClr val="4590B8"/>
                </a:solidFill>
                <a:effectLst/>
                <a:uLnTx/>
                <a:uFillTx/>
                <a:latin typeface="Calibri"/>
                <a:ea typeface="+mn-ea"/>
                <a:cs typeface="+mn-cs"/>
              </a:rPr>
              <a:t>Priority Area 3: Increase behavioral health service availability through workforce development</a:t>
            </a: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9058598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689D2-E002-694C-1643-A6295F746E5B}"/>
              </a:ext>
            </a:extLst>
          </p:cNvPr>
          <p:cNvSpPr>
            <a:spLocks noGrp="1"/>
          </p:cNvSpPr>
          <p:nvPr>
            <p:ph type="title"/>
          </p:nvPr>
        </p:nvSpPr>
        <p:spPr>
          <a:xfrm>
            <a:off x="631160" y="317897"/>
            <a:ext cx="11107922" cy="1325610"/>
          </a:xfrm>
        </p:spPr>
        <p:txBody>
          <a:bodyPr>
            <a:normAutofit/>
          </a:bodyPr>
          <a:lstStyle/>
          <a:p>
            <a:pPr>
              <a:spcBef>
                <a:spcPts val="0"/>
              </a:spcBef>
            </a:pPr>
            <a:r>
              <a:rPr lang="en-US" sz="2400">
                <a:solidFill>
                  <a:schemeClr val="accent2"/>
                </a:solidFill>
              </a:rPr>
              <a:t>Intervention 5:</a:t>
            </a:r>
            <a:r>
              <a:rPr lang="en-US" sz="2400">
                <a:solidFill>
                  <a:schemeClr val="accent3"/>
                </a:solidFill>
              </a:rPr>
              <a:t> </a:t>
            </a:r>
            <a:r>
              <a:rPr lang="en-US" sz="2400"/>
              <a:t>Form Southwest Oregon Collaborative impact team by Q4 2022</a:t>
            </a:r>
            <a:endParaRPr lang="en-US" sz="1800"/>
          </a:p>
        </p:txBody>
      </p:sp>
      <p:graphicFrame>
        <p:nvGraphicFramePr>
          <p:cNvPr id="7" name="Content Placeholder 6">
            <a:extLst>
              <a:ext uri="{FF2B5EF4-FFF2-40B4-BE49-F238E27FC236}">
                <a16:creationId xmlns:a16="http://schemas.microsoft.com/office/drawing/2014/main" id="{BB8F18B2-AFCB-98E2-A043-26CA293A4D46}"/>
              </a:ext>
            </a:extLst>
          </p:cNvPr>
          <p:cNvGraphicFramePr>
            <a:graphicFrameLocks noGrp="1"/>
          </p:cNvGraphicFramePr>
          <p:nvPr>
            <p:ph sz="half" idx="2"/>
            <p:extLst>
              <p:ext uri="{D42A27DB-BD31-4B8C-83A1-F6EECF244321}">
                <p14:modId xmlns:p14="http://schemas.microsoft.com/office/powerpoint/2010/main" val="1453404498"/>
              </p:ext>
            </p:extLst>
          </p:nvPr>
        </p:nvGraphicFramePr>
        <p:xfrm>
          <a:off x="631159" y="1796903"/>
          <a:ext cx="11107921" cy="44975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DE338B2D-8EF0-04C2-6D64-7DC89775E7D9}"/>
              </a:ext>
            </a:extLst>
          </p:cNvPr>
          <p:cNvSpPr txBox="1"/>
          <p:nvPr/>
        </p:nvSpPr>
        <p:spPr>
          <a:xfrm>
            <a:off x="418244" y="6490009"/>
            <a:ext cx="1222173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accent2"/>
                </a:solidFill>
                <a:latin typeface="Calibri"/>
              </a:rPr>
              <a:t>Priority Area 3: Increase behavioral health service availability through workforce development</a:t>
            </a:r>
            <a:endParaRPr lang="en-US"/>
          </a:p>
        </p:txBody>
      </p:sp>
      <p:sp>
        <p:nvSpPr>
          <p:cNvPr id="11" name="TextBox 10">
            <a:extLst>
              <a:ext uri="{FF2B5EF4-FFF2-40B4-BE49-F238E27FC236}">
                <a16:creationId xmlns:a16="http://schemas.microsoft.com/office/drawing/2014/main" id="{603C60F8-453F-B1B1-D5B8-8D5D60DD4C87}"/>
              </a:ext>
            </a:extLst>
          </p:cNvPr>
          <p:cNvSpPr txBox="1"/>
          <p:nvPr/>
        </p:nvSpPr>
        <p:spPr>
          <a:xfrm>
            <a:off x="6718126" y="1352811"/>
            <a:ext cx="43298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rPr>
              <a:t>Intervention Removed in Progress Report 1</a:t>
            </a:r>
            <a:endParaRPr lang="en-US"/>
          </a:p>
        </p:txBody>
      </p:sp>
      <p:pic>
        <p:nvPicPr>
          <p:cNvPr id="3" name="Graphic 2" descr="Excellent with solid fill">
            <a:extLst>
              <a:ext uri="{FF2B5EF4-FFF2-40B4-BE49-F238E27FC236}">
                <a16:creationId xmlns:a16="http://schemas.microsoft.com/office/drawing/2014/main" id="{114A4DA3-8BB6-88C7-82BB-E6C8FFF1C7D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56780" y="2458681"/>
            <a:ext cx="914400" cy="914400"/>
          </a:xfrm>
          <a:prstGeom prst="rect">
            <a:avLst/>
          </a:prstGeom>
        </p:spPr>
      </p:pic>
      <p:pic>
        <p:nvPicPr>
          <p:cNvPr id="9" name="Graphic 8" descr="Cut with solid fill">
            <a:extLst>
              <a:ext uri="{FF2B5EF4-FFF2-40B4-BE49-F238E27FC236}">
                <a16:creationId xmlns:a16="http://schemas.microsoft.com/office/drawing/2014/main" id="{579CC0BE-E18D-44C1-3B7B-DBF7696448D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27000" y="1193987"/>
            <a:ext cx="686980" cy="686980"/>
          </a:xfrm>
          <a:prstGeom prst="rect">
            <a:avLst/>
          </a:prstGeom>
        </p:spPr>
      </p:pic>
    </p:spTree>
    <p:extLst>
      <p:ext uri="{BB962C8B-B14F-4D97-AF65-F5344CB8AC3E}">
        <p14:creationId xmlns:p14="http://schemas.microsoft.com/office/powerpoint/2010/main" val="26216105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31">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33">
            <a:extLst>
              <a:ext uri="{FF2B5EF4-FFF2-40B4-BE49-F238E27FC236}">
                <a16:creationId xmlns:a16="http://schemas.microsoft.com/office/drawing/2014/main" id="{90EB7086-616E-4D44-94BE-D0F763561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6" name="Rectangle 35">
            <a:extLst>
              <a:ext uri="{FF2B5EF4-FFF2-40B4-BE49-F238E27FC236}">
                <a16:creationId xmlns:a16="http://schemas.microsoft.com/office/drawing/2014/main" id="{A56981F2-287B-4FF9-ADF9-BA62CF2D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3900"/>
            <a:ext cx="12192000" cy="6134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8EC62B0B-FD41-671A-0E8F-BB03F64D8A3D}"/>
              </a:ext>
            </a:extLst>
          </p:cNvPr>
          <p:cNvSpPr>
            <a:spLocks noGrp="1"/>
          </p:cNvSpPr>
          <p:nvPr>
            <p:ph type="title"/>
          </p:nvPr>
        </p:nvSpPr>
        <p:spPr>
          <a:xfrm>
            <a:off x="581192" y="537016"/>
            <a:ext cx="10993549" cy="765010"/>
          </a:xfrm>
        </p:spPr>
        <p:txBody>
          <a:bodyPr vert="horz" lIns="91440" tIns="45720" rIns="91440" bIns="45720" rtlCol="0" anchor="b">
            <a:normAutofit/>
          </a:bodyPr>
          <a:lstStyle/>
          <a:p>
            <a:r>
              <a:rPr lang="en-US" sz="2500">
                <a:solidFill>
                  <a:schemeClr val="accent2"/>
                </a:solidFill>
              </a:rPr>
              <a:t>Intervention 5: </a:t>
            </a:r>
            <a:r>
              <a:rPr lang="en-US" sz="2500">
                <a:solidFill>
                  <a:schemeClr val="accent1"/>
                </a:solidFill>
              </a:rPr>
              <a:t>Provider Feedback on Training Topic Priorities</a:t>
            </a:r>
          </a:p>
        </p:txBody>
      </p:sp>
      <p:pic>
        <p:nvPicPr>
          <p:cNvPr id="8" name="Content Placeholder 7">
            <a:extLst>
              <a:ext uri="{FF2B5EF4-FFF2-40B4-BE49-F238E27FC236}">
                <a16:creationId xmlns:a16="http://schemas.microsoft.com/office/drawing/2014/main" id="{39D40A51-782C-AAFF-774A-679D4BC50D59}"/>
              </a:ext>
            </a:extLst>
          </p:cNvPr>
          <p:cNvPicPr>
            <a:picLocks noGrp="1" noChangeAspect="1"/>
          </p:cNvPicPr>
          <p:nvPr>
            <p:ph idx="1"/>
          </p:nvPr>
        </p:nvPicPr>
        <p:blipFill>
          <a:blip r:embed="rId2"/>
          <a:stretch>
            <a:fillRect/>
          </a:stretch>
        </p:blipFill>
        <p:spPr>
          <a:xfrm>
            <a:off x="1312713" y="2092775"/>
            <a:ext cx="9314648" cy="4308025"/>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D294AB66-F2E1-4BB3-30EC-A04FF7482F97}"/>
              </a:ext>
            </a:extLst>
          </p:cNvPr>
          <p:cNvSpPr txBox="1"/>
          <p:nvPr/>
        </p:nvSpPr>
        <p:spPr>
          <a:xfrm>
            <a:off x="581192" y="6454338"/>
            <a:ext cx="1222173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accent2"/>
                </a:solidFill>
                <a:latin typeface="Calibri"/>
              </a:rPr>
              <a:t>Priority Area 3: Increase behavioral health service availability through workforce development</a:t>
            </a:r>
            <a:endParaRPr lang="en-US"/>
          </a:p>
        </p:txBody>
      </p:sp>
      <p:sp>
        <p:nvSpPr>
          <p:cNvPr id="3" name="TextBox 2">
            <a:extLst>
              <a:ext uri="{FF2B5EF4-FFF2-40B4-BE49-F238E27FC236}">
                <a16:creationId xmlns:a16="http://schemas.microsoft.com/office/drawing/2014/main" id="{239C3F7E-0832-1418-0736-8D2625EF631A}"/>
              </a:ext>
            </a:extLst>
          </p:cNvPr>
          <p:cNvSpPr txBox="1"/>
          <p:nvPr/>
        </p:nvSpPr>
        <p:spPr>
          <a:xfrm>
            <a:off x="924560" y="1302026"/>
            <a:ext cx="10322560" cy="646331"/>
          </a:xfrm>
          <a:prstGeom prst="rect">
            <a:avLst/>
          </a:prstGeom>
          <a:noFill/>
        </p:spPr>
        <p:txBody>
          <a:bodyPr wrap="square" rtlCol="0">
            <a:spAutoFit/>
          </a:bodyPr>
          <a:lstStyle/>
          <a:p>
            <a:r>
              <a:rPr lang="en-US">
                <a:solidFill>
                  <a:srgbClr val="4590B8"/>
                </a:solidFill>
              </a:rPr>
              <a:t>The Behavioral Health Committee began soliciting regular provider feedback on training priorities, which will continue and inform trainings provided in 2024</a:t>
            </a:r>
          </a:p>
        </p:txBody>
      </p:sp>
    </p:spTree>
    <p:extLst>
      <p:ext uri="{BB962C8B-B14F-4D97-AF65-F5344CB8AC3E}">
        <p14:creationId xmlns:p14="http://schemas.microsoft.com/office/powerpoint/2010/main" val="3860829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814D5-0210-2542-170F-9E55D9367D28}"/>
              </a:ext>
            </a:extLst>
          </p:cNvPr>
          <p:cNvSpPr>
            <a:spLocks noGrp="1"/>
          </p:cNvSpPr>
          <p:nvPr>
            <p:ph type="title"/>
          </p:nvPr>
        </p:nvSpPr>
        <p:spPr/>
        <p:txBody>
          <a:bodyPr/>
          <a:lstStyle/>
          <a:p>
            <a:r>
              <a:rPr lang="en-US"/>
              <a:t>Umpqua Health Alliance Overview</a:t>
            </a:r>
          </a:p>
        </p:txBody>
      </p:sp>
      <p:graphicFrame>
        <p:nvGraphicFramePr>
          <p:cNvPr id="4" name="Content Placeholder 3">
            <a:extLst>
              <a:ext uri="{FF2B5EF4-FFF2-40B4-BE49-F238E27FC236}">
                <a16:creationId xmlns:a16="http://schemas.microsoft.com/office/drawing/2014/main" id="{D3569390-6257-724D-31ED-2A1900C2CCED}"/>
              </a:ext>
            </a:extLst>
          </p:cNvPr>
          <p:cNvGraphicFramePr>
            <a:graphicFrameLocks noGrp="1"/>
          </p:cNvGraphicFramePr>
          <p:nvPr>
            <p:ph idx="1"/>
            <p:extLst>
              <p:ext uri="{D42A27DB-BD31-4B8C-83A1-F6EECF244321}">
                <p14:modId xmlns:p14="http://schemas.microsoft.com/office/powerpoint/2010/main" val="4268276372"/>
              </p:ext>
            </p:extLst>
          </p:nvPr>
        </p:nvGraphicFramePr>
        <p:xfrm>
          <a:off x="539836" y="2356279"/>
          <a:ext cx="11125422" cy="40919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83426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689D2-E002-694C-1643-A6295F746E5B}"/>
              </a:ext>
            </a:extLst>
          </p:cNvPr>
          <p:cNvSpPr>
            <a:spLocks noGrp="1"/>
          </p:cNvSpPr>
          <p:nvPr>
            <p:ph type="title"/>
          </p:nvPr>
        </p:nvSpPr>
        <p:spPr>
          <a:xfrm>
            <a:off x="631160" y="479822"/>
            <a:ext cx="11107922" cy="1325610"/>
          </a:xfrm>
        </p:spPr>
        <p:txBody>
          <a:bodyPr>
            <a:normAutofit fontScale="90000"/>
          </a:bodyPr>
          <a:lstStyle/>
          <a:p>
            <a:pPr>
              <a:spcBef>
                <a:spcPts val="0"/>
              </a:spcBef>
            </a:pPr>
            <a:r>
              <a:rPr lang="en-US" sz="2400">
                <a:solidFill>
                  <a:schemeClr val="accent2"/>
                </a:solidFill>
              </a:rPr>
              <a:t>Intervention 6:</a:t>
            </a:r>
            <a:r>
              <a:rPr lang="en-US" sz="2400">
                <a:solidFill>
                  <a:schemeClr val="accent3"/>
                </a:solidFill>
              </a:rPr>
              <a:t> </a:t>
            </a:r>
            <a:r>
              <a:rPr lang="en-US" sz="2400"/>
              <a:t>Forge partnership with at least one higher education academic institution to develop and promote distance learning program to increase local behavioral health workforce by Q4 2024</a:t>
            </a:r>
            <a:endParaRPr lang="en-US"/>
          </a:p>
        </p:txBody>
      </p:sp>
      <p:graphicFrame>
        <p:nvGraphicFramePr>
          <p:cNvPr id="7" name="Content Placeholder 6">
            <a:extLst>
              <a:ext uri="{FF2B5EF4-FFF2-40B4-BE49-F238E27FC236}">
                <a16:creationId xmlns:a16="http://schemas.microsoft.com/office/drawing/2014/main" id="{BB8F18B2-AFCB-98E2-A043-26CA293A4D46}"/>
              </a:ext>
            </a:extLst>
          </p:cNvPr>
          <p:cNvGraphicFramePr>
            <a:graphicFrameLocks noGrp="1"/>
          </p:cNvGraphicFramePr>
          <p:nvPr>
            <p:ph sz="half" idx="2"/>
            <p:extLst>
              <p:ext uri="{D42A27DB-BD31-4B8C-83A1-F6EECF244321}">
                <p14:modId xmlns:p14="http://schemas.microsoft.com/office/powerpoint/2010/main" val="62315637"/>
              </p:ext>
            </p:extLst>
          </p:nvPr>
        </p:nvGraphicFramePr>
        <p:xfrm>
          <a:off x="6826101" y="2105247"/>
          <a:ext cx="5018125"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5">
            <a:extLst>
              <a:ext uri="{FF2B5EF4-FFF2-40B4-BE49-F238E27FC236}">
                <a16:creationId xmlns:a16="http://schemas.microsoft.com/office/drawing/2014/main" id="{2D69AB0D-FD8A-FC48-4707-BC6385EB060B}"/>
              </a:ext>
            </a:extLst>
          </p:cNvPr>
          <p:cNvGraphicFramePr>
            <a:graphicFrameLocks noGrp="1"/>
          </p:cNvGraphicFramePr>
          <p:nvPr>
            <p:ph sz="half" idx="1"/>
            <p:extLst>
              <p:ext uri="{D42A27DB-BD31-4B8C-83A1-F6EECF244321}">
                <p14:modId xmlns:p14="http://schemas.microsoft.com/office/powerpoint/2010/main" val="571478577"/>
              </p:ext>
            </p:extLst>
          </p:nvPr>
        </p:nvGraphicFramePr>
        <p:xfrm>
          <a:off x="-181192" y="1977656"/>
          <a:ext cx="7294373" cy="440052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extBox 3">
            <a:extLst>
              <a:ext uri="{FF2B5EF4-FFF2-40B4-BE49-F238E27FC236}">
                <a16:creationId xmlns:a16="http://schemas.microsoft.com/office/drawing/2014/main" id="{DE338B2D-8EF0-04C2-6D64-7DC89775E7D9}"/>
              </a:ext>
            </a:extLst>
          </p:cNvPr>
          <p:cNvSpPr txBox="1"/>
          <p:nvPr/>
        </p:nvSpPr>
        <p:spPr>
          <a:xfrm>
            <a:off x="737840" y="6490010"/>
            <a:ext cx="1222173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accent2"/>
                </a:solidFill>
                <a:latin typeface="Calibri"/>
              </a:rPr>
              <a:t>Priority Area 3: Increase behavioral health service availability through workforce development</a:t>
            </a:r>
            <a:endParaRPr lang="en-US"/>
          </a:p>
        </p:txBody>
      </p:sp>
      <p:pic>
        <p:nvPicPr>
          <p:cNvPr id="3" name="Graphic 2" descr="Excellent with solid fill">
            <a:extLst>
              <a:ext uri="{FF2B5EF4-FFF2-40B4-BE49-F238E27FC236}">
                <a16:creationId xmlns:a16="http://schemas.microsoft.com/office/drawing/2014/main" id="{C25765FC-5ACA-35C9-2822-89885396B67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28390" y="3429000"/>
            <a:ext cx="914400" cy="914400"/>
          </a:xfrm>
          <a:prstGeom prst="rect">
            <a:avLst/>
          </a:prstGeom>
        </p:spPr>
      </p:pic>
    </p:spTree>
    <p:extLst>
      <p:ext uri="{BB962C8B-B14F-4D97-AF65-F5344CB8AC3E}">
        <p14:creationId xmlns:p14="http://schemas.microsoft.com/office/powerpoint/2010/main" val="34701113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D1CC6-7B9F-93EE-A6FC-09951CDBBA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010AF5-6DD8-DFAC-DEB4-F1F61DD063A0}"/>
              </a:ext>
            </a:extLst>
          </p:cNvPr>
          <p:cNvSpPr>
            <a:spLocks noGrp="1"/>
          </p:cNvSpPr>
          <p:nvPr>
            <p:ph type="title" idx="4294967295"/>
          </p:nvPr>
        </p:nvSpPr>
        <p:spPr>
          <a:xfrm>
            <a:off x="494811" y="623961"/>
            <a:ext cx="11029950" cy="1012825"/>
          </a:xfrm>
        </p:spPr>
        <p:txBody>
          <a:bodyPr anchor="t"/>
          <a:lstStyle/>
          <a:p>
            <a:r>
              <a:rPr lang="en-US">
                <a:solidFill>
                  <a:schemeClr val="tx1"/>
                </a:solidFill>
              </a:rPr>
              <a:t>Goal revisions</a:t>
            </a:r>
          </a:p>
        </p:txBody>
      </p:sp>
      <p:sp>
        <p:nvSpPr>
          <p:cNvPr id="4" name="TextBox 3">
            <a:extLst>
              <a:ext uri="{FF2B5EF4-FFF2-40B4-BE49-F238E27FC236}">
                <a16:creationId xmlns:a16="http://schemas.microsoft.com/office/drawing/2014/main" id="{358E3041-4226-5936-30E2-D2D51582DC5F}"/>
              </a:ext>
            </a:extLst>
          </p:cNvPr>
          <p:cNvSpPr txBox="1"/>
          <p:nvPr/>
        </p:nvSpPr>
        <p:spPr>
          <a:xfrm>
            <a:off x="355364" y="6596390"/>
            <a:ext cx="1222173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accent2"/>
                </a:solidFill>
                <a:latin typeface="Calibri"/>
              </a:rPr>
              <a:t>Priority Area 3: Increase behavioral health service availability through workforce development</a:t>
            </a:r>
          </a:p>
          <a:p>
            <a:endParaRPr lang="en-US"/>
          </a:p>
        </p:txBody>
      </p:sp>
      <p:graphicFrame>
        <p:nvGraphicFramePr>
          <p:cNvPr id="5" name="Diagram 4">
            <a:extLst>
              <a:ext uri="{FF2B5EF4-FFF2-40B4-BE49-F238E27FC236}">
                <a16:creationId xmlns:a16="http://schemas.microsoft.com/office/drawing/2014/main" id="{D94312E5-35C3-013D-6EA2-FC6E43E36F51}"/>
              </a:ext>
            </a:extLst>
          </p:cNvPr>
          <p:cNvGraphicFramePr/>
          <p:nvPr>
            <p:extLst>
              <p:ext uri="{D42A27DB-BD31-4B8C-83A1-F6EECF244321}">
                <p14:modId xmlns:p14="http://schemas.microsoft.com/office/powerpoint/2010/main" val="2566838693"/>
              </p:ext>
            </p:extLst>
          </p:nvPr>
        </p:nvGraphicFramePr>
        <p:xfrm>
          <a:off x="216477" y="-740073"/>
          <a:ext cx="11901376" cy="7959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EE154383-03DB-5673-F3A2-7D7546E8F3FB}"/>
              </a:ext>
            </a:extLst>
          </p:cNvPr>
          <p:cNvSpPr txBox="1"/>
          <p:nvPr/>
        </p:nvSpPr>
        <p:spPr>
          <a:xfrm>
            <a:off x="4206238" y="4568118"/>
            <a:ext cx="1791166" cy="1954381"/>
          </a:xfrm>
          <a:prstGeom prst="rect">
            <a:avLst/>
          </a:prstGeom>
          <a:solidFill>
            <a:srgbClr val="1A3260"/>
          </a:solidFill>
          <a:ln w="28575">
            <a:solidFill>
              <a:schemeClr val="tx1"/>
            </a:solidFill>
          </a:ln>
        </p:spPr>
        <p:txBody>
          <a:bodyPr wrap="square" lIns="91440" tIns="45720" rIns="91440" bIns="45720" rtlCol="0" anchor="t">
            <a:spAutoFit/>
          </a:bodyPr>
          <a:lstStyle/>
          <a:p>
            <a:pPr algn="ctr"/>
            <a:r>
              <a:rPr lang="en-US" sz="1100">
                <a:solidFill>
                  <a:schemeClr val="bg1"/>
                </a:solidFill>
              </a:rPr>
              <a:t>Intervention 3 was revised in progress report 1 due to prohibitive clinical hour requirements to receive IADEP’s credential. The intervention was modified to reflect feedback received from the community in 2023 around the need for greater access to evidence-based treatment modalities </a:t>
            </a:r>
          </a:p>
        </p:txBody>
      </p:sp>
      <p:pic>
        <p:nvPicPr>
          <p:cNvPr id="13" name="Graphic 12" descr="Bullseye with solid fill">
            <a:extLst>
              <a:ext uri="{FF2B5EF4-FFF2-40B4-BE49-F238E27FC236}">
                <a16:creationId xmlns:a16="http://schemas.microsoft.com/office/drawing/2014/main" id="{FA8599AA-C78B-EBDA-A24E-EC91074CC0E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425" y="1093148"/>
            <a:ext cx="597878" cy="586155"/>
          </a:xfrm>
          <a:prstGeom prst="rect">
            <a:avLst/>
          </a:prstGeom>
        </p:spPr>
      </p:pic>
      <p:pic>
        <p:nvPicPr>
          <p:cNvPr id="14" name="Graphic 13" descr="Bullseye with solid fill">
            <a:extLst>
              <a:ext uri="{FF2B5EF4-FFF2-40B4-BE49-F238E27FC236}">
                <a16:creationId xmlns:a16="http://schemas.microsoft.com/office/drawing/2014/main" id="{CBCA3C05-67AF-ABB2-8E78-0541799F2B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04622" y="1093148"/>
            <a:ext cx="621324" cy="621324"/>
          </a:xfrm>
          <a:prstGeom prst="rect">
            <a:avLst/>
          </a:prstGeom>
        </p:spPr>
      </p:pic>
      <p:sp>
        <p:nvSpPr>
          <p:cNvPr id="16" name="TextBox 15">
            <a:extLst>
              <a:ext uri="{FF2B5EF4-FFF2-40B4-BE49-F238E27FC236}">
                <a16:creationId xmlns:a16="http://schemas.microsoft.com/office/drawing/2014/main" id="{FA752ECB-8807-00DA-6305-C2BDC7DD8241}"/>
              </a:ext>
            </a:extLst>
          </p:cNvPr>
          <p:cNvSpPr txBox="1"/>
          <p:nvPr/>
        </p:nvSpPr>
        <p:spPr>
          <a:xfrm>
            <a:off x="578584" y="1217638"/>
            <a:ext cx="1064326" cy="307777"/>
          </a:xfrm>
          <a:prstGeom prst="rect">
            <a:avLst/>
          </a:prstGeom>
          <a:noFill/>
        </p:spPr>
        <p:txBody>
          <a:bodyPr wrap="square" rtlCol="0">
            <a:spAutoFit/>
          </a:bodyPr>
          <a:lstStyle/>
          <a:p>
            <a:r>
              <a:rPr lang="en-US" sz="1400"/>
              <a:t>Completed</a:t>
            </a:r>
          </a:p>
        </p:txBody>
      </p:sp>
      <p:sp>
        <p:nvSpPr>
          <p:cNvPr id="18" name="TextBox 17">
            <a:extLst>
              <a:ext uri="{FF2B5EF4-FFF2-40B4-BE49-F238E27FC236}">
                <a16:creationId xmlns:a16="http://schemas.microsoft.com/office/drawing/2014/main" id="{0E3083A7-DABC-D007-5B20-4197A77BE7EC}"/>
              </a:ext>
            </a:extLst>
          </p:cNvPr>
          <p:cNvSpPr txBox="1"/>
          <p:nvPr/>
        </p:nvSpPr>
        <p:spPr>
          <a:xfrm>
            <a:off x="2576216" y="1196021"/>
            <a:ext cx="101234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Gill Sans MT" panose="020B0502020104020203"/>
                <a:ea typeface="+mn-ea"/>
                <a:cs typeface="+mn-cs"/>
              </a:rPr>
              <a:t>Completed</a:t>
            </a:r>
          </a:p>
        </p:txBody>
      </p:sp>
      <p:sp>
        <p:nvSpPr>
          <p:cNvPr id="3" name="Callout: Left Arrow 2">
            <a:extLst>
              <a:ext uri="{FF2B5EF4-FFF2-40B4-BE49-F238E27FC236}">
                <a16:creationId xmlns:a16="http://schemas.microsoft.com/office/drawing/2014/main" id="{6AAA6065-5858-5AEA-725D-75CD54B16ABB}"/>
              </a:ext>
            </a:extLst>
          </p:cNvPr>
          <p:cNvSpPr/>
          <p:nvPr/>
        </p:nvSpPr>
        <p:spPr>
          <a:xfrm rot="10800000" flipV="1">
            <a:off x="213100" y="4621526"/>
            <a:ext cx="3530514" cy="1196734"/>
          </a:xfrm>
          <a:prstGeom prst="leftArrowCallout">
            <a:avLst/>
          </a:prstGeom>
          <a:solidFill>
            <a:srgbClr val="1A32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Completed interventions were updated to continue driving improvements in target areas</a:t>
            </a:r>
          </a:p>
        </p:txBody>
      </p:sp>
      <p:sp>
        <p:nvSpPr>
          <p:cNvPr id="6" name="Rectangle 5">
            <a:extLst>
              <a:ext uri="{FF2B5EF4-FFF2-40B4-BE49-F238E27FC236}">
                <a16:creationId xmlns:a16="http://schemas.microsoft.com/office/drawing/2014/main" id="{912789C9-8E37-D534-A704-BB7A624B0D59}"/>
              </a:ext>
            </a:extLst>
          </p:cNvPr>
          <p:cNvSpPr/>
          <p:nvPr/>
        </p:nvSpPr>
        <p:spPr>
          <a:xfrm>
            <a:off x="6190104" y="4509657"/>
            <a:ext cx="1791166" cy="1404884"/>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rPr>
              <a:t>Intervention 4 was revised to broaden focus on health equity and ultimately improve the cultural and linguistic diversity of contracted providers</a:t>
            </a:r>
          </a:p>
        </p:txBody>
      </p:sp>
      <p:pic>
        <p:nvPicPr>
          <p:cNvPr id="7" name="Graphic 6" descr="Cut with solid fill">
            <a:extLst>
              <a:ext uri="{FF2B5EF4-FFF2-40B4-BE49-F238E27FC236}">
                <a16:creationId xmlns:a16="http://schemas.microsoft.com/office/drawing/2014/main" id="{7A5DEC3B-6BD1-22E4-86FF-5CDD739303C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139641" y="1016614"/>
            <a:ext cx="686980" cy="686980"/>
          </a:xfrm>
          <a:prstGeom prst="rect">
            <a:avLst/>
          </a:prstGeom>
        </p:spPr>
      </p:pic>
      <p:sp>
        <p:nvSpPr>
          <p:cNvPr id="8" name="TextBox 7">
            <a:extLst>
              <a:ext uri="{FF2B5EF4-FFF2-40B4-BE49-F238E27FC236}">
                <a16:creationId xmlns:a16="http://schemas.microsoft.com/office/drawing/2014/main" id="{6DC22A29-2CD6-16E2-3494-F7E30ECB7470}"/>
              </a:ext>
            </a:extLst>
          </p:cNvPr>
          <p:cNvSpPr txBox="1"/>
          <p:nvPr/>
        </p:nvSpPr>
        <p:spPr>
          <a:xfrm>
            <a:off x="4782679" y="1002195"/>
            <a:ext cx="101234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Gill Sans MT" panose="020B0502020104020203"/>
                <a:ea typeface="+mn-ea"/>
                <a:cs typeface="+mn-cs"/>
              </a:rPr>
              <a:t>Previously Removed</a:t>
            </a:r>
          </a:p>
        </p:txBody>
      </p:sp>
      <p:sp>
        <p:nvSpPr>
          <p:cNvPr id="9" name="Callout: Left Arrow 8">
            <a:extLst>
              <a:ext uri="{FF2B5EF4-FFF2-40B4-BE49-F238E27FC236}">
                <a16:creationId xmlns:a16="http://schemas.microsoft.com/office/drawing/2014/main" id="{E178E42D-C6CC-2EC6-6F25-6C2A67C6129E}"/>
              </a:ext>
            </a:extLst>
          </p:cNvPr>
          <p:cNvSpPr/>
          <p:nvPr/>
        </p:nvSpPr>
        <p:spPr>
          <a:xfrm rot="10800000" flipH="1" flipV="1">
            <a:off x="8261821" y="4705686"/>
            <a:ext cx="3856032" cy="1264766"/>
          </a:xfrm>
          <a:prstGeom prst="leftArrowCallout">
            <a:avLst/>
          </a:prstGeom>
          <a:solidFill>
            <a:srgbClr val="1A32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Intervention 5 &amp; 6 were combined and the intervention was </a:t>
            </a:r>
            <a:r>
              <a:rPr lang="en-US" sz="1200">
                <a:solidFill>
                  <a:schemeClr val="bg1"/>
                </a:solidFill>
              </a:rPr>
              <a:t>revised to align with the community-identified need for greater local training resources and opportunities to increase the capacity of behavioral health professionals</a:t>
            </a:r>
            <a:endParaRPr lang="en-US" sz="1200"/>
          </a:p>
        </p:txBody>
      </p:sp>
      <p:pic>
        <p:nvPicPr>
          <p:cNvPr id="11" name="Graphic 10" descr="Cut with solid fill">
            <a:extLst>
              <a:ext uri="{FF2B5EF4-FFF2-40B4-BE49-F238E27FC236}">
                <a16:creationId xmlns:a16="http://schemas.microsoft.com/office/drawing/2014/main" id="{0CDC6599-5909-705B-6683-F4CFE688661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45481" y="937168"/>
            <a:ext cx="686980" cy="686980"/>
          </a:xfrm>
          <a:prstGeom prst="rect">
            <a:avLst/>
          </a:prstGeom>
        </p:spPr>
      </p:pic>
      <p:sp>
        <p:nvSpPr>
          <p:cNvPr id="15" name="TextBox 14">
            <a:extLst>
              <a:ext uri="{FF2B5EF4-FFF2-40B4-BE49-F238E27FC236}">
                <a16:creationId xmlns:a16="http://schemas.microsoft.com/office/drawing/2014/main" id="{060B0FEF-F29D-4EF3-F4B9-3D4DEF280167}"/>
              </a:ext>
            </a:extLst>
          </p:cNvPr>
          <p:cNvSpPr txBox="1"/>
          <p:nvPr/>
        </p:nvSpPr>
        <p:spPr>
          <a:xfrm>
            <a:off x="8826621" y="1002195"/>
            <a:ext cx="101234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Gill Sans MT" panose="020B0502020104020203"/>
                <a:ea typeface="+mn-ea"/>
                <a:cs typeface="+mn-cs"/>
              </a:rPr>
              <a:t>Previously Removed</a:t>
            </a:r>
          </a:p>
        </p:txBody>
      </p:sp>
      <p:pic>
        <p:nvPicPr>
          <p:cNvPr id="17" name="Graphic 16" descr="Excellent with solid fill">
            <a:extLst>
              <a:ext uri="{FF2B5EF4-FFF2-40B4-BE49-F238E27FC236}">
                <a16:creationId xmlns:a16="http://schemas.microsoft.com/office/drawing/2014/main" id="{A9FAA778-83B4-E751-A3A8-0D764529950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002329" y="1002195"/>
            <a:ext cx="718232" cy="718232"/>
          </a:xfrm>
          <a:prstGeom prst="rect">
            <a:avLst/>
          </a:prstGeom>
        </p:spPr>
      </p:pic>
      <p:sp>
        <p:nvSpPr>
          <p:cNvPr id="19" name="TextBox 18">
            <a:extLst>
              <a:ext uri="{FF2B5EF4-FFF2-40B4-BE49-F238E27FC236}">
                <a16:creationId xmlns:a16="http://schemas.microsoft.com/office/drawing/2014/main" id="{69F9DF2B-0C6E-A7D1-1850-7797D85E6CB6}"/>
              </a:ext>
            </a:extLst>
          </p:cNvPr>
          <p:cNvSpPr txBox="1"/>
          <p:nvPr/>
        </p:nvSpPr>
        <p:spPr>
          <a:xfrm>
            <a:off x="10672464" y="1135628"/>
            <a:ext cx="101234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Gill Sans MT" panose="020B0502020104020203"/>
                <a:ea typeface="+mn-ea"/>
                <a:cs typeface="+mn-cs"/>
              </a:rPr>
              <a:t>Revised</a:t>
            </a:r>
          </a:p>
        </p:txBody>
      </p:sp>
      <p:pic>
        <p:nvPicPr>
          <p:cNvPr id="20" name="Graphic 19" descr="Excellent with solid fill">
            <a:extLst>
              <a:ext uri="{FF2B5EF4-FFF2-40B4-BE49-F238E27FC236}">
                <a16:creationId xmlns:a16="http://schemas.microsoft.com/office/drawing/2014/main" id="{F08EB2EC-3573-71D3-4691-660B96739CC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038887" y="968503"/>
            <a:ext cx="718232" cy="718232"/>
          </a:xfrm>
          <a:prstGeom prst="rect">
            <a:avLst/>
          </a:prstGeom>
        </p:spPr>
      </p:pic>
      <p:sp>
        <p:nvSpPr>
          <p:cNvPr id="22" name="TextBox 21">
            <a:extLst>
              <a:ext uri="{FF2B5EF4-FFF2-40B4-BE49-F238E27FC236}">
                <a16:creationId xmlns:a16="http://schemas.microsoft.com/office/drawing/2014/main" id="{9CDD99FE-EE90-22AA-0EC0-4978C776FFE4}"/>
              </a:ext>
            </a:extLst>
          </p:cNvPr>
          <p:cNvSpPr txBox="1"/>
          <p:nvPr/>
        </p:nvSpPr>
        <p:spPr>
          <a:xfrm>
            <a:off x="6757119" y="1173730"/>
            <a:ext cx="101234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Gill Sans MT" panose="020B0502020104020203"/>
                <a:ea typeface="+mn-ea"/>
                <a:cs typeface="+mn-cs"/>
              </a:rPr>
              <a:t>Revised</a:t>
            </a:r>
          </a:p>
        </p:txBody>
      </p:sp>
    </p:spTree>
    <p:extLst>
      <p:ext uri="{BB962C8B-B14F-4D97-AF65-F5344CB8AC3E}">
        <p14:creationId xmlns:p14="http://schemas.microsoft.com/office/powerpoint/2010/main" val="1174632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A19243-8356-2F65-D69A-F8120F03B3A8}"/>
              </a:ext>
            </a:extLst>
          </p:cNvPr>
          <p:cNvSpPr>
            <a:spLocks noGrp="1"/>
          </p:cNvSpPr>
          <p:nvPr>
            <p:ph type="title" idx="4294967295"/>
          </p:nvPr>
        </p:nvSpPr>
        <p:spPr>
          <a:xfrm>
            <a:off x="581025" y="476250"/>
            <a:ext cx="11029950" cy="712788"/>
          </a:xfrm>
        </p:spPr>
        <p:txBody>
          <a:bodyPr/>
          <a:lstStyle/>
          <a:p>
            <a:r>
              <a:rPr lang="en-US">
                <a:solidFill>
                  <a:schemeClr val="accent1"/>
                </a:solidFill>
              </a:rPr>
              <a:t>Priority Area 3: Commentary</a:t>
            </a:r>
          </a:p>
        </p:txBody>
      </p:sp>
      <p:graphicFrame>
        <p:nvGraphicFramePr>
          <p:cNvPr id="6" name="Content Placeholder 6">
            <a:extLst>
              <a:ext uri="{FF2B5EF4-FFF2-40B4-BE49-F238E27FC236}">
                <a16:creationId xmlns:a16="http://schemas.microsoft.com/office/drawing/2014/main" id="{151EC1A7-793C-A3A4-A7ED-54FE400486C8}"/>
              </a:ext>
            </a:extLst>
          </p:cNvPr>
          <p:cNvGraphicFramePr>
            <a:graphicFrameLocks noGrp="1"/>
          </p:cNvGraphicFramePr>
          <p:nvPr>
            <p:ph sz="half" idx="4294967295"/>
            <p:extLst>
              <p:ext uri="{D42A27DB-BD31-4B8C-83A1-F6EECF244321}">
                <p14:modId xmlns:p14="http://schemas.microsoft.com/office/powerpoint/2010/main" val="3083713299"/>
              </p:ext>
            </p:extLst>
          </p:nvPr>
        </p:nvGraphicFramePr>
        <p:xfrm>
          <a:off x="581025" y="1377557"/>
          <a:ext cx="10873134" cy="5004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8EDA6B25-2553-0115-5A89-39A55E9D101B}"/>
              </a:ext>
            </a:extLst>
          </p:cNvPr>
          <p:cNvSpPr txBox="1"/>
          <p:nvPr/>
        </p:nvSpPr>
        <p:spPr>
          <a:xfrm>
            <a:off x="737840" y="6490010"/>
            <a:ext cx="1222173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accent2"/>
                </a:solidFill>
                <a:latin typeface="Calibri"/>
              </a:rPr>
              <a:t>Priority Area 3: Increase behavioral health service availability through workforce development</a:t>
            </a:r>
            <a:endParaRPr lang="en-US"/>
          </a:p>
        </p:txBody>
      </p:sp>
      <p:sp>
        <p:nvSpPr>
          <p:cNvPr id="3" name="TextBox 2">
            <a:extLst>
              <a:ext uri="{FF2B5EF4-FFF2-40B4-BE49-F238E27FC236}">
                <a16:creationId xmlns:a16="http://schemas.microsoft.com/office/drawing/2014/main" id="{3D601689-3ADF-58C7-C2FD-CD0DD3A8E98D}"/>
              </a:ext>
            </a:extLst>
          </p:cNvPr>
          <p:cNvSpPr txBox="1"/>
          <p:nvPr/>
        </p:nvSpPr>
        <p:spPr>
          <a:xfrm>
            <a:off x="8373239" y="664768"/>
            <a:ext cx="3080920" cy="369332"/>
          </a:xfrm>
          <a:prstGeom prst="rect">
            <a:avLst/>
          </a:prstGeom>
          <a:solidFill>
            <a:sysClr val="window" lastClr="FFFFFF"/>
          </a:solidFill>
          <a:ln w="22225" cap="rnd" cmpd="sng" algn="ctr">
            <a:solidFill>
              <a:srgbClr val="1A3260"/>
            </a:solid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969FA7"/>
                </a:solidFill>
                <a:effectLst/>
                <a:uLnTx/>
                <a:uFillTx/>
                <a:latin typeface="Gill Sans MT" panose="020B0502020104020203"/>
                <a:ea typeface="+mn-ea"/>
                <a:cs typeface="+mn-cs"/>
              </a:rPr>
              <a:t>GOALS FOR NEXT YEAR</a:t>
            </a:r>
          </a:p>
        </p:txBody>
      </p:sp>
    </p:spTree>
    <p:extLst>
      <p:ext uri="{BB962C8B-B14F-4D97-AF65-F5344CB8AC3E}">
        <p14:creationId xmlns:p14="http://schemas.microsoft.com/office/powerpoint/2010/main" val="5835358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70145D-2578-72BA-BB73-E14A1291AF97}"/>
              </a:ext>
            </a:extLst>
          </p:cNvPr>
          <p:cNvSpPr>
            <a:spLocks noGrp="1"/>
          </p:cNvSpPr>
          <p:nvPr>
            <p:ph idx="1"/>
          </p:nvPr>
        </p:nvSpPr>
        <p:spPr/>
        <p:txBody>
          <a:bodyPr/>
          <a:lstStyle/>
          <a:p>
            <a:pPr marL="0" indent="0">
              <a:buNone/>
            </a:pPr>
            <a:br>
              <a:rPr lang="en-US"/>
            </a:br>
            <a:endParaRPr lang="en-US"/>
          </a:p>
        </p:txBody>
      </p:sp>
      <p:sp>
        <p:nvSpPr>
          <p:cNvPr id="4" name="Title 1">
            <a:extLst>
              <a:ext uri="{FF2B5EF4-FFF2-40B4-BE49-F238E27FC236}">
                <a16:creationId xmlns:a16="http://schemas.microsoft.com/office/drawing/2014/main" id="{C6DDBAE0-09BF-8445-A38D-A30DA56A3499}"/>
              </a:ext>
            </a:extLst>
          </p:cNvPr>
          <p:cNvSpPr txBox="1">
            <a:spLocks/>
          </p:cNvSpPr>
          <p:nvPr/>
        </p:nvSpPr>
        <p:spPr>
          <a:xfrm>
            <a:off x="666917" y="457667"/>
            <a:ext cx="11029616" cy="10138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Future Goals, Upcoming Dates &amp; Decisions</a:t>
            </a:r>
          </a:p>
        </p:txBody>
      </p:sp>
      <p:graphicFrame>
        <p:nvGraphicFramePr>
          <p:cNvPr id="9" name="Diagram 8">
            <a:extLst>
              <a:ext uri="{FF2B5EF4-FFF2-40B4-BE49-F238E27FC236}">
                <a16:creationId xmlns:a16="http://schemas.microsoft.com/office/drawing/2014/main" id="{2E73A521-EB97-A735-1268-E1E67E750CC5}"/>
              </a:ext>
            </a:extLst>
          </p:cNvPr>
          <p:cNvGraphicFramePr/>
          <p:nvPr>
            <p:extLst>
              <p:ext uri="{D42A27DB-BD31-4B8C-83A1-F6EECF244321}">
                <p14:modId xmlns:p14="http://schemas.microsoft.com/office/powerpoint/2010/main" val="605006280"/>
              </p:ext>
            </p:extLst>
          </p:nvPr>
        </p:nvGraphicFramePr>
        <p:xfrm>
          <a:off x="340242" y="1977655"/>
          <a:ext cx="11356291" cy="4422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DC68BE9F-638E-AA21-8FAF-5079868CEC23}"/>
              </a:ext>
            </a:extLst>
          </p:cNvPr>
          <p:cNvSpPr txBox="1"/>
          <p:nvPr/>
        </p:nvSpPr>
        <p:spPr>
          <a:xfrm>
            <a:off x="737840" y="6490010"/>
            <a:ext cx="1222173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accent2"/>
                </a:solidFill>
                <a:latin typeface="Calibri"/>
              </a:rPr>
              <a:t>Priority Area 3: Increase behavioral health service availability through workforce development</a:t>
            </a:r>
            <a:endParaRPr lang="en-US"/>
          </a:p>
        </p:txBody>
      </p:sp>
    </p:spTree>
    <p:extLst>
      <p:ext uri="{BB962C8B-B14F-4D97-AF65-F5344CB8AC3E}">
        <p14:creationId xmlns:p14="http://schemas.microsoft.com/office/powerpoint/2010/main" val="26197443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C8B21-F7CA-923F-0076-7835A3A8E6C9}"/>
              </a:ext>
            </a:extLst>
          </p:cNvPr>
          <p:cNvSpPr>
            <a:spLocks noGrp="1"/>
          </p:cNvSpPr>
          <p:nvPr>
            <p:ph type="title"/>
          </p:nvPr>
        </p:nvSpPr>
        <p:spPr/>
        <p:txBody>
          <a:bodyPr/>
          <a:lstStyle/>
          <a:p>
            <a:r>
              <a:rPr lang="en-US"/>
              <a:t>Community Engagement</a:t>
            </a:r>
          </a:p>
        </p:txBody>
      </p:sp>
      <p:sp>
        <p:nvSpPr>
          <p:cNvPr id="3" name="Text Placeholder 2">
            <a:extLst>
              <a:ext uri="{FF2B5EF4-FFF2-40B4-BE49-F238E27FC236}">
                <a16:creationId xmlns:a16="http://schemas.microsoft.com/office/drawing/2014/main" id="{CFDAF7BE-72BB-A679-9B13-3FA7B237978F}"/>
              </a:ext>
            </a:extLst>
          </p:cNvPr>
          <p:cNvSpPr>
            <a:spLocks noGrp="1"/>
          </p:cNvSpPr>
          <p:nvPr>
            <p:ph type="body" idx="1"/>
          </p:nvPr>
        </p:nvSpPr>
        <p:spPr/>
        <p:txBody>
          <a:bodyPr/>
          <a:lstStyle/>
          <a:p>
            <a:r>
              <a:rPr lang="en-US"/>
              <a:t>Events</a:t>
            </a:r>
          </a:p>
        </p:txBody>
      </p:sp>
      <p:sp>
        <p:nvSpPr>
          <p:cNvPr id="4" name="Content Placeholder 3">
            <a:extLst>
              <a:ext uri="{FF2B5EF4-FFF2-40B4-BE49-F238E27FC236}">
                <a16:creationId xmlns:a16="http://schemas.microsoft.com/office/drawing/2014/main" id="{3D368029-22C8-84B4-6A0A-2DEBE76EAF86}"/>
              </a:ext>
            </a:extLst>
          </p:cNvPr>
          <p:cNvSpPr>
            <a:spLocks noGrp="1"/>
          </p:cNvSpPr>
          <p:nvPr>
            <p:ph sz="half" idx="2"/>
          </p:nvPr>
        </p:nvSpPr>
        <p:spPr>
          <a:xfrm>
            <a:off x="887218" y="2926052"/>
            <a:ext cx="5463886" cy="2934999"/>
          </a:xfrm>
        </p:spPr>
        <p:txBody>
          <a:bodyPr>
            <a:normAutofit fontScale="92500" lnSpcReduction="10000"/>
          </a:bodyPr>
          <a:lstStyle/>
          <a:p>
            <a:pPr marL="305435" indent="-305435"/>
            <a:r>
              <a:rPr lang="en-US"/>
              <a:t>UHA shared progress made towards workforce development efforts with over 60 Community Partners and contracted providers at the Young Children's Social-Emotional Health Community meeting that was held on December 12, 2023</a:t>
            </a:r>
          </a:p>
          <a:p>
            <a:pPr marL="305435" indent="-305435"/>
            <a:r>
              <a:rPr lang="en-US"/>
              <a:t>UHA participated in an annual community event with the Mexican Consulate, during their visit on October 28</a:t>
            </a:r>
          </a:p>
          <a:p>
            <a:pPr marL="305435" indent="-305435"/>
            <a:r>
              <a:rPr lang="en-US"/>
              <a:t>Ongoing socializing of training opportunities across contracted provider network at monthly Behavioral Health Committee Meetings</a:t>
            </a:r>
          </a:p>
        </p:txBody>
      </p:sp>
      <p:sp>
        <p:nvSpPr>
          <p:cNvPr id="5" name="Text Placeholder 4">
            <a:extLst>
              <a:ext uri="{FF2B5EF4-FFF2-40B4-BE49-F238E27FC236}">
                <a16:creationId xmlns:a16="http://schemas.microsoft.com/office/drawing/2014/main" id="{40469B1A-8681-9FB1-277E-BC9F42125737}"/>
              </a:ext>
            </a:extLst>
          </p:cNvPr>
          <p:cNvSpPr>
            <a:spLocks noGrp="1"/>
          </p:cNvSpPr>
          <p:nvPr>
            <p:ph type="body" sz="quarter" idx="3"/>
          </p:nvPr>
        </p:nvSpPr>
        <p:spPr/>
        <p:txBody>
          <a:bodyPr/>
          <a:lstStyle/>
          <a:p>
            <a:r>
              <a:rPr lang="en-US"/>
              <a:t>Identified Gap:</a:t>
            </a:r>
          </a:p>
        </p:txBody>
      </p:sp>
      <p:sp>
        <p:nvSpPr>
          <p:cNvPr id="6" name="Content Placeholder 5">
            <a:extLst>
              <a:ext uri="{FF2B5EF4-FFF2-40B4-BE49-F238E27FC236}">
                <a16:creationId xmlns:a16="http://schemas.microsoft.com/office/drawing/2014/main" id="{1D512968-9B75-66C0-8430-13CBFC7E04A3}"/>
              </a:ext>
            </a:extLst>
          </p:cNvPr>
          <p:cNvSpPr>
            <a:spLocks noGrp="1"/>
          </p:cNvSpPr>
          <p:nvPr>
            <p:ph sz="quarter" idx="4"/>
          </p:nvPr>
        </p:nvSpPr>
        <p:spPr>
          <a:xfrm>
            <a:off x="6523735" y="2926052"/>
            <a:ext cx="5087074" cy="2934999"/>
          </a:xfrm>
        </p:spPr>
        <p:txBody>
          <a:bodyPr>
            <a:normAutofit fontScale="92500" lnSpcReduction="10000"/>
          </a:bodyPr>
          <a:lstStyle/>
          <a:p>
            <a:pPr marL="305435" indent="-305435"/>
            <a:r>
              <a:rPr lang="en-US"/>
              <a:t>Behavioral Health workforce shortage has impacted Cow Creek Health &amp; Wellness, which limited their ability to engage with UHA in 2023</a:t>
            </a:r>
          </a:p>
          <a:p>
            <a:pPr marL="305435" indent="-305435"/>
            <a:r>
              <a:rPr lang="en-US"/>
              <a:t>There is a need for a Tribal Liaison to improve the ongoing collaboration with UHA and ensure Tribal Leadership inclusion/voice at the table</a:t>
            </a:r>
          </a:p>
          <a:p>
            <a:pPr marL="305435" indent="-305435"/>
            <a:r>
              <a:rPr lang="en-US"/>
              <a:t>Cow Creek Hired a new Clinical Director in Q3 of 2023 and began participating in monthly Behavioral Health Committee meetings </a:t>
            </a:r>
          </a:p>
          <a:p>
            <a:pPr marL="305435" indent="-305435"/>
            <a:endParaRPr lang="en-US"/>
          </a:p>
        </p:txBody>
      </p:sp>
      <p:sp>
        <p:nvSpPr>
          <p:cNvPr id="10" name="TextBox 9">
            <a:extLst>
              <a:ext uri="{FF2B5EF4-FFF2-40B4-BE49-F238E27FC236}">
                <a16:creationId xmlns:a16="http://schemas.microsoft.com/office/drawing/2014/main" id="{55579199-291F-4F81-5AC5-2B33D5F6F21E}"/>
              </a:ext>
            </a:extLst>
          </p:cNvPr>
          <p:cNvSpPr txBox="1"/>
          <p:nvPr/>
        </p:nvSpPr>
        <p:spPr>
          <a:xfrm>
            <a:off x="737840" y="6490010"/>
            <a:ext cx="1222173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accent2"/>
                </a:solidFill>
                <a:latin typeface="Calibri"/>
              </a:rPr>
              <a:t>Priority Area 3: Increase behavioral health service availability through workforce development</a:t>
            </a:r>
            <a:endParaRPr lang="en-US"/>
          </a:p>
        </p:txBody>
      </p:sp>
    </p:spTree>
    <p:extLst>
      <p:ext uri="{BB962C8B-B14F-4D97-AF65-F5344CB8AC3E}">
        <p14:creationId xmlns:p14="http://schemas.microsoft.com/office/powerpoint/2010/main" val="27356568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A926A64B-3BCB-44CC-892E-C791C324B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4" name="Rectangle 23">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5CA213B-877E-C945-6E8B-321EC04022F8}"/>
              </a:ext>
            </a:extLst>
          </p:cNvPr>
          <p:cNvSpPr>
            <a:spLocks noGrp="1"/>
          </p:cNvSpPr>
          <p:nvPr>
            <p:ph type="title"/>
          </p:nvPr>
        </p:nvSpPr>
        <p:spPr>
          <a:xfrm>
            <a:off x="601255" y="702156"/>
            <a:ext cx="3409783" cy="1633540"/>
          </a:xfrm>
        </p:spPr>
        <p:txBody>
          <a:bodyPr vert="horz" lIns="91440" tIns="45720" rIns="91440" bIns="45720" rtlCol="0" anchor="b">
            <a:normAutofit/>
          </a:bodyPr>
          <a:lstStyle/>
          <a:p>
            <a:pPr>
              <a:lnSpc>
                <a:spcPct val="90000"/>
              </a:lnSpc>
            </a:pPr>
            <a:r>
              <a:rPr lang="en-US" sz="2500"/>
              <a:t>2023 Annual Behavioral Health Report Metrics</a:t>
            </a:r>
          </a:p>
        </p:txBody>
      </p:sp>
      <p:graphicFrame>
        <p:nvGraphicFramePr>
          <p:cNvPr id="11" name="Content Placeholder 7">
            <a:extLst>
              <a:ext uri="{FF2B5EF4-FFF2-40B4-BE49-F238E27FC236}">
                <a16:creationId xmlns:a16="http://schemas.microsoft.com/office/drawing/2014/main" id="{5526DF7D-25F3-66AA-D47C-ABD6C17E2940}"/>
              </a:ext>
            </a:extLst>
          </p:cNvPr>
          <p:cNvGraphicFramePr>
            <a:graphicFrameLocks/>
          </p:cNvGraphicFramePr>
          <p:nvPr>
            <p:extLst>
              <p:ext uri="{D42A27DB-BD31-4B8C-83A1-F6EECF244321}">
                <p14:modId xmlns:p14="http://schemas.microsoft.com/office/powerpoint/2010/main" val="3967864372"/>
              </p:ext>
            </p:extLst>
          </p:nvPr>
        </p:nvGraphicFramePr>
        <p:xfrm>
          <a:off x="4791522" y="1512730"/>
          <a:ext cx="6489819" cy="3853174"/>
        </p:xfrm>
        <a:graphic>
          <a:graphicData uri="http://schemas.openxmlformats.org/drawingml/2006/table">
            <a:tbl>
              <a:tblPr firstRow="1" bandRow="1">
                <a:tableStyleId>{B301B821-A1FF-4177-AEE7-76D212191A09}</a:tableStyleId>
              </a:tblPr>
              <a:tblGrid>
                <a:gridCol w="4010193">
                  <a:extLst>
                    <a:ext uri="{9D8B030D-6E8A-4147-A177-3AD203B41FA5}">
                      <a16:colId xmlns:a16="http://schemas.microsoft.com/office/drawing/2014/main" val="3401128358"/>
                    </a:ext>
                  </a:extLst>
                </a:gridCol>
                <a:gridCol w="2479626">
                  <a:extLst>
                    <a:ext uri="{9D8B030D-6E8A-4147-A177-3AD203B41FA5}">
                      <a16:colId xmlns:a16="http://schemas.microsoft.com/office/drawing/2014/main" val="4210491811"/>
                    </a:ext>
                  </a:extLst>
                </a:gridCol>
              </a:tblGrid>
              <a:tr h="291690">
                <a:tc>
                  <a:txBody>
                    <a:bodyPr/>
                    <a:lstStyle/>
                    <a:p>
                      <a:pPr fontAlgn="base"/>
                      <a:r>
                        <a:rPr lang="en-US" sz="1200" b="1">
                          <a:solidFill>
                            <a:schemeClr val="bg1"/>
                          </a:solidFill>
                          <a:effectLst/>
                        </a:rPr>
                        <a:t>Wraparound Data Element</a:t>
                      </a:r>
                      <a:endParaRPr lang="en-US" sz="1200" b="1">
                        <a:solidFill>
                          <a:schemeClr val="bg1"/>
                        </a:solidFill>
                        <a:effectLst/>
                        <a:latin typeface="Calibri"/>
                      </a:endParaRPr>
                    </a:p>
                  </a:txBody>
                  <a:tcPr marL="78131" marR="78131" marT="39066" marB="39066"/>
                </a:tc>
                <a:tc>
                  <a:txBody>
                    <a:bodyPr/>
                    <a:lstStyle/>
                    <a:p>
                      <a:pPr algn="ctr" fontAlgn="base"/>
                      <a:r>
                        <a:rPr lang="en-US" sz="1200" b="1">
                          <a:solidFill>
                            <a:schemeClr val="bg1"/>
                          </a:solidFill>
                          <a:effectLst/>
                        </a:rPr>
                        <a:t>Count of UHA Members</a:t>
                      </a:r>
                      <a:endParaRPr lang="en-US" sz="1200" b="1">
                        <a:solidFill>
                          <a:schemeClr val="bg1"/>
                        </a:solidFill>
                        <a:effectLst/>
                        <a:latin typeface="Calibri"/>
                      </a:endParaRPr>
                    </a:p>
                  </a:txBody>
                  <a:tcPr marL="78131" marR="78131" marT="39066" marB="39066"/>
                </a:tc>
                <a:extLst>
                  <a:ext uri="{0D108BD9-81ED-4DB2-BD59-A6C34878D82A}">
                    <a16:rowId xmlns:a16="http://schemas.microsoft.com/office/drawing/2014/main" val="3283149274"/>
                  </a:ext>
                </a:extLst>
              </a:tr>
              <a:tr h="526084">
                <a:tc>
                  <a:txBody>
                    <a:bodyPr/>
                    <a:lstStyle/>
                    <a:p>
                      <a:pPr algn="r" fontAlgn="base"/>
                      <a:r>
                        <a:rPr lang="en-US" sz="1000" b="1">
                          <a:effectLst/>
                        </a:rPr>
                        <a:t>Wraparound Eligible Youth</a:t>
                      </a:r>
                      <a:br>
                        <a:rPr lang="en-US" sz="1000" b="0">
                          <a:effectLst/>
                        </a:rPr>
                      </a:br>
                      <a:r>
                        <a:rPr lang="en-US" sz="900" b="0">
                          <a:effectLst/>
                        </a:rPr>
                        <a:t>(Identified as meeting criteria for wraparound  as defined by </a:t>
                      </a:r>
                      <a:r>
                        <a:rPr lang="en-US" sz="900" b="0"/>
                        <a:t>multisystem involvement using the  SOC Dashboard)</a:t>
                      </a:r>
                      <a:endParaRPr lang="en-US" sz="1000" b="0">
                        <a:effectLst/>
                        <a:latin typeface="Calibri"/>
                      </a:endParaRPr>
                    </a:p>
                  </a:txBody>
                  <a:tcPr marL="78131" marR="78131" marT="39066" marB="39066"/>
                </a:tc>
                <a:tc>
                  <a:txBody>
                    <a:bodyPr/>
                    <a:lstStyle/>
                    <a:p>
                      <a:pPr algn="ctr" fontAlgn="auto"/>
                      <a:r>
                        <a:rPr lang="en-US" sz="1000" b="0"/>
                        <a:t>208</a:t>
                      </a:r>
                      <a:endParaRPr lang="en-US" sz="1000" b="0">
                        <a:latin typeface="Calibri"/>
                      </a:endParaRPr>
                    </a:p>
                  </a:txBody>
                  <a:tcPr marL="78131" marR="78131" marT="39066" marB="39066"/>
                </a:tc>
                <a:extLst>
                  <a:ext uri="{0D108BD9-81ED-4DB2-BD59-A6C34878D82A}">
                    <a16:rowId xmlns:a16="http://schemas.microsoft.com/office/drawing/2014/main" val="605380860"/>
                  </a:ext>
                </a:extLst>
              </a:tr>
              <a:tr h="539106">
                <a:tc>
                  <a:txBody>
                    <a:bodyPr/>
                    <a:lstStyle/>
                    <a:p>
                      <a:pPr algn="r" fontAlgn="base"/>
                      <a:r>
                        <a:rPr lang="en-US" sz="1000" b="1">
                          <a:effectLst/>
                        </a:rPr>
                        <a:t>Wraparound Enrollment</a:t>
                      </a:r>
                    </a:p>
                    <a:p>
                      <a:pPr algn="r" fontAlgn="base"/>
                      <a:r>
                        <a:rPr lang="en-US" sz="900" b="0">
                          <a:effectLst/>
                        </a:rPr>
                        <a:t>(UHA Members enrolled in wraparound from among those determined to meet criteria) </a:t>
                      </a:r>
                      <a:endParaRPr lang="en-US" sz="900" b="0">
                        <a:effectLst/>
                        <a:latin typeface="Calibri"/>
                      </a:endParaRPr>
                    </a:p>
                  </a:txBody>
                  <a:tcPr marL="78131" marR="78131" marT="39066" marB="39066"/>
                </a:tc>
                <a:tc>
                  <a:txBody>
                    <a:bodyPr/>
                    <a:lstStyle/>
                    <a:p>
                      <a:pPr algn="ctr" fontAlgn="auto"/>
                      <a:r>
                        <a:rPr lang="en-US" sz="1000" b="0">
                          <a:effectLst/>
                        </a:rPr>
                        <a:t>24</a:t>
                      </a:r>
                      <a:endParaRPr lang="en-US" sz="1000" b="0">
                        <a:effectLst/>
                        <a:latin typeface="Calibri"/>
                      </a:endParaRPr>
                    </a:p>
                  </a:txBody>
                  <a:tcPr marL="78131" marR="78131" marT="39066" marB="39066"/>
                </a:tc>
                <a:extLst>
                  <a:ext uri="{0D108BD9-81ED-4DB2-BD59-A6C34878D82A}">
                    <a16:rowId xmlns:a16="http://schemas.microsoft.com/office/drawing/2014/main" val="1331761589"/>
                  </a:ext>
                </a:extLst>
              </a:tr>
              <a:tr h="1046959">
                <a:tc>
                  <a:txBody>
                    <a:bodyPr/>
                    <a:lstStyle/>
                    <a:p>
                      <a:pPr algn="r" fontAlgn="base"/>
                      <a:r>
                        <a:rPr lang="en-US" sz="1000" b="1">
                          <a:effectLst/>
                        </a:rPr>
                        <a:t>Race of  Youth Enrolled</a:t>
                      </a:r>
                      <a:r>
                        <a:rPr lang="en-US" sz="1000" b="0">
                          <a:effectLst/>
                        </a:rPr>
                        <a:t>: </a:t>
                      </a:r>
                      <a:br>
                        <a:rPr lang="en-US" sz="1000" b="1">
                          <a:effectLst/>
                        </a:rPr>
                      </a:br>
                      <a:r>
                        <a:rPr lang="en-US" sz="900" b="0">
                          <a:effectLst/>
                        </a:rPr>
                        <a:t>Number of UHA Members enrolled in wraparound by race</a:t>
                      </a:r>
                      <a:endParaRPr lang="en-US" sz="1000" b="0">
                        <a:effectLst/>
                        <a:latin typeface="Calibri"/>
                      </a:endParaRPr>
                    </a:p>
                  </a:txBody>
                  <a:tcPr marL="78131" marR="78131" marT="39066" marB="39066"/>
                </a:tc>
                <a:tc>
                  <a:txBody>
                    <a:bodyPr/>
                    <a:lstStyle/>
                    <a:p>
                      <a:pPr algn="ctr" fontAlgn="auto"/>
                      <a:r>
                        <a:rPr lang="en-US" sz="1000" b="0">
                          <a:effectLst/>
                        </a:rPr>
                        <a:t>3 unknown</a:t>
                      </a:r>
                    </a:p>
                    <a:p>
                      <a:pPr lvl="0" algn="ctr">
                        <a:buNone/>
                      </a:pPr>
                      <a:r>
                        <a:rPr lang="en-US" sz="1000" b="0">
                          <a:effectLst/>
                        </a:rPr>
                        <a:t>2 </a:t>
                      </a:r>
                      <a:r>
                        <a:rPr lang="en-US" sz="1000" b="0" u="none" strike="noStrike" noProof="0">
                          <a:effectLst/>
                        </a:rPr>
                        <a:t>African American/Caucasian</a:t>
                      </a:r>
                    </a:p>
                    <a:p>
                      <a:pPr lvl="0" algn="ctr">
                        <a:lnSpc>
                          <a:spcPct val="100000"/>
                        </a:lnSpc>
                        <a:spcBef>
                          <a:spcPts val="0"/>
                        </a:spcBef>
                        <a:spcAft>
                          <a:spcPts val="0"/>
                        </a:spcAft>
                        <a:buNone/>
                      </a:pPr>
                      <a:r>
                        <a:rPr lang="en-US" sz="1000" b="0" u="none" strike="noStrike" noProof="0">
                          <a:effectLst/>
                        </a:rPr>
                        <a:t>1 Native Hawaiian/</a:t>
                      </a:r>
                    </a:p>
                    <a:p>
                      <a:pPr lvl="0" algn="ctr">
                        <a:buNone/>
                      </a:pPr>
                      <a:r>
                        <a:rPr lang="en-US" sz="1000" b="0" u="none" strike="noStrike" noProof="0">
                          <a:effectLst/>
                        </a:rPr>
                        <a:t> Other Pacific Islander </a:t>
                      </a:r>
                    </a:p>
                    <a:p>
                      <a:pPr lvl="0" algn="ctr">
                        <a:buNone/>
                      </a:pPr>
                      <a:r>
                        <a:rPr lang="en-US" sz="1000" b="0" u="none" strike="noStrike" noProof="0">
                          <a:effectLst/>
                        </a:rPr>
                        <a:t>1 Caucasian/Hispanic</a:t>
                      </a:r>
                    </a:p>
                    <a:p>
                      <a:pPr lvl="0" algn="ctr">
                        <a:buNone/>
                      </a:pPr>
                      <a:r>
                        <a:rPr lang="en-US" sz="1000" b="0" u="none" strike="noStrike" noProof="0">
                          <a:effectLst/>
                        </a:rPr>
                        <a:t>17 Caucasian</a:t>
                      </a:r>
                      <a:endParaRPr lang="en-US" sz="1000" b="0" i="0" u="none" strike="noStrike" noProof="0">
                        <a:effectLst/>
                        <a:latin typeface="Calibri"/>
                      </a:endParaRPr>
                    </a:p>
                  </a:txBody>
                  <a:tcPr marL="78131" marR="78131" marT="39066" marB="39066"/>
                </a:tc>
                <a:extLst>
                  <a:ext uri="{0D108BD9-81ED-4DB2-BD59-A6C34878D82A}">
                    <a16:rowId xmlns:a16="http://schemas.microsoft.com/office/drawing/2014/main" val="1654576438"/>
                  </a:ext>
                </a:extLst>
              </a:tr>
              <a:tr h="1046959">
                <a:tc>
                  <a:txBody>
                    <a:bodyPr/>
                    <a:lstStyle/>
                    <a:p>
                      <a:pPr algn="r" fontAlgn="base"/>
                      <a:r>
                        <a:rPr lang="en-US" sz="1000" b="1">
                          <a:effectLst/>
                        </a:rPr>
                        <a:t>Ethnicity of  Youth Enrolled: </a:t>
                      </a:r>
                      <a:br>
                        <a:rPr lang="en-US" sz="1000" b="0">
                          <a:effectLst/>
                        </a:rPr>
                      </a:br>
                      <a:r>
                        <a:rPr lang="en-US" sz="900" b="0">
                          <a:effectLst/>
                        </a:rPr>
                        <a:t>Number of UHA Members enrolled in wraparound  by ethnicity</a:t>
                      </a:r>
                      <a:endParaRPr lang="en-US" sz="1000" b="0">
                        <a:effectLst/>
                        <a:latin typeface="Calibri"/>
                      </a:endParaRPr>
                    </a:p>
                  </a:txBody>
                  <a:tcPr marL="78131" marR="78131" marT="39066" marB="39066"/>
                </a:tc>
                <a:tc>
                  <a:txBody>
                    <a:bodyPr/>
                    <a:lstStyle/>
                    <a:p>
                      <a:pPr lvl="0" algn="ctr">
                        <a:buNone/>
                      </a:pPr>
                      <a:r>
                        <a:rPr lang="en-US" sz="1000" b="0" u="none" strike="noStrike" noProof="0">
                          <a:solidFill>
                            <a:srgbClr val="000000"/>
                          </a:solidFill>
                          <a:effectLst/>
                        </a:rPr>
                        <a:t>3 unknown</a:t>
                      </a:r>
                    </a:p>
                    <a:p>
                      <a:pPr lvl="0" algn="ctr">
                        <a:buNone/>
                      </a:pPr>
                      <a:r>
                        <a:rPr lang="en-US" sz="1000" b="0" u="none" strike="noStrike" noProof="0">
                          <a:solidFill>
                            <a:srgbClr val="000000"/>
                          </a:solidFill>
                          <a:effectLst/>
                        </a:rPr>
                        <a:t>2 African American/Caucasian</a:t>
                      </a:r>
                    </a:p>
                    <a:p>
                      <a:pPr lvl="0" algn="ctr">
                        <a:lnSpc>
                          <a:spcPct val="100000"/>
                        </a:lnSpc>
                        <a:spcBef>
                          <a:spcPts val="0"/>
                        </a:spcBef>
                        <a:spcAft>
                          <a:spcPts val="0"/>
                        </a:spcAft>
                        <a:buNone/>
                      </a:pPr>
                      <a:r>
                        <a:rPr lang="en-US" sz="1000" b="0" u="none" strike="noStrike" noProof="0">
                          <a:solidFill>
                            <a:srgbClr val="000000"/>
                          </a:solidFill>
                          <a:effectLst/>
                        </a:rPr>
                        <a:t>1 Native Hawaiian/</a:t>
                      </a:r>
                    </a:p>
                    <a:p>
                      <a:pPr lvl="0" algn="ctr">
                        <a:buNone/>
                      </a:pPr>
                      <a:r>
                        <a:rPr lang="en-US" sz="1000" b="0" u="none" strike="noStrike" noProof="0">
                          <a:solidFill>
                            <a:srgbClr val="000000"/>
                          </a:solidFill>
                          <a:effectLst/>
                        </a:rPr>
                        <a:t> Other Pacific Islander </a:t>
                      </a:r>
                    </a:p>
                    <a:p>
                      <a:pPr lvl="0" algn="ctr">
                        <a:buNone/>
                      </a:pPr>
                      <a:r>
                        <a:rPr lang="en-US" sz="1000" b="0" u="none" strike="noStrike" noProof="0">
                          <a:solidFill>
                            <a:srgbClr val="000000"/>
                          </a:solidFill>
                          <a:effectLst/>
                        </a:rPr>
                        <a:t>1 Caucasian/Hispanic</a:t>
                      </a:r>
                    </a:p>
                    <a:p>
                      <a:pPr lvl="0" algn="ctr">
                        <a:buNone/>
                      </a:pPr>
                      <a:r>
                        <a:rPr lang="en-US" sz="1000" b="0" u="none" strike="noStrike" noProof="0">
                          <a:solidFill>
                            <a:srgbClr val="000000"/>
                          </a:solidFill>
                          <a:effectLst/>
                        </a:rPr>
                        <a:t>17 Caucasian</a:t>
                      </a:r>
                      <a:endParaRPr lang="en-US" sz="1000" b="0"/>
                    </a:p>
                  </a:txBody>
                  <a:tcPr marL="78131" marR="78131" marT="39066" marB="39066"/>
                </a:tc>
                <a:extLst>
                  <a:ext uri="{0D108BD9-81ED-4DB2-BD59-A6C34878D82A}">
                    <a16:rowId xmlns:a16="http://schemas.microsoft.com/office/drawing/2014/main" val="1772280243"/>
                  </a:ext>
                </a:extLst>
              </a:tr>
              <a:tr h="402376">
                <a:tc>
                  <a:txBody>
                    <a:bodyPr/>
                    <a:lstStyle/>
                    <a:p>
                      <a:pPr algn="r" fontAlgn="base"/>
                      <a:r>
                        <a:rPr lang="en-US" sz="1000" b="1">
                          <a:effectLst/>
                        </a:rPr>
                        <a:t>Language of  Youth Enrolled: </a:t>
                      </a:r>
                      <a:br>
                        <a:rPr lang="en-US" sz="1000" b="1">
                          <a:effectLst/>
                        </a:rPr>
                      </a:br>
                      <a:r>
                        <a:rPr lang="en-US" sz="900" b="0">
                          <a:effectLst/>
                        </a:rPr>
                        <a:t>Number of UHA Members enrolled in wraparound  by language</a:t>
                      </a:r>
                      <a:endParaRPr lang="en-US" sz="1000" b="0">
                        <a:effectLst/>
                        <a:latin typeface="Calibri"/>
                      </a:endParaRPr>
                    </a:p>
                  </a:txBody>
                  <a:tcPr marL="78131" marR="78131" marT="39066" marB="39066"/>
                </a:tc>
                <a:tc>
                  <a:txBody>
                    <a:bodyPr/>
                    <a:lstStyle/>
                    <a:p>
                      <a:pPr algn="ctr" fontAlgn="auto"/>
                      <a:r>
                        <a:rPr lang="en-US" sz="1000" b="0">
                          <a:effectLst/>
                        </a:rPr>
                        <a:t>24 English</a:t>
                      </a:r>
                      <a:endParaRPr lang="en-US" sz="1000" b="0">
                        <a:effectLst/>
                        <a:latin typeface="Calibri"/>
                      </a:endParaRPr>
                    </a:p>
                  </a:txBody>
                  <a:tcPr marL="78131" marR="78131" marT="39066" marB="39066"/>
                </a:tc>
                <a:extLst>
                  <a:ext uri="{0D108BD9-81ED-4DB2-BD59-A6C34878D82A}">
                    <a16:rowId xmlns:a16="http://schemas.microsoft.com/office/drawing/2014/main" val="2830378592"/>
                  </a:ext>
                </a:extLst>
              </a:tr>
            </a:tbl>
          </a:graphicData>
        </a:graphic>
      </p:graphicFrame>
      <p:sp>
        <p:nvSpPr>
          <p:cNvPr id="4" name="TextBox 3">
            <a:extLst>
              <a:ext uri="{FF2B5EF4-FFF2-40B4-BE49-F238E27FC236}">
                <a16:creationId xmlns:a16="http://schemas.microsoft.com/office/drawing/2014/main" id="{72B4DBE4-E491-33BC-DF6A-86D5B4004D47}"/>
              </a:ext>
            </a:extLst>
          </p:cNvPr>
          <p:cNvSpPr txBox="1"/>
          <p:nvPr/>
        </p:nvSpPr>
        <p:spPr>
          <a:xfrm>
            <a:off x="440286" y="6519775"/>
            <a:ext cx="609452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a:ln>
                  <a:noFill/>
                </a:ln>
                <a:solidFill>
                  <a:srgbClr val="4590B8"/>
                </a:solidFill>
                <a:effectLst/>
                <a:uLnTx/>
                <a:uFillTx/>
                <a:latin typeface="Calibri"/>
                <a:ea typeface="+mn-ea"/>
                <a:cs typeface="+mn-cs"/>
              </a:rPr>
              <a:t>Priority Area 3: Increase behavioral health service availability through workforce development</a:t>
            </a: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301134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249177F-A06A-45FB-B00F-00720EA19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2E776F1A-996E-49D1-B112-57A6E71642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4C4C3B4B-612F-41A6-81E2-EF54C81076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02D3A97A-037A-4CD4-96C9-9571CA29B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2" name="Rectangle 31">
            <a:extLst>
              <a:ext uri="{FF2B5EF4-FFF2-40B4-BE49-F238E27FC236}">
                <a16:creationId xmlns:a16="http://schemas.microsoft.com/office/drawing/2014/main" id="{BFDA9692-ECDC-4B59-86B2-8C90FDE1A0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12"/>
            <a:ext cx="12192000" cy="63212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2C05506-42A1-49C0-9D87-081CCD902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4575F20-A6E0-B413-A54D-BE399364C0A6}"/>
              </a:ext>
            </a:extLst>
          </p:cNvPr>
          <p:cNvSpPr txBox="1">
            <a:spLocks/>
          </p:cNvSpPr>
          <p:nvPr/>
        </p:nvSpPr>
        <p:spPr>
          <a:xfrm>
            <a:off x="581192" y="5264487"/>
            <a:ext cx="11029616" cy="71887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a:solidFill>
                  <a:srgbClr val="FFFEFF"/>
                </a:solidFill>
              </a:rPr>
              <a:t>Our Values</a:t>
            </a:r>
          </a:p>
        </p:txBody>
      </p:sp>
      <p:graphicFrame>
        <p:nvGraphicFramePr>
          <p:cNvPr id="4" name="Content Placeholder 3">
            <a:extLst>
              <a:ext uri="{FF2B5EF4-FFF2-40B4-BE49-F238E27FC236}">
                <a16:creationId xmlns:a16="http://schemas.microsoft.com/office/drawing/2014/main" id="{B0C87552-A7DD-6983-A6F7-A0E51E2D1A1D}"/>
              </a:ext>
            </a:extLst>
          </p:cNvPr>
          <p:cNvGraphicFramePr>
            <a:graphicFrameLocks noGrp="1"/>
          </p:cNvGraphicFramePr>
          <p:nvPr>
            <p:ph idx="4294967295"/>
            <p:extLst>
              <p:ext uri="{D42A27DB-BD31-4B8C-83A1-F6EECF244321}">
                <p14:modId xmlns:p14="http://schemas.microsoft.com/office/powerpoint/2010/main" val="1573953033"/>
              </p:ext>
            </p:extLst>
          </p:nvPr>
        </p:nvGraphicFramePr>
        <p:xfrm>
          <a:off x="642938" y="858445"/>
          <a:ext cx="10906125" cy="3961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3951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DD55-F73F-E7BC-9A1C-EE482FC8C093}"/>
              </a:ext>
            </a:extLst>
          </p:cNvPr>
          <p:cNvSpPr>
            <a:spLocks noGrp="1"/>
          </p:cNvSpPr>
          <p:nvPr>
            <p:ph type="title"/>
          </p:nvPr>
        </p:nvSpPr>
        <p:spPr/>
        <p:txBody>
          <a:bodyPr/>
          <a:lstStyle/>
          <a:p>
            <a:r>
              <a:rPr lang="en-US"/>
              <a:t>Equity Statement</a:t>
            </a:r>
          </a:p>
        </p:txBody>
      </p:sp>
      <p:sp>
        <p:nvSpPr>
          <p:cNvPr id="3" name="Content Placeholder 2">
            <a:extLst>
              <a:ext uri="{FF2B5EF4-FFF2-40B4-BE49-F238E27FC236}">
                <a16:creationId xmlns:a16="http://schemas.microsoft.com/office/drawing/2014/main" id="{DA8D2425-6D8A-7C25-0BC5-EC682DEA6CF9}"/>
              </a:ext>
            </a:extLst>
          </p:cNvPr>
          <p:cNvSpPr>
            <a:spLocks noGrp="1"/>
          </p:cNvSpPr>
          <p:nvPr>
            <p:ph idx="1"/>
          </p:nvPr>
        </p:nvSpPr>
        <p:spPr/>
        <p:txBody>
          <a:bodyPr>
            <a:normAutofit fontScale="92500" lnSpcReduction="20000"/>
          </a:bodyPr>
          <a:lstStyle/>
          <a:p>
            <a:pPr algn="l" rtl="0" fontAlgn="base"/>
            <a:r>
              <a:rPr lang="en-US" sz="1800" b="0" i="0">
                <a:solidFill>
                  <a:srgbClr val="000000"/>
                </a:solidFill>
                <a:effectLst/>
                <a:latin typeface="Calibri" panose="020F0502020204030204" pitchFamily="34" charset="0"/>
              </a:rPr>
              <a:t>Umpqua Health Alliance recognizes the importance of treating emotional, psychological, and social well-being with the same care as physical health concerns. Collaboration and integration between physical health and mental/behavioral health agencies improves health outcomes and overall continuity of care. The behavioral health integration team supports the delivery of community-based healthcare; cultivates diversity, equity, and inclusion internally and externally by respecting and valuing all individual’s cultural beliefs and practices, health literacy, preferred languages, and communication needs.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UHA shares the mission of Oregon Health Authority’s Child and Family Behavioral Health (CFBH) unit to incorporate System of Care values and trauma-informed approaches to provide efficient and effective behavioral health services and supports for Oregon's children, youth, young adults, and their families.  System of care values include prioritizing the creation of a sustainable community-based continuum of quality care that is individualized, responsive, meaningful, youth guided, family driven, culturally responsive, and evidence based.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We strive to achieve and implement continuous improvements in UHA’s Behavioral Health program by enhancing behavioral health network adequacy and access, supporting delivery system transformation, and the development and implementation of a formal program integrity plan. In 2024, the Behavioral Health Integration Team will identify and reduce gaps in services, decrease inefficiencies, and improve overall member experience.   </a:t>
            </a:r>
            <a:endParaRPr lang="en-US" b="0" i="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296121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DD55-F73F-E7BC-9A1C-EE482FC8C093}"/>
              </a:ext>
            </a:extLst>
          </p:cNvPr>
          <p:cNvSpPr>
            <a:spLocks noGrp="1"/>
          </p:cNvSpPr>
          <p:nvPr>
            <p:ph type="title"/>
          </p:nvPr>
        </p:nvSpPr>
        <p:spPr>
          <a:xfrm>
            <a:off x="581192" y="702156"/>
            <a:ext cx="11029616" cy="1013800"/>
          </a:xfrm>
        </p:spPr>
        <p:txBody>
          <a:bodyPr>
            <a:normAutofit/>
          </a:bodyPr>
          <a:lstStyle/>
          <a:p>
            <a:r>
              <a:rPr lang="en-US"/>
              <a:t>Equity Statement</a:t>
            </a:r>
          </a:p>
        </p:txBody>
      </p:sp>
      <p:sp>
        <p:nvSpPr>
          <p:cNvPr id="9" name="Rectangle 8">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and holding a seedling">
            <a:extLst>
              <a:ext uri="{FF2B5EF4-FFF2-40B4-BE49-F238E27FC236}">
                <a16:creationId xmlns:a16="http://schemas.microsoft.com/office/drawing/2014/main" id="{2BFA483D-3EF8-8975-CBC0-446E1FA4ED04}"/>
              </a:ext>
            </a:extLst>
          </p:cNvPr>
          <p:cNvPicPr>
            <a:picLocks noChangeAspect="1"/>
          </p:cNvPicPr>
          <p:nvPr/>
        </p:nvPicPr>
        <p:blipFill rotWithShape="1">
          <a:blip r:embed="rId2"/>
          <a:srcRect l="9907" r="3" b="3"/>
          <a:stretch/>
        </p:blipFill>
        <p:spPr>
          <a:xfrm>
            <a:off x="657225" y="2361056"/>
            <a:ext cx="4962525" cy="3649219"/>
          </a:xfrm>
          <a:prstGeom prst="rect">
            <a:avLst/>
          </a:prstGeom>
        </p:spPr>
      </p:pic>
      <p:sp>
        <p:nvSpPr>
          <p:cNvPr id="3" name="Content Placeholder 2">
            <a:extLst>
              <a:ext uri="{FF2B5EF4-FFF2-40B4-BE49-F238E27FC236}">
                <a16:creationId xmlns:a16="http://schemas.microsoft.com/office/drawing/2014/main" id="{DA8D2425-6D8A-7C25-0BC5-EC682DEA6CF9}"/>
              </a:ext>
            </a:extLst>
          </p:cNvPr>
          <p:cNvSpPr>
            <a:spLocks noGrp="1"/>
          </p:cNvSpPr>
          <p:nvPr>
            <p:ph idx="1"/>
          </p:nvPr>
        </p:nvSpPr>
        <p:spPr>
          <a:xfrm>
            <a:off x="6335805" y="2180496"/>
            <a:ext cx="4915773" cy="4045683"/>
          </a:xfrm>
        </p:spPr>
        <p:txBody>
          <a:bodyPr>
            <a:normAutofit/>
          </a:bodyPr>
          <a:lstStyle/>
          <a:p>
            <a:pPr marL="285750" indent="-285750" fontAlgn="base"/>
            <a:r>
              <a:rPr lang="en-US" b="0" i="0">
                <a:effectLst/>
                <a:latin typeface="Calibri"/>
                <a:cs typeface="Calibri"/>
              </a:rPr>
              <a:t>UHA is committed to fostering health equity in the communities we serve. We recognize the importance of addressing social determinants of health and acknowledging the unique strengths and assets within our organization to reduce health inequities. </a:t>
            </a:r>
            <a:endParaRPr lang="en-US"/>
          </a:p>
          <a:p>
            <a:pPr marL="285750" indent="-285750"/>
            <a:r>
              <a:rPr lang="en-US" b="0" i="0">
                <a:effectLst/>
                <a:latin typeface="Calibri"/>
                <a:cs typeface="Calibri"/>
              </a:rPr>
              <a:t>Our health equity statement is as follows: “UHA’s mission works to achieve health equity for all population groups by allocating resources towards designing policies and programs to create greater social justice in health.” </a:t>
            </a:r>
            <a:endParaRPr lang="en-US"/>
          </a:p>
          <a:p>
            <a:pPr marL="0" indent="0" rtl="0" fontAlgn="base">
              <a:buNone/>
            </a:pPr>
            <a:endParaRPr lang="en-US" b="0" i="0">
              <a:effectLst/>
              <a:latin typeface="Calibri" panose="020F0502020204030204" pitchFamily="34" charset="0"/>
              <a:cs typeface="Calibri"/>
            </a:endParaRPr>
          </a:p>
        </p:txBody>
      </p:sp>
    </p:spTree>
    <p:extLst>
      <p:ext uri="{BB962C8B-B14F-4D97-AF65-F5344CB8AC3E}">
        <p14:creationId xmlns:p14="http://schemas.microsoft.com/office/powerpoint/2010/main" val="3911831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8BCA1D-ACDF-4D63-9AA0-366C4F855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58DD55-F73F-E7BC-9A1C-EE482FC8C093}"/>
              </a:ext>
            </a:extLst>
          </p:cNvPr>
          <p:cNvSpPr>
            <a:spLocks noGrp="1"/>
          </p:cNvSpPr>
          <p:nvPr>
            <p:ph type="title"/>
          </p:nvPr>
        </p:nvSpPr>
        <p:spPr>
          <a:xfrm>
            <a:off x="746228" y="1037967"/>
            <a:ext cx="3054091" cy="4709131"/>
          </a:xfrm>
        </p:spPr>
        <p:txBody>
          <a:bodyPr anchor="ctr">
            <a:normAutofit/>
          </a:bodyPr>
          <a:lstStyle/>
          <a:p>
            <a:r>
              <a:rPr lang="en-US">
                <a:solidFill>
                  <a:schemeClr val="accent1"/>
                </a:solidFill>
              </a:rPr>
              <a:t>Equity Strengths &amp; Measurements</a:t>
            </a:r>
          </a:p>
        </p:txBody>
      </p:sp>
      <p:sp>
        <p:nvSpPr>
          <p:cNvPr id="11" name="Rectangle 10">
            <a:extLst>
              <a:ext uri="{FF2B5EF4-FFF2-40B4-BE49-F238E27FC236}">
                <a16:creationId xmlns:a16="http://schemas.microsoft.com/office/drawing/2014/main" id="{5DB82E3F-D9C4-42E7-AABF-D760C2F56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5F145784-B126-48E6-B33B-0BEA2EBF1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06AD7FED-ECA8-4F84-9067-C1B1E9610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74DF12F2-5059-41AC-A8BD-D5E115CDC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BA10FBE8-587A-B05D-3DC6-A4FFC9CCE65A}"/>
              </a:ext>
            </a:extLst>
          </p:cNvPr>
          <p:cNvGraphicFramePr>
            <a:graphicFrameLocks noGrp="1"/>
          </p:cNvGraphicFramePr>
          <p:nvPr>
            <p:ph idx="1"/>
            <p:extLst>
              <p:ext uri="{D42A27DB-BD31-4B8C-83A1-F6EECF244321}">
                <p14:modId xmlns:p14="http://schemas.microsoft.com/office/powerpoint/2010/main" val="2947178780"/>
              </p:ext>
            </p:extLst>
          </p:nvPr>
        </p:nvGraphicFramePr>
        <p:xfrm>
          <a:off x="4598438" y="1037967"/>
          <a:ext cx="7012370" cy="4709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083887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BF617FBC13A774468D6CBBA5512FC594" ma:contentTypeVersion="25" ma:contentTypeDescription="Create a new document." ma:contentTypeScope="" ma:versionID="aea9b465b2e799726758aa8c3f39d045">
  <xsd:schema xmlns:xsd="http://www.w3.org/2001/XMLSchema" xmlns:xs="http://www.w3.org/2001/XMLSchema" xmlns:p="http://schemas.microsoft.com/office/2006/metadata/properties" xmlns:ns2="5cb2c607-1eb0-481f-8118-1afcad4fdc3d" xmlns:ns3="ca765706-8c0b-4546-9f84-8b9d7650fa31" targetNamespace="http://schemas.microsoft.com/office/2006/metadata/properties" ma:root="true" ma:fieldsID="864d874afc6cd162c35d95116acfbf52" ns2:_="" ns3:_="">
    <xsd:import namespace="5cb2c607-1eb0-481f-8118-1afcad4fdc3d"/>
    <xsd:import namespace="ca765706-8c0b-4546-9f84-8b9d7650fa3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DateTime" minOccurs="0"/>
                <xsd:element ref="ns2:lcf76f155ced4ddcb4097134ff3c332f" minOccurs="0"/>
                <xsd:element ref="ns3:TaxCatchAll" minOccurs="0"/>
                <xsd:element ref="ns2:MediaServiceObjectDetectorVersions" minOccurs="0"/>
                <xsd:element ref="ns3:_dlc_DocId" minOccurs="0"/>
                <xsd:element ref="ns3:_dlc_DocIdUrl" minOccurs="0"/>
                <xsd:element ref="ns3:_dlc_DocIdPersistId" minOccurs="0"/>
                <xsd:element ref="ns2:DeadlineNotes" minOccurs="0"/>
                <xsd:element ref="ns2:MediaServiceSearchProperties" minOccurs="0"/>
                <xsd:element ref="ns2:ExpiryDate" minOccurs="0"/>
                <xsd:element ref="ns2:NewContent"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b2c607-1eb0-481f-8118-1afcad4fdc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DateTime" ma:index="21" nillable="true" ma:displayName="Reference Notes" ma:format="Dropdown" ma:internalName="DateTime">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78b9858-0b1e-4007-8c5f-15e3ac32eb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DeadlineNotes" ma:index="29" nillable="true" ma:displayName="Deadline Notes" ma:format="Dropdown" ma:internalName="DeadlineNotes">
      <xsd:simpleType>
        <xsd:restriction base="dms:Note">
          <xsd:maxLength value="255"/>
        </xsd:restriction>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ExpiryDate" ma:index="31" nillable="true" ma:displayName="Expiry Date" ma:format="DateTime" ma:internalName="ExpiryDate">
      <xsd:simpleType>
        <xsd:restriction base="dms:DateTime"/>
      </xsd:simpleType>
    </xsd:element>
    <xsd:element name="NewContent" ma:index="32" nillable="true" ma:displayName="New Content " ma:format="Dropdown" ma:internalName="NewContent">
      <xsd:simpleType>
        <xsd:restriction base="dms:Text">
          <xsd:maxLength value="255"/>
        </xsd:restriction>
      </xsd:simpleType>
    </xsd:element>
    <xsd:element name="Notes" ma:index="33"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765706-8c0b-4546-9f84-8b9d7650fa3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53c429-e630-4828-80cb-4376685cc596}" ma:internalName="TaxCatchAll" ma:showField="CatchAllData" ma:web="ca765706-8c0b-4546-9f84-8b9d7650fa31">
      <xsd:complexType>
        <xsd:complexContent>
          <xsd:extension base="dms:MultiChoiceLookup">
            <xsd:sequence>
              <xsd:element name="Value" type="dms:Lookup" maxOccurs="unbounded" minOccurs="0" nillable="true"/>
            </xsd:sequence>
          </xsd:extension>
        </xsd:complexContent>
      </xsd:complexType>
    </xsd:element>
    <xsd:element name="_dlc_DocId" ma:index="26" nillable="true" ma:displayName="Document ID Value" ma:description="The value of the document ID assigned to this item." ma:indexed="true" ma:internalName="_dlc_DocId" ma:readOnly="true">
      <xsd:simpleType>
        <xsd:restriction base="dms:Text"/>
      </xsd:simpleType>
    </xsd:element>
    <xsd:element name="_dlc_DocIdUrl" ma:index="2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ca765706-8c0b-4546-9f84-8b9d7650fa31" xsi:nil="true"/>
    <SharedWithUsers xmlns="ca765706-8c0b-4546-9f84-8b9d7650fa31">
      <UserInfo>
        <DisplayName>Lindsey Birch</DisplayName>
        <AccountId>18</AccountId>
        <AccountType/>
      </UserInfo>
      <UserInfo>
        <DisplayName>Tiina Andrews</DisplayName>
        <AccountId>125</AccountId>
        <AccountType/>
      </UserInfo>
      <UserInfo>
        <DisplayName>Keala Meyer</DisplayName>
        <AccountId>67</AccountId>
        <AccountType/>
      </UserInfo>
      <UserInfo>
        <DisplayName>Sydney Hanlin</DisplayName>
        <AccountId>153</AccountId>
        <AccountType/>
      </UserInfo>
      <UserInfo>
        <DisplayName>Naomi Brazille</DisplayName>
        <AccountId>48</AccountId>
        <AccountType/>
      </UserInfo>
    </SharedWithUsers>
    <lcf76f155ced4ddcb4097134ff3c332f xmlns="5cb2c607-1eb0-481f-8118-1afcad4fdc3d">
      <Terms xmlns="http://schemas.microsoft.com/office/infopath/2007/PartnerControls"/>
    </lcf76f155ced4ddcb4097134ff3c332f>
    <Notes xmlns="5cb2c607-1eb0-481f-8118-1afcad4fdc3d" xsi:nil="true"/>
    <_dlc_DocId xmlns="ca765706-8c0b-4546-9f84-8b9d7650fa31">UMPQUAHLH-2040095995-45568</_dlc_DocId>
    <_dlc_DocIdUrl xmlns="ca765706-8c0b-4546-9f84-8b9d7650fa31">
      <Url>https://umpquahealth.sharepoint.com/sites/HealthPlanOperations/_layouts/15/DocIdRedir.aspx?ID=UMPQUAHLH-2040095995-45568</Url>
      <Description>UMPQUAHLH-2040095995-45568</Description>
    </_dlc_DocIdUrl>
    <ExpiryDate xmlns="5cb2c607-1eb0-481f-8118-1afcad4fdc3d" xsi:nil="true"/>
    <NewContent xmlns="5cb2c607-1eb0-481f-8118-1afcad4fdc3d" xsi:nil="true"/>
    <DeadlineNotes xmlns="5cb2c607-1eb0-481f-8118-1afcad4fdc3d" xsi:nil="true"/>
    <DateTime xmlns="5cb2c607-1eb0-481f-8118-1afcad4fdc3d" xsi:nil="true"/>
  </documentManagement>
</p:properties>
</file>

<file path=customXml/itemProps1.xml><?xml version="1.0" encoding="utf-8"?>
<ds:datastoreItem xmlns:ds="http://schemas.openxmlformats.org/officeDocument/2006/customXml" ds:itemID="{76C5C578-30D7-496E-80F8-B0A2AEE0F63F}">
  <ds:schemaRefs>
    <ds:schemaRef ds:uri="http://schemas.microsoft.com/sharepoint/v3/contenttype/forms"/>
  </ds:schemaRefs>
</ds:datastoreItem>
</file>

<file path=customXml/itemProps2.xml><?xml version="1.0" encoding="utf-8"?>
<ds:datastoreItem xmlns:ds="http://schemas.openxmlformats.org/officeDocument/2006/customXml" ds:itemID="{7CB832F4-88D6-41FD-9ED8-9DFE800A7121}">
  <ds:schemaRefs>
    <ds:schemaRef ds:uri="http://schemas.microsoft.com/sharepoint/events"/>
  </ds:schemaRefs>
</ds:datastoreItem>
</file>

<file path=customXml/itemProps3.xml><?xml version="1.0" encoding="utf-8"?>
<ds:datastoreItem xmlns:ds="http://schemas.openxmlformats.org/officeDocument/2006/customXml" ds:itemID="{8BC89B58-5D3C-4DED-86F6-7C2F66ADA0E0}"/>
</file>

<file path=customXml/itemProps4.xml><?xml version="1.0" encoding="utf-8"?>
<ds:datastoreItem xmlns:ds="http://schemas.openxmlformats.org/officeDocument/2006/customXml" ds:itemID="{FC7C7210-69B5-4153-A915-EF7593226F47}">
  <ds:schemaRefs>
    <ds:schemaRef ds:uri="52199874-1da7-4086-bfb5-eed53a7d1d21"/>
    <ds:schemaRef ds:uri="611b6597-8c55-40c1-a7db-02c02cbd8a4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55</Slides>
  <Notes>38</Notes>
  <HiddenSlides>0</HiddenSlide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Dividend</vt:lpstr>
      <vt:lpstr>Comprehensive Behavioral Health Plan  2024 Progress Report  July 1st, 2022 - October 31st, 2023  </vt:lpstr>
      <vt:lpstr>Land Acknowledgement</vt:lpstr>
      <vt:lpstr>Umpqua Health Alliance is deeply rooted in Douglas County</vt:lpstr>
      <vt:lpstr>Who we serve, Our Members</vt:lpstr>
      <vt:lpstr>Umpqua Health Alliance Overview</vt:lpstr>
      <vt:lpstr>PowerPoint Presentation</vt:lpstr>
      <vt:lpstr>Equity Statement</vt:lpstr>
      <vt:lpstr>Equity Statement</vt:lpstr>
      <vt:lpstr>Equity Strengths &amp; Measurements</vt:lpstr>
      <vt:lpstr>Our commitment to fostering health equity is woven throughout this Comprehensive Behavioral Health Plan in our 3 priority areas:</vt:lpstr>
      <vt:lpstr>IMPROVE INVOLVEMENT IN COMMUNITY HOUSING INITIATIVES TO IMPROVE ACCESSIBILITY, AFFORDABILITY,  AND AVAILABILITY FOR MEMBERS WITH BEHAVIORAL HEALTH CONCERNS.</vt:lpstr>
      <vt:lpstr>IMPROVE INVOLVEMENT IN COMMUNITY HOUSING INITIATIVES TO IMPROVE ACCESSIBILITY, AFFORDABILITY,  AND AVAILABILITY FOR MEMBERS WITH BEHAVIORAL HEALTH CONCERNS.</vt:lpstr>
      <vt:lpstr>Intervention 1: CONVENE A RECURRING MEETING WITH KEY ORGANIZATIONS FOCUSED ON HOUSING CAPACITY DEVELOPMENT FOR THE BEHAVIORAL HEALTH POPULATION, NOT LESS THAN Quarterly. </vt:lpstr>
      <vt:lpstr>Intervention 2: ESTABLISH A LOCAL HOMELESS COMMISSION TO ADDRESS UNHOUSED POPULATION IN CITY OF ROSEBURG​</vt:lpstr>
      <vt:lpstr>Intervention 3: Open a local navigation center within 2 years </vt:lpstr>
      <vt:lpstr>Intervention 4: UHA’s Investment in COMMUNITY Housing developments</vt:lpstr>
      <vt:lpstr>Intervention 4: COMMUNITY LEVEL INFRASTRUCTURE HOUSING INVESTMENTS</vt:lpstr>
      <vt:lpstr>Intervention 4: COMMUNITY LEVEL INFRASTRUCTURE HOUSING INVESTMENTS Safe space for LGBTQIA2S+ &amp; Houseless Youth</vt:lpstr>
      <vt:lpstr>INTERVENTION 4: COMMUNITY LEVEL INFRASTRUCTURE HOUSING  INVESTMENTs</vt:lpstr>
      <vt:lpstr>Intervention 4: UHA supports housing through Flexible spending</vt:lpstr>
      <vt:lpstr>INTERVENTION 4:  COMMUNITY LEVEL INFRASTRUCTURE HOUSING INVESTMENTS    UHA’s Flexible spending expenditures on housing</vt:lpstr>
      <vt:lpstr>INTERVENTION 4: COMMUNITY LEVEL INFRASTRUCTURE HOUSING gap</vt:lpstr>
      <vt:lpstr>PowerPoint Presentation</vt:lpstr>
      <vt:lpstr>Equitable access to Community &amp; wellness spaces</vt:lpstr>
      <vt:lpstr>Priority Area I: Commentary</vt:lpstr>
      <vt:lpstr>Upcoming Dates &amp; Decisions</vt:lpstr>
      <vt:lpstr>Increase continuum of care and community capacity to provide treatment at higher levels of care.</vt:lpstr>
      <vt:lpstr>INCREASE CONTINUUM OF CARE AND COMMUNITY CAPACITY TO PROVIDE TREATMENT AT HIGHER LEVELS OF CARE.</vt:lpstr>
      <vt:lpstr>Intervention 1: Open adult inpatient psychiatric unit at Mercy Medical Center within one year </vt:lpstr>
      <vt:lpstr>Intervention 2: Open Sobering Center within one year </vt:lpstr>
      <vt:lpstr>Intervention 3: Develop and implement value-based payment (VBP) plan to incentivize providers in reducing inappropriate utilization of emergency services and higher levels of care by Q2 2024.</vt:lpstr>
      <vt:lpstr>Intervention 4: Increase local IIBHT Program Capacity</vt:lpstr>
      <vt:lpstr>Intervention 5: Develop and distribute infographics and resource guides on pathways to treatment and available services/programs </vt:lpstr>
      <vt:lpstr> Intervention 2:  Increasing access to outpatient substance use disorder treatment to prevent the need for higher levels of care  </vt:lpstr>
      <vt:lpstr>Intervention 2: Increasing access to outpatient substance use disorder treatment to prevent the need for higher levels of care </vt:lpstr>
      <vt:lpstr>Intervention 2:  Increasing access to residential substance use disorder treatment </vt:lpstr>
      <vt:lpstr>Community engagement activities</vt:lpstr>
      <vt:lpstr>Priority Area II: Commentary</vt:lpstr>
      <vt:lpstr>community meeting asset map insights</vt:lpstr>
      <vt:lpstr> Future Goals, Upcoming Dates &amp; Decisions</vt:lpstr>
      <vt:lpstr>Increase availability of behavioral health services through workforce development by engaging community stakeholders to create, promote, and support education &amp; training initiatives.</vt:lpstr>
      <vt:lpstr>Increase behavioral  health  service availability through workforce development</vt:lpstr>
      <vt:lpstr>Intervention 1: Create local training pathways for traditional health workers in partnership with community organizations to increase THW workforce by 15% by 2024</vt:lpstr>
      <vt:lpstr>Intervention 1: Improving access to traditional Health Workers through the Chadwick Clubhouse  </vt:lpstr>
      <vt:lpstr>Intervention 2 : Develop and offer (3) Eating Disorder trainings for Douglas County community by Q2 2022 </vt:lpstr>
      <vt:lpstr>Intervention 3: Fund credentialing of at least (5) local behavioral health providers through The International Association Of Eating Disorders Professionals (IADEP) by Q4 2023 </vt:lpstr>
      <vt:lpstr>Intervention 4: Require REALD data to be collected on all UHA credentialed/ contracted providers by Q4 2023 to accurately assess provider to member demographics </vt:lpstr>
      <vt:lpstr>Intervention 5: Form Southwest Oregon Collaborative impact team by Q4 2022</vt:lpstr>
      <vt:lpstr>Intervention 5: Provider Feedback on Training Topic Priorities</vt:lpstr>
      <vt:lpstr>Intervention 6: Forge partnership with at least one higher education academic institution to develop and promote distance learning program to increase local behavioral health workforce by Q4 2024</vt:lpstr>
      <vt:lpstr>Goal revisions</vt:lpstr>
      <vt:lpstr>Priority Area 3: Commentary</vt:lpstr>
      <vt:lpstr>PowerPoint Presentation</vt:lpstr>
      <vt:lpstr>Community Engagement</vt:lpstr>
      <vt:lpstr>2023 Annual Behavioral Health Report Metrics</vt:lpstr>
    </vt:vector>
  </TitlesOfParts>
  <Company>Umpqua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Operations</dc:title>
  <dc:creator>Robin Traver</dc:creator>
  <cp:revision>2</cp:revision>
  <dcterms:created xsi:type="dcterms:W3CDTF">2023-06-12T19:32:41Z</dcterms:created>
  <dcterms:modified xsi:type="dcterms:W3CDTF">2025-05-10T00:07:28Z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0x010100BF617FBC13A774468D6CBBA5512FC594</vt:lpwstr>
  </property>
  <property fmtid="{D5CDD505-2E9C-101B-9397-08002B2CF9AE}" pid="3" name="MediaServiceImageTags">
    <vt:lpwstr/>
  </property>
  <property fmtid="{D5CDD505-2E9C-101B-9397-08002B2CF9AE}" pid="4" name="_dlc_DocIdItemGuid">
    <vt:lpwstr>0fbae46f-a11a-4a17-831b-62b9936c3cd4</vt:lpwstr>
  </property>
</Properties>
</file>