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4.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1.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22.xml" ContentType="application/vnd.openxmlformats-officedocument.presentationml.notesSlide+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notesSlides/notesSlide23.xml" ContentType="application/vnd.openxmlformats-officedocument.presentationml.notesSlide+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notesSlides/notesSlide26.xml" ContentType="application/vnd.openxmlformats-officedocument.presentationml.notesSlide+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notesSlides/notesSlide29.xml" ContentType="application/vnd.openxmlformats-officedocument.presentationml.notesSlide+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notesSlides/notesSlide30.xml" ContentType="application/vnd.openxmlformats-officedocument.presentationml.notesSlide+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notesSlides/notesSlide34.xml" ContentType="application/vnd.openxmlformats-officedocument.presentationml.notesSlide+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notesSlides/notesSlide35.xml" ContentType="application/vnd.openxmlformats-officedocument.presentationml.notesSlide+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notesSlides/notesSlide36.xml" ContentType="application/vnd.openxmlformats-officedocument.presentationml.notesSlide+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notesSlides/notesSlide37.xml" ContentType="application/vnd.openxmlformats-officedocument.presentationml.notesSlide+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notesSlides/notesSlide38.xml" ContentType="application/vnd.openxmlformats-officedocument.presentationml.notesSlide+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notesSlides/notesSlide39.xml" ContentType="application/vnd.openxmlformats-officedocument.presentationml.notesSlide+xml"/>
  <Override PartName="/ppt/diagrams/data29.xml" ContentType="application/vnd.openxmlformats-officedocument.drawingml.diagramData+xml"/>
  <Override PartName="/ppt/diagrams/layout29.xml" ContentType="application/vnd.openxmlformats-officedocument.drawingml.diagramLayout+xml"/>
  <Override PartName="/ppt/diagrams/quickStyle29.xml" ContentType="application/vnd.openxmlformats-officedocument.drawingml.diagramStyle+xml"/>
  <Override PartName="/ppt/diagrams/colors29.xml" ContentType="application/vnd.openxmlformats-officedocument.drawingml.diagramColors+xml"/>
  <Override PartName="/ppt/diagrams/drawing29.xml" ContentType="application/vnd.ms-office.drawingml.diagramDrawing+xml"/>
  <Override PartName="/ppt/notesSlides/notesSlide40.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1.xml" ContentType="application/vnd.openxmlformats-officedocument.presentationml.notesSlide+xml"/>
  <Override PartName="/ppt/diagrams/data30.xml" ContentType="application/vnd.openxmlformats-officedocument.drawingml.diagramData+xml"/>
  <Override PartName="/ppt/diagrams/layout30.xml" ContentType="application/vnd.openxmlformats-officedocument.drawingml.diagramLayout+xml"/>
  <Override PartName="/ppt/diagrams/quickStyle30.xml" ContentType="application/vnd.openxmlformats-officedocument.drawingml.diagramStyle+xml"/>
  <Override PartName="/ppt/diagrams/colors30.xml" ContentType="application/vnd.openxmlformats-officedocument.drawingml.diagramColors+xml"/>
  <Override PartName="/ppt/diagrams/drawing30.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1.xml" ContentType="application/vnd.openxmlformats-officedocument.drawingml.diagramData+xml"/>
  <Override PartName="/ppt/diagrams/layout31.xml" ContentType="application/vnd.openxmlformats-officedocument.drawingml.diagramLayout+xml"/>
  <Override PartName="/ppt/diagrams/quickStyle31.xml" ContentType="application/vnd.openxmlformats-officedocument.drawingml.diagramStyle+xml"/>
  <Override PartName="/ppt/diagrams/colors31.xml" ContentType="application/vnd.openxmlformats-officedocument.drawingml.diagramColors+xml"/>
  <Override PartName="/ppt/diagrams/drawing31.xml" ContentType="application/vnd.ms-office.drawingml.diagramDrawing+xml"/>
  <Override PartName="/ppt/diagrams/data32.xml" ContentType="application/vnd.openxmlformats-officedocument.drawingml.diagramData+xml"/>
  <Override PartName="/ppt/diagrams/layout32.xml" ContentType="application/vnd.openxmlformats-officedocument.drawingml.diagramLayout+xml"/>
  <Override PartName="/ppt/diagrams/quickStyle32.xml" ContentType="application/vnd.openxmlformats-officedocument.drawingml.diagramStyle+xml"/>
  <Override PartName="/ppt/diagrams/colors32.xml" ContentType="application/vnd.openxmlformats-officedocument.drawingml.diagramColors+xml"/>
  <Override PartName="/ppt/diagrams/drawing32.xml" ContentType="application/vnd.ms-office.drawingml.diagramDrawing+xml"/>
  <Override PartName="/ppt/notesSlides/notesSlide44.xml" ContentType="application/vnd.openxmlformats-officedocument.presentationml.notesSlide+xml"/>
  <Override PartName="/ppt/diagrams/data33.xml" ContentType="application/vnd.openxmlformats-officedocument.drawingml.diagramData+xml"/>
  <Override PartName="/ppt/diagrams/layout33.xml" ContentType="application/vnd.openxmlformats-officedocument.drawingml.diagramLayout+xml"/>
  <Override PartName="/ppt/diagrams/quickStyle33.xml" ContentType="application/vnd.openxmlformats-officedocument.drawingml.diagramStyle+xml"/>
  <Override PartName="/ppt/diagrams/colors33.xml" ContentType="application/vnd.openxmlformats-officedocument.drawingml.diagramColors+xml"/>
  <Override PartName="/ppt/diagrams/drawing33.xml" ContentType="application/vnd.ms-office.drawingml.diagramDrawing+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34.xml" ContentType="application/vnd.openxmlformats-officedocument.drawingml.diagramData+xml"/>
  <Override PartName="/ppt/diagrams/layout34.xml" ContentType="application/vnd.openxmlformats-officedocument.drawingml.diagramLayout+xml"/>
  <Override PartName="/ppt/diagrams/quickStyle34.xml" ContentType="application/vnd.openxmlformats-officedocument.drawingml.diagramStyle+xml"/>
  <Override PartName="/ppt/diagrams/colors34.xml" ContentType="application/vnd.openxmlformats-officedocument.drawingml.diagramColors+xml"/>
  <Override PartName="/ppt/diagrams/drawing34.xml" ContentType="application/vnd.ms-office.drawingml.diagramDrawing+xml"/>
  <Override PartName="/ppt/notesSlides/notesSlide47.xml" ContentType="application/vnd.openxmlformats-officedocument.presentationml.notesSlide+xml"/>
  <Override PartName="/ppt/diagrams/data35.xml" ContentType="application/vnd.openxmlformats-officedocument.drawingml.diagramData+xml"/>
  <Override PartName="/ppt/diagrams/layout35.xml" ContentType="application/vnd.openxmlformats-officedocument.drawingml.diagramLayout+xml"/>
  <Override PartName="/ppt/diagrams/quickStyle35.xml" ContentType="application/vnd.openxmlformats-officedocument.drawingml.diagramStyle+xml"/>
  <Override PartName="/ppt/diagrams/colors35.xml" ContentType="application/vnd.openxmlformats-officedocument.drawingml.diagramColors+xml"/>
  <Override PartName="/ppt/diagrams/drawing35.xml" ContentType="application/vnd.ms-office.drawingml.diagramDrawing+xml"/>
  <Override PartName="/ppt/notesSlides/notesSlide48.xml" ContentType="application/vnd.openxmlformats-officedocument.presentationml.notesSlide+xml"/>
  <Override PartName="/ppt/diagrams/data36.xml" ContentType="application/vnd.openxmlformats-officedocument.drawingml.diagramData+xml"/>
  <Override PartName="/ppt/diagrams/layout36.xml" ContentType="application/vnd.openxmlformats-officedocument.drawingml.diagramLayout+xml"/>
  <Override PartName="/ppt/diagrams/quickStyle36.xml" ContentType="application/vnd.openxmlformats-officedocument.drawingml.diagramStyle+xml"/>
  <Override PartName="/ppt/diagrams/colors36.xml" ContentType="application/vnd.openxmlformats-officedocument.drawingml.diagramColors+xml"/>
  <Override PartName="/ppt/diagrams/drawing36.xml" ContentType="application/vnd.ms-office.drawingml.diagramDrawing+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diagrams/data37.xml" ContentType="application/vnd.openxmlformats-officedocument.drawingml.diagramData+xml"/>
  <Override PartName="/ppt/diagrams/layout37.xml" ContentType="application/vnd.openxmlformats-officedocument.drawingml.diagramLayout+xml"/>
  <Override PartName="/ppt/diagrams/quickStyle37.xml" ContentType="application/vnd.openxmlformats-officedocument.drawingml.diagramStyle+xml"/>
  <Override PartName="/ppt/diagrams/colors37.xml" ContentType="application/vnd.openxmlformats-officedocument.drawingml.diagramColors+xml"/>
  <Override PartName="/ppt/diagrams/drawing37.xml" ContentType="application/vnd.ms-office.drawingml.diagramDrawing+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1.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52.xml" ContentType="application/vnd.openxmlformats-officedocument.presentationml.notesSlide+xml"/>
  <Override PartName="/ppt/diagrams/data38.xml" ContentType="application/vnd.openxmlformats-officedocument.drawingml.diagramData+xml"/>
  <Override PartName="/ppt/diagrams/layout38.xml" ContentType="application/vnd.openxmlformats-officedocument.drawingml.diagramLayout+xml"/>
  <Override PartName="/ppt/diagrams/quickStyle38.xml" ContentType="application/vnd.openxmlformats-officedocument.drawingml.diagramStyle+xml"/>
  <Override PartName="/ppt/diagrams/colors38.xml" ContentType="application/vnd.openxmlformats-officedocument.drawingml.diagramColors+xml"/>
  <Override PartName="/ppt/diagrams/drawing38.xml" ContentType="application/vnd.ms-office.drawingml.diagramDrawing+xml"/>
  <Override PartName="/ppt/notesSlides/notesSlide53.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diagrams/data39.xml" ContentType="application/vnd.openxmlformats-officedocument.drawingml.diagramData+xml"/>
  <Override PartName="/ppt/diagrams/layout39.xml" ContentType="application/vnd.openxmlformats-officedocument.drawingml.diagramLayout+xml"/>
  <Override PartName="/ppt/diagrams/quickStyle39.xml" ContentType="application/vnd.openxmlformats-officedocument.drawingml.diagramStyle+xml"/>
  <Override PartName="/ppt/diagrams/colors39.xml" ContentType="application/vnd.openxmlformats-officedocument.drawingml.diagramColors+xml"/>
  <Override PartName="/ppt/diagrams/drawing39.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diagrams/data40.xml" ContentType="application/vnd.openxmlformats-officedocument.drawingml.diagramData+xml"/>
  <Override PartName="/ppt/diagrams/layout40.xml" ContentType="application/vnd.openxmlformats-officedocument.drawingml.diagramLayout+xml"/>
  <Override PartName="/ppt/diagrams/quickStyle40.xml" ContentType="application/vnd.openxmlformats-officedocument.drawingml.diagramStyle+xml"/>
  <Override PartName="/ppt/diagrams/colors40.xml" ContentType="application/vnd.openxmlformats-officedocument.drawingml.diagramColors+xml"/>
  <Override PartName="/ppt/diagrams/drawing40.xml" ContentType="application/vnd.ms-office.drawingml.diagramDrawing+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diagrams/data41.xml" ContentType="application/vnd.openxmlformats-officedocument.drawingml.diagramData+xml"/>
  <Override PartName="/ppt/diagrams/layout41.xml" ContentType="application/vnd.openxmlformats-officedocument.drawingml.diagramLayout+xml"/>
  <Override PartName="/ppt/diagrams/quickStyle41.xml" ContentType="application/vnd.openxmlformats-officedocument.drawingml.diagramStyle+xml"/>
  <Override PartName="/ppt/diagrams/colors41.xml" ContentType="application/vnd.openxmlformats-officedocument.drawingml.diagramColors+xml"/>
  <Override PartName="/ppt/diagrams/drawing41.xml" ContentType="application/vnd.ms-office.drawingml.diagramDrawing+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diagrams/data42.xml" ContentType="application/vnd.openxmlformats-officedocument.drawingml.diagramData+xml"/>
  <Override PartName="/ppt/diagrams/layout42.xml" ContentType="application/vnd.openxmlformats-officedocument.drawingml.diagramLayout+xml"/>
  <Override PartName="/ppt/diagrams/quickStyle42.xml" ContentType="application/vnd.openxmlformats-officedocument.drawingml.diagramStyle+xml"/>
  <Override PartName="/ppt/diagrams/colors42.xml" ContentType="application/vnd.openxmlformats-officedocument.drawingml.diagramColors+xml"/>
  <Override PartName="/ppt/diagrams/drawing42.xml" ContentType="application/vnd.ms-office.drawingml.diagramDrawing+xml"/>
  <Override PartName="/ppt/notesSlides/notesSlide68.xml" ContentType="application/vnd.openxmlformats-officedocument.presentationml.notesSlide+xml"/>
  <Override PartName="/ppt/diagrams/data43.xml" ContentType="application/vnd.openxmlformats-officedocument.drawingml.diagramData+xml"/>
  <Override PartName="/ppt/diagrams/layout43.xml" ContentType="application/vnd.openxmlformats-officedocument.drawingml.diagramLayout+xml"/>
  <Override PartName="/ppt/diagrams/quickStyle43.xml" ContentType="application/vnd.openxmlformats-officedocument.drawingml.diagramStyle+xml"/>
  <Override PartName="/ppt/diagrams/colors43.xml" ContentType="application/vnd.openxmlformats-officedocument.drawingml.diagramColors+xml"/>
  <Override PartName="/ppt/diagrams/drawing43.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diagrams/data44.xml" ContentType="application/vnd.openxmlformats-officedocument.drawingml.diagramData+xml"/>
  <Override PartName="/ppt/diagrams/layout44.xml" ContentType="application/vnd.openxmlformats-officedocument.drawingml.diagramLayout+xml"/>
  <Override PartName="/ppt/diagrams/quickStyle44.xml" ContentType="application/vnd.openxmlformats-officedocument.drawingml.diagramStyle+xml"/>
  <Override PartName="/ppt/diagrams/colors44.xml" ContentType="application/vnd.openxmlformats-officedocument.drawingml.diagramColors+xml"/>
  <Override PartName="/ppt/diagrams/drawing44.xml" ContentType="application/vnd.ms-office.drawingml.diagramDrawing+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diagrams/data45.xml" ContentType="application/vnd.openxmlformats-officedocument.drawingml.diagramData+xml"/>
  <Override PartName="/ppt/diagrams/layout45.xml" ContentType="application/vnd.openxmlformats-officedocument.drawingml.diagramLayout+xml"/>
  <Override PartName="/ppt/diagrams/quickStyle45.xml" ContentType="application/vnd.openxmlformats-officedocument.drawingml.diagramStyle+xml"/>
  <Override PartName="/ppt/diagrams/colors45.xml" ContentType="application/vnd.openxmlformats-officedocument.drawingml.diagramColors+xml"/>
  <Override PartName="/ppt/diagrams/drawing45.xml" ContentType="application/vnd.ms-office.drawingml.diagramDrawing+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diagrams/data46.xml" ContentType="application/vnd.openxmlformats-officedocument.drawingml.diagramData+xml"/>
  <Override PartName="/ppt/diagrams/layout46.xml" ContentType="application/vnd.openxmlformats-officedocument.drawingml.diagramLayout+xml"/>
  <Override PartName="/ppt/diagrams/quickStyle46.xml" ContentType="application/vnd.openxmlformats-officedocument.drawingml.diagramStyle+xml"/>
  <Override PartName="/ppt/diagrams/colors46.xml" ContentType="application/vnd.openxmlformats-officedocument.drawingml.diagramColors+xml"/>
  <Override PartName="/ppt/diagrams/drawing46.xml" ContentType="application/vnd.ms-office.drawingml.diagramDrawing+xml"/>
  <Override PartName="/ppt/notesSlides/notesSlide75.xml" ContentType="application/vnd.openxmlformats-officedocument.presentationml.notesSlide+xml"/>
  <Override PartName="/ppt/diagrams/data47.xml" ContentType="application/vnd.openxmlformats-officedocument.drawingml.diagramData+xml"/>
  <Override PartName="/ppt/diagrams/layout47.xml" ContentType="application/vnd.openxmlformats-officedocument.drawingml.diagramLayout+xml"/>
  <Override PartName="/ppt/diagrams/quickStyle47.xml" ContentType="application/vnd.openxmlformats-officedocument.drawingml.diagramStyle+xml"/>
  <Override PartName="/ppt/diagrams/colors47.xml" ContentType="application/vnd.openxmlformats-officedocument.drawingml.diagramColors+xml"/>
  <Override PartName="/ppt/diagrams/drawing47.xml" ContentType="application/vnd.ms-office.drawingml.diagramDrawing+xml"/>
  <Override PartName="/ppt/diagrams/data48.xml" ContentType="application/vnd.openxmlformats-officedocument.drawingml.diagramData+xml"/>
  <Override PartName="/ppt/diagrams/layout48.xml" ContentType="application/vnd.openxmlformats-officedocument.drawingml.diagramLayout+xml"/>
  <Override PartName="/ppt/diagrams/quickStyle48.xml" ContentType="application/vnd.openxmlformats-officedocument.drawingml.diagramStyle+xml"/>
  <Override PartName="/ppt/diagrams/colors48.xml" ContentType="application/vnd.openxmlformats-officedocument.drawingml.diagramColors+xml"/>
  <Override PartName="/ppt/diagrams/drawing48.xml" ContentType="application/vnd.ms-office.drawingml.diagramDrawing+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49.xml" ContentType="application/vnd.openxmlformats-officedocument.drawingml.diagramData+xml"/>
  <Override PartName="/ppt/diagrams/layout49.xml" ContentType="application/vnd.openxmlformats-officedocument.drawingml.diagramLayout+xml"/>
  <Override PartName="/ppt/diagrams/quickStyle49.xml" ContentType="application/vnd.openxmlformats-officedocument.drawingml.diagramStyle+xml"/>
  <Override PartName="/ppt/diagrams/colors49.xml" ContentType="application/vnd.openxmlformats-officedocument.drawingml.diagramColors+xml"/>
  <Override PartName="/ppt/diagrams/drawing49.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diagrams/data50.xml" ContentType="application/vnd.openxmlformats-officedocument.drawingml.diagramData+xml"/>
  <Override PartName="/ppt/diagrams/layout50.xml" ContentType="application/vnd.openxmlformats-officedocument.drawingml.diagramLayout+xml"/>
  <Override PartName="/ppt/diagrams/quickStyle50.xml" ContentType="application/vnd.openxmlformats-officedocument.drawingml.diagramStyle+xml"/>
  <Override PartName="/ppt/diagrams/colors50.xml" ContentType="application/vnd.openxmlformats-officedocument.drawingml.diagramColors+xml"/>
  <Override PartName="/ppt/diagrams/drawing50.xml" ContentType="application/vnd.ms-office.drawingml.diagramDrawing+xml"/>
  <Override PartName="/ppt/notesSlides/notesSlide80.xml" ContentType="application/vnd.openxmlformats-officedocument.presentationml.notesSlide+xml"/>
  <Override PartName="/ppt/diagrams/data51.xml" ContentType="application/vnd.openxmlformats-officedocument.drawingml.diagramData+xml"/>
  <Override PartName="/ppt/diagrams/layout51.xml" ContentType="application/vnd.openxmlformats-officedocument.drawingml.diagramLayout+xml"/>
  <Override PartName="/ppt/diagrams/quickStyle51.xml" ContentType="application/vnd.openxmlformats-officedocument.drawingml.diagramStyle+xml"/>
  <Override PartName="/ppt/diagrams/colors51.xml" ContentType="application/vnd.openxmlformats-officedocument.drawingml.diagramColors+xml"/>
  <Override PartName="/ppt/diagrams/drawing51.xml" ContentType="application/vnd.ms-office.drawingml.diagramDrawing+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diagrams/data52.xml" ContentType="application/vnd.openxmlformats-officedocument.drawingml.diagramData+xml"/>
  <Override PartName="/ppt/diagrams/layout52.xml" ContentType="application/vnd.openxmlformats-officedocument.drawingml.diagramLayout+xml"/>
  <Override PartName="/ppt/diagrams/quickStyle52.xml" ContentType="application/vnd.openxmlformats-officedocument.drawingml.diagramStyle+xml"/>
  <Override PartName="/ppt/diagrams/colors52.xml" ContentType="application/vnd.openxmlformats-officedocument.drawingml.diagramColors+xml"/>
  <Override PartName="/ppt/diagrams/drawing52.xml" ContentType="application/vnd.ms-office.drawingml.diagramDrawing+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87.xml" ContentType="application/vnd.openxmlformats-officedocument.presentationml.notesSlide+xml"/>
  <Override PartName="/ppt/diagrams/data53.xml" ContentType="application/vnd.openxmlformats-officedocument.drawingml.diagramData+xml"/>
  <Override PartName="/ppt/diagrams/layout53.xml" ContentType="application/vnd.openxmlformats-officedocument.drawingml.diagramLayout+xml"/>
  <Override PartName="/ppt/diagrams/quickStyle53.xml" ContentType="application/vnd.openxmlformats-officedocument.drawingml.diagramStyle+xml"/>
  <Override PartName="/ppt/diagrams/colors53.xml" ContentType="application/vnd.openxmlformats-officedocument.drawingml.diagramColors+xml"/>
  <Override PartName="/ppt/diagrams/drawing53.xml" ContentType="application/vnd.ms-office.drawingml.diagramDrawing+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diagrams/data54.xml" ContentType="application/vnd.openxmlformats-officedocument.drawingml.diagramData+xml"/>
  <Override PartName="/ppt/diagrams/layout54.xml" ContentType="application/vnd.openxmlformats-officedocument.drawingml.diagramLayout+xml"/>
  <Override PartName="/ppt/diagrams/quickStyle54.xml" ContentType="application/vnd.openxmlformats-officedocument.drawingml.diagramStyle+xml"/>
  <Override PartName="/ppt/diagrams/colors54.xml" ContentType="application/vnd.openxmlformats-officedocument.drawingml.diagramColors+xml"/>
  <Override PartName="/ppt/diagrams/drawing54.xml" ContentType="application/vnd.ms-office.drawingml.diagramDrawing+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diagrams/data55.xml" ContentType="application/vnd.openxmlformats-officedocument.drawingml.diagramData+xml"/>
  <Override PartName="/ppt/diagrams/layout55.xml" ContentType="application/vnd.openxmlformats-officedocument.drawingml.diagramLayout+xml"/>
  <Override PartName="/ppt/diagrams/quickStyle55.xml" ContentType="application/vnd.openxmlformats-officedocument.drawingml.diagramStyle+xml"/>
  <Override PartName="/ppt/diagrams/colors55.xml" ContentType="application/vnd.openxmlformats-officedocument.drawingml.diagramColors+xml"/>
  <Override PartName="/ppt/diagrams/drawing55.xml" ContentType="application/vnd.ms-office.drawingml.diagramDrawing+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notesSlides/notesSlide97.xml" ContentType="application/vnd.openxmlformats-officedocument.presentationml.notesSlide+xml"/>
  <Override PartName="/ppt/diagrams/data56.xml" ContentType="application/vnd.openxmlformats-officedocument.drawingml.diagramData+xml"/>
  <Override PartName="/ppt/diagrams/layout56.xml" ContentType="application/vnd.openxmlformats-officedocument.drawingml.diagramLayout+xml"/>
  <Override PartName="/ppt/diagrams/quickStyle56.xml" ContentType="application/vnd.openxmlformats-officedocument.drawingml.diagramStyle+xml"/>
  <Override PartName="/ppt/diagrams/colors56.xml" ContentType="application/vnd.openxmlformats-officedocument.drawingml.diagramColors+xml"/>
  <Override PartName="/ppt/diagrams/drawing56.xml" ContentType="application/vnd.ms-office.drawingml.diagramDrawing+xml"/>
  <Override PartName="/ppt/notesSlides/notesSlide98.xml" ContentType="application/vnd.openxmlformats-officedocument.presentationml.notesSlide+xml"/>
  <Override PartName="/ppt/diagrams/data57.xml" ContentType="application/vnd.openxmlformats-officedocument.drawingml.diagramData+xml"/>
  <Override PartName="/ppt/diagrams/layout57.xml" ContentType="application/vnd.openxmlformats-officedocument.drawingml.diagramLayout+xml"/>
  <Override PartName="/ppt/diagrams/quickStyle57.xml" ContentType="application/vnd.openxmlformats-officedocument.drawingml.diagramStyle+xml"/>
  <Override PartName="/ppt/diagrams/colors57.xml" ContentType="application/vnd.openxmlformats-officedocument.drawingml.diagramColors+xml"/>
  <Override PartName="/ppt/diagrams/drawing57.xml" ContentType="application/vnd.ms-office.drawingml.diagramDrawing+xml"/>
  <Override PartName="/ppt/notesSlides/notesSlide99.xml" ContentType="application/vnd.openxmlformats-officedocument.presentationml.notesSlide+xml"/>
  <Override PartName="/ppt/diagrams/data58.xml" ContentType="application/vnd.openxmlformats-officedocument.drawingml.diagramData+xml"/>
  <Override PartName="/ppt/diagrams/layout58.xml" ContentType="application/vnd.openxmlformats-officedocument.drawingml.diagramLayout+xml"/>
  <Override PartName="/ppt/diagrams/quickStyle58.xml" ContentType="application/vnd.openxmlformats-officedocument.drawingml.diagramStyle+xml"/>
  <Override PartName="/ppt/diagrams/colors58.xml" ContentType="application/vnd.openxmlformats-officedocument.drawingml.diagramColors+xml"/>
  <Override PartName="/ppt/diagrams/drawing58.xml" ContentType="application/vnd.ms-office.drawingml.diagramDrawing+xml"/>
  <Override PartName="/ppt/notesSlides/notesSlide100.xml" ContentType="application/vnd.openxmlformats-officedocument.presentationml.notesSlide+xml"/>
  <Override PartName="/ppt/diagrams/data59.xml" ContentType="application/vnd.openxmlformats-officedocument.drawingml.diagramData+xml"/>
  <Override PartName="/ppt/diagrams/layout59.xml" ContentType="application/vnd.openxmlformats-officedocument.drawingml.diagramLayout+xml"/>
  <Override PartName="/ppt/diagrams/quickStyle59.xml" ContentType="application/vnd.openxmlformats-officedocument.drawingml.diagramStyle+xml"/>
  <Override PartName="/ppt/diagrams/colors59.xml" ContentType="application/vnd.openxmlformats-officedocument.drawingml.diagramColors+xml"/>
  <Override PartName="/ppt/diagrams/drawing59.xml" ContentType="application/vnd.ms-office.drawingml.diagramDrawing+xml"/>
  <Override PartName="/ppt/notesSlides/notesSlide101.xml" ContentType="application/vnd.openxmlformats-officedocument.presentationml.notesSlide+xml"/>
  <Override PartName="/ppt/diagrams/data60.xml" ContentType="application/vnd.openxmlformats-officedocument.drawingml.diagramData+xml"/>
  <Override PartName="/ppt/diagrams/layout60.xml" ContentType="application/vnd.openxmlformats-officedocument.drawingml.diagramLayout+xml"/>
  <Override PartName="/ppt/diagrams/quickStyle60.xml" ContentType="application/vnd.openxmlformats-officedocument.drawingml.diagramStyle+xml"/>
  <Override PartName="/ppt/diagrams/colors60.xml" ContentType="application/vnd.openxmlformats-officedocument.drawingml.diagramColors+xml"/>
  <Override PartName="/ppt/diagrams/drawing60.xml" ContentType="application/vnd.ms-office.drawingml.diagramDrawing+xml"/>
  <Override PartName="/ppt/notesSlides/notesSlide102.xml" ContentType="application/vnd.openxmlformats-officedocument.presentationml.notesSlide+xml"/>
  <Override PartName="/ppt/diagrams/data61.xml" ContentType="application/vnd.openxmlformats-officedocument.drawingml.diagramData+xml"/>
  <Override PartName="/ppt/diagrams/layout61.xml" ContentType="application/vnd.openxmlformats-officedocument.drawingml.diagramLayout+xml"/>
  <Override PartName="/ppt/diagrams/quickStyle61.xml" ContentType="application/vnd.openxmlformats-officedocument.drawingml.diagramStyle+xml"/>
  <Override PartName="/ppt/diagrams/colors61.xml" ContentType="application/vnd.openxmlformats-officedocument.drawingml.diagramColors+xml"/>
  <Override PartName="/ppt/diagrams/drawing61.xml" ContentType="application/vnd.ms-office.drawingml.diagramDrawing+xml"/>
  <Override PartName="/ppt/notesSlides/notesSlide103.xml" ContentType="application/vnd.openxmlformats-officedocument.presentationml.notesSlide+xml"/>
  <Override PartName="/ppt/diagrams/data62.xml" ContentType="application/vnd.openxmlformats-officedocument.drawingml.diagramData+xml"/>
  <Override PartName="/ppt/diagrams/layout62.xml" ContentType="application/vnd.openxmlformats-officedocument.drawingml.diagramLayout+xml"/>
  <Override PartName="/ppt/diagrams/quickStyle62.xml" ContentType="application/vnd.openxmlformats-officedocument.drawingml.diagramStyle+xml"/>
  <Override PartName="/ppt/diagrams/colors62.xml" ContentType="application/vnd.openxmlformats-officedocument.drawingml.diagramColors+xml"/>
  <Override PartName="/ppt/diagrams/drawing62.xml" ContentType="application/vnd.ms-office.drawingml.diagramDrawing+xml"/>
  <Override PartName="/ppt/notesSlides/notesSlide104.xml" ContentType="application/vnd.openxmlformats-officedocument.presentationml.notesSlide+xml"/>
  <Override PartName="/ppt/diagrams/data63.xml" ContentType="application/vnd.openxmlformats-officedocument.drawingml.diagramData+xml"/>
  <Override PartName="/ppt/diagrams/layout63.xml" ContentType="application/vnd.openxmlformats-officedocument.drawingml.diagramLayout+xml"/>
  <Override PartName="/ppt/diagrams/quickStyle63.xml" ContentType="application/vnd.openxmlformats-officedocument.drawingml.diagramStyle+xml"/>
  <Override PartName="/ppt/diagrams/colors63.xml" ContentType="application/vnd.openxmlformats-officedocument.drawingml.diagramColors+xml"/>
  <Override PartName="/ppt/diagrams/drawing63.xml" ContentType="application/vnd.ms-office.drawingml.diagramDrawing+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diagrams/data64.xml" ContentType="application/vnd.openxmlformats-officedocument.drawingml.diagramData+xml"/>
  <Override PartName="/ppt/diagrams/layout64.xml" ContentType="application/vnd.openxmlformats-officedocument.drawingml.diagramLayout+xml"/>
  <Override PartName="/ppt/diagrams/quickStyle64.xml" ContentType="application/vnd.openxmlformats-officedocument.drawingml.diagramStyle+xml"/>
  <Override PartName="/ppt/diagrams/colors64.xml" ContentType="application/vnd.openxmlformats-officedocument.drawingml.diagramColors+xml"/>
  <Override PartName="/ppt/diagrams/drawing64.xml" ContentType="application/vnd.ms-office.drawingml.diagramDrawing+xml"/>
  <Override PartName="/ppt/notesSlides/notesSlide107.xml" ContentType="application/vnd.openxmlformats-officedocument.presentationml.notesSlide+xml"/>
  <Override PartName="/ppt/diagrams/data65.xml" ContentType="application/vnd.openxmlformats-officedocument.drawingml.diagramData+xml"/>
  <Override PartName="/ppt/diagrams/layout65.xml" ContentType="application/vnd.openxmlformats-officedocument.drawingml.diagramLayout+xml"/>
  <Override PartName="/ppt/diagrams/quickStyle65.xml" ContentType="application/vnd.openxmlformats-officedocument.drawingml.diagramStyle+xml"/>
  <Override PartName="/ppt/diagrams/colors65.xml" ContentType="application/vnd.openxmlformats-officedocument.drawingml.diagramColors+xml"/>
  <Override PartName="/ppt/diagrams/drawing65.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diagrams/data66.xml" ContentType="application/vnd.openxmlformats-officedocument.drawingml.diagramData+xml"/>
  <Override PartName="/ppt/diagrams/layout66.xml" ContentType="application/vnd.openxmlformats-officedocument.drawingml.diagramLayout+xml"/>
  <Override PartName="/ppt/diagrams/quickStyle66.xml" ContentType="application/vnd.openxmlformats-officedocument.drawingml.diagramStyle+xml"/>
  <Override PartName="/ppt/diagrams/colors66.xml" ContentType="application/vnd.openxmlformats-officedocument.drawingml.diagramColors+xml"/>
  <Override PartName="/ppt/diagrams/drawing66.xml" ContentType="application/vnd.ms-office.drawingml.diagramDrawing+xml"/>
  <Override PartName="/ppt/notesSlides/notesSlide110.xml" ContentType="application/vnd.openxmlformats-officedocument.presentationml.notesSlide+xml"/>
  <Override PartName="/ppt/diagrams/data67.xml" ContentType="application/vnd.openxmlformats-officedocument.drawingml.diagramData+xml"/>
  <Override PartName="/ppt/diagrams/layout67.xml" ContentType="application/vnd.openxmlformats-officedocument.drawingml.diagramLayout+xml"/>
  <Override PartName="/ppt/diagrams/quickStyle67.xml" ContentType="application/vnd.openxmlformats-officedocument.drawingml.diagramStyle+xml"/>
  <Override PartName="/ppt/diagrams/colors67.xml" ContentType="application/vnd.openxmlformats-officedocument.drawingml.diagramColors+xml"/>
  <Override PartName="/ppt/diagrams/drawing67.xml" ContentType="application/vnd.ms-office.drawingml.diagramDrawing+xml"/>
  <Override PartName="/ppt/notesSlides/notesSlide111.xml" ContentType="application/vnd.openxmlformats-officedocument.presentationml.notesSlide+xml"/>
  <Override PartName="/ppt/diagrams/data68.xml" ContentType="application/vnd.openxmlformats-officedocument.drawingml.diagramData+xml"/>
  <Override PartName="/ppt/diagrams/layout68.xml" ContentType="application/vnd.openxmlformats-officedocument.drawingml.diagramLayout+xml"/>
  <Override PartName="/ppt/diagrams/quickStyle68.xml" ContentType="application/vnd.openxmlformats-officedocument.drawingml.diagramStyle+xml"/>
  <Override PartName="/ppt/diagrams/colors68.xml" ContentType="application/vnd.openxmlformats-officedocument.drawingml.diagramColors+xml"/>
  <Override PartName="/ppt/diagrams/drawing68.xml" ContentType="application/vnd.ms-office.drawingml.diagramDrawing+xml"/>
  <Override PartName="/ppt/notesSlides/notesSlide112.xml" ContentType="application/vnd.openxmlformats-officedocument.presentationml.notesSlide+xml"/>
  <Override PartName="/ppt/diagrams/data69.xml" ContentType="application/vnd.openxmlformats-officedocument.drawingml.diagramData+xml"/>
  <Override PartName="/ppt/diagrams/layout69.xml" ContentType="application/vnd.openxmlformats-officedocument.drawingml.diagramLayout+xml"/>
  <Override PartName="/ppt/diagrams/quickStyle69.xml" ContentType="application/vnd.openxmlformats-officedocument.drawingml.diagramStyle+xml"/>
  <Override PartName="/ppt/diagrams/colors69.xml" ContentType="application/vnd.openxmlformats-officedocument.drawingml.diagramColors+xml"/>
  <Override PartName="/ppt/diagrams/drawing69.xml" ContentType="application/vnd.ms-office.drawingml.diagramDrawing+xml"/>
  <Override PartName="/ppt/notesSlides/notesSlide11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5"/>
  </p:sldMasterIdLst>
  <p:notesMasterIdLst>
    <p:notesMasterId r:id="rId129"/>
  </p:notesMasterIdLst>
  <p:sldIdLst>
    <p:sldId id="274" r:id="rId6"/>
    <p:sldId id="4490" r:id="rId7"/>
    <p:sldId id="4627" r:id="rId8"/>
    <p:sldId id="4491" r:id="rId9"/>
    <p:sldId id="4489" r:id="rId10"/>
    <p:sldId id="4492" r:id="rId11"/>
    <p:sldId id="4493" r:id="rId12"/>
    <p:sldId id="4494" r:id="rId13"/>
    <p:sldId id="4495" r:id="rId14"/>
    <p:sldId id="4496" r:id="rId15"/>
    <p:sldId id="4497" r:id="rId16"/>
    <p:sldId id="4553" r:id="rId17"/>
    <p:sldId id="4558" r:id="rId18"/>
    <p:sldId id="4559" r:id="rId19"/>
    <p:sldId id="4488" r:id="rId20"/>
    <p:sldId id="4499" r:id="rId21"/>
    <p:sldId id="4500" r:id="rId22"/>
    <p:sldId id="4550" r:id="rId23"/>
    <p:sldId id="4556" r:id="rId24"/>
    <p:sldId id="4601" r:id="rId25"/>
    <p:sldId id="4560" r:id="rId26"/>
    <p:sldId id="4588" r:id="rId27"/>
    <p:sldId id="4551" r:id="rId28"/>
    <p:sldId id="4561" r:id="rId29"/>
    <p:sldId id="4638" r:id="rId30"/>
    <p:sldId id="4589" r:id="rId31"/>
    <p:sldId id="4590" r:id="rId32"/>
    <p:sldId id="4599" r:id="rId33"/>
    <p:sldId id="4600" r:id="rId34"/>
    <p:sldId id="4591" r:id="rId35"/>
    <p:sldId id="4501" r:id="rId36"/>
    <p:sldId id="4563" r:id="rId37"/>
    <p:sldId id="4564" r:id="rId38"/>
    <p:sldId id="4587" r:id="rId39"/>
    <p:sldId id="4565" r:id="rId40"/>
    <p:sldId id="4552" r:id="rId41"/>
    <p:sldId id="4562" r:id="rId42"/>
    <p:sldId id="4614" r:id="rId43"/>
    <p:sldId id="4502" r:id="rId44"/>
    <p:sldId id="4597" r:id="rId45"/>
    <p:sldId id="4503" r:id="rId46"/>
    <p:sldId id="4615" r:id="rId47"/>
    <p:sldId id="4596" r:id="rId48"/>
    <p:sldId id="4613" r:id="rId49"/>
    <p:sldId id="4504" r:id="rId50"/>
    <p:sldId id="4603" r:id="rId51"/>
    <p:sldId id="4654" r:id="rId52"/>
    <p:sldId id="4505" r:id="rId53"/>
    <p:sldId id="4621" r:id="rId54"/>
    <p:sldId id="4622" r:id="rId55"/>
    <p:sldId id="4508" r:id="rId56"/>
    <p:sldId id="4506" r:id="rId57"/>
    <p:sldId id="4512" r:id="rId58"/>
    <p:sldId id="4513" r:id="rId59"/>
    <p:sldId id="4629" r:id="rId60"/>
    <p:sldId id="4625" r:id="rId61"/>
    <p:sldId id="4647" r:id="rId62"/>
    <p:sldId id="4514" r:id="rId63"/>
    <p:sldId id="4631" r:id="rId64"/>
    <p:sldId id="4632" r:id="rId65"/>
    <p:sldId id="4566" r:id="rId66"/>
    <p:sldId id="4567" r:id="rId67"/>
    <p:sldId id="4568" r:id="rId68"/>
    <p:sldId id="4515" r:id="rId69"/>
    <p:sldId id="4569" r:id="rId70"/>
    <p:sldId id="4604" r:id="rId71"/>
    <p:sldId id="4570" r:id="rId72"/>
    <p:sldId id="4516" r:id="rId73"/>
    <p:sldId id="4571" r:id="rId74"/>
    <p:sldId id="4572" r:id="rId75"/>
    <p:sldId id="4650" r:id="rId76"/>
    <p:sldId id="4573" r:id="rId77"/>
    <p:sldId id="4574" r:id="rId78"/>
    <p:sldId id="4518" r:id="rId79"/>
    <p:sldId id="4519" r:id="rId80"/>
    <p:sldId id="4520" r:id="rId81"/>
    <p:sldId id="4612" r:id="rId82"/>
    <p:sldId id="4618" r:id="rId83"/>
    <p:sldId id="4522" r:id="rId84"/>
    <p:sldId id="4611" r:id="rId85"/>
    <p:sldId id="4641" r:id="rId86"/>
    <p:sldId id="4602" r:id="rId87"/>
    <p:sldId id="4616" r:id="rId88"/>
    <p:sldId id="4649" r:id="rId89"/>
    <p:sldId id="4545" r:id="rId90"/>
    <p:sldId id="4521" r:id="rId91"/>
    <p:sldId id="4524" r:id="rId92"/>
    <p:sldId id="4525" r:id="rId93"/>
    <p:sldId id="4526" r:id="rId94"/>
    <p:sldId id="4575" r:id="rId95"/>
    <p:sldId id="4576" r:id="rId96"/>
    <p:sldId id="4577" r:id="rId97"/>
    <p:sldId id="4527" r:id="rId98"/>
    <p:sldId id="4578" r:id="rId99"/>
    <p:sldId id="4579" r:id="rId100"/>
    <p:sldId id="4528" r:id="rId101"/>
    <p:sldId id="4581" r:id="rId102"/>
    <p:sldId id="4582" r:id="rId103"/>
    <p:sldId id="4529" r:id="rId104"/>
    <p:sldId id="4583" r:id="rId105"/>
    <p:sldId id="4584" r:id="rId106"/>
    <p:sldId id="4585" r:id="rId107"/>
    <p:sldId id="4586" r:id="rId108"/>
    <p:sldId id="4619" r:id="rId109"/>
    <p:sldId id="4639" r:id="rId110"/>
    <p:sldId id="4642" r:id="rId111"/>
    <p:sldId id="4643" r:id="rId112"/>
    <p:sldId id="4644" r:id="rId113"/>
    <p:sldId id="4645" r:id="rId114"/>
    <p:sldId id="4640" r:id="rId115"/>
    <p:sldId id="4530" r:id="rId116"/>
    <p:sldId id="4533" r:id="rId117"/>
    <p:sldId id="4534" r:id="rId118"/>
    <p:sldId id="4536" r:id="rId119"/>
    <p:sldId id="4535" r:id="rId120"/>
    <p:sldId id="4537" r:id="rId121"/>
    <p:sldId id="4540" r:id="rId122"/>
    <p:sldId id="4543" r:id="rId123"/>
    <p:sldId id="4620" r:id="rId124"/>
    <p:sldId id="4648" r:id="rId125"/>
    <p:sldId id="4539" r:id="rId126"/>
    <p:sldId id="4542" r:id="rId127"/>
    <p:sldId id="271" r:id="rId128"/>
  </p:sldIdLst>
  <p:sldSz cx="9144000" cy="5143500" type="screen16x9"/>
  <p:notesSz cx="6858000" cy="9144000"/>
  <p:embeddedFontLst>
    <p:embeddedFont>
      <p:font typeface="Bitter"/>
      <p:regular r:id="rId130"/>
      <p:bold r:id="rId131"/>
      <p:italic r:id="rId132"/>
      <p:boldItalic r:id="rId133"/>
    </p:embeddedFont>
    <p:embeddedFont>
      <p:font typeface="Bitter SemiBold" panose="020B0604020202020204" charset="0"/>
      <p:bold r:id="rId134"/>
      <p:italic r:id="rId135"/>
      <p:boldItalic r:id="rId136"/>
    </p:embeddedFont>
    <p:embeddedFont>
      <p:font typeface="Figtree"/>
      <p:regular r:id="rId137"/>
      <p:bold r:id="rId138"/>
      <p:italic r:id="rId139"/>
      <p:boldItalic r:id="rId140"/>
    </p:embeddedFont>
    <p:embeddedFont>
      <p:font typeface="Open Sans" panose="020B0606030504020204" pitchFamily="34" charset="0"/>
      <p:regular r:id="rId141"/>
      <p:bold r:id="rId142"/>
      <p:italic r:id="rId143"/>
      <p:boldItalic r:id="rId1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87F309-EFB7-CEE4-5070-BEC786EF9357}" name="Jamie Smith Reese" initials="JR" userId="S::jsmithreese@umpquahealth.com::d25d17e4-2e4c-4d81-aa5e-9860d1eaa73c" providerId="AD"/>
  <p188:author id="{836BA113-CA36-AD13-68EC-6C091F748B86}" name="Taylor Dombek" initials="TD" userId="S::tdombek@umpquahealth.com::16802f79-90e3-4ee4-8698-5fc6bfc817bb" providerId="AD"/>
  <p188:author id="{76A22D37-E80A-C695-A413-D512587CE46A}" name="Heather Carter" initials="" userId="S::hcarter@umpquahealth.com::be89d708-28f1-4387-80dd-aaf859fe0cd8" providerId="AD"/>
  <p188:author id="{0EDCA67C-FE68-983C-D8F8-E3A437D8C9C2}" name="Camille Heckert" initials="CH" userId="S::checkert@umpquahealth.com::fbe04942-30e6-4394-8597-c894ebffb3e5" providerId="AD"/>
  <p188:author id="{79443A89-F2C5-6457-2D9F-A11BE5354D85}" name="Taylore Davis" initials="TD" userId="S::tdavis@umpquahealth.com::8f1c83c6-afe8-4f18-bd63-d75f078e8c99" providerId="AD"/>
  <p188:author id="{851C92A3-E213-2E82-D50B-3E9D9419925C}" name="Taylore Davis" initials="TD" userId="S::tdavis@UMPQUAHEALTH.COM::8f1c83c6-afe8-4f18-bd63-d75f078e8c99" providerId="AD"/>
  <p188:author id="{80BFE5B6-CF05-3C16-B7E8-E0D7979C0992}" name="Jamie Smith Reese" initials="" userId="S::jsmithreese@UMPQUAHEALTH.COM::d25d17e4-2e4c-4d81-aa5e-9860d1eaa73c" providerId="AD"/>
  <p188:author id="{A949F1C1-3B10-0AA5-6070-7EF52301F4E5}" name="Taylor Dombek" initials="" userId="S::tdombek@UMPQUAHEALTH.COM::16802f79-90e3-4ee4-8698-5fc6bfc817bb" providerId="AD"/>
  <p188:author id="{41E462CB-6B73-B2E5-98EE-2D9537136CFE}" name="Cady Lyon" initials="" userId="S::calyon@umpquahealth.com::85fb8e86-ff36-4f43-830c-ec1c249527b6"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7B"/>
    <a:srgbClr val="A0CBE8"/>
    <a:srgbClr val="499894"/>
    <a:srgbClr val="DBEFF6"/>
    <a:srgbClr val="90C5D0"/>
    <a:srgbClr val="4684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834" y="12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63" Type="http://schemas.openxmlformats.org/officeDocument/2006/relationships/slide" Target="slides/slide58.xml"/><Relationship Id="rId84" Type="http://schemas.openxmlformats.org/officeDocument/2006/relationships/slide" Target="slides/slide79.xml"/><Relationship Id="rId138" Type="http://schemas.openxmlformats.org/officeDocument/2006/relationships/font" Target="fonts/font9.fntdata"/><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53" Type="http://schemas.openxmlformats.org/officeDocument/2006/relationships/slide" Target="slides/slide48.xml"/><Relationship Id="rId74" Type="http://schemas.openxmlformats.org/officeDocument/2006/relationships/slide" Target="slides/slide69.xml"/><Relationship Id="rId128" Type="http://schemas.openxmlformats.org/officeDocument/2006/relationships/slide" Target="slides/slide123.xml"/><Relationship Id="rId149" Type="http://schemas.microsoft.com/office/2018/10/relationships/authors" Target="authors.xml"/><Relationship Id="rId5" Type="http://schemas.openxmlformats.org/officeDocument/2006/relationships/slideMaster" Target="slideMasters/slideMaster1.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134" Type="http://schemas.openxmlformats.org/officeDocument/2006/relationships/font" Target="fonts/font5.fntdata"/><Relationship Id="rId139" Type="http://schemas.openxmlformats.org/officeDocument/2006/relationships/font" Target="fonts/font10.fntdata"/><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slide" Target="slides/slide119.xml"/><Relationship Id="rId129" Type="http://schemas.openxmlformats.org/officeDocument/2006/relationships/notesMaster" Target="notesMasters/notesMaster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40" Type="http://schemas.openxmlformats.org/officeDocument/2006/relationships/font" Target="fonts/font11.fntdata"/><Relationship Id="rId145"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0" Type="http://schemas.openxmlformats.org/officeDocument/2006/relationships/font" Target="fonts/font1.fntdata"/><Relationship Id="rId135" Type="http://schemas.openxmlformats.org/officeDocument/2006/relationships/font" Target="fonts/font6.fntdata"/><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slide" Target="slides/slide120.xml"/><Relationship Id="rId141" Type="http://schemas.openxmlformats.org/officeDocument/2006/relationships/font" Target="fonts/font12.fntdata"/><Relationship Id="rId146"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131" Type="http://schemas.openxmlformats.org/officeDocument/2006/relationships/font" Target="fonts/font2.fntdata"/><Relationship Id="rId136" Type="http://schemas.openxmlformats.org/officeDocument/2006/relationships/font" Target="fonts/font7.fntdata"/><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font" Target="fonts/font13.fntdata"/><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137" Type="http://schemas.openxmlformats.org/officeDocument/2006/relationships/font" Target="fonts/font8.fntdata"/><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font" Target="fonts/font3.fntdata"/><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27" Type="http://schemas.openxmlformats.org/officeDocument/2006/relationships/slide" Target="slides/slide122.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font" Target="fonts/font14.fntdata"/><Relationship Id="rId148" Type="http://schemas.openxmlformats.org/officeDocument/2006/relationships/tableStyles" Target="tableStyles.xml"/><Relationship Id="rId4" Type="http://schemas.openxmlformats.org/officeDocument/2006/relationships/customXml" Target="../customXml/item4.xml"/><Relationship Id="rId9" Type="http://schemas.openxmlformats.org/officeDocument/2006/relationships/slide" Target="slides/slide4.xml"/><Relationship Id="rId26" Type="http://schemas.openxmlformats.org/officeDocument/2006/relationships/slide" Target="slides/slide21.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font" Target="fonts/font4.fntdata"/><Relationship Id="rId16" Type="http://schemas.openxmlformats.org/officeDocument/2006/relationships/slide" Target="slides/slide11.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font" Target="fonts/font15.fntdata"/><Relationship Id="rId90" Type="http://schemas.openxmlformats.org/officeDocument/2006/relationships/slide" Target="slides/slide85.xml"/></Relationships>
</file>

<file path=ppt/charts/_rels/chart1.xml.rels><?xml version="1.0" encoding="UTF-8" standalone="yes"?>
<Relationships xmlns="http://schemas.openxmlformats.org/package/2006/relationships"><Relationship Id="rId3" Type="http://schemas.openxmlformats.org/officeDocument/2006/relationships/oleObject" Target="https://umpquahealth.sharepoint.com/sites/BehavioralHealth/Shared%20Documents/Behavioral%20Health%20Operations/Contract%20Deliverables/Comprehensive%20Behavioral%20Health%20Plan%20(CBHP)/2024%20CBHP%20Information/2024%20Contract%20Deliverable/UHA%20Comprehensive%20Behavioral%20Health%20Plan%20-%20Progress%20Report%203_12.31.24_BarStacked.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umpquahealth.sharepoint.com/sites/BehavioralHealth/Shared%20Documents/Behavioral%20Health%20Operations/Contract%20Deliverables/Comprehensive%20Behavioral%20Health%20Plan%20(CBHP)/2024%20CBHP%20Information/2024%20Contract%20Deliverable/UHA%20Comprehensive%20Behavioral%20Health%20Plan%20-%20Progress%20Report%203_12.31.24_Lin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Figtree" pitchFamily="2" charset="0"/>
                <a:ea typeface="+mn-ea"/>
                <a:cs typeface="+mn-cs"/>
              </a:defRPr>
            </a:pPr>
            <a:r>
              <a:rPr lang="en-US">
                <a:solidFill>
                  <a:schemeClr val="bg2"/>
                </a:solidFill>
              </a:rPr>
              <a:t>2024 Point in Time Count Results</a:t>
            </a:r>
          </a:p>
        </c:rich>
      </c:tx>
      <c:layout>
        <c:manualLayout>
          <c:xMode val="edge"/>
          <c:yMode val="edge"/>
          <c:x val="0.2008403020315204"/>
          <c:y val="3.7744878016701157E-2"/>
        </c:manualLayout>
      </c:layout>
      <c:overlay val="0"/>
      <c:spPr>
        <a:noFill/>
        <a:ln>
          <a:noFill/>
        </a:ln>
        <a:effectLst/>
      </c:spPr>
      <c:txPr>
        <a:bodyPr rot="0" spcFirstLastPara="1" vertOverflow="ellipsis" vert="horz" wrap="square" anchor="ctr" anchorCtr="1"/>
        <a:lstStyle/>
        <a:p>
          <a:pPr>
            <a:defRPr sz="2128" b="1" i="0" u="none" strike="noStrike" kern="1200" cap="all" spc="120" normalizeH="0" baseline="0">
              <a:solidFill>
                <a:schemeClr val="tx1">
                  <a:lumMod val="65000"/>
                  <a:lumOff val="35000"/>
                </a:schemeClr>
              </a:solidFill>
              <a:latin typeface="Figtree" pitchFamily="2" charset="0"/>
              <a:ea typeface="+mn-ea"/>
              <a:cs typeface="+mn-cs"/>
            </a:defRPr>
          </a:pPr>
          <a:endParaRPr lang="en-US"/>
        </a:p>
      </c:txPr>
    </c:title>
    <c:autoTitleDeleted val="0"/>
    <c:plotArea>
      <c:layout/>
      <c:barChart>
        <c:barDir val="bar"/>
        <c:grouping val="stacked"/>
        <c:varyColors val="0"/>
        <c:ser>
          <c:idx val="0"/>
          <c:order val="0"/>
          <c:tx>
            <c:strRef>
              <c:f>Sheet1!$B$1</c:f>
              <c:strCache>
                <c:ptCount val="1"/>
                <c:pt idx="0">
                  <c:v>Number of Individuals by Location</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lt1"/>
                    </a:solidFill>
                    <a:latin typeface="Figtree"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Sheet1!$A$2:$A$5</c:f>
              <c:strCache>
                <c:ptCount val="4"/>
                <c:pt idx="0">
                  <c:v>Emergency Shelter</c:v>
                </c:pt>
                <c:pt idx="1">
                  <c:v>Transitional Housing</c:v>
                </c:pt>
                <c:pt idx="2">
                  <c:v>Unsheltered</c:v>
                </c:pt>
                <c:pt idx="3">
                  <c:v>Total Unhoused</c:v>
                </c:pt>
              </c:strCache>
            </c:strRef>
          </c:cat>
          <c:val>
            <c:numRef>
              <c:f>Sheet1!$B$2:$B$5</c:f>
              <c:numCache>
                <c:formatCode>General</c:formatCode>
                <c:ptCount val="4"/>
                <c:pt idx="0">
                  <c:v>43</c:v>
                </c:pt>
                <c:pt idx="1">
                  <c:v>48</c:v>
                </c:pt>
                <c:pt idx="2">
                  <c:v>243</c:v>
                </c:pt>
                <c:pt idx="3">
                  <c:v>334</c:v>
                </c:pt>
              </c:numCache>
            </c:numRef>
          </c:val>
          <c:extLst>
            <c:ext xmlns:c16="http://schemas.microsoft.com/office/drawing/2014/chart" uri="{C3380CC4-5D6E-409C-BE32-E72D297353CC}">
              <c16:uniqueId val="{00000000-4717-42D7-B202-E93F67F59186}"/>
            </c:ext>
          </c:extLst>
        </c:ser>
        <c:dLbls>
          <c:dLblPos val="ctr"/>
          <c:showLegendKey val="0"/>
          <c:showVal val="1"/>
          <c:showCatName val="0"/>
          <c:showSerName val="0"/>
          <c:showPercent val="0"/>
          <c:showBubbleSize val="0"/>
        </c:dLbls>
        <c:gapWidth val="79"/>
        <c:overlap val="100"/>
        <c:axId val="2080388832"/>
        <c:axId val="2080393632"/>
      </c:barChart>
      <c:catAx>
        <c:axId val="2080388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064" b="0" i="0" u="none" strike="noStrike" kern="1200" cap="all" spc="120" normalizeH="0" baseline="0">
                <a:solidFill>
                  <a:schemeClr val="tx1">
                    <a:lumMod val="65000"/>
                    <a:lumOff val="35000"/>
                  </a:schemeClr>
                </a:solidFill>
                <a:latin typeface="Figtree" pitchFamily="2" charset="0"/>
                <a:ea typeface="+mn-ea"/>
                <a:cs typeface="+mn-cs"/>
              </a:defRPr>
            </a:pPr>
            <a:endParaRPr lang="en-US"/>
          </a:p>
        </c:txPr>
        <c:crossAx val="2080393632"/>
        <c:crosses val="autoZero"/>
        <c:auto val="1"/>
        <c:lblAlgn val="ctr"/>
        <c:lblOffset val="100"/>
        <c:noMultiLvlLbl val="0"/>
      </c:catAx>
      <c:valAx>
        <c:axId val="2080393632"/>
        <c:scaling>
          <c:orientation val="minMax"/>
        </c:scaling>
        <c:delete val="0"/>
        <c:axPos val="b"/>
        <c:numFmt formatCode="General" sourceLinked="1"/>
        <c:majorTickMark val="out"/>
        <c:minorTickMark val="none"/>
        <c:tickLblPos val="nextTo"/>
        <c:spPr>
          <a:noFill/>
          <a:ln w="9525" cap="flat" cmpd="sng" algn="ctr">
            <a:solidFill>
              <a:schemeClr val="dk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Figtree" pitchFamily="2" charset="0"/>
                <a:ea typeface="+mn-ea"/>
                <a:cs typeface="+mn-cs"/>
              </a:defRPr>
            </a:pPr>
            <a:endParaRPr lang="en-US"/>
          </a:p>
        </c:txPr>
        <c:crossAx val="2080388832"/>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Figtree" pitchFamily="2" charset="0"/>
              <a:ea typeface="+mn-ea"/>
              <a:cs typeface="+mn-cs"/>
            </a:defRPr>
          </a:pPr>
          <a:endParaRPr lang="en-US"/>
        </a:p>
      </c:txPr>
    </c:legend>
    <c:plotVisOnly val="1"/>
    <c:dispBlanksAs val="gap"/>
    <c:showDLblsOverMax val="0"/>
  </c:chart>
  <c:spPr>
    <a:noFill/>
    <a:ln>
      <a:noFill/>
    </a:ln>
    <a:effectLst/>
  </c:spPr>
  <c:txPr>
    <a:bodyPr/>
    <a:lstStyle/>
    <a:p>
      <a:pPr>
        <a:defRPr>
          <a:latin typeface="Figtree" pitchFamily="2"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1677695332433686"/>
          <c:y val="9.9266952551552781E-2"/>
          <c:w val="0.36368652768088816"/>
          <c:h val="0.80759392283520604"/>
        </c:manualLayout>
      </c:layout>
      <c:pieChart>
        <c:varyColors val="1"/>
        <c:ser>
          <c:idx val="0"/>
          <c:order val="0"/>
          <c:tx>
            <c:strRef>
              <c:f>Sheet1!$B$1</c:f>
              <c:strCache>
                <c:ptCount val="1"/>
                <c:pt idx="0">
                  <c:v>Network Demographics</c:v>
                </c:pt>
              </c:strCache>
            </c:strRef>
          </c:tx>
          <c:explosion val="37"/>
          <c:dPt>
            <c:idx val="0"/>
            <c:bubble3D val="0"/>
            <c:explosion val="0"/>
            <c:spPr>
              <a:solidFill>
                <a:schemeClr val="accent2"/>
              </a:solidFill>
              <a:ln w="19050">
                <a:solidFill>
                  <a:schemeClr val="lt1"/>
                </a:solidFill>
              </a:ln>
              <a:effectLst/>
            </c:spPr>
            <c:extLst>
              <c:ext xmlns:c16="http://schemas.microsoft.com/office/drawing/2014/chart" uri="{C3380CC4-5D6E-409C-BE32-E72D297353CC}">
                <c16:uniqueId val="{00000001-C417-4386-89FB-02A88C1C8774}"/>
              </c:ext>
            </c:extLst>
          </c:dPt>
          <c:dPt>
            <c:idx val="1"/>
            <c:bubble3D val="0"/>
            <c:spPr>
              <a:solidFill>
                <a:schemeClr val="accent4"/>
              </a:solidFill>
              <a:ln w="19050">
                <a:solidFill>
                  <a:schemeClr val="lt1"/>
                </a:solidFill>
              </a:ln>
              <a:effectLst/>
            </c:spPr>
            <c:extLst>
              <c:ext xmlns:c16="http://schemas.microsoft.com/office/drawing/2014/chart" uri="{C3380CC4-5D6E-409C-BE32-E72D297353CC}">
                <c16:uniqueId val="{00000003-C183-4C92-8476-BDD2D9F580A3}"/>
              </c:ext>
            </c:extLst>
          </c:dPt>
          <c:dPt>
            <c:idx val="2"/>
            <c:bubble3D val="0"/>
            <c:spPr>
              <a:solidFill>
                <a:schemeClr val="accent6"/>
              </a:solidFill>
              <a:ln w="19050">
                <a:solidFill>
                  <a:schemeClr val="lt1"/>
                </a:solidFill>
              </a:ln>
              <a:effectLst/>
            </c:spPr>
            <c:extLst>
              <c:ext xmlns:c16="http://schemas.microsoft.com/office/drawing/2014/chart" uri="{C3380CC4-5D6E-409C-BE32-E72D297353CC}">
                <c16:uniqueId val="{00000005-C183-4C92-8476-BDD2D9F580A3}"/>
              </c:ext>
            </c:extLst>
          </c:dPt>
          <c:dPt>
            <c:idx val="3"/>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7-C183-4C92-8476-BDD2D9F580A3}"/>
              </c:ext>
            </c:extLst>
          </c:dPt>
          <c:dPt>
            <c:idx val="4"/>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09-C183-4C92-8476-BDD2D9F580A3}"/>
              </c:ext>
            </c:extLst>
          </c:dPt>
          <c:dPt>
            <c:idx val="5"/>
            <c:bubble3D val="0"/>
            <c:spPr>
              <a:solidFill>
                <a:schemeClr val="accent6">
                  <a:lumMod val="60000"/>
                </a:schemeClr>
              </a:solidFill>
              <a:ln w="19050">
                <a:solidFill>
                  <a:schemeClr val="lt1"/>
                </a:solidFill>
              </a:ln>
              <a:effectLst/>
            </c:spPr>
            <c:extLst>
              <c:ext xmlns:c16="http://schemas.microsoft.com/office/drawing/2014/chart" uri="{C3380CC4-5D6E-409C-BE32-E72D297353CC}">
                <c16:uniqueId val="{0000000B-C183-4C92-8476-BDD2D9F580A3}"/>
              </c:ext>
            </c:extLst>
          </c:dPt>
          <c:dPt>
            <c:idx val="6"/>
            <c:bubble3D val="0"/>
            <c:explosion val="18"/>
            <c:spPr>
              <a:solidFill>
                <a:schemeClr val="accent2">
                  <a:lumMod val="80000"/>
                  <a:lumOff val="20000"/>
                </a:schemeClr>
              </a:solidFill>
              <a:ln w="19050">
                <a:solidFill>
                  <a:schemeClr val="lt1"/>
                </a:solidFill>
              </a:ln>
              <a:effectLst/>
            </c:spPr>
            <c:extLst>
              <c:ext xmlns:c16="http://schemas.microsoft.com/office/drawing/2014/chart" uri="{C3380CC4-5D6E-409C-BE32-E72D297353CC}">
                <c16:uniqueId val="{0000000D-C183-4C92-8476-BDD2D9F580A3}"/>
              </c:ext>
            </c:extLst>
          </c:dPt>
          <c:dPt>
            <c:idx val="7"/>
            <c:bubble3D val="0"/>
            <c:explosion val="19"/>
            <c:spPr>
              <a:solidFill>
                <a:schemeClr val="accent4">
                  <a:lumMod val="80000"/>
                  <a:lumOff val="20000"/>
                </a:schemeClr>
              </a:solidFill>
              <a:ln w="19050">
                <a:solidFill>
                  <a:schemeClr val="lt1"/>
                </a:solidFill>
              </a:ln>
              <a:effectLst/>
            </c:spPr>
            <c:extLst>
              <c:ext xmlns:c16="http://schemas.microsoft.com/office/drawing/2014/chart" uri="{C3380CC4-5D6E-409C-BE32-E72D297353CC}">
                <c16:uniqueId val="{0000000F-C183-4C92-8476-BDD2D9F580A3}"/>
              </c:ext>
            </c:extLst>
          </c:dPt>
          <c:dLbls>
            <c:dLbl>
              <c:idx val="1"/>
              <c:layout>
                <c:manualLayout>
                  <c:x val="7.7607134976549669E-2"/>
                  <c:y val="5.0075693150222256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183-4C92-8476-BDD2D9F580A3}"/>
                </c:ext>
              </c:extLst>
            </c:dLbl>
            <c:dLbl>
              <c:idx val="2"/>
              <c:layout>
                <c:manualLayout>
                  <c:x val="-1.207902092348322E-2"/>
                  <c:y val="1.962328333363489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183-4C92-8476-BDD2D9F580A3}"/>
                </c:ext>
              </c:extLst>
            </c:dLbl>
            <c:dLbl>
              <c:idx val="3"/>
              <c:layout>
                <c:manualLayout>
                  <c:x val="-0.12035476280935518"/>
                  <c:y val="-1.4627414792431891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183-4C92-8476-BDD2D9F580A3}"/>
                </c:ext>
              </c:extLst>
            </c:dLbl>
            <c:dLbl>
              <c:idx val="4"/>
              <c:layout>
                <c:manualLayout>
                  <c:x val="-2.7969719090338512E-2"/>
                  <c:y val="-6.4006851587143629E-2"/>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183-4C92-8476-BDD2D9F580A3}"/>
                </c:ext>
              </c:extLst>
            </c:dLbl>
            <c:dLbl>
              <c:idx val="5"/>
              <c:layout>
                <c:manualLayout>
                  <c:x val="-2.8514841954567771E-2"/>
                  <c:y val="-0.2034342374292073"/>
                </c:manualLayout>
              </c:layout>
              <c:showLegendKey val="0"/>
              <c:showVal val="1"/>
              <c:showCatName val="1"/>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183-4C92-8476-BDD2D9F580A3}"/>
                </c:ext>
              </c:extLst>
            </c:dLbl>
            <c:spPr>
              <a:noFill/>
              <a:ln>
                <a:noFill/>
              </a:ln>
              <a:effectLst/>
            </c:spPr>
            <c:txPr>
              <a:bodyPr rot="0" spcFirstLastPara="1" vertOverflow="ellipsis" vert="horz" wrap="square" anchor="ctr" anchorCtr="1"/>
              <a:lstStyle/>
              <a:p>
                <a:pPr>
                  <a:defRPr sz="1197" b="0" i="0" u="none" strike="noStrike" kern="1200" baseline="0">
                    <a:solidFill>
                      <a:srgbClr val="005B7B"/>
                    </a:solidFill>
                    <a:latin typeface="+mn-lt"/>
                    <a:ea typeface="+mn-ea"/>
                    <a:cs typeface="+mn-cs"/>
                  </a:defRPr>
                </a:pPr>
                <a:endParaRPr lang="en-US"/>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Sheet1!$A$2:$A$9</c:f>
              <c:strCache>
                <c:ptCount val="8"/>
                <c:pt idx="0">
                  <c:v>White</c:v>
                </c:pt>
                <c:pt idx="1">
                  <c:v>Hispanic or Latino/a/x</c:v>
                </c:pt>
                <c:pt idx="2">
                  <c:v>Asian</c:v>
                </c:pt>
                <c:pt idx="3">
                  <c:v>American Indian or Alaska Native, Black or African American, Native Hawaiian or Pacific Islander, Middle Eastern/North African</c:v>
                </c:pt>
                <c:pt idx="4">
                  <c:v>Other Race</c:v>
                </c:pt>
                <c:pt idx="5">
                  <c:v>Multi-Racial</c:v>
                </c:pt>
                <c:pt idx="6">
                  <c:v>Declined to Answer</c:v>
                </c:pt>
                <c:pt idx="7">
                  <c:v>Unknown</c:v>
                </c:pt>
              </c:strCache>
            </c:strRef>
          </c:cat>
          <c:val>
            <c:numRef>
              <c:f>Sheet1!$B$2:$B$9</c:f>
              <c:numCache>
                <c:formatCode>General</c:formatCode>
                <c:ptCount val="8"/>
                <c:pt idx="0">
                  <c:v>58.6</c:v>
                </c:pt>
                <c:pt idx="1">
                  <c:v>1</c:v>
                </c:pt>
                <c:pt idx="2">
                  <c:v>2.8</c:v>
                </c:pt>
                <c:pt idx="3">
                  <c:v>0.5</c:v>
                </c:pt>
                <c:pt idx="4">
                  <c:v>1.3</c:v>
                </c:pt>
                <c:pt idx="5">
                  <c:v>2.1</c:v>
                </c:pt>
                <c:pt idx="6">
                  <c:v>17.3</c:v>
                </c:pt>
                <c:pt idx="7">
                  <c:v>11.1</c:v>
                </c:pt>
              </c:numCache>
            </c:numRef>
          </c:val>
          <c:extLst>
            <c:ext xmlns:c16="http://schemas.microsoft.com/office/drawing/2014/chart" uri="{C3380CC4-5D6E-409C-BE32-E72D297353CC}">
              <c16:uniqueId val="{00000000-C417-4386-89FB-02A88C1C8774}"/>
            </c:ext>
          </c:extLst>
        </c:ser>
        <c:dLbls>
          <c:showLegendKey val="0"/>
          <c:showVal val="1"/>
          <c:showCatName val="1"/>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005B7B"/>
          </a:solidFill>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bg2"/>
                </a:solidFill>
                <a:latin typeface="Bitter" pitchFamily="2" charset="0"/>
                <a:ea typeface="+mn-ea"/>
                <a:cs typeface="+mn-cs"/>
              </a:defRPr>
            </a:pPr>
            <a:r>
              <a:rPr lang="en-US" b="1">
                <a:solidFill>
                  <a:schemeClr val="bg2"/>
                </a:solidFill>
                <a:latin typeface="Bitter" pitchFamily="2" charset="0"/>
              </a:rPr>
              <a:t>Languages Spoken by Practices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2"/>
              </a:solidFill>
              <a:latin typeface="Bitter" pitchFamily="2" charset="0"/>
              <a:ea typeface="+mn-ea"/>
              <a:cs typeface="+mn-cs"/>
            </a:defRPr>
          </a:pPr>
          <a:endParaRPr lang="en-US"/>
        </a:p>
      </c:txPr>
    </c:title>
    <c:autoTitleDeleted val="0"/>
    <c:plotArea>
      <c:layout/>
      <c:pieChart>
        <c:varyColors val="1"/>
        <c:ser>
          <c:idx val="0"/>
          <c:order val="0"/>
          <c:tx>
            <c:strRef>
              <c:f>Sheet1!$B$1</c:f>
              <c:strCache>
                <c:ptCount val="1"/>
                <c:pt idx="0">
                  <c:v>Languages Spoken by Practices</c:v>
                </c:pt>
              </c:strCache>
            </c:strRef>
          </c:tx>
          <c:dPt>
            <c:idx val="0"/>
            <c:bubble3D val="0"/>
            <c:spPr>
              <a:solidFill>
                <a:schemeClr val="accent2">
                  <a:shade val="53000"/>
                </a:schemeClr>
              </a:solidFill>
              <a:ln w="19050">
                <a:solidFill>
                  <a:schemeClr val="lt1"/>
                </a:solidFill>
              </a:ln>
              <a:effectLst/>
            </c:spPr>
            <c:extLst>
              <c:ext xmlns:c16="http://schemas.microsoft.com/office/drawing/2014/chart" uri="{C3380CC4-5D6E-409C-BE32-E72D297353CC}">
                <c16:uniqueId val="{00000001-1928-4916-AE46-104B6B75418E}"/>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2-1928-4916-AE46-104B6B75418E}"/>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19DC-4A67-ABFF-23C0DE49409C}"/>
              </c:ext>
            </c:extLst>
          </c:dPt>
          <c:dPt>
            <c:idx val="3"/>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7-19DC-4A67-ABFF-23C0DE49409C}"/>
              </c:ext>
            </c:extLst>
          </c:dPt>
          <c:dPt>
            <c:idx val="4"/>
            <c:bubble3D val="0"/>
            <c:spPr>
              <a:solidFill>
                <a:schemeClr val="accent2">
                  <a:tint val="54000"/>
                </a:schemeClr>
              </a:solidFill>
              <a:ln w="19050">
                <a:solidFill>
                  <a:schemeClr val="lt1"/>
                </a:solidFill>
              </a:ln>
              <a:effectLst/>
            </c:spPr>
            <c:extLst>
              <c:ext xmlns:c16="http://schemas.microsoft.com/office/drawing/2014/chart" uri="{C3380CC4-5D6E-409C-BE32-E72D297353CC}">
                <c16:uniqueId val="{00000009-19DC-4A67-ABFF-23C0DE49409C}"/>
              </c:ext>
            </c:extLst>
          </c:dPt>
          <c:dLbls>
            <c:dLbl>
              <c:idx val="0"/>
              <c:layout>
                <c:manualLayout>
                  <c:x val="-1.6285218133567616E-2"/>
                  <c:y val="4.8289452893657823E-5"/>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928-4916-AE46-104B6B75418E}"/>
                </c:ext>
              </c:extLst>
            </c:dLbl>
            <c:dLbl>
              <c:idx val="1"/>
              <c:layout>
                <c:manualLayout>
                  <c:x val="-4.3490582186616618E-2"/>
                  <c:y val="-5.642836095413388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1928-4916-AE46-104B6B75418E}"/>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Bitter" pitchFamily="2"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Spanish</c:v>
                </c:pt>
                <c:pt idx="1">
                  <c:v>English</c:v>
                </c:pt>
                <c:pt idx="2">
                  <c:v>French</c:v>
                </c:pt>
                <c:pt idx="3">
                  <c:v>Russian</c:v>
                </c:pt>
                <c:pt idx="4">
                  <c:v>Mien</c:v>
                </c:pt>
              </c:strCache>
            </c:strRef>
          </c:cat>
          <c:val>
            <c:numRef>
              <c:f>Sheet1!$B$2:$B$6</c:f>
              <c:numCache>
                <c:formatCode>General</c:formatCode>
                <c:ptCount val="5"/>
                <c:pt idx="0">
                  <c:v>12</c:v>
                </c:pt>
                <c:pt idx="1">
                  <c:v>76</c:v>
                </c:pt>
                <c:pt idx="2">
                  <c:v>1</c:v>
                </c:pt>
                <c:pt idx="3">
                  <c:v>1</c:v>
                </c:pt>
                <c:pt idx="4">
                  <c:v>1</c:v>
                </c:pt>
              </c:numCache>
            </c:numRef>
          </c:val>
          <c:extLst>
            <c:ext xmlns:c16="http://schemas.microsoft.com/office/drawing/2014/chart" uri="{C3380CC4-5D6E-409C-BE32-E72D297353CC}">
              <c16:uniqueId val="{00000000-1928-4916-AE46-104B6B75418E}"/>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Bitter"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2"/>
                </a:solidFill>
                <a:latin typeface="Bitter" pitchFamily="2" charset="0"/>
                <a:ea typeface="+mn-ea"/>
                <a:cs typeface="+mn-cs"/>
              </a:defRPr>
            </a:pPr>
            <a:r>
              <a:rPr lang="en-US" sz="1400" b="1">
                <a:latin typeface="Figtree" pitchFamily="2" charset="0"/>
              </a:rPr>
              <a:t>Number Of </a:t>
            </a:r>
          </a:p>
          <a:p>
            <a:pPr>
              <a:defRPr/>
            </a:pPr>
            <a:r>
              <a:rPr lang="en-US" sz="1400" b="1">
                <a:latin typeface="Figtree" pitchFamily="2" charset="0"/>
              </a:rPr>
              <a:t>Families Served</a:t>
            </a:r>
          </a:p>
        </c:rich>
      </c:tx>
      <c:layout>
        <c:manualLayout>
          <c:xMode val="edge"/>
          <c:yMode val="edge"/>
          <c:x val="0.32110652167522613"/>
          <c:y val="4.2035833825556215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bg2"/>
              </a:solidFill>
              <a:latin typeface="Bitter" pitchFamily="2" charset="0"/>
              <a:ea typeface="+mn-ea"/>
              <a:cs typeface="+mn-cs"/>
            </a:defRPr>
          </a:pPr>
          <a:endParaRPr lang="en-US"/>
        </a:p>
      </c:txPr>
    </c:title>
    <c:autoTitleDeleted val="0"/>
    <c:plotArea>
      <c:layout>
        <c:manualLayout>
          <c:layoutTarget val="inner"/>
          <c:xMode val="edge"/>
          <c:yMode val="edge"/>
          <c:x val="0.28084652798906362"/>
          <c:y val="0.26770658515429463"/>
          <c:w val="0.45047679977327004"/>
          <c:h val="0.61719154627012951"/>
        </c:manualLayout>
      </c:layout>
      <c:pieChart>
        <c:varyColors val="1"/>
        <c:ser>
          <c:idx val="0"/>
          <c:order val="0"/>
          <c:tx>
            <c:strRef>
              <c:f>Sheet1!$B$1</c:f>
              <c:strCache>
                <c:ptCount val="1"/>
                <c:pt idx="0">
                  <c:v>Number Of Families Served</c:v>
                </c:pt>
              </c:strCache>
            </c:strRef>
          </c:tx>
          <c:explosion val="1"/>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8DE-4774-A914-221BC855D9C7}"/>
              </c:ext>
            </c:extLst>
          </c:dPt>
          <c:dPt>
            <c:idx val="1"/>
            <c:bubble3D val="0"/>
            <c:explosion val="24"/>
            <c:spPr>
              <a:solidFill>
                <a:schemeClr val="accent2"/>
              </a:solidFill>
              <a:ln w="19050">
                <a:solidFill>
                  <a:schemeClr val="lt1"/>
                </a:solidFill>
              </a:ln>
              <a:effectLst/>
            </c:spPr>
            <c:extLst>
              <c:ext xmlns:c16="http://schemas.microsoft.com/office/drawing/2014/chart" uri="{C3380CC4-5D6E-409C-BE32-E72D297353CC}">
                <c16:uniqueId val="{00000003-88DE-4774-A914-221BC855D9C7}"/>
              </c:ext>
            </c:extLst>
          </c:dPt>
          <c:dLbls>
            <c:spPr>
              <a:noFill/>
              <a:ln>
                <a:noFill/>
              </a:ln>
              <a:effectLst/>
            </c:spPr>
            <c:txPr>
              <a:bodyPr rot="0" spcFirstLastPara="1" vertOverflow="ellipsis" vert="horz" wrap="square" anchor="ctr" anchorCtr="1"/>
              <a:lstStyle/>
              <a:p>
                <a:pPr>
                  <a:defRPr sz="1197" b="1" i="0" u="none" strike="noStrike" kern="1200" baseline="0">
                    <a:solidFill>
                      <a:schemeClr val="bg1"/>
                    </a:solidFill>
                    <a:latin typeface="Bitter" pitchFamily="2" charset="0"/>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numRef>
              <c:f>Sheet1!$A$2:$A$3</c:f>
              <c:numCache>
                <c:formatCode>General</c:formatCode>
                <c:ptCount val="2"/>
                <c:pt idx="0">
                  <c:v>2023</c:v>
                </c:pt>
                <c:pt idx="1">
                  <c:v>2024</c:v>
                </c:pt>
              </c:numCache>
            </c:numRef>
          </c:cat>
          <c:val>
            <c:numRef>
              <c:f>Sheet1!$B$2:$B$3</c:f>
              <c:numCache>
                <c:formatCode>General</c:formatCode>
                <c:ptCount val="2"/>
                <c:pt idx="0">
                  <c:v>29</c:v>
                </c:pt>
                <c:pt idx="1">
                  <c:v>91</c:v>
                </c:pt>
              </c:numCache>
            </c:numRef>
          </c:val>
          <c:extLst>
            <c:ext xmlns:c16="http://schemas.microsoft.com/office/drawing/2014/chart" uri="{C3380CC4-5D6E-409C-BE32-E72D297353CC}">
              <c16:uniqueId val="{00000000-F7BA-421D-9D40-D3196B5F1D6B}"/>
            </c:ext>
          </c:extLst>
        </c:ser>
        <c:dLbls>
          <c:dLblPos val="bestFit"/>
          <c:showLegendKey val="0"/>
          <c:showVal val="1"/>
          <c:showCatName val="0"/>
          <c:showSerName val="0"/>
          <c:showPercent val="0"/>
          <c:showBubbleSize val="0"/>
          <c:showLeaderLines val="1"/>
        </c:dLbls>
        <c:firstSliceAng val="0"/>
      </c:pieChart>
      <c:spPr>
        <a:noFill/>
        <a:ln>
          <a:noFill/>
        </a:ln>
        <a:effectLst/>
      </c:spPr>
    </c:plotArea>
    <c:legend>
      <c:legendPos val="r"/>
      <c:legendEntry>
        <c:idx val="0"/>
        <c:txPr>
          <a:bodyPr rot="0" spcFirstLastPara="1" vertOverflow="ellipsis" vert="horz" wrap="square" anchor="ctr" anchorCtr="1"/>
          <a:lstStyle/>
          <a:p>
            <a:pPr>
              <a:defRPr sz="1197" b="0" i="0" u="none" strike="noStrike" kern="1200" baseline="0">
                <a:solidFill>
                  <a:schemeClr val="bg2"/>
                </a:solidFill>
                <a:latin typeface="Figtree" pitchFamily="2" charset="0"/>
                <a:ea typeface="+mn-ea"/>
                <a:cs typeface="+mn-cs"/>
              </a:defRPr>
            </a:pPr>
            <a:endParaRPr lang="en-US"/>
          </a:p>
        </c:txPr>
      </c:legendEntry>
      <c:legendEntry>
        <c:idx val="1"/>
        <c:txPr>
          <a:bodyPr rot="0" spcFirstLastPara="1" vertOverflow="ellipsis" vert="horz" wrap="square" anchor="ctr" anchorCtr="1"/>
          <a:lstStyle/>
          <a:p>
            <a:pPr>
              <a:defRPr sz="1197" b="0" i="0" u="none" strike="noStrike" kern="1200" baseline="0">
                <a:solidFill>
                  <a:schemeClr val="bg2"/>
                </a:solidFill>
                <a:latin typeface="Figtree" pitchFamily="2" charset="0"/>
                <a:ea typeface="+mn-ea"/>
                <a:cs typeface="+mn-cs"/>
              </a:defRPr>
            </a:pPr>
            <a:endParaRPr lang="en-US"/>
          </a:p>
        </c:txPr>
      </c:legendEntry>
      <c:layout>
        <c:manualLayout>
          <c:xMode val="edge"/>
          <c:yMode val="edge"/>
          <c:x val="0.79175846932554417"/>
          <c:y val="0.43540578854105139"/>
          <c:w val="0.15133176963001346"/>
          <c:h val="0.21862320950323239"/>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Bitter"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aseline="0">
          <a:solidFill>
            <a:schemeClr val="bg2"/>
          </a:solidFill>
          <a:latin typeface="Bitter" pitchFamily="2"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title>
      <c:tx>
        <c:rich>
          <a:bodyPr rot="0" spcFirstLastPara="1" vertOverflow="ellipsis" vert="horz" wrap="square" anchor="ctr" anchorCtr="1"/>
          <a:lstStyle/>
          <a:p>
            <a:pPr>
              <a:defRPr sz="2128" b="1" i="0" u="none" strike="noStrike" kern="1200" baseline="0">
                <a:solidFill>
                  <a:schemeClr val="bg2"/>
                </a:solidFill>
                <a:latin typeface="+mn-lt"/>
                <a:ea typeface="+mn-ea"/>
                <a:cs typeface="+mn-cs"/>
              </a:defRPr>
            </a:pPr>
            <a:r>
              <a:rPr lang="en-US" sz="1600">
                <a:solidFill>
                  <a:schemeClr val="bg2"/>
                </a:solidFill>
                <a:latin typeface="Figtree" pitchFamily="2" charset="0"/>
              </a:rPr>
              <a:t>Emergency Department Boarding</a:t>
            </a:r>
          </a:p>
        </c:rich>
      </c:tx>
      <c:overlay val="0"/>
      <c:spPr>
        <a:noFill/>
        <a:ln>
          <a:noFill/>
        </a:ln>
        <a:effectLst/>
      </c:spPr>
      <c:txPr>
        <a:bodyPr rot="0" spcFirstLastPara="1" vertOverflow="ellipsis" vert="horz" wrap="square" anchor="ctr" anchorCtr="1"/>
        <a:lstStyle/>
        <a:p>
          <a:pPr>
            <a:defRPr sz="2128" b="1" i="0" u="none" strike="noStrike" kern="1200" baseline="0">
              <a:solidFill>
                <a:schemeClr val="bg2"/>
              </a:solidFill>
              <a:latin typeface="+mn-lt"/>
              <a:ea typeface="+mn-ea"/>
              <a:cs typeface="+mn-cs"/>
            </a:defRPr>
          </a:pPr>
          <a:endParaRPr lang="en-US"/>
        </a:p>
      </c:txPr>
    </c:title>
    <c:autoTitleDeleted val="0"/>
    <c:plotArea>
      <c:layout/>
      <c:barChart>
        <c:barDir val="col"/>
        <c:grouping val="clustered"/>
        <c:varyColors val="0"/>
        <c:ser>
          <c:idx val="0"/>
          <c:order val="0"/>
          <c:tx>
            <c:strRef>
              <c:f>Sheet1!$B$1</c:f>
              <c:strCache>
                <c:ptCount val="1"/>
                <c:pt idx="0">
                  <c:v>Length of Time (Hours)</c:v>
                </c:pt>
              </c:strCache>
            </c:strRef>
          </c:tx>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 0-5</c:v>
                </c:pt>
                <c:pt idx="1">
                  <c:v> 6-12</c:v>
                </c:pt>
                <c:pt idx="2">
                  <c:v> 13-20</c:v>
                </c:pt>
                <c:pt idx="3">
                  <c:v> 21-26</c:v>
                </c:pt>
                <c:pt idx="4">
                  <c:v> 27-64</c:v>
                </c:pt>
                <c:pt idx="5">
                  <c:v> 65+</c:v>
                </c:pt>
              </c:strCache>
            </c:strRef>
          </c:cat>
          <c:val>
            <c:numRef>
              <c:f>Sheet1!$B$2:$B$7</c:f>
              <c:numCache>
                <c:formatCode>General</c:formatCode>
                <c:ptCount val="6"/>
                <c:pt idx="0">
                  <c:v>0</c:v>
                </c:pt>
                <c:pt idx="1">
                  <c:v>1</c:v>
                </c:pt>
                <c:pt idx="2">
                  <c:v>11.7</c:v>
                </c:pt>
                <c:pt idx="3">
                  <c:v>10.95</c:v>
                </c:pt>
                <c:pt idx="4">
                  <c:v>9.02</c:v>
                </c:pt>
                <c:pt idx="5">
                  <c:v>21.96</c:v>
                </c:pt>
              </c:numCache>
            </c:numRef>
          </c:val>
          <c:extLst>
            <c:ext xmlns:c16="http://schemas.microsoft.com/office/drawing/2014/chart" uri="{C3380CC4-5D6E-409C-BE32-E72D297353CC}">
              <c16:uniqueId val="{00000000-D381-4856-9597-4DFE210DD4BD}"/>
            </c:ext>
          </c:extLst>
        </c:ser>
        <c:dLbls>
          <c:dLblPos val="outEnd"/>
          <c:showLegendKey val="0"/>
          <c:showVal val="1"/>
          <c:showCatName val="0"/>
          <c:showSerName val="0"/>
          <c:showPercent val="0"/>
          <c:showBubbleSize val="0"/>
        </c:dLbls>
        <c:gapWidth val="100"/>
        <c:overlap val="-24"/>
        <c:axId val="1105392552"/>
        <c:axId val="1105392912"/>
      </c:barChart>
      <c:catAx>
        <c:axId val="1105392552"/>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bg2"/>
                    </a:solidFill>
                    <a:latin typeface="Figtree" pitchFamily="2" charset="0"/>
                    <a:ea typeface="+mn-ea"/>
                    <a:cs typeface="+mn-cs"/>
                  </a:defRPr>
                </a:pPr>
                <a:r>
                  <a:rPr lang="en-US" sz="1100" b="1">
                    <a:solidFill>
                      <a:schemeClr val="bg2"/>
                    </a:solidFill>
                    <a:latin typeface="Figtree" pitchFamily="2" charset="0"/>
                  </a:rPr>
                  <a:t>Age Range of Individuals</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bg2"/>
                  </a:solidFill>
                  <a:latin typeface="Figtree" pitchFamily="2" charset="0"/>
                  <a:ea typeface="+mn-ea"/>
                  <a:cs typeface="+mn-cs"/>
                </a:defRPr>
              </a:pPr>
              <a:endParaRPr lang="en-U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5392912"/>
        <c:crosses val="autoZero"/>
        <c:auto val="1"/>
        <c:lblAlgn val="ctr"/>
        <c:lblOffset val="100"/>
        <c:noMultiLvlLbl val="0"/>
      </c:catAx>
      <c:valAx>
        <c:axId val="1105392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0" i="0" u="none" strike="noStrike" kern="1200" baseline="0">
                    <a:solidFill>
                      <a:schemeClr val="bg2"/>
                    </a:solidFill>
                    <a:latin typeface="Figtree" pitchFamily="2" charset="0"/>
                    <a:ea typeface="+mn-ea"/>
                    <a:cs typeface="+mn-cs"/>
                  </a:defRPr>
                </a:pPr>
                <a:r>
                  <a:rPr lang="en-US" sz="1100" b="1">
                    <a:solidFill>
                      <a:schemeClr val="bg2"/>
                    </a:solidFill>
                    <a:latin typeface="Figtree" pitchFamily="2" charset="0"/>
                  </a:rPr>
                  <a:t>Hours</a:t>
                </a:r>
              </a:p>
            </c:rich>
          </c:tx>
          <c:layout>
            <c:manualLayout>
              <c:xMode val="edge"/>
              <c:yMode val="edge"/>
              <c:x val="1.5275134030280368E-2"/>
              <c:y val="0.45340838524068044"/>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chemeClr val="bg2"/>
                  </a:solidFill>
                  <a:latin typeface="Figtree"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105392552"/>
        <c:crosses val="autoZero"/>
        <c:crossBetween val="between"/>
      </c:valAx>
      <c:spPr>
        <a:noFill/>
        <a:ln>
          <a:noFill/>
        </a:ln>
        <a:effectLst/>
      </c:spPr>
    </c:plotArea>
    <c:legend>
      <c:legendPos val="t"/>
      <c:legendEntry>
        <c:idx val="0"/>
        <c:txPr>
          <a:bodyPr rot="0" spcFirstLastPara="1" vertOverflow="ellipsis" vert="horz" wrap="square" anchor="ctr" anchorCtr="1"/>
          <a:lstStyle/>
          <a:p>
            <a:pPr>
              <a:defRPr sz="1197" b="1" i="0" u="none" strike="noStrike" kern="1200" baseline="0">
                <a:solidFill>
                  <a:schemeClr val="bg2"/>
                </a:solidFill>
                <a:latin typeface="Figtree" pitchFamily="2"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Figtree"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2"/>
                </a:solidFill>
                <a:latin typeface="Bitter" pitchFamily="2" charset="0"/>
                <a:ea typeface="+mn-ea"/>
                <a:cs typeface="+mn-cs"/>
              </a:defRPr>
            </a:pPr>
            <a:r>
              <a:rPr lang="en-US" b="1"/>
              <a:t>Discharge Disposition</a:t>
            </a:r>
          </a:p>
        </c:rich>
      </c:tx>
      <c:layout>
        <c:manualLayout>
          <c:xMode val="edge"/>
          <c:yMode val="edge"/>
          <c:x val="0.35653296176673638"/>
          <c:y val="2.5369885945382829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bg2"/>
              </a:solidFill>
              <a:latin typeface="Bitter" pitchFamily="2" charset="0"/>
              <a:ea typeface="+mn-ea"/>
              <a:cs typeface="+mn-cs"/>
            </a:defRPr>
          </a:pPr>
          <a:endParaRPr lang="en-US"/>
        </a:p>
      </c:txPr>
    </c:title>
    <c:autoTitleDeleted val="0"/>
    <c:plotArea>
      <c:layout/>
      <c:pieChart>
        <c:varyColors val="1"/>
        <c:ser>
          <c:idx val="0"/>
          <c:order val="0"/>
          <c:tx>
            <c:strRef>
              <c:f>Sheet1!$B$1</c:f>
              <c:strCache>
                <c:ptCount val="1"/>
                <c:pt idx="0">
                  <c:v>Discharge Disposition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B53C-49A7-B323-A5D7F8DF579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B53C-49A7-B323-A5D7F8DF579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B53C-49A7-B323-A5D7F8DF579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53C-49A7-B323-A5D7F8DF579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B53C-49A7-B323-A5D7F8DF579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B53C-49A7-B323-A5D7F8DF579F}"/>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B53C-49A7-B323-A5D7F8DF579F}"/>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B53C-49A7-B323-A5D7F8DF579F}"/>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B53C-49A7-B323-A5D7F8DF579F}"/>
              </c:ext>
            </c:extLst>
          </c:dPt>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Bitter" pitchFamily="2" charset="0"/>
                    <a:ea typeface="+mn-ea"/>
                    <a:cs typeface="+mn-cs"/>
                  </a:defRPr>
                </a:pPr>
                <a:endParaRPr lang="en-US"/>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Unknown</c:v>
                </c:pt>
                <c:pt idx="1">
                  <c:v>Admit</c:v>
                </c:pt>
                <c:pt idx="2">
                  <c:v>Home</c:v>
                </c:pt>
                <c:pt idx="3">
                  <c:v>Skilled Nursing Facility</c:v>
                </c:pt>
                <c:pt idx="4">
                  <c:v>Elopement/Left Against Medical Advice</c:v>
                </c:pt>
                <c:pt idx="5">
                  <c:v>Jail</c:v>
                </c:pt>
                <c:pt idx="6">
                  <c:v>Psych Hospital</c:v>
                </c:pt>
                <c:pt idx="7">
                  <c:v>Rehab</c:v>
                </c:pt>
                <c:pt idx="8">
                  <c:v>Other</c:v>
                </c:pt>
              </c:strCache>
            </c:strRef>
          </c:cat>
          <c:val>
            <c:numRef>
              <c:f>Sheet1!$B$2:$B$10</c:f>
              <c:numCache>
                <c:formatCode>General</c:formatCode>
                <c:ptCount val="9"/>
                <c:pt idx="0">
                  <c:v>11</c:v>
                </c:pt>
                <c:pt idx="1">
                  <c:v>7</c:v>
                </c:pt>
                <c:pt idx="2">
                  <c:v>214</c:v>
                </c:pt>
                <c:pt idx="3">
                  <c:v>4</c:v>
                </c:pt>
                <c:pt idx="4">
                  <c:v>10</c:v>
                </c:pt>
                <c:pt idx="5">
                  <c:v>1</c:v>
                </c:pt>
                <c:pt idx="6">
                  <c:v>5</c:v>
                </c:pt>
                <c:pt idx="7">
                  <c:v>2</c:v>
                </c:pt>
                <c:pt idx="8">
                  <c:v>6</c:v>
                </c:pt>
              </c:numCache>
            </c:numRef>
          </c:val>
          <c:extLst>
            <c:ext xmlns:c16="http://schemas.microsoft.com/office/drawing/2014/chart" uri="{C3380CC4-5D6E-409C-BE32-E72D297353CC}">
              <c16:uniqueId val="{00000000-ABAD-4329-9C67-A1D294CA103C}"/>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5182834859784067"/>
          <c:y val="0.13465079650897613"/>
          <c:w val="0.29928164918743799"/>
          <c:h val="0.65596608991142125"/>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bg2"/>
              </a:solidFill>
              <a:latin typeface="Bitter"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aseline="0">
          <a:solidFill>
            <a:schemeClr val="bg2"/>
          </a:solidFill>
          <a:latin typeface="Bitter" pitchFamily="2"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2"/>
                </a:solidFill>
                <a:latin typeface="Bitter" pitchFamily="2" charset="0"/>
                <a:ea typeface="+mn-ea"/>
                <a:cs typeface="+mn-cs"/>
              </a:defRPr>
            </a:pPr>
            <a:r>
              <a:rPr lang="en-US" b="1"/>
              <a:t>Emergency Department Readmission Rate</a:t>
            </a:r>
          </a:p>
        </c:rich>
      </c:tx>
      <c:layout>
        <c:manualLayout>
          <c:xMode val="edge"/>
          <c:yMode val="edge"/>
          <c:x val="0.14212399164404205"/>
          <c:y val="3.060200831766871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bg2"/>
              </a:solidFill>
              <a:latin typeface="Bitter" pitchFamily="2" charset="0"/>
              <a:ea typeface="+mn-ea"/>
              <a:cs typeface="+mn-cs"/>
            </a:defRPr>
          </a:pPr>
          <a:endParaRPr lang="en-US"/>
        </a:p>
      </c:txPr>
    </c:title>
    <c:autoTitleDeleted val="0"/>
    <c:view3D>
      <c:rotX val="10"/>
      <c:rotY val="1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9.8537458344849588E-2"/>
          <c:y val="0.17651442090043912"/>
          <c:w val="0.76907060904637969"/>
          <c:h val="0.54833114550435047"/>
        </c:manualLayout>
      </c:layout>
      <c:area3DChart>
        <c:grouping val="standard"/>
        <c:varyColors val="0"/>
        <c:ser>
          <c:idx val="0"/>
          <c:order val="0"/>
          <c:tx>
            <c:strRef>
              <c:f>Sheet1!$B$1</c:f>
              <c:strCache>
                <c:ptCount val="1"/>
                <c:pt idx="0">
                  <c:v>Readmission Rate</c:v>
                </c:pt>
              </c:strCache>
            </c:strRef>
          </c:tx>
          <c:spPr>
            <a:solidFill>
              <a:schemeClr val="accent1"/>
            </a:solidFill>
            <a:ln>
              <a:noFill/>
            </a:ln>
            <a:effectLst/>
            <a:sp3d/>
          </c:spPr>
          <c:dLbls>
            <c:dLbl>
              <c:idx val="0"/>
              <c:layout>
                <c:manualLayout>
                  <c:x val="-4.3243159467574968E-2"/>
                  <c:y val="-0.10417031436278969"/>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E93-4E33-8CFC-78C1614E35FB}"/>
                </c:ext>
              </c:extLst>
            </c:dLbl>
            <c:dLbl>
              <c:idx val="1"/>
              <c:layout>
                <c:manualLayout>
                  <c:x val="2.2367151448745532E-2"/>
                  <c:y val="-0.1201965165724496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4E93-4E33-8CFC-78C1614E35FB}"/>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bg2"/>
                    </a:solidFill>
                    <a:latin typeface="Bitter"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2023</c:v>
                </c:pt>
                <c:pt idx="1">
                  <c:v>2024</c:v>
                </c:pt>
              </c:numCache>
            </c:numRef>
          </c:cat>
          <c:val>
            <c:numRef>
              <c:f>Sheet1!$B$2:$B$3</c:f>
              <c:numCache>
                <c:formatCode>General</c:formatCode>
                <c:ptCount val="2"/>
                <c:pt idx="0">
                  <c:v>14.17</c:v>
                </c:pt>
                <c:pt idx="1">
                  <c:v>18.600000000000001</c:v>
                </c:pt>
              </c:numCache>
            </c:numRef>
          </c:val>
          <c:extLst>
            <c:ext xmlns:c16="http://schemas.microsoft.com/office/drawing/2014/chart" uri="{C3380CC4-5D6E-409C-BE32-E72D297353CC}">
              <c16:uniqueId val="{00000000-75F5-4F8F-BECA-11638AB879AF}"/>
            </c:ext>
          </c:extLst>
        </c:ser>
        <c:dLbls>
          <c:showLegendKey val="0"/>
          <c:showVal val="0"/>
          <c:showCatName val="0"/>
          <c:showSerName val="0"/>
          <c:showPercent val="0"/>
          <c:showBubbleSize val="0"/>
        </c:dLbls>
        <c:axId val="788790464"/>
        <c:axId val="788799584"/>
        <c:axId val="1096804288"/>
      </c:area3DChart>
      <c:catAx>
        <c:axId val="788790464"/>
        <c:scaling>
          <c:orientation val="minMax"/>
        </c:scaling>
        <c:delete val="0"/>
        <c:axPos val="b"/>
        <c:title>
          <c:tx>
            <c:rich>
              <a:bodyPr rot="0" spcFirstLastPara="1" vertOverflow="ellipsis" vert="horz" wrap="square" anchor="ctr" anchorCtr="1"/>
              <a:lstStyle/>
              <a:p>
                <a:pPr>
                  <a:defRPr sz="1330" b="1" i="0" u="none" strike="noStrike" kern="1200" baseline="0">
                    <a:solidFill>
                      <a:schemeClr val="bg2"/>
                    </a:solidFill>
                    <a:latin typeface="Bitter" pitchFamily="2" charset="0"/>
                    <a:ea typeface="+mn-ea"/>
                    <a:cs typeface="+mn-cs"/>
                  </a:defRPr>
                </a:pPr>
                <a:r>
                  <a:rPr lang="en-US" b="1"/>
                  <a:t>Year</a:t>
                </a:r>
              </a:p>
            </c:rich>
          </c:tx>
          <c:layout>
            <c:manualLayout>
              <c:xMode val="edge"/>
              <c:yMode val="edge"/>
              <c:x val="0.40545293540390143"/>
              <c:y val="0.67615588194746123"/>
            </c:manualLayout>
          </c:layout>
          <c:overlay val="0"/>
          <c:spPr>
            <a:noFill/>
            <a:ln>
              <a:noFill/>
            </a:ln>
            <a:effectLst/>
          </c:spPr>
          <c:txPr>
            <a:bodyPr rot="0" spcFirstLastPara="1" vertOverflow="ellipsis" vert="horz" wrap="square" anchor="ctr" anchorCtr="1"/>
            <a:lstStyle/>
            <a:p>
              <a:pPr>
                <a:defRPr sz="1330" b="1" i="0" u="none" strike="noStrike" kern="1200" baseline="0">
                  <a:solidFill>
                    <a:schemeClr val="bg2"/>
                  </a:solidFill>
                  <a:latin typeface="Bitter" pitchFamily="2"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Bitter" pitchFamily="2" charset="0"/>
                <a:ea typeface="+mn-ea"/>
                <a:cs typeface="+mn-cs"/>
              </a:defRPr>
            </a:pPr>
            <a:endParaRPr lang="en-US"/>
          </a:p>
        </c:txPr>
        <c:crossAx val="788799584"/>
        <c:crosses val="autoZero"/>
        <c:auto val="1"/>
        <c:lblAlgn val="ctr"/>
        <c:lblOffset val="100"/>
        <c:noMultiLvlLbl val="0"/>
      </c:catAx>
      <c:valAx>
        <c:axId val="78879958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bg2"/>
                    </a:solidFill>
                    <a:latin typeface="Bitter" pitchFamily="2" charset="0"/>
                    <a:ea typeface="+mn-ea"/>
                    <a:cs typeface="+mn-cs"/>
                  </a:defRPr>
                </a:pPr>
                <a:r>
                  <a:rPr lang="en-US" b="1"/>
                  <a:t>Rate of Readmission</a:t>
                </a:r>
              </a:p>
            </c:rich>
          </c:tx>
          <c:layout>
            <c:manualLayout>
              <c:xMode val="edge"/>
              <c:yMode val="edge"/>
              <c:x val="1.8553581479951635E-3"/>
              <c:y val="0.1963556794746939"/>
            </c:manualLayout>
          </c:layout>
          <c:overlay val="0"/>
          <c:spPr>
            <a:noFill/>
            <a:ln>
              <a:noFill/>
            </a:ln>
            <a:effectLst/>
          </c:spPr>
          <c:txPr>
            <a:bodyPr rot="-5400000" spcFirstLastPara="1" vertOverflow="ellipsis" vert="horz" wrap="square" anchor="ctr" anchorCtr="1"/>
            <a:lstStyle/>
            <a:p>
              <a:pPr>
                <a:defRPr sz="1330" b="1" i="0" u="none" strike="noStrike" kern="1200" baseline="0">
                  <a:solidFill>
                    <a:schemeClr val="bg2"/>
                  </a:solidFill>
                  <a:latin typeface="Bitter"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solidFill>
                <a:latin typeface="Bitter" pitchFamily="2" charset="0"/>
                <a:ea typeface="+mn-ea"/>
                <a:cs typeface="+mn-cs"/>
              </a:defRPr>
            </a:pPr>
            <a:endParaRPr lang="en-US"/>
          </a:p>
        </c:txPr>
        <c:crossAx val="788790464"/>
        <c:crosses val="autoZero"/>
        <c:crossBetween val="midCat"/>
      </c:valAx>
      <c:serAx>
        <c:axId val="1096804288"/>
        <c:scaling>
          <c:orientation val="minMax"/>
        </c:scaling>
        <c:delete val="1"/>
        <c:axPos val="b"/>
        <c:majorTickMark val="out"/>
        <c:minorTickMark val="none"/>
        <c:tickLblPos val="nextTo"/>
        <c:crossAx val="788799584"/>
        <c:crosses val="autoZero"/>
      </c:ser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bg2"/>
                </a:solidFill>
                <a:latin typeface="Bitter" pitchFamily="2" charset="0"/>
                <a:ea typeface="+mn-ea"/>
                <a:cs typeface="+mn-cs"/>
              </a:defRPr>
            </a:pPr>
            <a:endParaRPr lang="en-US"/>
          </a:p>
        </c:txPr>
      </c:dTable>
      <c:spPr>
        <a:noFill/>
        <a:ln>
          <a:noFill/>
        </a:ln>
        <a:effectLst/>
      </c:spPr>
    </c:plotArea>
    <c:legend>
      <c:legendPos val="r"/>
      <c:legendEntry>
        <c:idx val="0"/>
        <c:txPr>
          <a:bodyPr rot="0" spcFirstLastPara="1" vertOverflow="ellipsis" vert="horz" wrap="square" anchor="ctr" anchorCtr="1"/>
          <a:lstStyle/>
          <a:p>
            <a:pPr>
              <a:defRPr sz="1197" b="0" i="0" u="none" strike="noStrike" kern="1200" baseline="0">
                <a:solidFill>
                  <a:schemeClr val="bg2"/>
                </a:solidFill>
                <a:latin typeface="Bitter" pitchFamily="2" charset="0"/>
                <a:ea typeface="+mn-ea"/>
                <a:cs typeface="+mn-cs"/>
              </a:defRPr>
            </a:pPr>
            <a:endParaRPr lang="en-US"/>
          </a:p>
        </c:txPr>
      </c:legendEntry>
      <c:overlay val="0"/>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Bitter" pitchFamily="2" charset="0"/>
              <a:ea typeface="+mn-ea"/>
              <a:cs typeface="+mn-cs"/>
            </a:defRPr>
          </a:pPr>
          <a:endParaRPr lang="en-US"/>
        </a:p>
      </c:txPr>
    </c:legend>
    <c:plotVisOnly val="1"/>
    <c:dispBlanksAs val="gap"/>
    <c:showDLblsOverMax val="0"/>
  </c:chart>
  <c:spPr>
    <a:noFill/>
    <a:ln>
      <a:noFill/>
    </a:ln>
    <a:effectLst/>
  </c:spPr>
  <c:txPr>
    <a:bodyPr/>
    <a:lstStyle/>
    <a:p>
      <a:pPr>
        <a:defRPr baseline="0">
          <a:solidFill>
            <a:schemeClr val="bg2"/>
          </a:solidFill>
          <a:latin typeface="Bitter" pitchFamily="2"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2"/>
                </a:solidFill>
                <a:latin typeface="Bitter" pitchFamily="2" charset="0"/>
                <a:ea typeface="+mn-ea"/>
                <a:cs typeface="+mn-cs"/>
              </a:defRPr>
            </a:pPr>
            <a:r>
              <a:rPr lang="en-US" sz="1200" b="1"/>
              <a:t>Emergency Department and Residential Stays Among</a:t>
            </a:r>
            <a:r>
              <a:rPr lang="en-US" sz="1200" b="1" baseline="0"/>
              <a:t> </a:t>
            </a:r>
            <a:r>
              <a:rPr lang="en-US" sz="1200" b="1"/>
              <a:t>Adapt Fidelity Program Participants</a:t>
            </a:r>
          </a:p>
          <a:p>
            <a:pPr>
              <a:defRPr/>
            </a:pPr>
            <a:r>
              <a:rPr lang="en-US" sz="1200" b="0"/>
              <a:t>Percentage of Members with One</a:t>
            </a:r>
            <a:r>
              <a:rPr lang="en-US" sz="1200" b="0" baseline="0"/>
              <a:t> or More </a:t>
            </a:r>
            <a:r>
              <a:rPr lang="en-US" sz="1200" b="0"/>
              <a:t>Visit Type(s) by Calendar Year</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bg2"/>
              </a:solidFill>
              <a:latin typeface="Bitter" pitchFamily="2" charset="0"/>
              <a:ea typeface="+mn-ea"/>
              <a:cs typeface="+mn-cs"/>
            </a:defRPr>
          </a:pPr>
          <a:endParaRPr lang="en-US"/>
        </a:p>
      </c:txPr>
    </c:title>
    <c:autoTitleDeleted val="0"/>
    <c:view3D>
      <c:rotX val="10"/>
      <c:rotY val="10"/>
      <c:rAngAx val="0"/>
      <c:perspective val="2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6.405465973182399E-2"/>
          <c:y val="0.17898192332122315"/>
          <c:w val="0.935945340268176"/>
          <c:h val="0.58619574366769944"/>
        </c:manualLayout>
      </c:layout>
      <c:bar3DChart>
        <c:barDir val="col"/>
        <c:grouping val="clustered"/>
        <c:varyColors val="0"/>
        <c:ser>
          <c:idx val="0"/>
          <c:order val="0"/>
          <c:tx>
            <c:strRef>
              <c:f>Sheet1!$B$1</c:f>
              <c:strCache>
                <c:ptCount val="1"/>
                <c:pt idx="0">
                  <c:v>IIBHT</c:v>
                </c:pt>
              </c:strCache>
            </c:strRef>
          </c:tx>
          <c:spPr>
            <a:solidFill>
              <a:schemeClr val="accent6"/>
            </a:solidFill>
            <a:ln>
              <a:noFill/>
            </a:ln>
            <a:effectLst/>
            <a:sp3d/>
          </c:spPr>
          <c:invertIfNegative val="0"/>
          <c:dLbls>
            <c:spPr>
              <a:noFill/>
              <a:ln>
                <a:noFill/>
              </a:ln>
              <a:effectLst/>
            </c:spPr>
            <c:txPr>
              <a:bodyPr rot="0" spcFirstLastPara="1" vertOverflow="ellipsis" vert="horz" wrap="square" anchor="ctr" anchorCtr="0"/>
              <a:lstStyle/>
              <a:p>
                <a:pPr>
                  <a:defRPr sz="1197" b="0" i="0" u="none" strike="noStrike" kern="1200" baseline="0">
                    <a:solidFill>
                      <a:schemeClr val="bg2"/>
                    </a:solidFill>
                    <a:latin typeface="Bitter"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2023</c:v>
                </c:pt>
              </c:numCache>
            </c:numRef>
          </c:cat>
          <c:val>
            <c:numRef>
              <c:f>Sheet1!$B$2:$B$3</c:f>
              <c:numCache>
                <c:formatCode>General</c:formatCode>
                <c:ptCount val="2"/>
                <c:pt idx="0">
                  <c:v>50</c:v>
                </c:pt>
                <c:pt idx="1">
                  <c:v>33.299999999999997</c:v>
                </c:pt>
              </c:numCache>
            </c:numRef>
          </c:val>
          <c:extLst>
            <c:ext xmlns:c16="http://schemas.microsoft.com/office/drawing/2014/chart" uri="{C3380CC4-5D6E-409C-BE32-E72D297353CC}">
              <c16:uniqueId val="{00000000-3191-4D7F-8B3C-C3197CE51E04}"/>
            </c:ext>
          </c:extLst>
        </c:ser>
        <c:ser>
          <c:idx val="1"/>
          <c:order val="1"/>
          <c:tx>
            <c:strRef>
              <c:f>Sheet1!$C$1</c:f>
              <c:strCache>
                <c:ptCount val="1"/>
                <c:pt idx="0">
                  <c:v>Wraparound</c:v>
                </c:pt>
              </c:strCache>
            </c:strRef>
          </c:tx>
          <c:spPr>
            <a:solidFill>
              <a:schemeClr val="accent5"/>
            </a:solidFill>
            <a:ln>
              <a:noFill/>
            </a:ln>
            <a:effectLst/>
            <a:sp3d/>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Bitter"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2023</c:v>
                </c:pt>
              </c:numCache>
            </c:numRef>
          </c:cat>
          <c:val>
            <c:numRef>
              <c:f>Sheet1!$C$2:$C$3</c:f>
              <c:numCache>
                <c:formatCode>General</c:formatCode>
                <c:ptCount val="2"/>
                <c:pt idx="0">
                  <c:v>32.4</c:v>
                </c:pt>
                <c:pt idx="1">
                  <c:v>21.4</c:v>
                </c:pt>
              </c:numCache>
            </c:numRef>
          </c:val>
          <c:extLst>
            <c:ext xmlns:c16="http://schemas.microsoft.com/office/drawing/2014/chart" uri="{C3380CC4-5D6E-409C-BE32-E72D297353CC}">
              <c16:uniqueId val="{00000001-3191-4D7F-8B3C-C3197CE51E04}"/>
            </c:ext>
          </c:extLst>
        </c:ser>
        <c:ser>
          <c:idx val="2"/>
          <c:order val="2"/>
          <c:tx>
            <c:strRef>
              <c:f>Sheet1!$D$1</c:f>
              <c:strCache>
                <c:ptCount val="1"/>
                <c:pt idx="0">
                  <c:v>ACT</c:v>
                </c:pt>
              </c:strCache>
            </c:strRef>
          </c:tx>
          <c:spPr>
            <a:solidFill>
              <a:schemeClr val="accent4"/>
            </a:solidFill>
            <a:ln>
              <a:noFill/>
            </a:ln>
            <a:effectLst/>
            <a:sp3d/>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Bitter"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2023</c:v>
                </c:pt>
              </c:numCache>
            </c:numRef>
          </c:cat>
          <c:val>
            <c:numRef>
              <c:f>Sheet1!$D$2:$D$3</c:f>
              <c:numCache>
                <c:formatCode>General</c:formatCode>
                <c:ptCount val="2"/>
                <c:pt idx="0">
                  <c:v>35.6</c:v>
                </c:pt>
                <c:pt idx="1">
                  <c:v>31.9</c:v>
                </c:pt>
              </c:numCache>
            </c:numRef>
          </c:val>
          <c:extLst>
            <c:ext xmlns:c16="http://schemas.microsoft.com/office/drawing/2014/chart" uri="{C3380CC4-5D6E-409C-BE32-E72D297353CC}">
              <c16:uniqueId val="{00000002-3191-4D7F-8B3C-C3197CE51E04}"/>
            </c:ext>
          </c:extLst>
        </c:ser>
        <c:ser>
          <c:idx val="3"/>
          <c:order val="3"/>
          <c:tx>
            <c:strRef>
              <c:f>Sheet1!$E$1</c:f>
              <c:strCache>
                <c:ptCount val="1"/>
                <c:pt idx="0">
                  <c:v>Supported Employment</c:v>
                </c:pt>
              </c:strCache>
            </c:strRef>
          </c:tx>
          <c:spPr>
            <a:solidFill>
              <a:schemeClr val="accent6">
                <a:lumMod val="60000"/>
              </a:schemeClr>
            </a:solidFill>
            <a:ln>
              <a:noFill/>
            </a:ln>
            <a:effectLst/>
            <a:sp3d/>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Bitter" pitchFamily="2" charset="0"/>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2022</c:v>
                </c:pt>
                <c:pt idx="1">
                  <c:v>2023</c:v>
                </c:pt>
              </c:numCache>
            </c:numRef>
          </c:cat>
          <c:val>
            <c:numRef>
              <c:f>Sheet1!$E$2:$E$3</c:f>
              <c:numCache>
                <c:formatCode>General</c:formatCode>
                <c:ptCount val="2"/>
                <c:pt idx="0">
                  <c:v>15.9</c:v>
                </c:pt>
                <c:pt idx="1">
                  <c:v>8.3000000000000007</c:v>
                </c:pt>
              </c:numCache>
            </c:numRef>
          </c:val>
          <c:extLst>
            <c:ext xmlns:c16="http://schemas.microsoft.com/office/drawing/2014/chart" uri="{C3380CC4-5D6E-409C-BE32-E72D297353CC}">
              <c16:uniqueId val="{00000003-3191-4D7F-8B3C-C3197CE51E04}"/>
            </c:ext>
          </c:extLst>
        </c:ser>
        <c:dLbls>
          <c:showLegendKey val="0"/>
          <c:showVal val="0"/>
          <c:showCatName val="0"/>
          <c:showSerName val="0"/>
          <c:showPercent val="0"/>
          <c:showBubbleSize val="0"/>
        </c:dLbls>
        <c:gapWidth val="182"/>
        <c:shape val="box"/>
        <c:axId val="1133981320"/>
        <c:axId val="1133978800"/>
        <c:axId val="0"/>
      </c:bar3DChart>
      <c:catAx>
        <c:axId val="1133981320"/>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330" b="1" i="0" u="none" strike="noStrike" kern="1200" baseline="0">
                    <a:solidFill>
                      <a:schemeClr val="bg2"/>
                    </a:solidFill>
                    <a:latin typeface="Bitter" pitchFamily="2" charset="0"/>
                    <a:ea typeface="+mn-ea"/>
                    <a:cs typeface="+mn-cs"/>
                  </a:defRPr>
                </a:pPr>
                <a:r>
                  <a:rPr lang="en-US" b="1"/>
                  <a:t>Year</a:t>
                </a:r>
              </a:p>
            </c:rich>
          </c:tx>
          <c:overlay val="0"/>
          <c:spPr>
            <a:noFill/>
            <a:ln>
              <a:noFill/>
            </a:ln>
            <a:effectLst/>
          </c:spPr>
          <c:txPr>
            <a:bodyPr rot="0" spcFirstLastPara="1" vertOverflow="ellipsis" vert="horz" wrap="square" anchor="ctr" anchorCtr="1"/>
            <a:lstStyle/>
            <a:p>
              <a:pPr>
                <a:defRPr sz="1330" b="1" i="0" u="none" strike="noStrike" kern="1200" baseline="0">
                  <a:solidFill>
                    <a:schemeClr val="bg2"/>
                  </a:solidFill>
                  <a:latin typeface="Bitter" pitchFamily="2"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bg2"/>
                </a:solidFill>
                <a:latin typeface="Bitter" pitchFamily="2" charset="0"/>
                <a:ea typeface="+mn-ea"/>
                <a:cs typeface="+mn-cs"/>
              </a:defRPr>
            </a:pPr>
            <a:endParaRPr lang="en-US"/>
          </a:p>
        </c:txPr>
        <c:crossAx val="1133978800"/>
        <c:crosses val="autoZero"/>
        <c:auto val="1"/>
        <c:lblAlgn val="ctr"/>
        <c:lblOffset val="100"/>
        <c:noMultiLvlLbl val="0"/>
      </c:catAx>
      <c:valAx>
        <c:axId val="113397880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1" i="0" u="none" strike="noStrike" kern="1200" baseline="0">
                    <a:solidFill>
                      <a:schemeClr val="bg2"/>
                    </a:solidFill>
                    <a:latin typeface="Bitter" pitchFamily="2" charset="0"/>
                    <a:ea typeface="+mn-ea"/>
                    <a:cs typeface="+mn-cs"/>
                  </a:defRPr>
                </a:pPr>
                <a:r>
                  <a:rPr lang="en-US" b="1"/>
                  <a:t>Percentage</a:t>
                </a:r>
                <a:r>
                  <a:rPr lang="en-US" b="1" baseline="0"/>
                  <a:t> of Members</a:t>
                </a:r>
                <a:endParaRPr lang="en-US" b="1"/>
              </a:p>
            </c:rich>
          </c:tx>
          <c:overlay val="0"/>
          <c:spPr>
            <a:noFill/>
            <a:ln>
              <a:noFill/>
            </a:ln>
            <a:effectLst/>
          </c:spPr>
          <c:txPr>
            <a:bodyPr rot="-5400000" spcFirstLastPara="1" vertOverflow="ellipsis" vert="horz" wrap="square" anchor="ctr" anchorCtr="1"/>
            <a:lstStyle/>
            <a:p>
              <a:pPr>
                <a:defRPr sz="1330" b="1" i="0" u="none" strike="noStrike" kern="1200" baseline="0">
                  <a:solidFill>
                    <a:schemeClr val="bg2"/>
                  </a:solidFill>
                  <a:latin typeface="Bitter"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bg2"/>
                </a:solidFill>
                <a:latin typeface="Bitter" pitchFamily="2" charset="0"/>
                <a:ea typeface="+mn-ea"/>
                <a:cs typeface="+mn-cs"/>
              </a:defRPr>
            </a:pPr>
            <a:endParaRPr lang="en-US"/>
          </a:p>
        </c:txPr>
        <c:crossAx val="11339813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bg2"/>
              </a:solidFill>
              <a:latin typeface="Bitter" pitchFamily="2" charset="0"/>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aseline="0">
          <a:solidFill>
            <a:schemeClr val="bg2"/>
          </a:solidFill>
          <a:latin typeface="Bitter" pitchFamily="2"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b="1">
                <a:latin typeface="Figtree" pitchFamily="2" charset="0"/>
              </a:rPr>
              <a:t>Members Served by Mobile Crisis by</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areaChart>
        <c:grouping val="stacked"/>
        <c:varyColors val="0"/>
        <c:ser>
          <c:idx val="0"/>
          <c:order val="0"/>
          <c:tx>
            <c:strRef>
              <c:f>Sheet1!$B$1</c:f>
              <c:strCache>
                <c:ptCount val="1"/>
                <c:pt idx="0">
                  <c:v>2023</c:v>
                </c:pt>
              </c:strCache>
            </c:strRef>
          </c:tx>
          <c:spPr>
            <a:solidFill>
              <a:schemeClr val="accent1"/>
            </a:solidFill>
            <a:ln>
              <a:noFill/>
            </a:ln>
            <a:effectLst/>
          </c:spPr>
          <c:dLbls>
            <c:dLbl>
              <c:idx val="1"/>
              <c:layout>
                <c:manualLayout>
                  <c:x val="2.063852341277973E-3"/>
                  <c:y val="-1.9532235262851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3B1F-484B-B99A-4E32CBE016B2}"/>
                </c:ext>
              </c:extLst>
            </c:dLbl>
            <c:dLbl>
              <c:idx val="2"/>
              <c:layout>
                <c:manualLayout>
                  <c:x val="2.063852341277973E-3"/>
                  <c:y val="-2.734512936799230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BAF1-4235-981F-7D37C39FC871}"/>
                </c:ext>
              </c:extLst>
            </c:dLbl>
            <c:dLbl>
              <c:idx val="3"/>
              <c:layout>
                <c:manualLayout>
                  <c:x val="2.063852341277973E-3"/>
                  <c:y val="-1.9532235262851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BAF1-4235-981F-7D37C39FC871}"/>
                </c:ext>
              </c:extLst>
            </c:dLbl>
            <c:dLbl>
              <c:idx val="5"/>
              <c:layout>
                <c:manualLayout>
                  <c:x val="-1.4446966388945963E-2"/>
                  <c:y val="-1.95322352628515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BAF1-4235-981F-7D37C39FC871}"/>
                </c:ext>
              </c:extLst>
            </c:dLbl>
            <c:spPr>
              <a:noFill/>
              <a:ln>
                <a:noFill/>
              </a:ln>
              <a:effectLst/>
            </c:spPr>
            <c:txPr>
              <a:bodyPr rot="0" spcFirstLastPara="1" vertOverflow="ellipsis" vert="horz" wrap="square" lIns="38100" tIns="19050" rIns="38100" bIns="19050" anchor="b" anchorCtr="0">
                <a:spAutoFit/>
              </a:bodyPr>
              <a:lstStyle/>
              <a:p>
                <a:pPr>
                  <a:defRPr sz="1197" b="0" i="0" u="none" strike="noStrike" kern="1200" baseline="0">
                    <a:solidFill>
                      <a:schemeClr val="bg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 0-5</c:v>
                </c:pt>
                <c:pt idx="1">
                  <c:v> 6-12</c:v>
                </c:pt>
                <c:pt idx="2">
                  <c:v> 13-20</c:v>
                </c:pt>
                <c:pt idx="3">
                  <c:v> 21-26</c:v>
                </c:pt>
                <c:pt idx="4">
                  <c:v> 27-64</c:v>
                </c:pt>
                <c:pt idx="5">
                  <c:v> 65+</c:v>
                </c:pt>
              </c:strCache>
            </c:strRef>
          </c:cat>
          <c:val>
            <c:numRef>
              <c:f>Sheet1!$B$2:$B$7</c:f>
              <c:numCache>
                <c:formatCode>General</c:formatCode>
                <c:ptCount val="6"/>
                <c:pt idx="0">
                  <c:v>0</c:v>
                </c:pt>
                <c:pt idx="1">
                  <c:v>6</c:v>
                </c:pt>
                <c:pt idx="2">
                  <c:v>21</c:v>
                </c:pt>
                <c:pt idx="3">
                  <c:v>13</c:v>
                </c:pt>
                <c:pt idx="4">
                  <c:v>94</c:v>
                </c:pt>
                <c:pt idx="5">
                  <c:v>9</c:v>
                </c:pt>
              </c:numCache>
            </c:numRef>
          </c:val>
          <c:extLst>
            <c:ext xmlns:c16="http://schemas.microsoft.com/office/drawing/2014/chart" uri="{C3380CC4-5D6E-409C-BE32-E72D297353CC}">
              <c16:uniqueId val="{00000000-2C2D-4250-82FE-D9619E63EC74}"/>
            </c:ext>
          </c:extLst>
        </c:ser>
        <c:ser>
          <c:idx val="1"/>
          <c:order val="1"/>
          <c:tx>
            <c:strRef>
              <c:f>Sheet1!$C$1</c:f>
              <c:strCache>
                <c:ptCount val="1"/>
                <c:pt idx="0">
                  <c:v>2024</c:v>
                </c:pt>
              </c:strCache>
            </c:strRef>
          </c:tx>
          <c:spPr>
            <a:solidFill>
              <a:schemeClr val="accent2"/>
            </a:solidFill>
            <a:ln>
              <a:noFill/>
            </a:ln>
            <a:effectLst/>
          </c:spPr>
          <c:dLbls>
            <c:dLbl>
              <c:idx val="1"/>
              <c:layout>
                <c:manualLayout>
                  <c:x val="-3.7836855828842226E-17"/>
                  <c:y val="-5.8596705788554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BAF1-4235-981F-7D37C39FC871}"/>
                </c:ext>
              </c:extLst>
            </c:dLbl>
            <c:dLbl>
              <c:idx val="2"/>
              <c:layout>
                <c:manualLayout>
                  <c:x val="0"/>
                  <c:y val="-8.594183515654708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3B1F-484B-B99A-4E32CBE016B2}"/>
                </c:ext>
              </c:extLst>
            </c:dLbl>
            <c:dLbl>
              <c:idx val="3"/>
              <c:layout>
                <c:manualLayout>
                  <c:x val="4.1277046825558706E-3"/>
                  <c:y val="-8.20353881039767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BAF1-4235-981F-7D37C39FC871}"/>
                </c:ext>
              </c:extLst>
            </c:dLbl>
            <c:dLbl>
              <c:idx val="4"/>
              <c:layout>
                <c:manualLayout>
                  <c:x val="-1.513474233153689E-16"/>
                  <c:y val="-0.22266748199650818"/>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3B1F-484B-B99A-4E32CBE016B2}"/>
                </c:ext>
              </c:extLst>
            </c:dLbl>
            <c:dLbl>
              <c:idx val="5"/>
              <c:layout>
                <c:manualLayout>
                  <c:x val="-2.063852341277973E-3"/>
                  <c:y val="-7.03160469462658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BAF1-4235-981F-7D37C39FC87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strRef>
              <c:f>Sheet1!$A$2:$A$7</c:f>
              <c:strCache>
                <c:ptCount val="6"/>
                <c:pt idx="0">
                  <c:v> 0-5</c:v>
                </c:pt>
                <c:pt idx="1">
                  <c:v> 6-12</c:v>
                </c:pt>
                <c:pt idx="2">
                  <c:v> 13-20</c:v>
                </c:pt>
                <c:pt idx="3">
                  <c:v> 21-26</c:v>
                </c:pt>
                <c:pt idx="4">
                  <c:v> 27-64</c:v>
                </c:pt>
                <c:pt idx="5">
                  <c:v> 65+</c:v>
                </c:pt>
              </c:strCache>
            </c:strRef>
          </c:cat>
          <c:val>
            <c:numRef>
              <c:f>Sheet1!$C$2:$C$7</c:f>
              <c:numCache>
                <c:formatCode>General</c:formatCode>
                <c:ptCount val="6"/>
                <c:pt idx="0">
                  <c:v>0</c:v>
                </c:pt>
                <c:pt idx="1">
                  <c:v>31</c:v>
                </c:pt>
                <c:pt idx="2">
                  <c:v>89</c:v>
                </c:pt>
                <c:pt idx="3">
                  <c:v>51</c:v>
                </c:pt>
                <c:pt idx="4">
                  <c:v>353</c:v>
                </c:pt>
                <c:pt idx="5">
                  <c:v>39</c:v>
                </c:pt>
              </c:numCache>
            </c:numRef>
          </c:val>
          <c:extLst>
            <c:ext xmlns:c16="http://schemas.microsoft.com/office/drawing/2014/chart" uri="{C3380CC4-5D6E-409C-BE32-E72D297353CC}">
              <c16:uniqueId val="{00000001-2C2D-4250-82FE-D9619E63EC74}"/>
            </c:ext>
          </c:extLst>
        </c:ser>
        <c:dLbls>
          <c:showLegendKey val="0"/>
          <c:showVal val="1"/>
          <c:showCatName val="0"/>
          <c:showSerName val="0"/>
          <c:showPercent val="0"/>
          <c:showBubbleSize val="0"/>
        </c:dLbls>
        <c:axId val="318511479"/>
        <c:axId val="318510759"/>
      </c:areaChart>
      <c:catAx>
        <c:axId val="318511479"/>
        <c:scaling>
          <c:orientation val="minMax"/>
        </c:scaling>
        <c:delete val="0"/>
        <c:axPos val="b"/>
        <c:title>
          <c:tx>
            <c:rich>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200">
                    <a:latin typeface="Figtree" pitchFamily="2" charset="0"/>
                  </a:rPr>
                  <a:t>Age Ranges of Members</a:t>
                </a:r>
              </a:p>
            </c:rich>
          </c:tx>
          <c:overlay val="0"/>
          <c:spPr>
            <a:noFill/>
            <a:ln>
              <a:noFill/>
            </a:ln>
            <a:effectLst/>
          </c:spPr>
          <c:txPr>
            <a:bodyPr rot="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8510759"/>
        <c:crosses val="autoZero"/>
        <c:auto val="1"/>
        <c:lblAlgn val="ctr"/>
        <c:lblOffset val="100"/>
        <c:noMultiLvlLbl val="0"/>
      </c:catAx>
      <c:valAx>
        <c:axId val="31851075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r>
                  <a:rPr lang="en-US" sz="1200">
                    <a:latin typeface="Figtree" pitchFamily="2" charset="0"/>
                  </a:rPr>
                  <a:t>Count of Members Served</a:t>
                </a:r>
              </a:p>
            </c:rich>
          </c:tx>
          <c:overlay val="0"/>
          <c:spPr>
            <a:noFill/>
            <a:ln>
              <a:noFill/>
            </a:ln>
            <a:effectLst/>
          </c:spPr>
          <c:txPr>
            <a:bodyPr rot="-5400000" spcFirstLastPara="1" vertOverflow="ellipsis" vert="horz" wrap="square" anchor="ctr" anchorCtr="1"/>
            <a:lstStyle/>
            <a:p>
              <a:pPr>
                <a:defRPr sz="133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18511479"/>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Figtree" pitchFamily="2" charset="0"/>
                <a:ea typeface="+mn-ea"/>
                <a:cs typeface="+mn-cs"/>
              </a:defRPr>
            </a:pPr>
            <a:r>
              <a:rPr lang="en-US"/>
              <a:t>Vituity (Rely Health) Revisit Rate</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Figtree" pitchFamily="2" charset="0"/>
              <a:ea typeface="+mn-ea"/>
              <a:cs typeface="+mn-cs"/>
            </a:defRPr>
          </a:pPr>
          <a:endParaRPr lang="en-US"/>
        </a:p>
      </c:txPr>
    </c:title>
    <c:autoTitleDeleted val="0"/>
    <c:plotArea>
      <c:layout/>
      <c:barChart>
        <c:barDir val="col"/>
        <c:grouping val="clustered"/>
        <c:varyColors val="0"/>
        <c:ser>
          <c:idx val="0"/>
          <c:order val="0"/>
          <c:tx>
            <c:strRef>
              <c:f>Sheet1!$B$1</c:f>
              <c:strCache>
                <c:ptCount val="1"/>
                <c:pt idx="0">
                  <c:v>Revist Rate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197" b="0" i="0" u="none" strike="noStrike" kern="1200" baseline="0">
                    <a:solidFill>
                      <a:schemeClr val="tx1">
                        <a:lumMod val="75000"/>
                        <a:lumOff val="25000"/>
                      </a:schemeClr>
                    </a:solidFill>
                    <a:latin typeface="Figtree"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Sheet1!$A$2:$A$3</c:f>
              <c:numCache>
                <c:formatCode>General</c:formatCode>
                <c:ptCount val="2"/>
                <c:pt idx="0">
                  <c:v>2023</c:v>
                </c:pt>
                <c:pt idx="1">
                  <c:v>2024</c:v>
                </c:pt>
              </c:numCache>
            </c:numRef>
          </c:cat>
          <c:val>
            <c:numRef>
              <c:f>Sheet1!$B$2:$B$3</c:f>
              <c:numCache>
                <c:formatCode>0.00%</c:formatCode>
                <c:ptCount val="2"/>
                <c:pt idx="0">
                  <c:v>0.19470000000000001</c:v>
                </c:pt>
                <c:pt idx="1">
                  <c:v>0.19839999999999999</c:v>
                </c:pt>
              </c:numCache>
            </c:numRef>
          </c:val>
          <c:extLst>
            <c:ext xmlns:c16="http://schemas.microsoft.com/office/drawing/2014/chart" uri="{C3380CC4-5D6E-409C-BE32-E72D297353CC}">
              <c16:uniqueId val="{00000000-16E9-4B92-AFE1-1A4E46EAC104}"/>
            </c:ext>
          </c:extLst>
        </c:ser>
        <c:dLbls>
          <c:dLblPos val="outEnd"/>
          <c:showLegendKey val="0"/>
          <c:showVal val="1"/>
          <c:showCatName val="0"/>
          <c:showSerName val="0"/>
          <c:showPercent val="0"/>
          <c:showBubbleSize val="0"/>
        </c:dLbls>
        <c:gapWidth val="219"/>
        <c:overlap val="-27"/>
        <c:axId val="1106495576"/>
        <c:axId val="1106490896"/>
      </c:barChart>
      <c:catAx>
        <c:axId val="11064955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Figtree" pitchFamily="2" charset="0"/>
                <a:ea typeface="+mn-ea"/>
                <a:cs typeface="+mn-cs"/>
              </a:defRPr>
            </a:pPr>
            <a:endParaRPr lang="en-US"/>
          </a:p>
        </c:txPr>
        <c:crossAx val="1106490896"/>
        <c:crosses val="autoZero"/>
        <c:auto val="1"/>
        <c:lblAlgn val="ctr"/>
        <c:lblOffset val="100"/>
        <c:noMultiLvlLbl val="0"/>
      </c:catAx>
      <c:valAx>
        <c:axId val="1106490896"/>
        <c:scaling>
          <c:orientation val="minMax"/>
        </c:scaling>
        <c:delete val="0"/>
        <c:axPos val="l"/>
        <c:majorGridlines>
          <c:spPr>
            <a:ln w="9525" cap="flat" cmpd="sng" algn="ctr">
              <a:solidFill>
                <a:schemeClr val="tx1">
                  <a:lumMod val="15000"/>
                  <a:lumOff val="85000"/>
                </a:schemeClr>
              </a:solidFill>
              <a:round/>
            </a:ln>
            <a:effectLst/>
          </c:spPr>
        </c:majorGridlines>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Figtree" pitchFamily="2" charset="0"/>
                <a:ea typeface="+mn-ea"/>
                <a:cs typeface="+mn-cs"/>
              </a:defRPr>
            </a:pPr>
            <a:endParaRPr lang="en-US"/>
          </a:p>
        </c:txPr>
        <c:crossAx val="1106495576"/>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197" b="0" i="0" u="none" strike="noStrike" kern="1200" baseline="0">
                <a:solidFill>
                  <a:schemeClr val="tx1">
                    <a:lumMod val="65000"/>
                    <a:lumOff val="35000"/>
                  </a:schemeClr>
                </a:solidFill>
                <a:latin typeface="Figtree" pitchFamily="2" charset="0"/>
                <a:ea typeface="+mn-ea"/>
                <a:cs typeface="+mn-cs"/>
              </a:defRPr>
            </a:pPr>
            <a:endParaRPr lang="en-US"/>
          </a:p>
        </c:txPr>
      </c:dTable>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Figtree" pitchFamily="2"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320" b="0" i="0" u="none" strike="noStrike" kern="1200" spc="0" baseline="0">
                <a:solidFill>
                  <a:schemeClr val="bg2"/>
                </a:solidFill>
                <a:latin typeface="Bitter" pitchFamily="2" charset="0"/>
                <a:ea typeface="+mn-ea"/>
                <a:cs typeface="+mn-cs"/>
              </a:defRPr>
            </a:pPr>
            <a:r>
              <a:rPr lang="en-US" b="1"/>
              <a:t>Members Treated for Eating Disorders</a:t>
            </a:r>
          </a:p>
        </c:rich>
      </c:tx>
      <c:overlay val="0"/>
      <c:spPr>
        <a:noFill/>
        <a:ln>
          <a:noFill/>
        </a:ln>
        <a:effectLst/>
      </c:spPr>
      <c:txPr>
        <a:bodyPr rot="0" spcFirstLastPara="1" vertOverflow="ellipsis" vert="horz" wrap="square" anchor="ctr" anchorCtr="1"/>
        <a:lstStyle/>
        <a:p>
          <a:pPr>
            <a:defRPr sz="1320" b="0" i="0" u="none" strike="noStrike" kern="1200" spc="0" baseline="0">
              <a:solidFill>
                <a:schemeClr val="bg2"/>
              </a:solidFill>
              <a:latin typeface="Bitter" pitchFamily="2" charset="0"/>
              <a:ea typeface="+mn-ea"/>
              <a:cs typeface="+mn-cs"/>
            </a:defRPr>
          </a:pPr>
          <a:endParaRPr lang="en-US"/>
        </a:p>
      </c:txPr>
    </c:title>
    <c:autoTitleDeleted val="0"/>
    <c:plotArea>
      <c:layout/>
      <c:barChart>
        <c:barDir val="col"/>
        <c:grouping val="stacked"/>
        <c:varyColors val="0"/>
        <c:ser>
          <c:idx val="0"/>
          <c:order val="0"/>
          <c:tx>
            <c:strRef>
              <c:f>Sheet1!$B$1</c:f>
              <c:strCache>
                <c:ptCount val="1"/>
                <c:pt idx="0">
                  <c:v>Number of Members</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00" b="1" i="0" u="none" strike="noStrike" kern="1200" baseline="0">
                    <a:solidFill>
                      <a:schemeClr val="bg1"/>
                    </a:solidFill>
                    <a:latin typeface="Bitter" pitchFamily="2" charset="0"/>
                    <a:ea typeface="+mn-ea"/>
                    <a:cs typeface="+mn-cs"/>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July 2023-December 2023</c:v>
                </c:pt>
                <c:pt idx="1">
                  <c:v>January 2024-October 2024</c:v>
                </c:pt>
              </c:strCache>
            </c:strRef>
          </c:cat>
          <c:val>
            <c:numRef>
              <c:f>Sheet1!$B$2:$B$3</c:f>
              <c:numCache>
                <c:formatCode>General</c:formatCode>
                <c:ptCount val="2"/>
                <c:pt idx="0">
                  <c:v>116</c:v>
                </c:pt>
                <c:pt idx="1">
                  <c:v>208</c:v>
                </c:pt>
              </c:numCache>
            </c:numRef>
          </c:val>
          <c:extLst>
            <c:ext xmlns:c16="http://schemas.microsoft.com/office/drawing/2014/chart" uri="{C3380CC4-5D6E-409C-BE32-E72D297353CC}">
              <c16:uniqueId val="{00000000-3690-4096-84FE-F01594CE7826}"/>
            </c:ext>
          </c:extLst>
        </c:ser>
        <c:dLbls>
          <c:dLblPos val="ctr"/>
          <c:showLegendKey val="0"/>
          <c:showVal val="1"/>
          <c:showCatName val="0"/>
          <c:showSerName val="0"/>
          <c:showPercent val="0"/>
          <c:showBubbleSize val="0"/>
        </c:dLbls>
        <c:gapWidth val="150"/>
        <c:overlap val="100"/>
        <c:axId val="102767415"/>
        <c:axId val="102771735"/>
      </c:barChart>
      <c:catAx>
        <c:axId val="102767415"/>
        <c:scaling>
          <c:orientation val="minMax"/>
        </c:scaling>
        <c:delete val="0"/>
        <c:axPos val="b"/>
        <c:title>
          <c:tx>
            <c:rich>
              <a:bodyPr rot="0" spcFirstLastPara="1" vertOverflow="ellipsis" vert="horz" wrap="square" anchor="ctr" anchorCtr="1"/>
              <a:lstStyle/>
              <a:p>
                <a:pPr>
                  <a:defRPr sz="1100" b="0" i="0" u="none" strike="noStrike" kern="1200" baseline="0">
                    <a:solidFill>
                      <a:schemeClr val="bg2"/>
                    </a:solidFill>
                    <a:latin typeface="Bitter" pitchFamily="2" charset="0"/>
                    <a:ea typeface="+mn-ea"/>
                    <a:cs typeface="+mn-cs"/>
                  </a:defRPr>
                </a:pPr>
                <a:r>
                  <a:rPr lang="en-US" b="0"/>
                  <a:t>Reporting Period</a:t>
                </a:r>
              </a:p>
            </c:rich>
          </c:tx>
          <c:overlay val="0"/>
          <c:spPr>
            <a:noFill/>
            <a:ln>
              <a:noFill/>
            </a:ln>
            <a:effectLst/>
          </c:spPr>
          <c:txPr>
            <a:bodyPr rot="0" spcFirstLastPara="1" vertOverflow="ellipsis" vert="horz" wrap="square" anchor="ctr" anchorCtr="1"/>
            <a:lstStyle/>
            <a:p>
              <a:pPr>
                <a:defRPr sz="1100" b="0" i="0" u="none" strike="noStrike" kern="1200" baseline="0">
                  <a:solidFill>
                    <a:schemeClr val="bg2"/>
                  </a:solidFill>
                  <a:latin typeface="Bitter" pitchFamily="2" charset="0"/>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00" b="0" i="0" u="none" strike="noStrike" kern="1200" baseline="0">
                <a:solidFill>
                  <a:schemeClr val="bg2"/>
                </a:solidFill>
                <a:latin typeface="Bitter" pitchFamily="2" charset="0"/>
                <a:ea typeface="+mn-ea"/>
                <a:cs typeface="+mn-cs"/>
              </a:defRPr>
            </a:pPr>
            <a:endParaRPr lang="en-US"/>
          </a:p>
        </c:txPr>
        <c:crossAx val="102771735"/>
        <c:crosses val="autoZero"/>
        <c:auto val="1"/>
        <c:lblAlgn val="ctr"/>
        <c:lblOffset val="100"/>
        <c:noMultiLvlLbl val="0"/>
      </c:catAx>
      <c:valAx>
        <c:axId val="102771735"/>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100" b="1" i="0" u="none" strike="noStrike" kern="1200" baseline="0">
                    <a:solidFill>
                      <a:schemeClr val="bg2"/>
                    </a:solidFill>
                    <a:latin typeface="Bitter" pitchFamily="2" charset="0"/>
                    <a:ea typeface="+mn-ea"/>
                    <a:cs typeface="+mn-cs"/>
                  </a:defRPr>
                </a:pPr>
                <a:r>
                  <a:rPr lang="en-US" b="1"/>
                  <a:t>Number</a:t>
                </a:r>
                <a:r>
                  <a:rPr lang="en-US" b="1" baseline="0"/>
                  <a:t> of Members</a:t>
                </a:r>
                <a:endParaRPr lang="en-US" b="1"/>
              </a:p>
            </c:rich>
          </c:tx>
          <c:overlay val="0"/>
          <c:spPr>
            <a:noFill/>
            <a:ln>
              <a:noFill/>
            </a:ln>
            <a:effectLst/>
          </c:spPr>
          <c:txPr>
            <a:bodyPr rot="-5400000" spcFirstLastPara="1" vertOverflow="ellipsis" vert="horz" wrap="square" anchor="ctr" anchorCtr="1"/>
            <a:lstStyle/>
            <a:p>
              <a:pPr>
                <a:defRPr sz="1100" b="1" i="0" u="none" strike="noStrike" kern="1200" baseline="0">
                  <a:solidFill>
                    <a:schemeClr val="bg2"/>
                  </a:solidFill>
                  <a:latin typeface="Bitter" pitchFamily="2" charset="0"/>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bg2"/>
                </a:solidFill>
                <a:latin typeface="Bitter" pitchFamily="2" charset="0"/>
                <a:ea typeface="+mn-ea"/>
                <a:cs typeface="+mn-cs"/>
              </a:defRPr>
            </a:pPr>
            <a:endParaRPr lang="en-US"/>
          </a:p>
        </c:txPr>
        <c:crossAx val="102767415"/>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100" baseline="0">
          <a:solidFill>
            <a:schemeClr val="bg2"/>
          </a:solidFill>
          <a:latin typeface="Bitter" pitchFamily="2"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Reversed" id="21">
  <a:schemeClr val="accent1"/>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5">
  <a:schemeClr val="accent2"/>
</cs:colorStyle>
</file>

<file path=ppt/charts/colors9.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98">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064"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0" i="0" u="none" strike="noStrike" kern="1200" baseline="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064"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1197" kern="1200"/>
  </cs:valueAxis>
  <cs:wall>
    <cs:lnRef idx="0"/>
    <cs:fillRef idx="0"/>
    <cs:effectRef idx="0"/>
    <cs:fontRef idx="minor">
      <a:schemeClr val="dk1"/>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_rels/data11.xml.rels><?xml version="1.0" encoding="UTF-8" standalone="yes"?>
<Relationships xmlns="http://schemas.openxmlformats.org/package/2006/relationships"><Relationship Id="rId1" Type="http://schemas.openxmlformats.org/officeDocument/2006/relationships/hyperlink" Target="https://www.umpquahealth.com/wp-content/uploads/2023/05/SHARE%20Webinar.mp4?_t=1684961325." TargetMode="External"/></Relationships>
</file>

<file path=ppt/diagrams/_rels/data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ata14.xml.rels><?xml version="1.0" encoding="UTF-8" standalone="yes"?>
<Relationships xmlns="http://schemas.openxmlformats.org/package/2006/relationships"><Relationship Id="rId1" Type="http://schemas.openxmlformats.org/officeDocument/2006/relationships/image" Target="../media/image27.jpeg"/></Relationships>
</file>

<file path=ppt/diagrams/_rels/data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24.svg"/></Relationships>
</file>

<file path=ppt/diagrams/_rels/data21.xml.rels><?xml version="1.0" encoding="UTF-8" standalone="yes"?>
<Relationships xmlns="http://schemas.openxmlformats.org/package/2006/relationships"><Relationship Id="rId1" Type="http://schemas.openxmlformats.org/officeDocument/2006/relationships/image" Target="../media/image35.jpeg"/></Relationships>
</file>

<file path=ppt/diagrams/_rels/data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24.svg"/></Relationships>
</file>

<file path=ppt/diagrams/_rels/data31.xml.rels><?xml version="1.0" encoding="UTF-8" standalone="yes"?>
<Relationships xmlns="http://schemas.openxmlformats.org/package/2006/relationships"><Relationship Id="rId1" Type="http://schemas.openxmlformats.org/officeDocument/2006/relationships/image" Target="../media/image45.jpeg"/></Relationships>
</file>

<file path=ppt/diagrams/_rels/data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s>
</file>

<file path=ppt/diagrams/_rels/data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24.svg"/></Relationships>
</file>

<file path=ppt/diagrams/_rels/data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image" Target="../media/image54.jpeg"/></Relationships>
</file>

<file path=ppt/diagrams/_rels/data49.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s>
</file>

<file path=ppt/diagrams/_rels/data5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image" Target="../media/image103.jpeg"/></Relationships>
</file>

<file path=ppt/diagrams/_rels/data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ata8.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_rels/drawing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image" Target="../media/image11.jpeg"/><Relationship Id="rId4" Type="http://schemas.openxmlformats.org/officeDocument/2006/relationships/image" Target="../media/image14.jpeg"/></Relationships>
</file>

<file path=ppt/diagrams/_rels/drawing11.xml.rels><?xml version="1.0" encoding="UTF-8" standalone="yes"?>
<Relationships xmlns="http://schemas.openxmlformats.org/package/2006/relationships"><Relationship Id="rId1" Type="http://schemas.openxmlformats.org/officeDocument/2006/relationships/hyperlink" Target="https://www.umpquahealth.com/wp-content/uploads/2023/05/SHARE%20Webinar.mp4?_t=1684961325." TargetMode="External"/></Relationships>
</file>

<file path=ppt/diagrams/_rels/drawing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image" Target="../media/image25.png"/></Relationships>
</file>

<file path=ppt/diagrams/_rels/drawing14.xml.rels><?xml version="1.0" encoding="UTF-8" standalone="yes"?>
<Relationships xmlns="http://schemas.openxmlformats.org/package/2006/relationships"><Relationship Id="rId1" Type="http://schemas.openxmlformats.org/officeDocument/2006/relationships/image" Target="../media/image27.jpeg"/></Relationships>
</file>

<file path=ppt/diagrams/_rels/drawing2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24.svg"/></Relationships>
</file>

<file path=ppt/diagrams/_rels/drawing21.xml.rels><?xml version="1.0" encoding="UTF-8" standalone="yes"?>
<Relationships xmlns="http://schemas.openxmlformats.org/package/2006/relationships"><Relationship Id="rId1" Type="http://schemas.openxmlformats.org/officeDocument/2006/relationships/image" Target="../media/image35.jpeg"/></Relationships>
</file>

<file path=ppt/diagrams/_rels/drawing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24.svg"/></Relationships>
</file>

<file path=ppt/diagrams/_rels/drawing31.xml.rels><?xml version="1.0" encoding="UTF-8" standalone="yes"?>
<Relationships xmlns="http://schemas.openxmlformats.org/package/2006/relationships"><Relationship Id="rId1" Type="http://schemas.openxmlformats.org/officeDocument/2006/relationships/image" Target="../media/image45.jpeg"/></Relationships>
</file>

<file path=ppt/diagrams/_rels/drawing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image" Target="../media/image46.jpeg"/></Relationships>
</file>

<file path=ppt/diagrams/_rels/drawing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34.svg"/><Relationship Id="rId1" Type="http://schemas.openxmlformats.org/officeDocument/2006/relationships/image" Target="../media/image33.png"/><Relationship Id="rId4" Type="http://schemas.openxmlformats.org/officeDocument/2006/relationships/image" Target="../media/image24.svg"/></Relationships>
</file>

<file path=ppt/diagrams/_rels/drawing3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image" Target="../media/image54.jpeg"/></Relationships>
</file>

<file path=ppt/diagrams/_rels/drawing49.xml.rels><?xml version="1.0" encoding="UTF-8" standalone="yes"?>
<Relationships xmlns="http://schemas.openxmlformats.org/package/2006/relationships"><Relationship Id="rId8" Type="http://schemas.openxmlformats.org/officeDocument/2006/relationships/image" Target="../media/image86.svg"/><Relationship Id="rId3" Type="http://schemas.openxmlformats.org/officeDocument/2006/relationships/image" Target="../media/image81.png"/><Relationship Id="rId7" Type="http://schemas.openxmlformats.org/officeDocument/2006/relationships/image" Target="../media/image85.png"/><Relationship Id="rId2" Type="http://schemas.openxmlformats.org/officeDocument/2006/relationships/image" Target="../media/image80.svg"/><Relationship Id="rId1" Type="http://schemas.openxmlformats.org/officeDocument/2006/relationships/image" Target="../media/image79.png"/><Relationship Id="rId6" Type="http://schemas.openxmlformats.org/officeDocument/2006/relationships/image" Target="../media/image84.svg"/><Relationship Id="rId5" Type="http://schemas.openxmlformats.org/officeDocument/2006/relationships/image" Target="../media/image83.png"/><Relationship Id="rId10" Type="http://schemas.openxmlformats.org/officeDocument/2006/relationships/image" Target="../media/image88.svg"/><Relationship Id="rId4" Type="http://schemas.openxmlformats.org/officeDocument/2006/relationships/image" Target="../media/image82.svg"/><Relationship Id="rId9" Type="http://schemas.openxmlformats.org/officeDocument/2006/relationships/image" Target="../media/image87.png"/></Relationships>
</file>

<file path=ppt/diagrams/_rels/drawing5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image" Target="../media/image103.jpeg"/></Relationships>
</file>

<file path=ppt/diagrams/_rels/drawing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svg"/><Relationship Id="rId1" Type="http://schemas.openxmlformats.org/officeDocument/2006/relationships/image" Target="../media/image17.png"/><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8.xml.rels><?xml version="1.0" encoding="UTF-8" standalone="yes"?>
<Relationships xmlns="http://schemas.openxmlformats.org/package/2006/relationships"><Relationship Id="rId2" Type="http://schemas.openxmlformats.org/officeDocument/2006/relationships/image" Target="../media/image24.svg"/><Relationship Id="rId1" Type="http://schemas.openxmlformats.org/officeDocument/2006/relationships/image" Target="../media/image23.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4">
  <dgm:title val=""/>
  <dgm:desc val=""/>
  <dgm:catLst>
    <dgm:cat type="accent2" pri="11400"/>
  </dgm:catLst>
  <dgm:styleLbl name="node0">
    <dgm:fillClrLst meth="cycle">
      <a:schemeClr val="accent2">
        <a:shade val="60000"/>
      </a:schemeClr>
    </dgm:fillClrLst>
    <dgm:linClrLst meth="repeat">
      <a:schemeClr val="lt1"/>
    </dgm:linClrLst>
    <dgm:effectClrLst/>
    <dgm:txLinClrLst/>
    <dgm:txFillClrLst/>
    <dgm:txEffectClrLst/>
  </dgm:styleLbl>
  <dgm:styleLbl name="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alignNode1">
    <dgm:fillClrLst meth="cycle">
      <a:schemeClr val="accent2">
        <a:shade val="50000"/>
      </a:schemeClr>
      <a:schemeClr val="accent2">
        <a:tint val="45000"/>
      </a:schemeClr>
    </dgm:fillClrLst>
    <dgm:linClrLst meth="cycle">
      <a:schemeClr val="accent2">
        <a:shade val="50000"/>
      </a:schemeClr>
      <a:schemeClr val="accent2">
        <a:tint val="45000"/>
      </a:schemeClr>
    </dgm:linClrLst>
    <dgm:effectClrLst/>
    <dgm:txLinClrLst/>
    <dgm:txFillClrLst/>
    <dgm:txEffectClrLst/>
  </dgm:styleLbl>
  <dgm:styleLbl name="lnNode1">
    <dgm:fillClrLst meth="cycle">
      <a:schemeClr val="accent2">
        <a:shade val="50000"/>
      </a:schemeClr>
      <a:schemeClr val="accent2">
        <a:tint val="45000"/>
      </a:schemeClr>
    </dgm:fillClrLst>
    <dgm:linClrLst meth="repeat">
      <a:schemeClr val="lt1"/>
    </dgm:linClrLst>
    <dgm:effectClrLst/>
    <dgm:txLinClrLst/>
    <dgm:txFillClrLst/>
    <dgm:txEffectClrLst/>
  </dgm:styleLbl>
  <dgm:styleLbl name="vennNode1">
    <dgm:fillClrLst meth="cycle">
      <a:schemeClr val="accent2">
        <a:shade val="80000"/>
        <a:alpha val="50000"/>
      </a:schemeClr>
      <a:schemeClr val="accent2">
        <a:tint val="45000"/>
        <a:alpha val="50000"/>
      </a:schemeClr>
    </dgm:fillClrLst>
    <dgm:linClrLst meth="repeat">
      <a:schemeClr val="lt1"/>
    </dgm:linClrLst>
    <dgm:effectClrLst/>
    <dgm:txLinClrLst/>
    <dgm:txFillClrLst/>
    <dgm:txEffectClrLst/>
  </dgm:styleLbl>
  <dgm:styleLbl name="node2">
    <dgm:fillClrLst>
      <a:schemeClr val="accent2">
        <a:shade val="80000"/>
      </a:schemeClr>
    </dgm:fillClrLst>
    <dgm:linClrLst meth="repeat">
      <a:schemeClr val="lt1"/>
    </dgm:linClrLst>
    <dgm:effectClrLst/>
    <dgm:txLinClrLst/>
    <dgm:txFillClrLst/>
    <dgm:txEffectClrLst/>
  </dgm:styleLbl>
  <dgm:styleLbl name="node3">
    <dgm:fillClrLst>
      <a:schemeClr val="accent2">
        <a:tint val="99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f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bgSibTrans2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dgm:txEffectClrLst/>
  </dgm:styleLbl>
  <dgm:styleLbl name="sibTrans1D1">
    <dgm:fillClrLst meth="cycle">
      <a:schemeClr val="accent2">
        <a:shade val="90000"/>
      </a:schemeClr>
      <a:schemeClr val="accent2">
        <a:tint val="50000"/>
      </a:schemeClr>
    </dgm:fillClrLst>
    <dgm:linClrLst meth="cycle">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0000"/>
      </a:schemeClr>
    </dgm:fillClrLst>
    <dgm:linClrLst meth="repeat">
      <a:schemeClr val="lt1"/>
    </dgm:linClrLst>
    <dgm:effectClrLst/>
    <dgm:txLinClrLst/>
    <dgm:txFillClrLst/>
    <dgm:txEffectClrLst/>
  </dgm:styleLbl>
  <dgm:styleLbl name="asst3">
    <dgm:fillClrLst>
      <a:schemeClr val="accent2">
        <a:tint val="70000"/>
      </a:schemeClr>
    </dgm:fillClrLst>
    <dgm:linClrLst meth="repeat">
      <a:schemeClr val="lt1"/>
    </dgm:linClrLst>
    <dgm:effectClrLst/>
    <dgm:txLinClrLst/>
    <dgm:txFillClrLst/>
    <dgm:txEffectClrLst/>
  </dgm:styleLbl>
  <dgm:styleLbl name="asst4">
    <dgm:fillClrLst>
      <a:schemeClr val="accent2">
        <a:tint val="5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2">
        <a:shade val="50000"/>
      </a:schemeClr>
      <a:schemeClr val="accent2">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alignAccFollowNode1">
    <dgm:fillClrLst meth="repeat">
      <a:schemeClr val="accent2">
        <a:alpha val="90000"/>
        <a:tint val="55000"/>
      </a:schemeClr>
    </dgm:fillClrLst>
    <dgm:linClrLst meth="repeat">
      <a:schemeClr val="accent2">
        <a:alpha val="90000"/>
        <a:tint val="55000"/>
      </a:schemeClr>
    </dgm:linClrLst>
    <dgm:effectClrLst/>
    <dgm:txLinClrLst/>
    <dgm:txFillClrLst meth="repeat">
      <a:schemeClr val="dk1"/>
    </dgm:txFillClrLst>
    <dgm:txEffectClrLst/>
  </dgm:styleLbl>
  <dgm:styleLbl name="bgAccFollowNode1">
    <dgm:fillClrLst meth="repeat">
      <a:schemeClr val="accent2">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55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2.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5.xml><?xml version="1.0" encoding="utf-8"?>
<dgm:colorsDef xmlns:dgm="http://schemas.openxmlformats.org/drawingml/2006/diagram" xmlns:a="http://schemas.openxmlformats.org/drawingml/2006/main" uniqueId="urn:microsoft.com/office/officeart/2005/8/colors/accent1_5">
  <dgm:title val=""/>
  <dgm:desc val=""/>
  <dgm:catLst>
    <dgm:cat type="accent1" pri="11500"/>
  </dgm:catLst>
  <dgm:styleLbl name="node0">
    <dgm:fillClrLst meth="cycle">
      <a:schemeClr val="accent1">
        <a:alpha val="80000"/>
      </a:schemeClr>
    </dgm:fillClrLst>
    <dgm:linClrLst meth="repeat">
      <a:schemeClr val="lt1"/>
    </dgm:linClrLst>
    <dgm:effectClrLst/>
    <dgm:txLinClrLst/>
    <dgm:txFillClrLst/>
    <dgm:txEffectClrLst/>
  </dgm:styleLbl>
  <dgm:styleLbl name="node1">
    <dgm:fillClrLst>
      <a:schemeClr val="accent1">
        <a:alpha val="90000"/>
      </a:schemeClr>
      <a:schemeClr val="accent1">
        <a:alpha val="50000"/>
      </a:schemeClr>
    </dgm:fillClrLst>
    <dgm:linClrLst meth="repeat">
      <a:schemeClr val="lt1"/>
    </dgm:linClrLst>
    <dgm:effectClrLst/>
    <dgm:txLinClrLst/>
    <dgm:txFillClrLst/>
    <dgm:txEffectClrLst/>
  </dgm:styleLbl>
  <dgm:styleLbl name="alignNode1">
    <dgm:fillClrLst>
      <a:schemeClr val="accent1">
        <a:alpha val="90000"/>
      </a:schemeClr>
      <a:schemeClr val="accent1">
        <a:alpha val="50000"/>
      </a:schemeClr>
    </dgm:fillClrLst>
    <dgm:linClrLst>
      <a:schemeClr val="accent1">
        <a:alpha val="90000"/>
      </a:schemeClr>
      <a:schemeClr val="accent1">
        <a:alpha val="50000"/>
      </a:schemeClr>
    </dgm:linClrLst>
    <dgm:effectClrLst/>
    <dgm:txLinClrLst/>
    <dgm:txFillClrLst/>
    <dgm:txEffectClrLst/>
  </dgm:styleLbl>
  <dgm:styleLbl name="lnNode1">
    <dgm:fillClrLst>
      <a:schemeClr val="accent1">
        <a:shade val="90000"/>
      </a:schemeClr>
      <a:schemeClr val="accent1">
        <a:alpha val="50000"/>
        <a:tint val="5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alpha val="80000"/>
      </a:schemeClr>
    </dgm:fillClrLst>
    <dgm:linClrLst meth="repeat">
      <a:schemeClr val="lt1"/>
    </dgm:linClrLst>
    <dgm:effectClrLst/>
    <dgm:txLinClrLst/>
    <dgm:txFillClrLst/>
    <dgm:txEffectClrLst/>
  </dgm:styleLbl>
  <dgm:styleLbl name="node2">
    <dgm:fillClrLst>
      <a:schemeClr val="accent1">
        <a:alpha val="70000"/>
      </a:schemeClr>
    </dgm:fillClrLst>
    <dgm:linClrLst meth="repeat">
      <a:schemeClr val="lt1"/>
    </dgm:linClrLst>
    <dgm:effectClrLst/>
    <dgm:txLinClrLst/>
    <dgm:txFillClrLst/>
    <dgm:txEffectClrLst/>
  </dgm:styleLbl>
  <dgm:styleLbl name="node3">
    <dgm:fillClrLst>
      <a:schemeClr val="accent1">
        <a:alpha val="50000"/>
      </a:schemeClr>
    </dgm:fillClrLst>
    <dgm:linClrLst meth="repeat">
      <a:schemeClr val="lt1"/>
    </dgm:linClrLst>
    <dgm:effectClrLst/>
    <dgm:txLinClrLst/>
    <dgm:txFillClrLst/>
    <dgm:txEffectClrLst/>
  </dgm:styleLbl>
  <dgm:styleLbl name="node4">
    <dgm:fillClrLst>
      <a:schemeClr val="accent1">
        <a:alpha val="30000"/>
      </a:schemeClr>
    </dgm:fillClrLst>
    <dgm:linClrLst meth="repeat">
      <a:schemeClr val="lt1"/>
    </dgm:linClrLst>
    <dgm:effectClrLst/>
    <dgm:txLinClrLst/>
    <dgm:txFillClrLst/>
    <dgm:txEffectClrLst/>
  </dgm:styleLbl>
  <dgm:styleLbl name="fgImgPlace1">
    <dgm:fillClrLst>
      <a:schemeClr val="accent1">
        <a:tint val="50000"/>
        <a:alpha val="90000"/>
      </a:schemeClr>
      <a:schemeClr val="accent1">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f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bgSibTrans2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dgm:txEffectClrLst/>
  </dgm:styleLbl>
  <dgm:styleLbl name="sibTrans1D1">
    <dgm:fillClrLst>
      <a:schemeClr val="accent1">
        <a:shade val="90000"/>
      </a:schemeClr>
      <a:schemeClr val="accent1">
        <a:tint val="50000"/>
      </a:schemeClr>
    </dgm:fillClrLst>
    <dgm:linClrLst>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alpha val="90000"/>
      </a:schemeClr>
    </dgm:fillClrLst>
    <dgm:linClrLst meth="repeat">
      <a:schemeClr val="lt1"/>
    </dgm:linClrLst>
    <dgm:effectClrLst/>
    <dgm:txLinClrLst/>
    <dgm:txFillClrLst/>
    <dgm:txEffectClrLst/>
  </dgm:styleLbl>
  <dgm:styleLbl name="asst1">
    <dgm:fillClrLst meth="repeat">
      <a:schemeClr val="accent1">
        <a:alpha val="90000"/>
      </a:schemeClr>
    </dgm:fillClrLst>
    <dgm:linClrLst meth="repeat">
      <a:schemeClr val="lt1"/>
    </dgm:linClrLst>
    <dgm:effectClrLst/>
    <dgm:txLinClrLst/>
    <dgm:txFillClrLst/>
    <dgm:txEffectClrLst/>
  </dgm:styleLbl>
  <dgm:styleLbl name="asst2">
    <dgm:fillClrLst>
      <a:schemeClr val="accent1">
        <a:alpha val="90000"/>
      </a:schemeClr>
    </dgm:fillClrLst>
    <dgm:linClrLst meth="repeat">
      <a:schemeClr val="lt1"/>
    </dgm:linClrLst>
    <dgm:effectClrLst/>
    <dgm:txLinClrLst/>
    <dgm:txFillClrLst/>
    <dgm:txEffectClrLst/>
  </dgm:styleLbl>
  <dgm:styleLbl name="asst3">
    <dgm:fillClrLst>
      <a:schemeClr val="accent1">
        <a:alpha val="70000"/>
      </a:schemeClr>
    </dgm:fillClrLst>
    <dgm:linClrLst meth="repeat">
      <a:schemeClr val="lt1"/>
    </dgm:linClrLst>
    <dgm:effectClrLst/>
    <dgm:txLinClrLst/>
    <dgm:txFillClrLst/>
    <dgm:txEffectClrLst/>
  </dgm:styleLbl>
  <dgm:styleLbl name="asst4">
    <dgm:fillClrLst>
      <a:schemeClr val="accent1">
        <a:alpha val="50000"/>
      </a:schemeClr>
    </dgm:fillClrLst>
    <dgm:linClrLst meth="repeat">
      <a:schemeClr val="lt1"/>
    </dgm:linClrLst>
    <dgm:effectClrLst/>
    <dgm:txLinClrLst/>
    <dgm:txFillClrLst/>
    <dgm:txEffectClrLst/>
  </dgm:styleLbl>
  <dgm:styleLbl name="parChTrans2D1">
    <dgm:fillClrLst meth="repeat">
      <a:schemeClr val="accent1">
        <a:shade val="8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1">
        <a:alpha val="90000"/>
      </a:schemeClr>
      <a:schemeClr val="accent1">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a:schemeClr val="accent1">
        <a:alpha val="90000"/>
        <a:tint val="40000"/>
      </a:schemeClr>
      <a:schemeClr val="accent1">
        <a:alpha val="5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7.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0.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8.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7054689-EAA4-43AF-A8A9-BAE245022ECC}" type="doc">
      <dgm:prSet loTypeId="urn:microsoft.com/office/officeart/2005/8/layout/pList1" loCatId="list" qsTypeId="urn:microsoft.com/office/officeart/2005/8/quickstyle/simple1" qsCatId="simple" csTypeId="urn:microsoft.com/office/officeart/2005/8/colors/accent0_3" csCatId="mainScheme" phldr="1"/>
      <dgm:spPr/>
      <dgm:t>
        <a:bodyPr/>
        <a:lstStyle/>
        <a:p>
          <a:endParaRPr lang="en-US"/>
        </a:p>
      </dgm:t>
    </dgm:pt>
    <dgm:pt modelId="{E4D95B6F-C86A-4F75-8DF1-0C08C2943EE7}">
      <dgm:prSet phldrT="[Text]" custT="1"/>
      <dgm:spPr/>
      <dgm:t>
        <a:bodyPr/>
        <a:lstStyle/>
        <a:p>
          <a:pPr algn="ctr"/>
          <a:r>
            <a:rPr lang="en-US" sz="1200" b="1">
              <a:solidFill>
                <a:srgbClr val="005B7B"/>
              </a:solidFill>
              <a:latin typeface="Figtree" pitchFamily="2" charset="0"/>
            </a:rPr>
            <a:t>Mission</a:t>
          </a:r>
        </a:p>
      </dgm:t>
    </dgm:pt>
    <dgm:pt modelId="{34EBF9E6-C084-463F-A730-461B7D4D3A03}" type="parTrans" cxnId="{DD353CDB-9391-4190-97B4-C6D5736E1912}">
      <dgm:prSet/>
      <dgm:spPr/>
      <dgm:t>
        <a:bodyPr/>
        <a:lstStyle/>
        <a:p>
          <a:endParaRPr lang="en-US"/>
        </a:p>
      </dgm:t>
    </dgm:pt>
    <dgm:pt modelId="{6C935CFA-447F-4D3A-91F9-30BC6600469C}" type="sibTrans" cxnId="{DD353CDB-9391-4190-97B4-C6D5736E1912}">
      <dgm:prSet/>
      <dgm:spPr/>
      <dgm:t>
        <a:bodyPr/>
        <a:lstStyle/>
        <a:p>
          <a:endParaRPr lang="en-US"/>
        </a:p>
      </dgm:t>
    </dgm:pt>
    <dgm:pt modelId="{4C3D6672-543F-4F21-B4E4-C47E2F0CD184}">
      <dgm:prSet phldrT="[Text]" custT="1"/>
      <dgm:spPr/>
      <dgm:t>
        <a:bodyPr/>
        <a:lstStyle/>
        <a:p>
          <a:pPr algn="ctr"/>
          <a:r>
            <a:rPr lang="en-US" sz="1200" b="1">
              <a:solidFill>
                <a:srgbClr val="005B7B"/>
              </a:solidFill>
              <a:latin typeface="Figtree" pitchFamily="2" charset="0"/>
            </a:rPr>
            <a:t>Values</a:t>
          </a:r>
        </a:p>
      </dgm:t>
    </dgm:pt>
    <dgm:pt modelId="{D16C6563-7376-43AE-89C7-ED5AFE4EA4A1}" type="parTrans" cxnId="{3F45A1A7-01E1-4437-96FE-17A76D7389D9}">
      <dgm:prSet/>
      <dgm:spPr/>
      <dgm:t>
        <a:bodyPr/>
        <a:lstStyle/>
        <a:p>
          <a:endParaRPr lang="en-US"/>
        </a:p>
      </dgm:t>
    </dgm:pt>
    <dgm:pt modelId="{D7FEFF2E-441F-4D9A-895B-6AB3E817B8F8}" type="sibTrans" cxnId="{3F45A1A7-01E1-4437-96FE-17A76D7389D9}">
      <dgm:prSet/>
      <dgm:spPr/>
      <dgm:t>
        <a:bodyPr/>
        <a:lstStyle/>
        <a:p>
          <a:endParaRPr lang="en-US"/>
        </a:p>
      </dgm:t>
    </dgm:pt>
    <dgm:pt modelId="{A60EF1DA-F42A-4669-B753-DD3DA5CE07FA}">
      <dgm:prSet phldrT="[Text]" custT="1"/>
      <dgm:spPr/>
      <dgm:t>
        <a:bodyPr/>
        <a:lstStyle/>
        <a:p>
          <a:pPr algn="ctr"/>
          <a:r>
            <a:rPr lang="en-US" sz="1200" b="1">
              <a:solidFill>
                <a:srgbClr val="005B7B"/>
              </a:solidFill>
              <a:latin typeface="Figtree" pitchFamily="2" charset="0"/>
            </a:rPr>
            <a:t>Agreements</a:t>
          </a:r>
        </a:p>
      </dgm:t>
    </dgm:pt>
    <dgm:pt modelId="{C9ED9EA9-1FE9-47A6-B9B8-8CF1197D9CD1}" type="parTrans" cxnId="{5653DCC7-3F48-4BA7-9795-C81AD857085E}">
      <dgm:prSet/>
      <dgm:spPr/>
      <dgm:t>
        <a:bodyPr/>
        <a:lstStyle/>
        <a:p>
          <a:endParaRPr lang="en-US"/>
        </a:p>
      </dgm:t>
    </dgm:pt>
    <dgm:pt modelId="{1307DEE8-19AE-488B-A3CB-ADDEFED884F5}" type="sibTrans" cxnId="{5653DCC7-3F48-4BA7-9795-C81AD857085E}">
      <dgm:prSet/>
      <dgm:spPr/>
      <dgm:t>
        <a:bodyPr/>
        <a:lstStyle/>
        <a:p>
          <a:endParaRPr lang="en-US"/>
        </a:p>
      </dgm:t>
    </dgm:pt>
    <dgm:pt modelId="{DE75D973-A46A-410F-8E5B-4507DDFAC873}">
      <dgm:prSet phldrT="[Text]" custT="1"/>
      <dgm:spPr/>
      <dgm:t>
        <a:bodyPr/>
        <a:lstStyle/>
        <a:p>
          <a:pPr algn="ctr"/>
          <a:r>
            <a:rPr lang="en-US" sz="1200" b="1">
              <a:solidFill>
                <a:srgbClr val="005B7B"/>
              </a:solidFill>
              <a:latin typeface="Figtree" pitchFamily="2" charset="0"/>
            </a:rPr>
            <a:t>Health Equity</a:t>
          </a:r>
        </a:p>
      </dgm:t>
    </dgm:pt>
    <dgm:pt modelId="{42781849-3435-4589-91C5-EA41F723ADD8}" type="parTrans" cxnId="{169063B5-0F02-4ED2-BBE2-67EAA5EA6F35}">
      <dgm:prSet/>
      <dgm:spPr/>
      <dgm:t>
        <a:bodyPr/>
        <a:lstStyle/>
        <a:p>
          <a:endParaRPr lang="en-US"/>
        </a:p>
      </dgm:t>
    </dgm:pt>
    <dgm:pt modelId="{775B4A97-4EA9-4ACA-9983-8B8412B20CE4}" type="sibTrans" cxnId="{169063B5-0F02-4ED2-BBE2-67EAA5EA6F35}">
      <dgm:prSet/>
      <dgm:spPr/>
      <dgm:t>
        <a:bodyPr/>
        <a:lstStyle/>
        <a:p>
          <a:endParaRPr lang="en-US"/>
        </a:p>
      </dgm:t>
    </dgm:pt>
    <dgm:pt modelId="{1BF00165-3094-4BE7-B792-2DE32A40802C}">
      <dgm:prSet phldrT="[Text]" custT="1"/>
      <dgm:spPr/>
      <dgm:t>
        <a:bodyPr/>
        <a:lstStyle/>
        <a:p>
          <a:pPr algn="l"/>
          <a:r>
            <a:rPr lang="en-US" sz="1200">
              <a:solidFill>
                <a:srgbClr val="005B7B"/>
              </a:solidFill>
              <a:latin typeface="Figtree" pitchFamily="2" charset="0"/>
            </a:rPr>
            <a:t>Promote </a:t>
          </a:r>
          <a:r>
            <a:rPr lang="en-US" sz="1200" b="0" i="0" u="none">
              <a:solidFill>
                <a:srgbClr val="005B7B"/>
              </a:solidFill>
              <a:latin typeface="Figtree" pitchFamily="2" charset="0"/>
            </a:rPr>
            <a:t>and provide high quality, readily accessible healthcare in a patient-centered system of care for those we serve. </a:t>
          </a:r>
          <a:r>
            <a:rPr lang="en-US" sz="1200" b="0" i="0">
              <a:solidFill>
                <a:srgbClr val="005B7B"/>
              </a:solidFill>
              <a:latin typeface="Figtree" pitchFamily="2" charset="0"/>
            </a:rPr>
            <a:t>​</a:t>
          </a:r>
          <a:endParaRPr lang="en-US" sz="1200">
            <a:solidFill>
              <a:srgbClr val="005B7B"/>
            </a:solidFill>
            <a:latin typeface="Figtree" pitchFamily="2" charset="0"/>
          </a:endParaRPr>
        </a:p>
      </dgm:t>
    </dgm:pt>
    <dgm:pt modelId="{D4BC4140-EBF4-48B3-8A0E-DC3EDEA902F1}" type="parTrans" cxnId="{7F7917F9-57CA-4934-8267-ACB8FC38D3CD}">
      <dgm:prSet/>
      <dgm:spPr/>
      <dgm:t>
        <a:bodyPr/>
        <a:lstStyle/>
        <a:p>
          <a:endParaRPr lang="en-US"/>
        </a:p>
      </dgm:t>
    </dgm:pt>
    <dgm:pt modelId="{036E223D-B844-48E0-86A6-2CCEFEC6077A}" type="sibTrans" cxnId="{7F7917F9-57CA-4934-8267-ACB8FC38D3CD}">
      <dgm:prSet/>
      <dgm:spPr/>
      <dgm:t>
        <a:bodyPr/>
        <a:lstStyle/>
        <a:p>
          <a:endParaRPr lang="en-US"/>
        </a:p>
      </dgm:t>
    </dgm:pt>
    <dgm:pt modelId="{7ECA2D7F-77A6-4BE0-B51B-90D8F5AF5EA8}">
      <dgm:prSet phldrT="[Text]" custT="1"/>
      <dgm:spPr/>
      <dgm:t>
        <a:bodyPr/>
        <a:lstStyle/>
        <a:p>
          <a:pPr algn="l">
            <a:buFont typeface="Arial" panose="020B0604020202020204" pitchFamily="34" charset="0"/>
            <a:buChar char="•"/>
          </a:pPr>
          <a:r>
            <a:rPr lang="en-US" sz="1200" b="0" i="0" u="none">
              <a:solidFill>
                <a:srgbClr val="005B7B"/>
              </a:solidFill>
              <a:latin typeface="Figtree" pitchFamily="2" charset="0"/>
            </a:rPr>
            <a:t>Accountability</a:t>
          </a:r>
          <a:r>
            <a:rPr lang="en-US" sz="1200" b="0" i="0">
              <a:solidFill>
                <a:srgbClr val="005B7B"/>
              </a:solidFill>
              <a:latin typeface="Figtree" pitchFamily="2" charset="0"/>
            </a:rPr>
            <a:t>​</a:t>
          </a:r>
          <a:endParaRPr lang="en-US" sz="1200">
            <a:solidFill>
              <a:srgbClr val="005B7B"/>
            </a:solidFill>
            <a:latin typeface="Figtree" pitchFamily="2" charset="0"/>
          </a:endParaRPr>
        </a:p>
      </dgm:t>
    </dgm:pt>
    <dgm:pt modelId="{3E2F690C-3322-4239-908A-D32E552B2383}" type="parTrans" cxnId="{0F195678-9905-4CF9-8AD5-3479685F1305}">
      <dgm:prSet/>
      <dgm:spPr/>
      <dgm:t>
        <a:bodyPr/>
        <a:lstStyle/>
        <a:p>
          <a:endParaRPr lang="en-US"/>
        </a:p>
      </dgm:t>
    </dgm:pt>
    <dgm:pt modelId="{2BE9BF60-9BC3-4F70-A55B-D9B8E0FDD709}" type="sibTrans" cxnId="{0F195678-9905-4CF9-8AD5-3479685F1305}">
      <dgm:prSet/>
      <dgm:spPr/>
      <dgm:t>
        <a:bodyPr/>
        <a:lstStyle/>
        <a:p>
          <a:endParaRPr lang="en-US"/>
        </a:p>
      </dgm:t>
    </dgm:pt>
    <dgm:pt modelId="{1BCB50B8-1CAF-49A0-86D5-C1D8B1CB6378}">
      <dgm:prSet custT="1"/>
      <dgm:spPr/>
      <dgm:t>
        <a:bodyPr/>
        <a:lstStyle/>
        <a:p>
          <a:pPr algn="l">
            <a:buFont typeface="Arial" panose="020B0604020202020204" pitchFamily="34" charset="0"/>
            <a:buChar char="•"/>
          </a:pPr>
          <a:r>
            <a:rPr lang="en-US" sz="1200" b="0" i="0" u="none">
              <a:solidFill>
                <a:srgbClr val="005B7B"/>
              </a:solidFill>
              <a:latin typeface="Figtree" pitchFamily="2" charset="0"/>
            </a:rPr>
            <a:t>Efficiency</a:t>
          </a:r>
          <a:r>
            <a:rPr lang="en-US" sz="1200" b="0" i="0">
              <a:solidFill>
                <a:srgbClr val="005B7B"/>
              </a:solidFill>
              <a:latin typeface="Figtree" pitchFamily="2" charset="0"/>
            </a:rPr>
            <a:t>​</a:t>
          </a:r>
        </a:p>
      </dgm:t>
    </dgm:pt>
    <dgm:pt modelId="{70188B2B-200E-4071-9C21-E4E1EB111224}" type="parTrans" cxnId="{45D2E709-5661-48B5-AB5A-5C7BFB2A3D34}">
      <dgm:prSet/>
      <dgm:spPr/>
      <dgm:t>
        <a:bodyPr/>
        <a:lstStyle/>
        <a:p>
          <a:endParaRPr lang="en-US"/>
        </a:p>
      </dgm:t>
    </dgm:pt>
    <dgm:pt modelId="{E3C6B3C1-5B36-4EE3-A7DA-246A3D2AD210}" type="sibTrans" cxnId="{45D2E709-5661-48B5-AB5A-5C7BFB2A3D34}">
      <dgm:prSet/>
      <dgm:spPr/>
      <dgm:t>
        <a:bodyPr/>
        <a:lstStyle/>
        <a:p>
          <a:endParaRPr lang="en-US"/>
        </a:p>
      </dgm:t>
    </dgm:pt>
    <dgm:pt modelId="{96DCD03F-2644-4DFF-9246-357E1A88C1D3}">
      <dgm:prSet custT="1"/>
      <dgm:spPr/>
      <dgm:t>
        <a:bodyPr/>
        <a:lstStyle/>
        <a:p>
          <a:pPr algn="l">
            <a:buFont typeface="Arial" panose="020B0604020202020204" pitchFamily="34" charset="0"/>
            <a:buChar char="•"/>
          </a:pPr>
          <a:r>
            <a:rPr lang="en-US" sz="1200" b="0" i="0" u="none">
              <a:solidFill>
                <a:srgbClr val="005B7B"/>
              </a:solidFill>
              <a:latin typeface="Figtree" pitchFamily="2" charset="0"/>
            </a:rPr>
            <a:t>Be a Team Player</a:t>
          </a:r>
          <a:r>
            <a:rPr lang="en-US" sz="1200" b="0" i="0">
              <a:solidFill>
                <a:srgbClr val="005B7B"/>
              </a:solidFill>
              <a:latin typeface="Figtree" pitchFamily="2" charset="0"/>
            </a:rPr>
            <a:t>​</a:t>
          </a:r>
        </a:p>
      </dgm:t>
    </dgm:pt>
    <dgm:pt modelId="{BA840119-FBEF-4631-B971-640F567DF5BF}" type="parTrans" cxnId="{58544E28-6BF3-4189-BA41-B7BDC18A9EAF}">
      <dgm:prSet/>
      <dgm:spPr/>
      <dgm:t>
        <a:bodyPr/>
        <a:lstStyle/>
        <a:p>
          <a:endParaRPr lang="en-US"/>
        </a:p>
      </dgm:t>
    </dgm:pt>
    <dgm:pt modelId="{6B7A30F1-5C27-4C94-ADFE-594D593C103A}" type="sibTrans" cxnId="{58544E28-6BF3-4189-BA41-B7BDC18A9EAF}">
      <dgm:prSet/>
      <dgm:spPr/>
      <dgm:t>
        <a:bodyPr/>
        <a:lstStyle/>
        <a:p>
          <a:endParaRPr lang="en-US"/>
        </a:p>
      </dgm:t>
    </dgm:pt>
    <dgm:pt modelId="{5BDC96A4-5DA5-488D-8624-0D0725834D2F}">
      <dgm:prSet custT="1"/>
      <dgm:spPr/>
      <dgm:t>
        <a:bodyPr/>
        <a:lstStyle/>
        <a:p>
          <a:pPr algn="l">
            <a:buFont typeface="Arial" panose="020B0604020202020204" pitchFamily="34" charset="0"/>
            <a:buChar char="•"/>
          </a:pPr>
          <a:r>
            <a:rPr lang="en-US" sz="1200" b="0" i="0" u="none">
              <a:solidFill>
                <a:srgbClr val="005B7B"/>
              </a:solidFill>
              <a:latin typeface="Figtree" pitchFamily="2" charset="0"/>
            </a:rPr>
            <a:t>Integrity </a:t>
          </a:r>
          <a:r>
            <a:rPr lang="en-US" sz="1200" b="0" i="0">
              <a:solidFill>
                <a:srgbClr val="005B7B"/>
              </a:solidFill>
              <a:latin typeface="Figtree" pitchFamily="2" charset="0"/>
            </a:rPr>
            <a:t>​</a:t>
          </a:r>
        </a:p>
      </dgm:t>
    </dgm:pt>
    <dgm:pt modelId="{BC7B1BAD-F6E7-41AC-949B-191A9CC1EDC7}" type="parTrans" cxnId="{66C96893-02BB-43C0-B9A5-D05C66D8868E}">
      <dgm:prSet/>
      <dgm:spPr/>
      <dgm:t>
        <a:bodyPr/>
        <a:lstStyle/>
        <a:p>
          <a:endParaRPr lang="en-US"/>
        </a:p>
      </dgm:t>
    </dgm:pt>
    <dgm:pt modelId="{7724C266-5F8A-4154-B462-DD441928BA95}" type="sibTrans" cxnId="{66C96893-02BB-43C0-B9A5-D05C66D8868E}">
      <dgm:prSet/>
      <dgm:spPr/>
      <dgm:t>
        <a:bodyPr/>
        <a:lstStyle/>
        <a:p>
          <a:endParaRPr lang="en-US"/>
        </a:p>
      </dgm:t>
    </dgm:pt>
    <dgm:pt modelId="{FEAC7877-F223-4CA0-8728-D130E4177E7A}">
      <dgm:prSet custT="1"/>
      <dgm:spPr/>
      <dgm:t>
        <a:bodyPr/>
        <a:lstStyle/>
        <a:p>
          <a:pPr algn="l">
            <a:buFont typeface="Arial" panose="020B0604020202020204" pitchFamily="34" charset="0"/>
            <a:buChar char="•"/>
          </a:pPr>
          <a:r>
            <a:rPr lang="en-US" sz="1200" b="0" i="0" u="none">
              <a:solidFill>
                <a:srgbClr val="005B7B"/>
              </a:solidFill>
              <a:latin typeface="Figtree" pitchFamily="2" charset="0"/>
            </a:rPr>
            <a:t>Stewardship</a:t>
          </a:r>
          <a:endParaRPr lang="en-US" sz="1200" b="0" i="0">
            <a:solidFill>
              <a:srgbClr val="005B7B"/>
            </a:solidFill>
            <a:latin typeface="Figtree" pitchFamily="2" charset="0"/>
          </a:endParaRPr>
        </a:p>
      </dgm:t>
    </dgm:pt>
    <dgm:pt modelId="{A7128428-B757-4A93-B806-E3A1EBE5CB80}" type="parTrans" cxnId="{A921A889-DC8C-400E-A98B-31D8E9036C4E}">
      <dgm:prSet/>
      <dgm:spPr/>
      <dgm:t>
        <a:bodyPr/>
        <a:lstStyle/>
        <a:p>
          <a:endParaRPr lang="en-US"/>
        </a:p>
      </dgm:t>
    </dgm:pt>
    <dgm:pt modelId="{160008EA-C3BA-403B-A8C2-5EDD4492E6E1}" type="sibTrans" cxnId="{A921A889-DC8C-400E-A98B-31D8E9036C4E}">
      <dgm:prSet/>
      <dgm:spPr/>
      <dgm:t>
        <a:bodyPr/>
        <a:lstStyle/>
        <a:p>
          <a:endParaRPr lang="en-US"/>
        </a:p>
      </dgm:t>
    </dgm:pt>
    <dgm:pt modelId="{702EDB44-5F13-4D39-9893-D016EBD61561}">
      <dgm:prSet phldrT="[Text]" custT="1"/>
      <dgm:spPr/>
      <dgm:t>
        <a:bodyPr/>
        <a:lstStyle/>
        <a:p>
          <a:pPr algn="l">
            <a:buFont typeface="Arial" panose="020B0604020202020204" pitchFamily="34" charset="0"/>
            <a:buChar char="•"/>
          </a:pPr>
          <a:r>
            <a:rPr lang="en-US" sz="1200" b="0" i="0" u="none">
              <a:solidFill>
                <a:srgbClr val="005B7B"/>
              </a:solidFill>
              <a:latin typeface="Figtree" pitchFamily="2" charset="0"/>
            </a:rPr>
            <a:t>Clear about our purpose before we act</a:t>
          </a:r>
          <a:r>
            <a:rPr lang="en-US" sz="1200" b="0" i="0">
              <a:solidFill>
                <a:srgbClr val="005B7B"/>
              </a:solidFill>
              <a:latin typeface="Figtree" pitchFamily="2" charset="0"/>
            </a:rPr>
            <a:t>​</a:t>
          </a:r>
          <a:endParaRPr lang="en-US" sz="1200">
            <a:solidFill>
              <a:srgbClr val="005B7B"/>
            </a:solidFill>
            <a:latin typeface="Figtree" pitchFamily="2" charset="0"/>
          </a:endParaRPr>
        </a:p>
      </dgm:t>
    </dgm:pt>
    <dgm:pt modelId="{10E99182-AD50-4208-ACD7-C4A79BB50F9F}" type="parTrans" cxnId="{12C46C9D-3ADA-446B-95FC-76032F163E2E}">
      <dgm:prSet/>
      <dgm:spPr/>
      <dgm:t>
        <a:bodyPr/>
        <a:lstStyle/>
        <a:p>
          <a:endParaRPr lang="en-US"/>
        </a:p>
      </dgm:t>
    </dgm:pt>
    <dgm:pt modelId="{3CBEA356-8845-4985-8DB1-101BE2ACF860}" type="sibTrans" cxnId="{12C46C9D-3ADA-446B-95FC-76032F163E2E}">
      <dgm:prSet/>
      <dgm:spPr/>
      <dgm:t>
        <a:bodyPr/>
        <a:lstStyle/>
        <a:p>
          <a:endParaRPr lang="en-US"/>
        </a:p>
      </dgm:t>
    </dgm:pt>
    <dgm:pt modelId="{4C7CCCA6-4E79-4218-8F6F-E9D0021D9DE9}">
      <dgm:prSet custT="1"/>
      <dgm:spPr/>
      <dgm:t>
        <a:bodyPr/>
        <a:lstStyle/>
        <a:p>
          <a:pPr algn="l">
            <a:buFont typeface="Arial" panose="020B0604020202020204" pitchFamily="34" charset="0"/>
            <a:buChar char="•"/>
          </a:pPr>
          <a:r>
            <a:rPr lang="en-US" sz="1200" b="0" i="0" u="none">
              <a:solidFill>
                <a:srgbClr val="005B7B"/>
              </a:solidFill>
              <a:latin typeface="Figtree" pitchFamily="2" charset="0"/>
            </a:rPr>
            <a:t>Present and engaged with one another as we work</a:t>
          </a:r>
          <a:r>
            <a:rPr lang="en-US" sz="1200" b="0" i="0">
              <a:solidFill>
                <a:srgbClr val="005B7B"/>
              </a:solidFill>
              <a:latin typeface="Figtree" pitchFamily="2" charset="0"/>
            </a:rPr>
            <a:t>​</a:t>
          </a:r>
        </a:p>
      </dgm:t>
    </dgm:pt>
    <dgm:pt modelId="{4FBF979E-4623-45D4-89AC-34FA915737DC}" type="parTrans" cxnId="{86FF30E5-07C1-474B-9CA3-B2629F05BBEF}">
      <dgm:prSet/>
      <dgm:spPr/>
      <dgm:t>
        <a:bodyPr/>
        <a:lstStyle/>
        <a:p>
          <a:endParaRPr lang="en-US"/>
        </a:p>
      </dgm:t>
    </dgm:pt>
    <dgm:pt modelId="{DCAF586C-D45C-453A-9010-CF0B6B986D1F}" type="sibTrans" cxnId="{86FF30E5-07C1-474B-9CA3-B2629F05BBEF}">
      <dgm:prSet/>
      <dgm:spPr/>
      <dgm:t>
        <a:bodyPr/>
        <a:lstStyle/>
        <a:p>
          <a:endParaRPr lang="en-US"/>
        </a:p>
      </dgm:t>
    </dgm:pt>
    <dgm:pt modelId="{0F26161A-7EE9-438B-A636-BF95CCDCD528}">
      <dgm:prSet custT="1"/>
      <dgm:spPr/>
      <dgm:t>
        <a:bodyPr/>
        <a:lstStyle/>
        <a:p>
          <a:pPr algn="l">
            <a:buFont typeface="Arial" panose="020B0604020202020204" pitchFamily="34" charset="0"/>
            <a:buChar char="•"/>
          </a:pPr>
          <a:r>
            <a:rPr lang="en-US" sz="1200" b="0" i="0" u="none">
              <a:solidFill>
                <a:srgbClr val="005B7B"/>
              </a:solidFill>
              <a:latin typeface="Figtree" pitchFamily="2" charset="0"/>
            </a:rPr>
            <a:t>Real and authentic in our communication</a:t>
          </a:r>
          <a:r>
            <a:rPr lang="en-US" sz="1200" b="0" i="0">
              <a:solidFill>
                <a:srgbClr val="005B7B"/>
              </a:solidFill>
              <a:latin typeface="Figtree" pitchFamily="2" charset="0"/>
            </a:rPr>
            <a:t>​</a:t>
          </a:r>
        </a:p>
      </dgm:t>
    </dgm:pt>
    <dgm:pt modelId="{45965EEF-0C58-4A54-A523-388200ADA621}" type="parTrans" cxnId="{D689A145-F7CF-43B1-BB05-21721C12D3E6}">
      <dgm:prSet/>
      <dgm:spPr/>
      <dgm:t>
        <a:bodyPr/>
        <a:lstStyle/>
        <a:p>
          <a:endParaRPr lang="en-US"/>
        </a:p>
      </dgm:t>
    </dgm:pt>
    <dgm:pt modelId="{3FB27EEB-B572-46AC-ACE3-0737A7AEDDDC}" type="sibTrans" cxnId="{D689A145-F7CF-43B1-BB05-21721C12D3E6}">
      <dgm:prSet/>
      <dgm:spPr/>
      <dgm:t>
        <a:bodyPr/>
        <a:lstStyle/>
        <a:p>
          <a:endParaRPr lang="en-US"/>
        </a:p>
      </dgm:t>
    </dgm:pt>
    <dgm:pt modelId="{5F73236A-2DD5-43B7-947F-B5345AD224F7}">
      <dgm:prSet custT="1"/>
      <dgm:spPr/>
      <dgm:t>
        <a:bodyPr/>
        <a:lstStyle/>
        <a:p>
          <a:pPr algn="l">
            <a:buFont typeface="Arial" panose="020B0604020202020204" pitchFamily="34" charset="0"/>
            <a:buChar char="•"/>
          </a:pPr>
          <a:r>
            <a:rPr lang="en-US" sz="1200" b="0" i="0" u="none">
              <a:solidFill>
                <a:srgbClr val="005B7B"/>
              </a:solidFill>
              <a:latin typeface="Figtree" pitchFamily="2" charset="0"/>
            </a:rPr>
            <a:t>Connected through being kind and caring</a:t>
          </a:r>
          <a:r>
            <a:rPr lang="en-US" sz="1200" b="0" i="0">
              <a:solidFill>
                <a:srgbClr val="005B7B"/>
              </a:solidFill>
              <a:latin typeface="Figtree" pitchFamily="2" charset="0"/>
            </a:rPr>
            <a:t>​</a:t>
          </a:r>
        </a:p>
      </dgm:t>
    </dgm:pt>
    <dgm:pt modelId="{BC57CE78-DF1C-469E-B5D3-AEBCA9295979}" type="parTrans" cxnId="{05870D16-0D38-48E7-81FD-D37A952D15DC}">
      <dgm:prSet/>
      <dgm:spPr/>
      <dgm:t>
        <a:bodyPr/>
        <a:lstStyle/>
        <a:p>
          <a:endParaRPr lang="en-US"/>
        </a:p>
      </dgm:t>
    </dgm:pt>
    <dgm:pt modelId="{61C3CAB3-B29D-4750-9009-0BD8BF4BF40F}" type="sibTrans" cxnId="{05870D16-0D38-48E7-81FD-D37A952D15DC}">
      <dgm:prSet/>
      <dgm:spPr/>
      <dgm:t>
        <a:bodyPr/>
        <a:lstStyle/>
        <a:p>
          <a:endParaRPr lang="en-US"/>
        </a:p>
      </dgm:t>
    </dgm:pt>
    <dgm:pt modelId="{E9332FA7-1471-497F-8491-1E7A7977C78D}">
      <dgm:prSet custT="1"/>
      <dgm:spPr/>
      <dgm:t>
        <a:bodyPr/>
        <a:lstStyle/>
        <a:p>
          <a:pPr algn="l">
            <a:buFont typeface="Arial" panose="020B0604020202020204" pitchFamily="34" charset="0"/>
            <a:buChar char="•"/>
          </a:pPr>
          <a:r>
            <a:rPr lang="en-US" sz="1200" b="0" i="0" u="none">
              <a:solidFill>
                <a:srgbClr val="005B7B"/>
              </a:solidFill>
              <a:latin typeface="Figtree" pitchFamily="2" charset="0"/>
            </a:rPr>
            <a:t>Creative and innovative individually and collectively</a:t>
          </a:r>
          <a:endParaRPr lang="en-US" sz="1200" b="0" i="0">
            <a:solidFill>
              <a:srgbClr val="005B7B"/>
            </a:solidFill>
            <a:latin typeface="Figtree" pitchFamily="2" charset="0"/>
          </a:endParaRPr>
        </a:p>
      </dgm:t>
    </dgm:pt>
    <dgm:pt modelId="{864BCD56-5533-43A8-98DF-24432BE62A4D}" type="parTrans" cxnId="{36D71345-9601-4A09-AACC-21271AFBCA8F}">
      <dgm:prSet/>
      <dgm:spPr/>
      <dgm:t>
        <a:bodyPr/>
        <a:lstStyle/>
        <a:p>
          <a:endParaRPr lang="en-US"/>
        </a:p>
      </dgm:t>
    </dgm:pt>
    <dgm:pt modelId="{BBABEBC3-1CA5-4D24-9FD1-022734944AE9}" type="sibTrans" cxnId="{36D71345-9601-4A09-AACC-21271AFBCA8F}">
      <dgm:prSet/>
      <dgm:spPr/>
      <dgm:t>
        <a:bodyPr/>
        <a:lstStyle/>
        <a:p>
          <a:endParaRPr lang="en-US"/>
        </a:p>
      </dgm:t>
    </dgm:pt>
    <dgm:pt modelId="{0765D6E2-180C-4B67-9EF2-D31A4CFF1860}">
      <dgm:prSet phldrT="[Text]" custT="1"/>
      <dgm:spPr/>
      <dgm:t>
        <a:bodyPr/>
        <a:lstStyle/>
        <a:p>
          <a:pPr algn="l" rtl="0"/>
          <a:r>
            <a:rPr lang="en-US" sz="1200" b="0" i="0" u="none">
              <a:solidFill>
                <a:srgbClr val="005B7B"/>
              </a:solidFill>
              <a:latin typeface="Figtree" pitchFamily="2" charset="0"/>
            </a:rPr>
            <a:t>UH works to achieve health equity for all population groups by allocating resources towards designing policies and programs to create greater social justice in health</a:t>
          </a:r>
          <a:endParaRPr lang="en-US" sz="1200">
            <a:solidFill>
              <a:srgbClr val="005B7B"/>
            </a:solidFill>
            <a:latin typeface="Figtree" pitchFamily="2" charset="0"/>
          </a:endParaRPr>
        </a:p>
      </dgm:t>
    </dgm:pt>
    <dgm:pt modelId="{1CCE1AAA-9423-4B3A-A008-06A9F5292E15}" type="parTrans" cxnId="{D321515E-A72C-4A90-BA84-D04777D81EA0}">
      <dgm:prSet/>
      <dgm:spPr/>
      <dgm:t>
        <a:bodyPr/>
        <a:lstStyle/>
        <a:p>
          <a:endParaRPr lang="en-US"/>
        </a:p>
      </dgm:t>
    </dgm:pt>
    <dgm:pt modelId="{B8731CFB-085E-413F-8533-02D0536498AE}" type="sibTrans" cxnId="{D321515E-A72C-4A90-BA84-D04777D81EA0}">
      <dgm:prSet/>
      <dgm:spPr/>
      <dgm:t>
        <a:bodyPr/>
        <a:lstStyle/>
        <a:p>
          <a:endParaRPr lang="en-US"/>
        </a:p>
      </dgm:t>
    </dgm:pt>
    <dgm:pt modelId="{215E4A54-964E-43DF-9B97-E9CF134CEFC8}" type="pres">
      <dgm:prSet presAssocID="{27054689-EAA4-43AF-A8A9-BAE245022ECC}" presName="Name0" presStyleCnt="0">
        <dgm:presLayoutVars>
          <dgm:dir/>
          <dgm:resizeHandles val="exact"/>
        </dgm:presLayoutVars>
      </dgm:prSet>
      <dgm:spPr/>
    </dgm:pt>
    <dgm:pt modelId="{6E9286B6-FD4C-4482-BAC8-03A83A78581E}" type="pres">
      <dgm:prSet presAssocID="{E4D95B6F-C86A-4F75-8DF1-0C08C2943EE7}" presName="compNode" presStyleCnt="0"/>
      <dgm:spPr/>
    </dgm:pt>
    <dgm:pt modelId="{DED95A28-F79B-4A12-9AA5-7C1B0615C262}" type="pres">
      <dgm:prSet presAssocID="{E4D95B6F-C86A-4F75-8DF1-0C08C2943EE7}" presName="pict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One orange paper boat leading a group of white paper boats"/>
        </a:ext>
      </dgm:extLst>
    </dgm:pt>
    <dgm:pt modelId="{CAE5C460-1954-47A0-863F-4377BDE7F47B}" type="pres">
      <dgm:prSet presAssocID="{E4D95B6F-C86A-4F75-8DF1-0C08C2943EE7}" presName="textRect" presStyleLbl="revTx" presStyleIdx="0" presStyleCnt="4">
        <dgm:presLayoutVars>
          <dgm:bulletEnabled val="1"/>
        </dgm:presLayoutVars>
      </dgm:prSet>
      <dgm:spPr/>
    </dgm:pt>
    <dgm:pt modelId="{7C729B0F-ED44-4E6E-ACF9-28F1EF3239B0}" type="pres">
      <dgm:prSet presAssocID="{6C935CFA-447F-4D3A-91F9-30BC6600469C}" presName="sibTrans" presStyleLbl="sibTrans2D1" presStyleIdx="0" presStyleCnt="0"/>
      <dgm:spPr/>
    </dgm:pt>
    <dgm:pt modelId="{18EF5E7B-57D0-4C2C-9C3D-E0F604C51CF8}" type="pres">
      <dgm:prSet presAssocID="{4C3D6672-543F-4F21-B4E4-C47E2F0CD184}" presName="compNode" presStyleCnt="0"/>
      <dgm:spPr/>
    </dgm:pt>
    <dgm:pt modelId="{E79D4835-6E04-4F82-ACF0-05D3EA84512E}" type="pres">
      <dgm:prSet presAssocID="{4C3D6672-543F-4F21-B4E4-C47E2F0CD184}" presName="pictRect" presStyleLbl="node1" presStyleIdx="1" presStyleCnt="4"/>
      <dgm:spPr>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Red dot with arrows pointing to it"/>
        </a:ext>
      </dgm:extLst>
    </dgm:pt>
    <dgm:pt modelId="{0DC279F3-C9EF-416E-87BE-CAF562F91D34}" type="pres">
      <dgm:prSet presAssocID="{4C3D6672-543F-4F21-B4E4-C47E2F0CD184}" presName="textRect" presStyleLbl="revTx" presStyleIdx="1" presStyleCnt="4">
        <dgm:presLayoutVars>
          <dgm:bulletEnabled val="1"/>
        </dgm:presLayoutVars>
      </dgm:prSet>
      <dgm:spPr/>
    </dgm:pt>
    <dgm:pt modelId="{E94240CC-0172-4C08-A394-95A58CA55241}" type="pres">
      <dgm:prSet presAssocID="{D7FEFF2E-441F-4D9A-895B-6AB3E817B8F8}" presName="sibTrans" presStyleLbl="sibTrans2D1" presStyleIdx="0" presStyleCnt="0"/>
      <dgm:spPr/>
    </dgm:pt>
    <dgm:pt modelId="{81B031E9-E671-4804-971D-7636828394B6}" type="pres">
      <dgm:prSet presAssocID="{A60EF1DA-F42A-4669-B753-DD3DA5CE07FA}" presName="compNode" presStyleCnt="0"/>
      <dgm:spPr/>
    </dgm:pt>
    <dgm:pt modelId="{C239598A-BE5E-47AB-A19B-5887DDF66756}" type="pres">
      <dgm:prSet presAssocID="{A60EF1DA-F42A-4669-B753-DD3DA5CE07FA}" presName="pictRect" presStyleLbl="node1" presStyleIdx="2" presStyleCnt="4"/>
      <dgm:spPr>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dgm:spPr>
      <dgm:extLst>
        <a:ext uri="{E40237B7-FDA0-4F09-8148-C483321AD2D9}">
          <dgm14:cNvPr xmlns:dgm14="http://schemas.microsoft.com/office/drawing/2010/diagram" id="0" name="" descr="Man raising thumbs up"/>
        </a:ext>
      </dgm:extLst>
    </dgm:pt>
    <dgm:pt modelId="{28126DBD-D993-47B5-9973-02E20E913EBC}" type="pres">
      <dgm:prSet presAssocID="{A60EF1DA-F42A-4669-B753-DD3DA5CE07FA}" presName="textRect" presStyleLbl="revTx" presStyleIdx="2" presStyleCnt="4">
        <dgm:presLayoutVars>
          <dgm:bulletEnabled val="1"/>
        </dgm:presLayoutVars>
      </dgm:prSet>
      <dgm:spPr/>
    </dgm:pt>
    <dgm:pt modelId="{34A6D167-A0D7-46F4-9411-1259B42B0A4B}" type="pres">
      <dgm:prSet presAssocID="{1307DEE8-19AE-488B-A3CB-ADDEFED884F5}" presName="sibTrans" presStyleLbl="sibTrans2D1" presStyleIdx="0" presStyleCnt="0"/>
      <dgm:spPr/>
    </dgm:pt>
    <dgm:pt modelId="{5BE3FA1E-79C9-41CE-BEE4-431634418CAF}" type="pres">
      <dgm:prSet presAssocID="{DE75D973-A46A-410F-8E5B-4507DDFAC873}" presName="compNode" presStyleCnt="0"/>
      <dgm:spPr/>
    </dgm:pt>
    <dgm:pt modelId="{C703058F-2B9D-4302-B8E3-280920334031}" type="pres">
      <dgm:prSet presAssocID="{DE75D973-A46A-410F-8E5B-4507DDFAC873}" presName="pictRect" presStyleLbl="node1" presStyleIdx="3" presStyleCnt="4"/>
      <dgm:spPr>
        <a:blipFill>
          <a:blip xmlns:r="http://schemas.openxmlformats.org/officeDocument/2006/relationships" r:embed="rId4">
            <a:extLst>
              <a:ext uri="{28A0092B-C50C-407E-A947-70E740481C1C}">
                <a14:useLocalDpi xmlns:a14="http://schemas.microsoft.com/office/drawing/2010/main" val="0"/>
              </a:ext>
            </a:extLst>
          </a:blip>
          <a:srcRect/>
          <a:stretch>
            <a:fillRect t="-15000" b="-15000"/>
          </a:stretch>
        </a:blipFill>
      </dgm:spPr>
      <dgm:extLst>
        <a:ext uri="{E40237B7-FDA0-4F09-8148-C483321AD2D9}">
          <dgm14:cNvPr xmlns:dgm14="http://schemas.microsoft.com/office/drawing/2010/diagram" id="0" name="" descr="Close-up of several hands with palms facing down pointing towards center, overlapping"/>
        </a:ext>
      </dgm:extLst>
    </dgm:pt>
    <dgm:pt modelId="{4B0A4909-3FA6-49C5-8636-EA894D98AE4D}" type="pres">
      <dgm:prSet presAssocID="{DE75D973-A46A-410F-8E5B-4507DDFAC873}" presName="textRect" presStyleLbl="revTx" presStyleIdx="3" presStyleCnt="4">
        <dgm:presLayoutVars>
          <dgm:bulletEnabled val="1"/>
        </dgm:presLayoutVars>
      </dgm:prSet>
      <dgm:spPr/>
    </dgm:pt>
  </dgm:ptLst>
  <dgm:cxnLst>
    <dgm:cxn modelId="{45D2E709-5661-48B5-AB5A-5C7BFB2A3D34}" srcId="{4C3D6672-543F-4F21-B4E4-C47E2F0CD184}" destId="{1BCB50B8-1CAF-49A0-86D5-C1D8B1CB6378}" srcOrd="1" destOrd="0" parTransId="{70188B2B-200E-4071-9C21-E4E1EB111224}" sibTransId="{E3C6B3C1-5B36-4EE3-A7DA-246A3D2AD210}"/>
    <dgm:cxn modelId="{05870D16-0D38-48E7-81FD-D37A952D15DC}" srcId="{A60EF1DA-F42A-4669-B753-DD3DA5CE07FA}" destId="{5F73236A-2DD5-43B7-947F-B5345AD224F7}" srcOrd="3" destOrd="0" parTransId="{BC57CE78-DF1C-469E-B5D3-AEBCA9295979}" sibTransId="{61C3CAB3-B29D-4750-9009-0BD8BF4BF40F}"/>
    <dgm:cxn modelId="{1B01901C-CFDF-44B9-89A9-CA3AE300ABE2}" type="presOf" srcId="{0765D6E2-180C-4B67-9EF2-D31A4CFF1860}" destId="{4B0A4909-3FA6-49C5-8636-EA894D98AE4D}" srcOrd="0" destOrd="1" presId="urn:microsoft.com/office/officeart/2005/8/layout/pList1"/>
    <dgm:cxn modelId="{640BE820-C583-4680-A138-9A5E6E2DE510}" type="presOf" srcId="{1BF00165-3094-4BE7-B792-2DE32A40802C}" destId="{CAE5C460-1954-47A0-863F-4377BDE7F47B}" srcOrd="0" destOrd="1" presId="urn:microsoft.com/office/officeart/2005/8/layout/pList1"/>
    <dgm:cxn modelId="{48A6E227-018C-48D7-B5D0-BCCC8787BA87}" type="presOf" srcId="{4C7CCCA6-4E79-4218-8F6F-E9D0021D9DE9}" destId="{28126DBD-D993-47B5-9973-02E20E913EBC}" srcOrd="0" destOrd="2" presId="urn:microsoft.com/office/officeart/2005/8/layout/pList1"/>
    <dgm:cxn modelId="{58544E28-6BF3-4189-BA41-B7BDC18A9EAF}" srcId="{4C3D6672-543F-4F21-B4E4-C47E2F0CD184}" destId="{96DCD03F-2644-4DFF-9246-357E1A88C1D3}" srcOrd="2" destOrd="0" parTransId="{BA840119-FBEF-4631-B971-640F567DF5BF}" sibTransId="{6B7A30F1-5C27-4C94-ADFE-594D593C103A}"/>
    <dgm:cxn modelId="{3B33D92D-D275-430C-ADE4-3203D353EF3B}" type="presOf" srcId="{1BCB50B8-1CAF-49A0-86D5-C1D8B1CB6378}" destId="{0DC279F3-C9EF-416E-87BE-CAF562F91D34}" srcOrd="0" destOrd="2" presId="urn:microsoft.com/office/officeart/2005/8/layout/pList1"/>
    <dgm:cxn modelId="{D321515E-A72C-4A90-BA84-D04777D81EA0}" srcId="{DE75D973-A46A-410F-8E5B-4507DDFAC873}" destId="{0765D6E2-180C-4B67-9EF2-D31A4CFF1860}" srcOrd="0" destOrd="0" parTransId="{1CCE1AAA-9423-4B3A-A008-06A9F5292E15}" sibTransId="{B8731CFB-085E-413F-8533-02D0536498AE}"/>
    <dgm:cxn modelId="{36D71345-9601-4A09-AACC-21271AFBCA8F}" srcId="{A60EF1DA-F42A-4669-B753-DD3DA5CE07FA}" destId="{E9332FA7-1471-497F-8491-1E7A7977C78D}" srcOrd="4" destOrd="0" parTransId="{864BCD56-5533-43A8-98DF-24432BE62A4D}" sibTransId="{BBABEBC3-1CA5-4D24-9FD1-022734944AE9}"/>
    <dgm:cxn modelId="{D689A145-F7CF-43B1-BB05-21721C12D3E6}" srcId="{A60EF1DA-F42A-4669-B753-DD3DA5CE07FA}" destId="{0F26161A-7EE9-438B-A636-BF95CCDCD528}" srcOrd="2" destOrd="0" parTransId="{45965EEF-0C58-4A54-A523-388200ADA621}" sibTransId="{3FB27EEB-B572-46AC-ACE3-0737A7AEDDDC}"/>
    <dgm:cxn modelId="{F343A347-1080-418E-97A6-1B451D439F7D}" type="presOf" srcId="{E4D95B6F-C86A-4F75-8DF1-0C08C2943EE7}" destId="{CAE5C460-1954-47A0-863F-4377BDE7F47B}" srcOrd="0" destOrd="0" presId="urn:microsoft.com/office/officeart/2005/8/layout/pList1"/>
    <dgm:cxn modelId="{7D12004B-CFDE-4F2C-BAD0-787B2B452345}" type="presOf" srcId="{E9332FA7-1471-497F-8491-1E7A7977C78D}" destId="{28126DBD-D993-47B5-9973-02E20E913EBC}" srcOrd="0" destOrd="5" presId="urn:microsoft.com/office/officeart/2005/8/layout/pList1"/>
    <dgm:cxn modelId="{53FBEA50-6C13-45FB-82C3-1BF4CCD3C9F3}" type="presOf" srcId="{4C3D6672-543F-4F21-B4E4-C47E2F0CD184}" destId="{0DC279F3-C9EF-416E-87BE-CAF562F91D34}" srcOrd="0" destOrd="0" presId="urn:microsoft.com/office/officeart/2005/8/layout/pList1"/>
    <dgm:cxn modelId="{B555A356-28D4-46D6-A57E-F10E9CEB2421}" type="presOf" srcId="{96DCD03F-2644-4DFF-9246-357E1A88C1D3}" destId="{0DC279F3-C9EF-416E-87BE-CAF562F91D34}" srcOrd="0" destOrd="3" presId="urn:microsoft.com/office/officeart/2005/8/layout/pList1"/>
    <dgm:cxn modelId="{881D9757-1BF1-4D57-BA23-2FD1BAC8C2E5}" type="presOf" srcId="{5BDC96A4-5DA5-488D-8624-0D0725834D2F}" destId="{0DC279F3-C9EF-416E-87BE-CAF562F91D34}" srcOrd="0" destOrd="4" presId="urn:microsoft.com/office/officeart/2005/8/layout/pList1"/>
    <dgm:cxn modelId="{0F195678-9905-4CF9-8AD5-3479685F1305}" srcId="{4C3D6672-543F-4F21-B4E4-C47E2F0CD184}" destId="{7ECA2D7F-77A6-4BE0-B51B-90D8F5AF5EA8}" srcOrd="0" destOrd="0" parTransId="{3E2F690C-3322-4239-908A-D32E552B2383}" sibTransId="{2BE9BF60-9BC3-4F70-A55B-D9B8E0FDD709}"/>
    <dgm:cxn modelId="{A921A889-DC8C-400E-A98B-31D8E9036C4E}" srcId="{4C3D6672-543F-4F21-B4E4-C47E2F0CD184}" destId="{FEAC7877-F223-4CA0-8728-D130E4177E7A}" srcOrd="4" destOrd="0" parTransId="{A7128428-B757-4A93-B806-E3A1EBE5CB80}" sibTransId="{160008EA-C3BA-403B-A8C2-5EDD4492E6E1}"/>
    <dgm:cxn modelId="{66C96893-02BB-43C0-B9A5-D05C66D8868E}" srcId="{4C3D6672-543F-4F21-B4E4-C47E2F0CD184}" destId="{5BDC96A4-5DA5-488D-8624-0D0725834D2F}" srcOrd="3" destOrd="0" parTransId="{BC7B1BAD-F6E7-41AC-949B-191A9CC1EDC7}" sibTransId="{7724C266-5F8A-4154-B462-DD441928BA95}"/>
    <dgm:cxn modelId="{7B2E7E97-44B5-4571-B46B-B74A983048D4}" type="presOf" srcId="{A60EF1DA-F42A-4669-B753-DD3DA5CE07FA}" destId="{28126DBD-D993-47B5-9973-02E20E913EBC}" srcOrd="0" destOrd="0" presId="urn:microsoft.com/office/officeart/2005/8/layout/pList1"/>
    <dgm:cxn modelId="{12C46C9D-3ADA-446B-95FC-76032F163E2E}" srcId="{A60EF1DA-F42A-4669-B753-DD3DA5CE07FA}" destId="{702EDB44-5F13-4D39-9893-D016EBD61561}" srcOrd="0" destOrd="0" parTransId="{10E99182-AD50-4208-ACD7-C4A79BB50F9F}" sibTransId="{3CBEA356-8845-4985-8DB1-101BE2ACF860}"/>
    <dgm:cxn modelId="{06C1CA9E-1342-46CB-B5B2-EEAA8990106F}" type="presOf" srcId="{702EDB44-5F13-4D39-9893-D016EBD61561}" destId="{28126DBD-D993-47B5-9973-02E20E913EBC}" srcOrd="0" destOrd="1" presId="urn:microsoft.com/office/officeart/2005/8/layout/pList1"/>
    <dgm:cxn modelId="{3F45A1A7-01E1-4437-96FE-17A76D7389D9}" srcId="{27054689-EAA4-43AF-A8A9-BAE245022ECC}" destId="{4C3D6672-543F-4F21-B4E4-C47E2F0CD184}" srcOrd="1" destOrd="0" parTransId="{D16C6563-7376-43AE-89C7-ED5AFE4EA4A1}" sibTransId="{D7FEFF2E-441F-4D9A-895B-6AB3E817B8F8}"/>
    <dgm:cxn modelId="{A02814AA-5ED7-4FA5-A04B-74C6F7343688}" type="presOf" srcId="{DE75D973-A46A-410F-8E5B-4507DDFAC873}" destId="{4B0A4909-3FA6-49C5-8636-EA894D98AE4D}" srcOrd="0" destOrd="0" presId="urn:microsoft.com/office/officeart/2005/8/layout/pList1"/>
    <dgm:cxn modelId="{169063B5-0F02-4ED2-BBE2-67EAA5EA6F35}" srcId="{27054689-EAA4-43AF-A8A9-BAE245022ECC}" destId="{DE75D973-A46A-410F-8E5B-4507DDFAC873}" srcOrd="3" destOrd="0" parTransId="{42781849-3435-4589-91C5-EA41F723ADD8}" sibTransId="{775B4A97-4EA9-4ACA-9983-8B8412B20CE4}"/>
    <dgm:cxn modelId="{BA1DEABB-AF13-4A3B-9B23-21D78060E087}" type="presOf" srcId="{7ECA2D7F-77A6-4BE0-B51B-90D8F5AF5EA8}" destId="{0DC279F3-C9EF-416E-87BE-CAF562F91D34}" srcOrd="0" destOrd="1" presId="urn:microsoft.com/office/officeart/2005/8/layout/pList1"/>
    <dgm:cxn modelId="{C9ED7BBF-04D6-4B6A-A80B-D5375EC39FE7}" type="presOf" srcId="{6C935CFA-447F-4D3A-91F9-30BC6600469C}" destId="{7C729B0F-ED44-4E6E-ACF9-28F1EF3239B0}" srcOrd="0" destOrd="0" presId="urn:microsoft.com/office/officeart/2005/8/layout/pList1"/>
    <dgm:cxn modelId="{17AD4CC0-DDA7-472D-96DB-5F3A26E22D1E}" type="presOf" srcId="{5F73236A-2DD5-43B7-947F-B5345AD224F7}" destId="{28126DBD-D993-47B5-9973-02E20E913EBC}" srcOrd="0" destOrd="4" presId="urn:microsoft.com/office/officeart/2005/8/layout/pList1"/>
    <dgm:cxn modelId="{34237AC1-34DE-41F9-851D-8F91A393EDC3}" type="presOf" srcId="{0F26161A-7EE9-438B-A636-BF95CCDCD528}" destId="{28126DBD-D993-47B5-9973-02E20E913EBC}" srcOrd="0" destOrd="3" presId="urn:microsoft.com/office/officeart/2005/8/layout/pList1"/>
    <dgm:cxn modelId="{91665AC7-9F1A-4FB0-A8EC-FDAAABF1EDE3}" type="presOf" srcId="{FEAC7877-F223-4CA0-8728-D130E4177E7A}" destId="{0DC279F3-C9EF-416E-87BE-CAF562F91D34}" srcOrd="0" destOrd="5" presId="urn:microsoft.com/office/officeart/2005/8/layout/pList1"/>
    <dgm:cxn modelId="{5653DCC7-3F48-4BA7-9795-C81AD857085E}" srcId="{27054689-EAA4-43AF-A8A9-BAE245022ECC}" destId="{A60EF1DA-F42A-4669-B753-DD3DA5CE07FA}" srcOrd="2" destOrd="0" parTransId="{C9ED9EA9-1FE9-47A6-B9B8-8CF1197D9CD1}" sibTransId="{1307DEE8-19AE-488B-A3CB-ADDEFED884F5}"/>
    <dgm:cxn modelId="{DD353CDB-9391-4190-97B4-C6D5736E1912}" srcId="{27054689-EAA4-43AF-A8A9-BAE245022ECC}" destId="{E4D95B6F-C86A-4F75-8DF1-0C08C2943EE7}" srcOrd="0" destOrd="0" parTransId="{34EBF9E6-C084-463F-A730-461B7D4D3A03}" sibTransId="{6C935CFA-447F-4D3A-91F9-30BC6600469C}"/>
    <dgm:cxn modelId="{86FF30E5-07C1-474B-9CA3-B2629F05BBEF}" srcId="{A60EF1DA-F42A-4669-B753-DD3DA5CE07FA}" destId="{4C7CCCA6-4E79-4218-8F6F-E9D0021D9DE9}" srcOrd="1" destOrd="0" parTransId="{4FBF979E-4623-45D4-89AC-34FA915737DC}" sibTransId="{DCAF586C-D45C-453A-9010-CF0B6B986D1F}"/>
    <dgm:cxn modelId="{95FFA0EF-7448-4C5D-A55F-74BA3CA932FF}" type="presOf" srcId="{1307DEE8-19AE-488B-A3CB-ADDEFED884F5}" destId="{34A6D167-A0D7-46F4-9411-1259B42B0A4B}" srcOrd="0" destOrd="0" presId="urn:microsoft.com/office/officeart/2005/8/layout/pList1"/>
    <dgm:cxn modelId="{975C41F1-C692-4751-B1B4-E72C7BCA5085}" type="presOf" srcId="{27054689-EAA4-43AF-A8A9-BAE245022ECC}" destId="{215E4A54-964E-43DF-9B97-E9CF134CEFC8}" srcOrd="0" destOrd="0" presId="urn:microsoft.com/office/officeart/2005/8/layout/pList1"/>
    <dgm:cxn modelId="{86F88BF6-2098-4E91-88FC-208AEF398B13}" type="presOf" srcId="{D7FEFF2E-441F-4D9A-895B-6AB3E817B8F8}" destId="{E94240CC-0172-4C08-A394-95A58CA55241}" srcOrd="0" destOrd="0" presId="urn:microsoft.com/office/officeart/2005/8/layout/pList1"/>
    <dgm:cxn modelId="{7F7917F9-57CA-4934-8267-ACB8FC38D3CD}" srcId="{E4D95B6F-C86A-4F75-8DF1-0C08C2943EE7}" destId="{1BF00165-3094-4BE7-B792-2DE32A40802C}" srcOrd="0" destOrd="0" parTransId="{D4BC4140-EBF4-48B3-8A0E-DC3EDEA902F1}" sibTransId="{036E223D-B844-48E0-86A6-2CCEFEC6077A}"/>
    <dgm:cxn modelId="{A545E773-60A1-4FAD-A9DB-C96B0B16FB87}" type="presParOf" srcId="{215E4A54-964E-43DF-9B97-E9CF134CEFC8}" destId="{6E9286B6-FD4C-4482-BAC8-03A83A78581E}" srcOrd="0" destOrd="0" presId="urn:microsoft.com/office/officeart/2005/8/layout/pList1"/>
    <dgm:cxn modelId="{F00890AE-B925-44F8-9C9B-575220363278}" type="presParOf" srcId="{6E9286B6-FD4C-4482-BAC8-03A83A78581E}" destId="{DED95A28-F79B-4A12-9AA5-7C1B0615C262}" srcOrd="0" destOrd="0" presId="urn:microsoft.com/office/officeart/2005/8/layout/pList1"/>
    <dgm:cxn modelId="{C22A3754-D7F8-4CBD-A732-5E33203412B0}" type="presParOf" srcId="{6E9286B6-FD4C-4482-BAC8-03A83A78581E}" destId="{CAE5C460-1954-47A0-863F-4377BDE7F47B}" srcOrd="1" destOrd="0" presId="urn:microsoft.com/office/officeart/2005/8/layout/pList1"/>
    <dgm:cxn modelId="{B402D065-6D48-423D-ADC8-61B92AA709B0}" type="presParOf" srcId="{215E4A54-964E-43DF-9B97-E9CF134CEFC8}" destId="{7C729B0F-ED44-4E6E-ACF9-28F1EF3239B0}" srcOrd="1" destOrd="0" presId="urn:microsoft.com/office/officeart/2005/8/layout/pList1"/>
    <dgm:cxn modelId="{3262E052-7A6C-4845-B7F5-6F50A1B56A0A}" type="presParOf" srcId="{215E4A54-964E-43DF-9B97-E9CF134CEFC8}" destId="{18EF5E7B-57D0-4C2C-9C3D-E0F604C51CF8}" srcOrd="2" destOrd="0" presId="urn:microsoft.com/office/officeart/2005/8/layout/pList1"/>
    <dgm:cxn modelId="{1F9CFCAC-B08F-4FFB-A238-26C9ABBE5885}" type="presParOf" srcId="{18EF5E7B-57D0-4C2C-9C3D-E0F604C51CF8}" destId="{E79D4835-6E04-4F82-ACF0-05D3EA84512E}" srcOrd="0" destOrd="0" presId="urn:microsoft.com/office/officeart/2005/8/layout/pList1"/>
    <dgm:cxn modelId="{39F74A9B-34C9-4189-889D-29E3969BD3A3}" type="presParOf" srcId="{18EF5E7B-57D0-4C2C-9C3D-E0F604C51CF8}" destId="{0DC279F3-C9EF-416E-87BE-CAF562F91D34}" srcOrd="1" destOrd="0" presId="urn:microsoft.com/office/officeart/2005/8/layout/pList1"/>
    <dgm:cxn modelId="{861C815F-5AD3-4452-A268-5C883A552B34}" type="presParOf" srcId="{215E4A54-964E-43DF-9B97-E9CF134CEFC8}" destId="{E94240CC-0172-4C08-A394-95A58CA55241}" srcOrd="3" destOrd="0" presId="urn:microsoft.com/office/officeart/2005/8/layout/pList1"/>
    <dgm:cxn modelId="{8C84D4D1-A6D2-48BC-B99E-40CA0394F8AD}" type="presParOf" srcId="{215E4A54-964E-43DF-9B97-E9CF134CEFC8}" destId="{81B031E9-E671-4804-971D-7636828394B6}" srcOrd="4" destOrd="0" presId="urn:microsoft.com/office/officeart/2005/8/layout/pList1"/>
    <dgm:cxn modelId="{EC20BE0C-6186-468E-8A5D-2BD5B294410F}" type="presParOf" srcId="{81B031E9-E671-4804-971D-7636828394B6}" destId="{C239598A-BE5E-47AB-A19B-5887DDF66756}" srcOrd="0" destOrd="0" presId="urn:microsoft.com/office/officeart/2005/8/layout/pList1"/>
    <dgm:cxn modelId="{057B790F-6560-43B4-B766-4599CF0E0DD3}" type="presParOf" srcId="{81B031E9-E671-4804-971D-7636828394B6}" destId="{28126DBD-D993-47B5-9973-02E20E913EBC}" srcOrd="1" destOrd="0" presId="urn:microsoft.com/office/officeart/2005/8/layout/pList1"/>
    <dgm:cxn modelId="{74002BEC-2FEC-426E-9256-1E0C7851AA4D}" type="presParOf" srcId="{215E4A54-964E-43DF-9B97-E9CF134CEFC8}" destId="{34A6D167-A0D7-46F4-9411-1259B42B0A4B}" srcOrd="5" destOrd="0" presId="urn:microsoft.com/office/officeart/2005/8/layout/pList1"/>
    <dgm:cxn modelId="{0CCC067F-CA35-41D6-B52C-0F4382C17AC4}" type="presParOf" srcId="{215E4A54-964E-43DF-9B97-E9CF134CEFC8}" destId="{5BE3FA1E-79C9-41CE-BEE4-431634418CAF}" srcOrd="6" destOrd="0" presId="urn:microsoft.com/office/officeart/2005/8/layout/pList1"/>
    <dgm:cxn modelId="{F7DB2E6F-59A8-49EB-A448-F6D3474CB2A4}" type="presParOf" srcId="{5BE3FA1E-79C9-41CE-BEE4-431634418CAF}" destId="{C703058F-2B9D-4302-B8E3-280920334031}" srcOrd="0" destOrd="0" presId="urn:microsoft.com/office/officeart/2005/8/layout/pList1"/>
    <dgm:cxn modelId="{90C5D8EB-6BE9-480B-BF92-91FC663C1950}" type="presParOf" srcId="{5BE3FA1E-79C9-41CE-BEE4-431634418CAF}" destId="{4B0A4909-3FA6-49C5-8636-EA894D98AE4D}" srcOrd="1" destOrd="0" presId="urn:microsoft.com/office/officeart/2005/8/layout/p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11DC6EAF-D48E-49D8-9CBB-3114932AEE4B}"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A50DE7E8-2E4C-4040-9F74-747AEDB37853}">
      <dgm:prSet phldrT="[Text]" custT="1"/>
      <dgm:spPr/>
      <dgm:t>
        <a:bodyPr/>
        <a:lstStyle/>
        <a:p>
          <a:r>
            <a:rPr lang="en-US" sz="1200" b="1">
              <a:latin typeface="Figtree"/>
            </a:rPr>
            <a:t>Homeless Transition Action Group (HTAG)</a:t>
          </a:r>
        </a:p>
      </dgm:t>
    </dgm:pt>
    <dgm:pt modelId="{B284F866-3975-4A90-84F9-0904BF4DEACC}" type="parTrans" cxnId="{1B09EF20-24A8-41DA-AC1E-437A708A09DD}">
      <dgm:prSet/>
      <dgm:spPr/>
      <dgm:t>
        <a:bodyPr/>
        <a:lstStyle/>
        <a:p>
          <a:endParaRPr lang="en-US"/>
        </a:p>
      </dgm:t>
    </dgm:pt>
    <dgm:pt modelId="{AA9ECA41-BDEB-4FEB-8BCC-1E98B03A31D7}" type="sibTrans" cxnId="{1B09EF20-24A8-41DA-AC1E-437A708A09DD}">
      <dgm:prSet/>
      <dgm:spPr/>
      <dgm:t>
        <a:bodyPr/>
        <a:lstStyle/>
        <a:p>
          <a:endParaRPr lang="en-US"/>
        </a:p>
      </dgm:t>
    </dgm:pt>
    <dgm:pt modelId="{256C25CE-FFFE-405E-B18E-CD924EEC44FD}">
      <dgm:prSet phldrT="[Text]" custT="1"/>
      <dgm:spPr/>
      <dgm:t>
        <a:bodyPr/>
        <a:lstStyle/>
        <a:p>
          <a:r>
            <a:rPr lang="en-US" sz="1200" b="1">
              <a:latin typeface="Figtree"/>
            </a:rPr>
            <a:t>Local Public Safety Coordinating Council (LPSCC) Behavioral Health &amp; Housing Subcommittee</a:t>
          </a:r>
        </a:p>
      </dgm:t>
    </dgm:pt>
    <dgm:pt modelId="{A57615AF-070F-4D3C-B30A-C1BEB2ECC368}" type="parTrans" cxnId="{E91D4672-0004-47FC-91F2-7FFAB35FC118}">
      <dgm:prSet/>
      <dgm:spPr/>
      <dgm:t>
        <a:bodyPr/>
        <a:lstStyle/>
        <a:p>
          <a:endParaRPr lang="en-US"/>
        </a:p>
      </dgm:t>
    </dgm:pt>
    <dgm:pt modelId="{D1DD1C5B-FD06-4C93-AD51-903FED5CB45A}" type="sibTrans" cxnId="{E91D4672-0004-47FC-91F2-7FFAB35FC118}">
      <dgm:prSet/>
      <dgm:spPr/>
      <dgm:t>
        <a:bodyPr/>
        <a:lstStyle/>
        <a:p>
          <a:endParaRPr lang="en-US"/>
        </a:p>
      </dgm:t>
    </dgm:pt>
    <dgm:pt modelId="{12532CAA-A83C-41ED-83AF-3321F28754A8}">
      <dgm:prSet phldrT="[Text]" custT="1"/>
      <dgm:spPr/>
      <dgm:t>
        <a:bodyPr/>
        <a:lstStyle/>
        <a:p>
          <a:r>
            <a:rPr lang="en-US" sz="1200" b="1">
              <a:latin typeface="Figtree"/>
            </a:rPr>
            <a:t>Urban Campground</a:t>
          </a:r>
        </a:p>
      </dgm:t>
    </dgm:pt>
    <dgm:pt modelId="{79707F37-CD08-498F-A4D4-40BEB18FC19C}" type="parTrans" cxnId="{6C2704C1-6E6C-4C8B-BC93-A78859FF9EED}">
      <dgm:prSet/>
      <dgm:spPr/>
      <dgm:t>
        <a:bodyPr/>
        <a:lstStyle/>
        <a:p>
          <a:endParaRPr lang="en-US"/>
        </a:p>
      </dgm:t>
    </dgm:pt>
    <dgm:pt modelId="{3733D4AB-EF35-4207-98E8-C37D846EAC0B}" type="sibTrans" cxnId="{6C2704C1-6E6C-4C8B-BC93-A78859FF9EED}">
      <dgm:prSet/>
      <dgm:spPr/>
      <dgm:t>
        <a:bodyPr/>
        <a:lstStyle/>
        <a:p>
          <a:endParaRPr lang="en-US"/>
        </a:p>
      </dgm:t>
    </dgm:pt>
    <dgm:pt modelId="{E18AB0CA-0628-4CAF-AE3B-6A24BE3A77F6}">
      <dgm:prSet phldrT="[Text]" custT="1"/>
      <dgm:spPr/>
      <dgm:t>
        <a:bodyPr/>
        <a:lstStyle/>
        <a:p>
          <a:r>
            <a:rPr lang="en-US" sz="1200" b="1">
              <a:latin typeface="Figtree"/>
            </a:rPr>
            <a:t>Under the Bridge Ministry</a:t>
          </a:r>
        </a:p>
      </dgm:t>
    </dgm:pt>
    <dgm:pt modelId="{0C266540-CA98-4D39-8B1C-F8A7FDB67FF0}" type="parTrans" cxnId="{0793D237-5C95-43C4-AAA8-FA47E30D1612}">
      <dgm:prSet/>
      <dgm:spPr/>
      <dgm:t>
        <a:bodyPr/>
        <a:lstStyle/>
        <a:p>
          <a:endParaRPr lang="en-US"/>
        </a:p>
      </dgm:t>
    </dgm:pt>
    <dgm:pt modelId="{DFEA18E8-2D32-4080-AB46-FED857D90B06}" type="sibTrans" cxnId="{0793D237-5C95-43C4-AAA8-FA47E30D1612}">
      <dgm:prSet/>
      <dgm:spPr/>
      <dgm:t>
        <a:bodyPr/>
        <a:lstStyle/>
        <a:p>
          <a:endParaRPr lang="en-US"/>
        </a:p>
      </dgm:t>
    </dgm:pt>
    <dgm:pt modelId="{AB28919B-D0FB-4AAD-A97F-EA891623C089}">
      <dgm:prSet phldrT="[Text]" custT="1"/>
      <dgm:spPr/>
      <dgm:t>
        <a:bodyPr/>
        <a:lstStyle/>
        <a:p>
          <a:r>
            <a:rPr lang="en-US" sz="1200" b="1">
              <a:latin typeface="Figtree"/>
            </a:rPr>
            <a:t>Gary Leif Navigation Center</a:t>
          </a:r>
        </a:p>
      </dgm:t>
    </dgm:pt>
    <dgm:pt modelId="{14B17FE4-1D64-40C3-8241-08548E9A84C8}" type="parTrans" cxnId="{F89FDA4A-CDB8-4481-8A1B-41E4A5BBB89A}">
      <dgm:prSet/>
      <dgm:spPr/>
      <dgm:t>
        <a:bodyPr/>
        <a:lstStyle/>
        <a:p>
          <a:endParaRPr lang="en-US"/>
        </a:p>
      </dgm:t>
    </dgm:pt>
    <dgm:pt modelId="{006E2401-C226-4324-9881-8733A2D26AF5}" type="sibTrans" cxnId="{F89FDA4A-CDB8-4481-8A1B-41E4A5BBB89A}">
      <dgm:prSet/>
      <dgm:spPr/>
      <dgm:t>
        <a:bodyPr/>
        <a:lstStyle/>
        <a:p>
          <a:endParaRPr lang="en-US"/>
        </a:p>
      </dgm:t>
    </dgm:pt>
    <dgm:pt modelId="{610F4571-8BC0-4F9D-A727-46C3CE414002}">
      <dgm:prSet phldrT="[Text]" custT="1"/>
      <dgm:spPr/>
      <dgm:t>
        <a:bodyPr/>
        <a:lstStyle/>
        <a:p>
          <a:r>
            <a:rPr lang="en-US" sz="1200" b="1">
              <a:latin typeface="Figtree"/>
            </a:rPr>
            <a:t>Community Shelters</a:t>
          </a:r>
        </a:p>
      </dgm:t>
    </dgm:pt>
    <dgm:pt modelId="{007635C8-0246-4548-8502-3401CDDF336F}" type="parTrans" cxnId="{8F294A31-7223-497F-898E-5FFD838CBF34}">
      <dgm:prSet/>
      <dgm:spPr/>
      <dgm:t>
        <a:bodyPr/>
        <a:lstStyle/>
        <a:p>
          <a:endParaRPr lang="en-US"/>
        </a:p>
      </dgm:t>
    </dgm:pt>
    <dgm:pt modelId="{0517A7D2-BBF8-4F40-A8B5-8E9BC1394064}" type="sibTrans" cxnId="{8F294A31-7223-497F-898E-5FFD838CBF34}">
      <dgm:prSet/>
      <dgm:spPr/>
      <dgm:t>
        <a:bodyPr/>
        <a:lstStyle/>
        <a:p>
          <a:endParaRPr lang="en-US"/>
        </a:p>
      </dgm:t>
    </dgm:pt>
    <dgm:pt modelId="{F8D770F1-1AEF-4CC4-B416-D3EA30070F55}">
      <dgm:prSet phldrT="[Text]" custT="1"/>
      <dgm:spPr/>
      <dgm:t>
        <a:bodyPr/>
        <a:lstStyle/>
        <a:p>
          <a:r>
            <a:rPr lang="en-US" sz="1200" b="1">
              <a:latin typeface="Figtree"/>
            </a:rPr>
            <a:t>HIV Alliance Naloxone Supply</a:t>
          </a:r>
        </a:p>
      </dgm:t>
    </dgm:pt>
    <dgm:pt modelId="{A6ED04A9-ED12-4E78-8674-DCCD24AC934D}" type="parTrans" cxnId="{60ECCF0D-7D19-4135-AB08-16F59F471EC4}">
      <dgm:prSet/>
      <dgm:spPr/>
      <dgm:t>
        <a:bodyPr/>
        <a:lstStyle/>
        <a:p>
          <a:endParaRPr lang="en-US"/>
        </a:p>
      </dgm:t>
    </dgm:pt>
    <dgm:pt modelId="{1D9AF347-785D-4D96-9308-3846F3BB3DC1}" type="sibTrans" cxnId="{60ECCF0D-7D19-4135-AB08-16F59F471EC4}">
      <dgm:prSet/>
      <dgm:spPr/>
      <dgm:t>
        <a:bodyPr/>
        <a:lstStyle/>
        <a:p>
          <a:endParaRPr lang="en-US"/>
        </a:p>
      </dgm:t>
    </dgm:pt>
    <dgm:pt modelId="{7B625FD0-856D-415B-97BA-EB74B6FD928D}">
      <dgm:prSet phldrT="[Text]" custT="1"/>
      <dgm:spPr/>
      <dgm:t>
        <a:bodyPr/>
        <a:lstStyle/>
        <a:p>
          <a:r>
            <a:rPr lang="en-US" sz="1200" b="1">
              <a:latin typeface="Figtree"/>
            </a:rPr>
            <a:t>Permanent Housing&amp; Immediate Needs Subcommittees</a:t>
          </a:r>
        </a:p>
      </dgm:t>
    </dgm:pt>
    <dgm:pt modelId="{B4B6A9BD-09BD-4C78-B1FB-B9CC79EAE137}" type="parTrans" cxnId="{12AA235C-53CC-4579-A0CC-756DE03664AD}">
      <dgm:prSet/>
      <dgm:spPr/>
      <dgm:t>
        <a:bodyPr/>
        <a:lstStyle/>
        <a:p>
          <a:endParaRPr lang="en-US"/>
        </a:p>
      </dgm:t>
    </dgm:pt>
    <dgm:pt modelId="{C1FEF16B-8604-4D0F-8004-F72BC7ABF8BD}" type="sibTrans" cxnId="{12AA235C-53CC-4579-A0CC-756DE03664AD}">
      <dgm:prSet/>
      <dgm:spPr/>
      <dgm:t>
        <a:bodyPr/>
        <a:lstStyle/>
        <a:p>
          <a:endParaRPr lang="en-US"/>
        </a:p>
      </dgm:t>
    </dgm:pt>
    <dgm:pt modelId="{B1D446E2-5705-4754-8073-C656BE07FA3F}">
      <dgm:prSet phldrT="[Text]" custT="1"/>
      <dgm:spPr/>
      <dgm:t>
        <a:bodyPr/>
        <a:lstStyle/>
        <a:p>
          <a:r>
            <a:rPr lang="en-US" sz="1200" b="1">
              <a:latin typeface="Figtree"/>
            </a:rPr>
            <a:t>UHA Homeless Outreach and Supplies</a:t>
          </a:r>
        </a:p>
      </dgm:t>
    </dgm:pt>
    <dgm:pt modelId="{BB9BCADB-5DCF-4830-9B6F-5AE63996E71D}" type="parTrans" cxnId="{7831E3A1-5A7D-41C2-9C2F-9832F8DA86B3}">
      <dgm:prSet/>
      <dgm:spPr/>
      <dgm:t>
        <a:bodyPr/>
        <a:lstStyle/>
        <a:p>
          <a:endParaRPr lang="en-US"/>
        </a:p>
      </dgm:t>
    </dgm:pt>
    <dgm:pt modelId="{F489C167-870E-40EF-9CF0-7D73B581DCEF}" type="sibTrans" cxnId="{7831E3A1-5A7D-41C2-9C2F-9832F8DA86B3}">
      <dgm:prSet/>
      <dgm:spPr/>
      <dgm:t>
        <a:bodyPr/>
        <a:lstStyle/>
        <a:p>
          <a:endParaRPr lang="en-US"/>
        </a:p>
      </dgm:t>
    </dgm:pt>
    <dgm:pt modelId="{6F5A7469-86AF-4A0C-9AFE-8093FFB5D2B4}">
      <dgm:prSet phldrT="[Text]" custT="1"/>
      <dgm:spPr/>
      <dgm:t>
        <a:bodyPr/>
        <a:lstStyle/>
        <a:p>
          <a:r>
            <a:rPr lang="en-US" sz="1200" b="1">
              <a:latin typeface="Figtree"/>
            </a:rPr>
            <a:t>UCAN Warming Centers</a:t>
          </a:r>
        </a:p>
      </dgm:t>
    </dgm:pt>
    <dgm:pt modelId="{39734DF2-7B60-4103-A21C-BD9DDA6F6283}" type="parTrans" cxnId="{FAC9E14A-9F38-490C-916E-2B89062BE0FE}">
      <dgm:prSet/>
      <dgm:spPr/>
      <dgm:t>
        <a:bodyPr/>
        <a:lstStyle/>
        <a:p>
          <a:endParaRPr lang="en-US"/>
        </a:p>
      </dgm:t>
    </dgm:pt>
    <dgm:pt modelId="{42E931AC-29C7-462E-BE44-28AB87A7610A}" type="sibTrans" cxnId="{FAC9E14A-9F38-490C-916E-2B89062BE0FE}">
      <dgm:prSet/>
      <dgm:spPr/>
      <dgm:t>
        <a:bodyPr/>
        <a:lstStyle/>
        <a:p>
          <a:endParaRPr lang="en-US"/>
        </a:p>
      </dgm:t>
    </dgm:pt>
    <dgm:pt modelId="{A4C4C486-3010-4B1B-92E5-48F1E9C782F1}">
      <dgm:prSet phldrT="[Text]" custT="1"/>
      <dgm:spPr/>
      <dgm:t>
        <a:bodyPr/>
        <a:lstStyle/>
        <a:p>
          <a:r>
            <a:rPr lang="en-US" sz="1200" b="1">
              <a:latin typeface="Figtree"/>
            </a:rPr>
            <a:t>Roseburg’s 3 Camp </a:t>
          </a:r>
          <a:r>
            <a:rPr lang="en-US" sz="1200" b="1" i="1">
              <a:latin typeface="Figtree"/>
            </a:rPr>
            <a:t>Camps-To-Village</a:t>
          </a:r>
          <a:endParaRPr lang="en-US" sz="1200" b="1">
            <a:latin typeface="Figtree"/>
          </a:endParaRPr>
        </a:p>
      </dgm:t>
    </dgm:pt>
    <dgm:pt modelId="{882525C1-C549-4A84-B14E-0242EF1BE22B}" type="parTrans" cxnId="{D4C9FA70-54D4-48DE-A34A-7CFBD6BE17DA}">
      <dgm:prSet/>
      <dgm:spPr/>
      <dgm:t>
        <a:bodyPr/>
        <a:lstStyle/>
        <a:p>
          <a:endParaRPr lang="en-US"/>
        </a:p>
      </dgm:t>
    </dgm:pt>
    <dgm:pt modelId="{39245348-3AF2-4BBF-A179-C5D5C0F1B72B}" type="sibTrans" cxnId="{D4C9FA70-54D4-48DE-A34A-7CFBD6BE17DA}">
      <dgm:prSet/>
      <dgm:spPr/>
      <dgm:t>
        <a:bodyPr/>
        <a:lstStyle/>
        <a:p>
          <a:endParaRPr lang="en-US"/>
        </a:p>
      </dgm:t>
    </dgm:pt>
    <dgm:pt modelId="{F5BDCFF9-BC8F-452D-A879-EB4CD4BD2122}">
      <dgm:prSet phldrT="[Text]" custT="1"/>
      <dgm:spPr/>
      <dgm:t>
        <a:bodyPr/>
        <a:lstStyle/>
        <a:p>
          <a:r>
            <a:rPr lang="en-US" sz="1200" b="1">
              <a:latin typeface="Figtree"/>
            </a:rPr>
            <a:t>Connecting Point Utilization</a:t>
          </a:r>
        </a:p>
      </dgm:t>
    </dgm:pt>
    <dgm:pt modelId="{B2871DDF-61CA-4723-9042-E7D9AACD7D6F}" type="parTrans" cxnId="{846B63F8-6B89-40C2-A92F-22CE3D110481}">
      <dgm:prSet/>
      <dgm:spPr/>
      <dgm:t>
        <a:bodyPr/>
        <a:lstStyle/>
        <a:p>
          <a:endParaRPr lang="en-US"/>
        </a:p>
      </dgm:t>
    </dgm:pt>
    <dgm:pt modelId="{C4EC9ECC-9FA2-4FD0-AF3F-52D4D7C16D80}" type="sibTrans" cxnId="{846B63F8-6B89-40C2-A92F-22CE3D110481}">
      <dgm:prSet/>
      <dgm:spPr/>
      <dgm:t>
        <a:bodyPr/>
        <a:lstStyle/>
        <a:p>
          <a:endParaRPr lang="en-US"/>
        </a:p>
      </dgm:t>
    </dgm:pt>
    <dgm:pt modelId="{D18E0F33-8F77-4B0A-B4D2-BA35CC8DF5BC}">
      <dgm:prSet phldrT="[Text]" custT="1"/>
      <dgm:spPr/>
      <dgm:t>
        <a:bodyPr/>
        <a:lstStyle/>
        <a:p>
          <a:r>
            <a:rPr lang="en-US" sz="1200" b="1">
              <a:latin typeface="Figtree"/>
            </a:rPr>
            <a:t>Review Disposition Calls for Services Involving persons with mental health concerns through Douglas County Sheriff’s Office.</a:t>
          </a:r>
        </a:p>
      </dgm:t>
    </dgm:pt>
    <dgm:pt modelId="{A9F8F415-C045-486C-8B02-46FBAF2B8069}" type="parTrans" cxnId="{C0554237-CE05-487D-B071-9F4D984DC487}">
      <dgm:prSet/>
      <dgm:spPr/>
      <dgm:t>
        <a:bodyPr/>
        <a:lstStyle/>
        <a:p>
          <a:endParaRPr lang="en-US"/>
        </a:p>
      </dgm:t>
    </dgm:pt>
    <dgm:pt modelId="{B785467D-DC67-4972-9A8A-25FE137E0EB9}" type="sibTrans" cxnId="{C0554237-CE05-487D-B071-9F4D984DC487}">
      <dgm:prSet/>
      <dgm:spPr/>
      <dgm:t>
        <a:bodyPr/>
        <a:lstStyle/>
        <a:p>
          <a:endParaRPr lang="en-US"/>
        </a:p>
      </dgm:t>
    </dgm:pt>
    <dgm:pt modelId="{DA617289-96E7-4FC1-A0E2-B40142460F28}">
      <dgm:prSet phldrT="[Text]" custT="1"/>
      <dgm:spPr/>
      <dgm:t>
        <a:bodyPr/>
        <a:lstStyle/>
        <a:p>
          <a:r>
            <a:rPr lang="en-US" sz="1200" b="1">
              <a:latin typeface="Figtree"/>
            </a:rPr>
            <a:t>Transitional housing</a:t>
          </a:r>
        </a:p>
      </dgm:t>
    </dgm:pt>
    <dgm:pt modelId="{A4CDFF09-C608-49F6-AF84-F842B5EB8B7C}" type="parTrans" cxnId="{FBFF89D6-BE09-4563-991E-AE27143B0EB7}">
      <dgm:prSet/>
      <dgm:spPr/>
      <dgm:t>
        <a:bodyPr/>
        <a:lstStyle/>
        <a:p>
          <a:endParaRPr lang="en-US"/>
        </a:p>
      </dgm:t>
    </dgm:pt>
    <dgm:pt modelId="{43B5BF9F-8F0C-41C9-885B-37817AB5E1BB}" type="sibTrans" cxnId="{FBFF89D6-BE09-4563-991E-AE27143B0EB7}">
      <dgm:prSet/>
      <dgm:spPr/>
      <dgm:t>
        <a:bodyPr/>
        <a:lstStyle/>
        <a:p>
          <a:endParaRPr lang="en-US"/>
        </a:p>
      </dgm:t>
    </dgm:pt>
    <dgm:pt modelId="{5324FA21-C1D6-48E3-A316-77006BE5D25D}">
      <dgm:prSet phldrT="[Text]" custT="1"/>
      <dgm:spPr/>
      <dgm:t>
        <a:bodyPr/>
        <a:lstStyle/>
        <a:p>
          <a:r>
            <a:rPr lang="en-US" sz="1200" b="1">
              <a:latin typeface="Figtree"/>
            </a:rPr>
            <a:t>Homeless Transition Action Group </a:t>
          </a:r>
        </a:p>
      </dgm:t>
    </dgm:pt>
    <dgm:pt modelId="{977CE534-9BC9-47EF-BB8E-4472F11C2C07}" type="parTrans" cxnId="{8F1A5DF9-D773-48B9-8AFB-1881C0D37C0D}">
      <dgm:prSet/>
      <dgm:spPr/>
      <dgm:t>
        <a:bodyPr/>
        <a:lstStyle/>
        <a:p>
          <a:endParaRPr lang="en-US"/>
        </a:p>
      </dgm:t>
    </dgm:pt>
    <dgm:pt modelId="{8A929F44-DC62-4C44-AEA0-D6A5A88A6251}" type="sibTrans" cxnId="{8F1A5DF9-D773-48B9-8AFB-1881C0D37C0D}">
      <dgm:prSet/>
      <dgm:spPr/>
      <dgm:t>
        <a:bodyPr/>
        <a:lstStyle/>
        <a:p>
          <a:endParaRPr lang="en-US"/>
        </a:p>
      </dgm:t>
    </dgm:pt>
    <dgm:pt modelId="{DE068474-5A1C-4B74-9480-23CD8B08908E}">
      <dgm:prSet phldrT="[Text]" custT="1"/>
      <dgm:spPr/>
      <dgm:t>
        <a:bodyPr/>
        <a:lstStyle/>
        <a:p>
          <a:r>
            <a:rPr lang="en-US" sz="1200" b="1">
              <a:latin typeface="Figtree"/>
            </a:rPr>
            <a:t>Oxford House Transitional Housing</a:t>
          </a:r>
        </a:p>
      </dgm:t>
    </dgm:pt>
    <dgm:pt modelId="{D0B4DEA2-9AA2-4F69-90B3-01365DB14852}" type="parTrans" cxnId="{A92AC001-5975-4437-98B1-DD87D5F2B987}">
      <dgm:prSet/>
      <dgm:spPr/>
      <dgm:t>
        <a:bodyPr/>
        <a:lstStyle/>
        <a:p>
          <a:endParaRPr lang="en-US"/>
        </a:p>
      </dgm:t>
    </dgm:pt>
    <dgm:pt modelId="{1A27C2DB-5D97-4D5F-9AD7-7C23146B9C3C}" type="sibTrans" cxnId="{A92AC001-5975-4437-98B1-DD87D5F2B987}">
      <dgm:prSet/>
      <dgm:spPr/>
      <dgm:t>
        <a:bodyPr/>
        <a:lstStyle/>
        <a:p>
          <a:endParaRPr lang="en-US"/>
        </a:p>
      </dgm:t>
    </dgm:pt>
    <dgm:pt modelId="{4E32845E-5CF8-4355-B9A5-950AEC2F5550}">
      <dgm:prSet phldrT="[Text]" custT="1"/>
      <dgm:spPr/>
      <dgm:t>
        <a:bodyPr/>
        <a:lstStyle/>
        <a:p>
          <a:r>
            <a:rPr lang="en-US" sz="1200" b="1">
              <a:latin typeface="Figtree"/>
            </a:rPr>
            <a:t>Roseburg Youth Housing Campus</a:t>
          </a:r>
        </a:p>
      </dgm:t>
    </dgm:pt>
    <dgm:pt modelId="{8B10F8F2-B16F-4A7B-B248-0DDAC64CD87C}" type="parTrans" cxnId="{EA1DC978-6475-401B-9B53-D9A0D1FD7AC2}">
      <dgm:prSet/>
      <dgm:spPr/>
      <dgm:t>
        <a:bodyPr/>
        <a:lstStyle/>
        <a:p>
          <a:endParaRPr lang="en-US"/>
        </a:p>
      </dgm:t>
    </dgm:pt>
    <dgm:pt modelId="{592E691C-ED69-4657-988C-2C30CC50219D}" type="sibTrans" cxnId="{EA1DC978-6475-401B-9B53-D9A0D1FD7AC2}">
      <dgm:prSet/>
      <dgm:spPr/>
      <dgm:t>
        <a:bodyPr/>
        <a:lstStyle/>
        <a:p>
          <a:endParaRPr lang="en-US"/>
        </a:p>
      </dgm:t>
    </dgm:pt>
    <dgm:pt modelId="{3052965F-7527-472B-94DA-2BC2FE84FE30}">
      <dgm:prSet phldrT="[Text]" custT="1"/>
      <dgm:spPr/>
      <dgm:t>
        <a:bodyPr/>
        <a:lstStyle/>
        <a:p>
          <a:r>
            <a:rPr lang="en-US" sz="1200" b="1">
              <a:latin typeface="Figtree" pitchFamily="2" charset="0"/>
            </a:rPr>
            <a:t>IMPACTS Grant</a:t>
          </a:r>
          <a:endParaRPr lang="en-US" sz="1200" b="1">
            <a:latin typeface="Figtree"/>
          </a:endParaRPr>
        </a:p>
      </dgm:t>
    </dgm:pt>
    <dgm:pt modelId="{AC5F347F-1D14-44BE-8A67-C31AD0F1B3AD}" type="parTrans" cxnId="{197499B4-E842-40AB-B50B-2BAC0B17C724}">
      <dgm:prSet/>
      <dgm:spPr/>
      <dgm:t>
        <a:bodyPr/>
        <a:lstStyle/>
        <a:p>
          <a:endParaRPr lang="en-US"/>
        </a:p>
      </dgm:t>
    </dgm:pt>
    <dgm:pt modelId="{BC98B387-20D4-42F4-A89A-35C96AF69C64}" type="sibTrans" cxnId="{197499B4-E842-40AB-B50B-2BAC0B17C724}">
      <dgm:prSet/>
      <dgm:spPr/>
      <dgm:t>
        <a:bodyPr/>
        <a:lstStyle/>
        <a:p>
          <a:endParaRPr lang="en-US"/>
        </a:p>
      </dgm:t>
    </dgm:pt>
    <dgm:pt modelId="{6366F5ED-5069-4F70-9EF9-18A16BDA3B7E}">
      <dgm:prSet phldrT="[Text]" custT="1"/>
      <dgm:spPr/>
      <dgm:t>
        <a:bodyPr/>
        <a:lstStyle/>
        <a:p>
          <a:r>
            <a:rPr lang="en-US" sz="1200" b="1">
              <a:latin typeface="Figtree"/>
            </a:rPr>
            <a:t>Adapt Opioid Treatment Center Program</a:t>
          </a:r>
        </a:p>
      </dgm:t>
    </dgm:pt>
    <dgm:pt modelId="{3DB89670-3ACC-4E53-8374-654C2E40FCC5}" type="parTrans" cxnId="{2CAA4FAC-6564-48E8-8CA4-EC0B8D593556}">
      <dgm:prSet/>
      <dgm:spPr/>
      <dgm:t>
        <a:bodyPr/>
        <a:lstStyle/>
        <a:p>
          <a:endParaRPr lang="en-US"/>
        </a:p>
      </dgm:t>
    </dgm:pt>
    <dgm:pt modelId="{9EE1CAC6-6333-4800-9071-AD537793E51B}" type="sibTrans" cxnId="{2CAA4FAC-6564-48E8-8CA4-EC0B8D593556}">
      <dgm:prSet/>
      <dgm:spPr/>
      <dgm:t>
        <a:bodyPr/>
        <a:lstStyle/>
        <a:p>
          <a:endParaRPr lang="en-US"/>
        </a:p>
      </dgm:t>
    </dgm:pt>
    <dgm:pt modelId="{8C539F34-20D7-4E68-985D-D0DDD659510A}">
      <dgm:prSet phldrT="[Text]" custT="1"/>
      <dgm:spPr/>
      <dgm:t>
        <a:bodyPr/>
        <a:lstStyle/>
        <a:p>
          <a:r>
            <a:rPr lang="en-US" sz="1200" b="1">
              <a:latin typeface="Figtree"/>
            </a:rPr>
            <a:t>Mobile Crisis/988 Program</a:t>
          </a:r>
        </a:p>
      </dgm:t>
    </dgm:pt>
    <dgm:pt modelId="{AD0046C2-642F-4D16-99F7-7D79AF5A0BED}" type="parTrans" cxnId="{B6609674-CF76-48F1-95A1-456A33FD4E4A}">
      <dgm:prSet/>
      <dgm:spPr/>
      <dgm:t>
        <a:bodyPr/>
        <a:lstStyle/>
        <a:p>
          <a:endParaRPr lang="en-US"/>
        </a:p>
      </dgm:t>
    </dgm:pt>
    <dgm:pt modelId="{A659E724-3997-4301-8FD2-ACAA33E54C77}" type="sibTrans" cxnId="{B6609674-CF76-48F1-95A1-456A33FD4E4A}">
      <dgm:prSet/>
      <dgm:spPr/>
      <dgm:t>
        <a:bodyPr/>
        <a:lstStyle/>
        <a:p>
          <a:endParaRPr lang="en-US"/>
        </a:p>
      </dgm:t>
    </dgm:pt>
    <dgm:pt modelId="{0BC15309-7ED9-4D84-B2DD-13C64025E8E5}">
      <dgm:prSet phldrT="[Text]" custT="1"/>
      <dgm:spPr/>
      <dgm:t>
        <a:bodyPr/>
        <a:lstStyle/>
        <a:p>
          <a:r>
            <a:rPr lang="en-US" sz="1200" b="1">
              <a:latin typeface="Figtree"/>
            </a:rPr>
            <a:t>Crisis Resolution Rooms</a:t>
          </a:r>
        </a:p>
      </dgm:t>
    </dgm:pt>
    <dgm:pt modelId="{D9989FA7-49BA-4C4F-A308-6B0480C3A7BE}" type="parTrans" cxnId="{5C2914A4-7B14-4203-B1B3-9F5547883611}">
      <dgm:prSet/>
      <dgm:spPr/>
      <dgm:t>
        <a:bodyPr/>
        <a:lstStyle/>
        <a:p>
          <a:endParaRPr lang="en-US"/>
        </a:p>
      </dgm:t>
    </dgm:pt>
    <dgm:pt modelId="{8BE0A801-317C-418E-A16F-336F63FA2B37}" type="sibTrans" cxnId="{5C2914A4-7B14-4203-B1B3-9F5547883611}">
      <dgm:prSet/>
      <dgm:spPr/>
      <dgm:t>
        <a:bodyPr/>
        <a:lstStyle/>
        <a:p>
          <a:endParaRPr lang="en-US"/>
        </a:p>
      </dgm:t>
    </dgm:pt>
    <dgm:pt modelId="{7940F112-6C40-417B-8404-4323CBFF9758}">
      <dgm:prSet phldrT="[Text]" custT="1"/>
      <dgm:spPr/>
      <dgm:t>
        <a:bodyPr/>
        <a:lstStyle/>
        <a:p>
          <a:r>
            <a:rPr lang="en-US" sz="1200" b="1">
              <a:latin typeface="Figtree"/>
            </a:rPr>
            <a:t>Sobering Center</a:t>
          </a:r>
        </a:p>
      </dgm:t>
    </dgm:pt>
    <dgm:pt modelId="{55DD2FD8-C71C-4F2D-B8A8-F5E001CD0F66}" type="parTrans" cxnId="{9C17826C-8B1F-4740-937C-47A0E54A180F}">
      <dgm:prSet/>
      <dgm:spPr/>
      <dgm:t>
        <a:bodyPr/>
        <a:lstStyle/>
        <a:p>
          <a:endParaRPr lang="en-US"/>
        </a:p>
      </dgm:t>
    </dgm:pt>
    <dgm:pt modelId="{FD51DC32-DD67-477F-A55F-944FC81C41C8}" type="sibTrans" cxnId="{9C17826C-8B1F-4740-937C-47A0E54A180F}">
      <dgm:prSet/>
      <dgm:spPr/>
      <dgm:t>
        <a:bodyPr/>
        <a:lstStyle/>
        <a:p>
          <a:endParaRPr lang="en-US"/>
        </a:p>
      </dgm:t>
    </dgm:pt>
    <dgm:pt modelId="{9C1A89C1-0522-479A-BB36-C974719A30B4}" type="pres">
      <dgm:prSet presAssocID="{11DC6EAF-D48E-49D8-9CBB-3114932AEE4B}" presName="Name0" presStyleCnt="0">
        <dgm:presLayoutVars>
          <dgm:dir/>
          <dgm:animLvl val="lvl"/>
          <dgm:resizeHandles val="exact"/>
        </dgm:presLayoutVars>
      </dgm:prSet>
      <dgm:spPr/>
    </dgm:pt>
    <dgm:pt modelId="{4D6EB7B0-E67E-435D-9BEF-B0A2D3686DF4}" type="pres">
      <dgm:prSet presAssocID="{A50DE7E8-2E4C-4040-9F74-747AEDB37853}" presName="composite" presStyleCnt="0"/>
      <dgm:spPr/>
    </dgm:pt>
    <dgm:pt modelId="{448737A2-4C0C-479A-8AC1-2112E8C6291C}" type="pres">
      <dgm:prSet presAssocID="{A50DE7E8-2E4C-4040-9F74-747AEDB37853}" presName="parTx" presStyleLbl="alignNode1" presStyleIdx="0" presStyleCnt="2">
        <dgm:presLayoutVars>
          <dgm:chMax val="0"/>
          <dgm:chPref val="0"/>
          <dgm:bulletEnabled val="1"/>
        </dgm:presLayoutVars>
      </dgm:prSet>
      <dgm:spPr/>
    </dgm:pt>
    <dgm:pt modelId="{92CDA73B-7AEC-41AF-A72D-978063D61229}" type="pres">
      <dgm:prSet presAssocID="{A50DE7E8-2E4C-4040-9F74-747AEDB37853}" presName="desTx" presStyleLbl="alignAccFollowNode1" presStyleIdx="0" presStyleCnt="2">
        <dgm:presLayoutVars>
          <dgm:bulletEnabled val="1"/>
        </dgm:presLayoutVars>
      </dgm:prSet>
      <dgm:spPr/>
    </dgm:pt>
    <dgm:pt modelId="{A51F76AE-0BA2-4C9F-BA35-E579F0B7D633}" type="pres">
      <dgm:prSet presAssocID="{AA9ECA41-BDEB-4FEB-8BCC-1E98B03A31D7}" presName="space" presStyleCnt="0"/>
      <dgm:spPr/>
    </dgm:pt>
    <dgm:pt modelId="{970F3818-8EE5-4BBC-9608-C54028F975EE}" type="pres">
      <dgm:prSet presAssocID="{256C25CE-FFFE-405E-B18E-CD924EEC44FD}" presName="composite" presStyleCnt="0"/>
      <dgm:spPr/>
    </dgm:pt>
    <dgm:pt modelId="{FDEF2929-6784-43A0-A0F2-E86F4E682BE8}" type="pres">
      <dgm:prSet presAssocID="{256C25CE-FFFE-405E-B18E-CD924EEC44FD}" presName="parTx" presStyleLbl="alignNode1" presStyleIdx="1" presStyleCnt="2">
        <dgm:presLayoutVars>
          <dgm:chMax val="0"/>
          <dgm:chPref val="0"/>
          <dgm:bulletEnabled val="1"/>
        </dgm:presLayoutVars>
      </dgm:prSet>
      <dgm:spPr/>
    </dgm:pt>
    <dgm:pt modelId="{F4E988E9-2A37-466E-A60C-87FB4B00DF91}" type="pres">
      <dgm:prSet presAssocID="{256C25CE-FFFE-405E-B18E-CD924EEC44FD}" presName="desTx" presStyleLbl="alignAccFollowNode1" presStyleIdx="1" presStyleCnt="2">
        <dgm:presLayoutVars>
          <dgm:bulletEnabled val="1"/>
        </dgm:presLayoutVars>
      </dgm:prSet>
      <dgm:spPr/>
    </dgm:pt>
  </dgm:ptLst>
  <dgm:cxnLst>
    <dgm:cxn modelId="{A92AC001-5975-4437-98B1-DD87D5F2B987}" srcId="{256C25CE-FFFE-405E-B18E-CD924EEC44FD}" destId="{DE068474-5A1C-4B74-9480-23CD8B08908E}" srcOrd="9" destOrd="0" parTransId="{D0B4DEA2-9AA2-4F69-90B3-01365DB14852}" sibTransId="{1A27C2DB-5D97-4D5F-9AD7-7C23146B9C3C}"/>
    <dgm:cxn modelId="{60ECCF0D-7D19-4135-AB08-16F59F471EC4}" srcId="{A50DE7E8-2E4C-4040-9F74-747AEDB37853}" destId="{F8D770F1-1AEF-4CC4-B416-D3EA30070F55}" srcOrd="4" destOrd="0" parTransId="{A6ED04A9-ED12-4E78-8674-DCCD24AC934D}" sibTransId="{1D9AF347-785D-4D96-9308-3846F3BB3DC1}"/>
    <dgm:cxn modelId="{BD060E15-A6D4-435E-B4CF-36117C59616C}" type="presOf" srcId="{A50DE7E8-2E4C-4040-9F74-747AEDB37853}" destId="{448737A2-4C0C-479A-8AC1-2112E8C6291C}" srcOrd="0" destOrd="0" presId="urn:microsoft.com/office/officeart/2005/8/layout/hList1"/>
    <dgm:cxn modelId="{1B09EF20-24A8-41DA-AC1E-437A708A09DD}" srcId="{11DC6EAF-D48E-49D8-9CBB-3114932AEE4B}" destId="{A50DE7E8-2E4C-4040-9F74-747AEDB37853}" srcOrd="0" destOrd="0" parTransId="{B284F866-3975-4A90-84F9-0904BF4DEACC}" sibTransId="{AA9ECA41-BDEB-4FEB-8BCC-1E98B03A31D7}"/>
    <dgm:cxn modelId="{8F294A31-7223-497F-898E-5FFD838CBF34}" srcId="{A50DE7E8-2E4C-4040-9F74-747AEDB37853}" destId="{610F4571-8BC0-4F9D-A727-46C3CE414002}" srcOrd="3" destOrd="0" parTransId="{007635C8-0246-4548-8502-3401CDDF336F}" sibTransId="{0517A7D2-BBF8-4F40-A8B5-8E9BC1394064}"/>
    <dgm:cxn modelId="{6918D732-1585-4E0A-9376-C67398383F51}" type="presOf" srcId="{6366F5ED-5069-4F70-9EF9-18A16BDA3B7E}" destId="{F4E988E9-2A37-466E-A60C-87FB4B00DF91}" srcOrd="0" destOrd="2" presId="urn:microsoft.com/office/officeart/2005/8/layout/hList1"/>
    <dgm:cxn modelId="{C0554237-CE05-487D-B071-9F4D984DC487}" srcId="{256C25CE-FFFE-405E-B18E-CD924EEC44FD}" destId="{D18E0F33-8F77-4B0A-B4D2-BA35CC8DF5BC}" srcOrd="6" destOrd="0" parTransId="{A9F8F415-C045-486C-8B02-46FBAF2B8069}" sibTransId="{B785467D-DC67-4972-9A8A-25FE137E0EB9}"/>
    <dgm:cxn modelId="{0793D237-5C95-43C4-AAA8-FA47E30D1612}" srcId="{A50DE7E8-2E4C-4040-9F74-747AEDB37853}" destId="{E18AB0CA-0628-4CAF-AE3B-6A24BE3A77F6}" srcOrd="1" destOrd="0" parTransId="{0C266540-CA98-4D39-8B1C-F8A7FDB67FF0}" sibTransId="{DFEA18E8-2D32-4080-AB46-FED857D90B06}"/>
    <dgm:cxn modelId="{886C9738-70B0-4953-AE30-073504BF61DC}" type="presOf" srcId="{6F5A7469-86AF-4A0C-9AFE-8093FFB5D2B4}" destId="{92CDA73B-7AEC-41AF-A72D-978063D61229}" srcOrd="0" destOrd="7" presId="urn:microsoft.com/office/officeart/2005/8/layout/hList1"/>
    <dgm:cxn modelId="{62A3613D-6A61-4435-9E24-D5DF78A004DD}" type="presOf" srcId="{610F4571-8BC0-4F9D-A727-46C3CE414002}" destId="{92CDA73B-7AEC-41AF-A72D-978063D61229}" srcOrd="0" destOrd="3" presId="urn:microsoft.com/office/officeart/2005/8/layout/hList1"/>
    <dgm:cxn modelId="{12AA235C-53CC-4579-A0CC-756DE03664AD}" srcId="{A50DE7E8-2E4C-4040-9F74-747AEDB37853}" destId="{7B625FD0-856D-415B-97BA-EB74B6FD928D}" srcOrd="5" destOrd="0" parTransId="{B4B6A9BD-09BD-4C78-B1FB-B9CC79EAE137}" sibTransId="{C1FEF16B-8604-4D0F-8004-F72BC7ABF8BD}"/>
    <dgm:cxn modelId="{563E545D-7F79-4586-AA00-C53C20E3A7DE}" type="presOf" srcId="{11DC6EAF-D48E-49D8-9CBB-3114932AEE4B}" destId="{9C1A89C1-0522-479A-BB36-C974719A30B4}" srcOrd="0" destOrd="0" presId="urn:microsoft.com/office/officeart/2005/8/layout/hList1"/>
    <dgm:cxn modelId="{63453041-D076-41D2-9097-BD3AC0EDEDDB}" type="presOf" srcId="{3052965F-7527-472B-94DA-2BC2FE84FE30}" destId="{F4E988E9-2A37-466E-A60C-87FB4B00DF91}" srcOrd="0" destOrd="1" presId="urn:microsoft.com/office/officeart/2005/8/layout/hList1"/>
    <dgm:cxn modelId="{1C069543-B412-4988-ABD9-665D641870A2}" type="presOf" srcId="{12532CAA-A83C-41ED-83AF-3321F28754A8}" destId="{92CDA73B-7AEC-41AF-A72D-978063D61229}" srcOrd="0" destOrd="0" presId="urn:microsoft.com/office/officeart/2005/8/layout/hList1"/>
    <dgm:cxn modelId="{3AC49F64-E4AE-49F0-95E3-F9901981FD67}" type="presOf" srcId="{AB28919B-D0FB-4AAD-A97F-EA891623C089}" destId="{92CDA73B-7AEC-41AF-A72D-978063D61229}" srcOrd="0" destOrd="2" presId="urn:microsoft.com/office/officeart/2005/8/layout/hList1"/>
    <dgm:cxn modelId="{9DA0B345-D632-4B94-85CF-A63BAA3790F6}" type="presOf" srcId="{B1D446E2-5705-4754-8073-C656BE07FA3F}" destId="{92CDA73B-7AEC-41AF-A72D-978063D61229}" srcOrd="0" destOrd="6" presId="urn:microsoft.com/office/officeart/2005/8/layout/hList1"/>
    <dgm:cxn modelId="{031EAA46-2676-4A93-82CB-B9FB34D344E7}" type="presOf" srcId="{4E32845E-5CF8-4355-B9A5-950AEC2F5550}" destId="{F4E988E9-2A37-466E-A60C-87FB4B00DF91}" srcOrd="0" destOrd="10" presId="urn:microsoft.com/office/officeart/2005/8/layout/hList1"/>
    <dgm:cxn modelId="{F89FDA4A-CDB8-4481-8A1B-41E4A5BBB89A}" srcId="{A50DE7E8-2E4C-4040-9F74-747AEDB37853}" destId="{AB28919B-D0FB-4AAD-A97F-EA891623C089}" srcOrd="2" destOrd="0" parTransId="{14B17FE4-1D64-40C3-8241-08548E9A84C8}" sibTransId="{006E2401-C226-4324-9881-8733A2D26AF5}"/>
    <dgm:cxn modelId="{FAC9E14A-9F38-490C-916E-2B89062BE0FE}" srcId="{A50DE7E8-2E4C-4040-9F74-747AEDB37853}" destId="{6F5A7469-86AF-4A0C-9AFE-8093FFB5D2B4}" srcOrd="7" destOrd="0" parTransId="{39734DF2-7B60-4103-A21C-BD9DDA6F6283}" sibTransId="{42E931AC-29C7-462E-BE44-28AB87A7610A}"/>
    <dgm:cxn modelId="{8119EF6B-2336-4044-80F9-8F00DE5BF282}" type="presOf" srcId="{DA617289-96E7-4FC1-A0E2-B40142460F28}" destId="{F4E988E9-2A37-466E-A60C-87FB4B00DF91}" srcOrd="0" destOrd="7" presId="urn:microsoft.com/office/officeart/2005/8/layout/hList1"/>
    <dgm:cxn modelId="{9C17826C-8B1F-4740-937C-47A0E54A180F}" srcId="{256C25CE-FFFE-405E-B18E-CD924EEC44FD}" destId="{7940F112-6C40-417B-8404-4323CBFF9758}" srcOrd="5" destOrd="0" parTransId="{55DD2FD8-C71C-4F2D-B8A8-F5E001CD0F66}" sibTransId="{FD51DC32-DD67-477F-A55F-944FC81C41C8}"/>
    <dgm:cxn modelId="{D4C9FA70-54D4-48DE-A34A-7CFBD6BE17DA}" srcId="{A50DE7E8-2E4C-4040-9F74-747AEDB37853}" destId="{A4C4C486-3010-4B1B-92E5-48F1E9C782F1}" srcOrd="8" destOrd="0" parTransId="{882525C1-C549-4A84-B14E-0242EF1BE22B}" sibTransId="{39245348-3AF2-4BBF-A179-C5D5C0F1B72B}"/>
    <dgm:cxn modelId="{E91D4672-0004-47FC-91F2-7FFAB35FC118}" srcId="{11DC6EAF-D48E-49D8-9CBB-3114932AEE4B}" destId="{256C25CE-FFFE-405E-B18E-CD924EEC44FD}" srcOrd="1" destOrd="0" parTransId="{A57615AF-070F-4D3C-B30A-C1BEB2ECC368}" sibTransId="{D1DD1C5B-FD06-4C93-AD51-903FED5CB45A}"/>
    <dgm:cxn modelId="{B6609674-CF76-48F1-95A1-456A33FD4E4A}" srcId="{256C25CE-FFFE-405E-B18E-CD924EEC44FD}" destId="{8C539F34-20D7-4E68-985D-D0DDD659510A}" srcOrd="3" destOrd="0" parTransId="{AD0046C2-642F-4D16-99F7-7D79AF5A0BED}" sibTransId="{A659E724-3997-4301-8FD2-ACAA33E54C77}"/>
    <dgm:cxn modelId="{EA1DC978-6475-401B-9B53-D9A0D1FD7AC2}" srcId="{256C25CE-FFFE-405E-B18E-CD924EEC44FD}" destId="{4E32845E-5CF8-4355-B9A5-950AEC2F5550}" srcOrd="10" destOrd="0" parTransId="{8B10F8F2-B16F-4A7B-B248-0DDAC64CD87C}" sibTransId="{592E691C-ED69-4657-988C-2C30CC50219D}"/>
    <dgm:cxn modelId="{EE6FB380-0150-45D4-8EBB-4DDF3DA2C737}" type="presOf" srcId="{F5BDCFF9-BC8F-452D-A879-EB4CD4BD2122}" destId="{F4E988E9-2A37-466E-A60C-87FB4B00DF91}" srcOrd="0" destOrd="0" presId="urn:microsoft.com/office/officeart/2005/8/layout/hList1"/>
    <dgm:cxn modelId="{68D15B8F-5E2B-4C4E-B750-0793299AA1A7}" type="presOf" srcId="{E18AB0CA-0628-4CAF-AE3B-6A24BE3A77F6}" destId="{92CDA73B-7AEC-41AF-A72D-978063D61229}" srcOrd="0" destOrd="1" presId="urn:microsoft.com/office/officeart/2005/8/layout/hList1"/>
    <dgm:cxn modelId="{F33A489A-AE36-4F8C-B33C-15EB6A79E967}" type="presOf" srcId="{7B625FD0-856D-415B-97BA-EB74B6FD928D}" destId="{92CDA73B-7AEC-41AF-A72D-978063D61229}" srcOrd="0" destOrd="5" presId="urn:microsoft.com/office/officeart/2005/8/layout/hList1"/>
    <dgm:cxn modelId="{E66E1A9B-0D17-4C87-BF18-7E475222EFFC}" type="presOf" srcId="{256C25CE-FFFE-405E-B18E-CD924EEC44FD}" destId="{FDEF2929-6784-43A0-A0F2-E86F4E682BE8}" srcOrd="0" destOrd="0" presId="urn:microsoft.com/office/officeart/2005/8/layout/hList1"/>
    <dgm:cxn modelId="{66359F9D-7181-4229-BDF4-91497CF66707}" type="presOf" srcId="{A4C4C486-3010-4B1B-92E5-48F1E9C782F1}" destId="{92CDA73B-7AEC-41AF-A72D-978063D61229}" srcOrd="0" destOrd="8" presId="urn:microsoft.com/office/officeart/2005/8/layout/hList1"/>
    <dgm:cxn modelId="{7831E3A1-5A7D-41C2-9C2F-9832F8DA86B3}" srcId="{A50DE7E8-2E4C-4040-9F74-747AEDB37853}" destId="{B1D446E2-5705-4754-8073-C656BE07FA3F}" srcOrd="6" destOrd="0" parTransId="{BB9BCADB-5DCF-4830-9B6F-5AE63996E71D}" sibTransId="{F489C167-870E-40EF-9CF0-7D73B581DCEF}"/>
    <dgm:cxn modelId="{89D6C4A2-9679-42EF-996C-B211BA847382}" type="presOf" srcId="{7940F112-6C40-417B-8404-4323CBFF9758}" destId="{F4E988E9-2A37-466E-A60C-87FB4B00DF91}" srcOrd="0" destOrd="5" presId="urn:microsoft.com/office/officeart/2005/8/layout/hList1"/>
    <dgm:cxn modelId="{5C2914A4-7B14-4203-B1B3-9F5547883611}" srcId="{256C25CE-FFFE-405E-B18E-CD924EEC44FD}" destId="{0BC15309-7ED9-4D84-B2DD-13C64025E8E5}" srcOrd="4" destOrd="0" parTransId="{D9989FA7-49BA-4C4F-A308-6B0480C3A7BE}" sibTransId="{8BE0A801-317C-418E-A16F-336F63FA2B37}"/>
    <dgm:cxn modelId="{2CAA4FAC-6564-48E8-8CA4-EC0B8D593556}" srcId="{256C25CE-FFFE-405E-B18E-CD924EEC44FD}" destId="{6366F5ED-5069-4F70-9EF9-18A16BDA3B7E}" srcOrd="2" destOrd="0" parTransId="{3DB89670-3ACC-4E53-8374-654C2E40FCC5}" sibTransId="{9EE1CAC6-6333-4800-9071-AD537793E51B}"/>
    <dgm:cxn modelId="{197499B4-E842-40AB-B50B-2BAC0B17C724}" srcId="{256C25CE-FFFE-405E-B18E-CD924EEC44FD}" destId="{3052965F-7527-472B-94DA-2BC2FE84FE30}" srcOrd="1" destOrd="0" parTransId="{AC5F347F-1D14-44BE-8A67-C31AD0F1B3AD}" sibTransId="{BC98B387-20D4-42F4-A89A-35C96AF69C64}"/>
    <dgm:cxn modelId="{86CD1BB7-F609-407A-8E0C-7F37941788A7}" type="presOf" srcId="{0BC15309-7ED9-4D84-B2DD-13C64025E8E5}" destId="{F4E988E9-2A37-466E-A60C-87FB4B00DF91}" srcOrd="0" destOrd="4" presId="urn:microsoft.com/office/officeart/2005/8/layout/hList1"/>
    <dgm:cxn modelId="{6C2704C1-6E6C-4C8B-BC93-A78859FF9EED}" srcId="{A50DE7E8-2E4C-4040-9F74-747AEDB37853}" destId="{12532CAA-A83C-41ED-83AF-3321F28754A8}" srcOrd="0" destOrd="0" parTransId="{79707F37-CD08-498F-A4D4-40BEB18FC19C}" sibTransId="{3733D4AB-EF35-4207-98E8-C37D846EAC0B}"/>
    <dgm:cxn modelId="{5A4DD8C1-63B0-4265-9D1C-A74EAA544742}" type="presOf" srcId="{F8D770F1-1AEF-4CC4-B416-D3EA30070F55}" destId="{92CDA73B-7AEC-41AF-A72D-978063D61229}" srcOrd="0" destOrd="4" presId="urn:microsoft.com/office/officeart/2005/8/layout/hList1"/>
    <dgm:cxn modelId="{B34B27C2-57D7-4D62-8F1F-3F75EBDE7AD4}" type="presOf" srcId="{5324FA21-C1D6-48E3-A316-77006BE5D25D}" destId="{F4E988E9-2A37-466E-A60C-87FB4B00DF91}" srcOrd="0" destOrd="8" presId="urn:microsoft.com/office/officeart/2005/8/layout/hList1"/>
    <dgm:cxn modelId="{8984DBC6-798B-463B-9507-8B41624EFF7B}" type="presOf" srcId="{8C539F34-20D7-4E68-985D-D0DDD659510A}" destId="{F4E988E9-2A37-466E-A60C-87FB4B00DF91}" srcOrd="0" destOrd="3" presId="urn:microsoft.com/office/officeart/2005/8/layout/hList1"/>
    <dgm:cxn modelId="{FBFF89D6-BE09-4563-991E-AE27143B0EB7}" srcId="{256C25CE-FFFE-405E-B18E-CD924EEC44FD}" destId="{DA617289-96E7-4FC1-A0E2-B40142460F28}" srcOrd="7" destOrd="0" parTransId="{A4CDFF09-C608-49F6-AF84-F842B5EB8B7C}" sibTransId="{43B5BF9F-8F0C-41C9-885B-37817AB5E1BB}"/>
    <dgm:cxn modelId="{5C2849E0-E954-4425-8DD8-D05087173942}" type="presOf" srcId="{D18E0F33-8F77-4B0A-B4D2-BA35CC8DF5BC}" destId="{F4E988E9-2A37-466E-A60C-87FB4B00DF91}" srcOrd="0" destOrd="6" presId="urn:microsoft.com/office/officeart/2005/8/layout/hList1"/>
    <dgm:cxn modelId="{7A06BFF0-7864-4ACF-8F0B-33885E89E989}" type="presOf" srcId="{DE068474-5A1C-4B74-9480-23CD8B08908E}" destId="{F4E988E9-2A37-466E-A60C-87FB4B00DF91}" srcOrd="0" destOrd="9" presId="urn:microsoft.com/office/officeart/2005/8/layout/hList1"/>
    <dgm:cxn modelId="{846B63F8-6B89-40C2-A92F-22CE3D110481}" srcId="{256C25CE-FFFE-405E-B18E-CD924EEC44FD}" destId="{F5BDCFF9-BC8F-452D-A879-EB4CD4BD2122}" srcOrd="0" destOrd="0" parTransId="{B2871DDF-61CA-4723-9042-E7D9AACD7D6F}" sibTransId="{C4EC9ECC-9FA2-4FD0-AF3F-52D4D7C16D80}"/>
    <dgm:cxn modelId="{8F1A5DF9-D773-48B9-8AFB-1881C0D37C0D}" srcId="{256C25CE-FFFE-405E-B18E-CD924EEC44FD}" destId="{5324FA21-C1D6-48E3-A316-77006BE5D25D}" srcOrd="8" destOrd="0" parTransId="{977CE534-9BC9-47EF-BB8E-4472F11C2C07}" sibTransId="{8A929F44-DC62-4C44-AEA0-D6A5A88A6251}"/>
    <dgm:cxn modelId="{D61E9DE5-CFBD-4472-BFC8-54B28FBCFB49}" type="presParOf" srcId="{9C1A89C1-0522-479A-BB36-C974719A30B4}" destId="{4D6EB7B0-E67E-435D-9BEF-B0A2D3686DF4}" srcOrd="0" destOrd="0" presId="urn:microsoft.com/office/officeart/2005/8/layout/hList1"/>
    <dgm:cxn modelId="{A017D3D3-0C19-4D00-BCEC-AA3D8780F288}" type="presParOf" srcId="{4D6EB7B0-E67E-435D-9BEF-B0A2D3686DF4}" destId="{448737A2-4C0C-479A-8AC1-2112E8C6291C}" srcOrd="0" destOrd="0" presId="urn:microsoft.com/office/officeart/2005/8/layout/hList1"/>
    <dgm:cxn modelId="{AD19B7FC-4B01-44D6-8FA9-D0DF78377485}" type="presParOf" srcId="{4D6EB7B0-E67E-435D-9BEF-B0A2D3686DF4}" destId="{92CDA73B-7AEC-41AF-A72D-978063D61229}" srcOrd="1" destOrd="0" presId="urn:microsoft.com/office/officeart/2005/8/layout/hList1"/>
    <dgm:cxn modelId="{E5DACB87-47C7-4D93-A256-B61C663E3D44}" type="presParOf" srcId="{9C1A89C1-0522-479A-BB36-C974719A30B4}" destId="{A51F76AE-0BA2-4C9F-BA35-E579F0B7D633}" srcOrd="1" destOrd="0" presId="urn:microsoft.com/office/officeart/2005/8/layout/hList1"/>
    <dgm:cxn modelId="{146002B2-E85E-4D0E-96A3-9BF01904C550}" type="presParOf" srcId="{9C1A89C1-0522-479A-BB36-C974719A30B4}" destId="{970F3818-8EE5-4BBC-9608-C54028F975EE}" srcOrd="2" destOrd="0" presId="urn:microsoft.com/office/officeart/2005/8/layout/hList1"/>
    <dgm:cxn modelId="{7C532FF3-952E-4B64-87D0-42FD5C49C652}" type="presParOf" srcId="{970F3818-8EE5-4BBC-9608-C54028F975EE}" destId="{FDEF2929-6784-43A0-A0F2-E86F4E682BE8}" srcOrd="0" destOrd="0" presId="urn:microsoft.com/office/officeart/2005/8/layout/hList1"/>
    <dgm:cxn modelId="{C4E15926-971B-4811-9034-D4A5DD974268}" type="presParOf" srcId="{970F3818-8EE5-4BBC-9608-C54028F975EE}" destId="{F4E988E9-2A37-466E-A60C-87FB4B00DF9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1DC6EAF-D48E-49D8-9CBB-3114932AEE4B}"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E1D111BB-9D85-483A-AB73-73DBA64FC248}">
      <dgm:prSet custT="1"/>
      <dgm:spPr/>
      <dgm:t>
        <a:bodyPr/>
        <a:lstStyle/>
        <a:p>
          <a:r>
            <a:rPr lang="en-US" sz="1400" b="1">
              <a:latin typeface="Figtree" pitchFamily="2" charset="0"/>
            </a:rPr>
            <a:t>Community Capacity Building Funds Informational Webinar</a:t>
          </a:r>
        </a:p>
      </dgm:t>
    </dgm:pt>
    <dgm:pt modelId="{86EA0B9A-C4B1-4D4D-8B95-B76FB1A12FDB}" type="parTrans" cxnId="{F7B7A442-E406-4A0A-B2A2-6E551DDD7D3F}">
      <dgm:prSet/>
      <dgm:spPr/>
      <dgm:t>
        <a:bodyPr/>
        <a:lstStyle/>
        <a:p>
          <a:endParaRPr lang="en-US"/>
        </a:p>
      </dgm:t>
    </dgm:pt>
    <dgm:pt modelId="{F8753366-A78E-44AA-B223-CD53B34831C8}" type="sibTrans" cxnId="{F7B7A442-E406-4A0A-B2A2-6E551DDD7D3F}">
      <dgm:prSet/>
      <dgm:spPr/>
      <dgm:t>
        <a:bodyPr/>
        <a:lstStyle/>
        <a:p>
          <a:endParaRPr lang="en-US"/>
        </a:p>
      </dgm:t>
    </dgm:pt>
    <dgm:pt modelId="{74FE528A-D445-47FD-AF09-DD489DC7D7CC}">
      <dgm:prSet custT="1"/>
      <dgm:spPr/>
      <dgm:t>
        <a:bodyPr/>
        <a:lstStyle/>
        <a:p>
          <a:r>
            <a:rPr lang="en-US" sz="1200" b="0">
              <a:latin typeface="Figtree" pitchFamily="2" charset="0"/>
            </a:rPr>
            <a:t>On February 28, 2024, Umpqua Health held a community webinar to discussed SHARE applications and how these funds can be used. </a:t>
          </a:r>
        </a:p>
      </dgm:t>
    </dgm:pt>
    <dgm:pt modelId="{77A1611A-E870-4EED-BC80-864A99A751A0}" type="parTrans" cxnId="{10D0F915-DE6C-43E0-8579-9FD5A6DA6824}">
      <dgm:prSet/>
      <dgm:spPr/>
      <dgm:t>
        <a:bodyPr/>
        <a:lstStyle/>
        <a:p>
          <a:endParaRPr lang="en-US"/>
        </a:p>
      </dgm:t>
    </dgm:pt>
    <dgm:pt modelId="{B23FB393-F2A2-480E-869B-E813421068BE}" type="sibTrans" cxnId="{10D0F915-DE6C-43E0-8579-9FD5A6DA6824}">
      <dgm:prSet/>
      <dgm:spPr/>
      <dgm:t>
        <a:bodyPr/>
        <a:lstStyle/>
        <a:p>
          <a:endParaRPr lang="en-US"/>
        </a:p>
      </dgm:t>
    </dgm:pt>
    <dgm:pt modelId="{CCADA4D8-FECE-49CA-875C-C604CBD799E5}">
      <dgm:prSet custT="1"/>
      <dgm:spPr/>
      <dgm:t>
        <a:bodyPr/>
        <a:lstStyle/>
        <a:p>
          <a:r>
            <a:rPr lang="en-US" sz="1200" b="0">
              <a:latin typeface="Figtree" pitchFamily="2" charset="0"/>
            </a:rPr>
            <a:t>Pre-recorded and accessible on our webpage </a:t>
          </a:r>
          <a:r>
            <a:rPr lang="en-US" sz="1200" b="0">
              <a:latin typeface="Figtree" pitchFamily="2" charset="0"/>
              <a:hlinkClick xmlns:r="http://schemas.openxmlformats.org/officeDocument/2006/relationships" r:id="rId1"/>
            </a:rPr>
            <a:t>Community Capacity Building Funds Informational Webinar</a:t>
          </a:r>
          <a:endParaRPr lang="en-US" sz="1200" b="0">
            <a:latin typeface="Figtree" pitchFamily="2" charset="0"/>
          </a:endParaRPr>
        </a:p>
      </dgm:t>
    </dgm:pt>
    <dgm:pt modelId="{34C91F1D-81A4-43ED-8E02-DF09C0F394D6}" type="parTrans" cxnId="{F3D54070-4554-4AFA-9E93-3C0432227C6B}">
      <dgm:prSet/>
      <dgm:spPr/>
      <dgm:t>
        <a:bodyPr/>
        <a:lstStyle/>
        <a:p>
          <a:endParaRPr lang="en-US"/>
        </a:p>
      </dgm:t>
    </dgm:pt>
    <dgm:pt modelId="{91309AC6-562B-4A16-A48A-20FA5A4E6598}" type="sibTrans" cxnId="{F3D54070-4554-4AFA-9E93-3C0432227C6B}">
      <dgm:prSet/>
      <dgm:spPr/>
      <dgm:t>
        <a:bodyPr/>
        <a:lstStyle/>
        <a:p>
          <a:endParaRPr lang="en-US"/>
        </a:p>
      </dgm:t>
    </dgm:pt>
    <dgm:pt modelId="{2B3FCC4A-5803-406A-B30C-4D7058659B3A}">
      <dgm:prSet custT="1"/>
      <dgm:spPr/>
      <dgm:t>
        <a:bodyPr/>
        <a:lstStyle/>
        <a:p>
          <a:r>
            <a:rPr lang="en-US" sz="1200" b="0">
              <a:latin typeface="Figtree" pitchFamily="2" charset="0"/>
            </a:rPr>
            <a:t>Presentations shared at both the LPSCC in April 2024 and HTAG Meeting in March and April 2024 meetings by Umpqua Health staff</a:t>
          </a:r>
        </a:p>
      </dgm:t>
    </dgm:pt>
    <dgm:pt modelId="{B2A9BA7F-F3AB-422C-8135-084A2898480E}" type="parTrans" cxnId="{F13E6578-C88E-43E2-BA1F-D60575AD556E}">
      <dgm:prSet/>
      <dgm:spPr/>
      <dgm:t>
        <a:bodyPr/>
        <a:lstStyle/>
        <a:p>
          <a:endParaRPr lang="en-US"/>
        </a:p>
      </dgm:t>
    </dgm:pt>
    <dgm:pt modelId="{C498FD0C-BA53-4608-82A2-BF47FA7E13A8}" type="sibTrans" cxnId="{F13E6578-C88E-43E2-BA1F-D60575AD556E}">
      <dgm:prSet/>
      <dgm:spPr/>
      <dgm:t>
        <a:bodyPr/>
        <a:lstStyle/>
        <a:p>
          <a:endParaRPr lang="en-US"/>
        </a:p>
      </dgm:t>
    </dgm:pt>
    <dgm:pt modelId="{2BC6C05B-95B5-407F-BC3D-F7CE8D429C03}">
      <dgm:prSet custT="1"/>
      <dgm:spPr/>
      <dgm:t>
        <a:bodyPr/>
        <a:lstStyle/>
        <a:p>
          <a:r>
            <a:rPr lang="en-US" sz="1400" b="1">
              <a:latin typeface="Figtree" pitchFamily="2" charset="0"/>
            </a:rPr>
            <a:t>System of Care Breakfast Presentation on Community Impact Opportunities</a:t>
          </a:r>
        </a:p>
      </dgm:t>
    </dgm:pt>
    <dgm:pt modelId="{E43ECE41-6D1B-4F70-ADF3-B783603D02A3}" type="parTrans" cxnId="{5EFD6976-2947-4C2D-8075-42011FCBCCC3}">
      <dgm:prSet/>
      <dgm:spPr/>
      <dgm:t>
        <a:bodyPr/>
        <a:lstStyle/>
        <a:p>
          <a:endParaRPr lang="en-US"/>
        </a:p>
      </dgm:t>
    </dgm:pt>
    <dgm:pt modelId="{82B611B8-41B0-4F85-8E95-572AAC860017}" type="sibTrans" cxnId="{5EFD6976-2947-4C2D-8075-42011FCBCCC3}">
      <dgm:prSet/>
      <dgm:spPr/>
      <dgm:t>
        <a:bodyPr/>
        <a:lstStyle/>
        <a:p>
          <a:endParaRPr lang="en-US"/>
        </a:p>
      </dgm:t>
    </dgm:pt>
    <dgm:pt modelId="{DBACEA8C-A405-4DF1-84AA-728E25CFAFF9}">
      <dgm:prSet custT="1"/>
      <dgm:spPr/>
      <dgm:t>
        <a:bodyPr/>
        <a:lstStyle/>
        <a:p>
          <a:r>
            <a:rPr lang="en-US" sz="1200" b="0">
              <a:latin typeface="Figtree" pitchFamily="2" charset="0"/>
            </a:rPr>
            <a:t>On June 20, 2024, Umpqua Health staff presented on SHARE, CHIP, HRSF, HRSN, Community Benefit Initiatives, In Lieu of Services (ILOS) and Community Advisory Council (CAC)</a:t>
          </a:r>
        </a:p>
      </dgm:t>
    </dgm:pt>
    <dgm:pt modelId="{A8222B2D-1E9E-46D8-807C-9E7E270AFA88}" type="parTrans" cxnId="{CD2EAEDC-1152-45CF-B483-181BAE41BCDD}">
      <dgm:prSet/>
      <dgm:spPr/>
      <dgm:t>
        <a:bodyPr/>
        <a:lstStyle/>
        <a:p>
          <a:endParaRPr lang="en-US"/>
        </a:p>
      </dgm:t>
    </dgm:pt>
    <dgm:pt modelId="{FF17C4B8-4BD4-4EA5-BCB5-8D1568326236}" type="sibTrans" cxnId="{CD2EAEDC-1152-45CF-B483-181BAE41BCDD}">
      <dgm:prSet/>
      <dgm:spPr/>
      <dgm:t>
        <a:bodyPr/>
        <a:lstStyle/>
        <a:p>
          <a:endParaRPr lang="en-US"/>
        </a:p>
      </dgm:t>
    </dgm:pt>
    <dgm:pt modelId="{C1C96E0A-727D-4BFC-9EE6-FE1C8CBBE024}" type="pres">
      <dgm:prSet presAssocID="{11DC6EAF-D48E-49D8-9CBB-3114932AEE4B}" presName="Name0" presStyleCnt="0">
        <dgm:presLayoutVars>
          <dgm:dir/>
          <dgm:animLvl val="lvl"/>
          <dgm:resizeHandles val="exact"/>
        </dgm:presLayoutVars>
      </dgm:prSet>
      <dgm:spPr/>
    </dgm:pt>
    <dgm:pt modelId="{353939D2-4B76-4F82-8015-1A97F3221B97}" type="pres">
      <dgm:prSet presAssocID="{E1D111BB-9D85-483A-AB73-73DBA64FC248}" presName="composite" presStyleCnt="0"/>
      <dgm:spPr/>
    </dgm:pt>
    <dgm:pt modelId="{9C6C0708-9E8A-4817-9F2E-2083DF9F5785}" type="pres">
      <dgm:prSet presAssocID="{E1D111BB-9D85-483A-AB73-73DBA64FC248}" presName="parTx" presStyleLbl="alignNode1" presStyleIdx="0" presStyleCnt="2">
        <dgm:presLayoutVars>
          <dgm:chMax val="0"/>
          <dgm:chPref val="0"/>
          <dgm:bulletEnabled val="1"/>
        </dgm:presLayoutVars>
      </dgm:prSet>
      <dgm:spPr/>
    </dgm:pt>
    <dgm:pt modelId="{61A12FFD-0E73-4595-BDEE-47606B49DC55}" type="pres">
      <dgm:prSet presAssocID="{E1D111BB-9D85-483A-AB73-73DBA64FC248}" presName="desTx" presStyleLbl="alignAccFollowNode1" presStyleIdx="0" presStyleCnt="2">
        <dgm:presLayoutVars>
          <dgm:bulletEnabled val="1"/>
        </dgm:presLayoutVars>
      </dgm:prSet>
      <dgm:spPr/>
    </dgm:pt>
    <dgm:pt modelId="{D5E01D1A-D5C2-407B-8BCE-A51F63D7404B}" type="pres">
      <dgm:prSet presAssocID="{F8753366-A78E-44AA-B223-CD53B34831C8}" presName="space" presStyleCnt="0"/>
      <dgm:spPr/>
    </dgm:pt>
    <dgm:pt modelId="{B345A90F-FE5C-4512-9934-A79BAF43FFB6}" type="pres">
      <dgm:prSet presAssocID="{2BC6C05B-95B5-407F-BC3D-F7CE8D429C03}" presName="composite" presStyleCnt="0"/>
      <dgm:spPr/>
    </dgm:pt>
    <dgm:pt modelId="{65F4ABAD-1A89-45A6-A0E2-C135601E8ED4}" type="pres">
      <dgm:prSet presAssocID="{2BC6C05B-95B5-407F-BC3D-F7CE8D429C03}" presName="parTx" presStyleLbl="alignNode1" presStyleIdx="1" presStyleCnt="2">
        <dgm:presLayoutVars>
          <dgm:chMax val="0"/>
          <dgm:chPref val="0"/>
          <dgm:bulletEnabled val="1"/>
        </dgm:presLayoutVars>
      </dgm:prSet>
      <dgm:spPr/>
    </dgm:pt>
    <dgm:pt modelId="{2535CCEA-A5DA-4715-9200-C35EC73F2238}" type="pres">
      <dgm:prSet presAssocID="{2BC6C05B-95B5-407F-BC3D-F7CE8D429C03}" presName="desTx" presStyleLbl="alignAccFollowNode1" presStyleIdx="1" presStyleCnt="2">
        <dgm:presLayoutVars>
          <dgm:bulletEnabled val="1"/>
        </dgm:presLayoutVars>
      </dgm:prSet>
      <dgm:spPr/>
    </dgm:pt>
  </dgm:ptLst>
  <dgm:cxnLst>
    <dgm:cxn modelId="{6FE1C705-605F-4B33-B831-8BD701D56604}" type="presOf" srcId="{DBACEA8C-A405-4DF1-84AA-728E25CFAFF9}" destId="{2535CCEA-A5DA-4715-9200-C35EC73F2238}" srcOrd="0" destOrd="0" presId="urn:microsoft.com/office/officeart/2005/8/layout/hList1"/>
    <dgm:cxn modelId="{10D0F915-DE6C-43E0-8579-9FD5A6DA6824}" srcId="{E1D111BB-9D85-483A-AB73-73DBA64FC248}" destId="{74FE528A-D445-47FD-AF09-DD489DC7D7CC}" srcOrd="0" destOrd="0" parTransId="{77A1611A-E870-4EED-BC80-864A99A751A0}" sibTransId="{B23FB393-F2A2-480E-869B-E813421068BE}"/>
    <dgm:cxn modelId="{6EBFD818-CBAC-4C12-81F3-EC614BFDB70B}" type="presOf" srcId="{2BC6C05B-95B5-407F-BC3D-F7CE8D429C03}" destId="{65F4ABAD-1A89-45A6-A0E2-C135601E8ED4}" srcOrd="0" destOrd="0" presId="urn:microsoft.com/office/officeart/2005/8/layout/hList1"/>
    <dgm:cxn modelId="{9758551C-B857-43A2-9191-F0ED046D8E0A}" type="presOf" srcId="{E1D111BB-9D85-483A-AB73-73DBA64FC248}" destId="{9C6C0708-9E8A-4817-9F2E-2083DF9F5785}" srcOrd="0" destOrd="0" presId="urn:microsoft.com/office/officeart/2005/8/layout/hList1"/>
    <dgm:cxn modelId="{F7B7A442-E406-4A0A-B2A2-6E551DDD7D3F}" srcId="{11DC6EAF-D48E-49D8-9CBB-3114932AEE4B}" destId="{E1D111BB-9D85-483A-AB73-73DBA64FC248}" srcOrd="0" destOrd="0" parTransId="{86EA0B9A-C4B1-4D4D-8B95-B76FB1A12FDB}" sibTransId="{F8753366-A78E-44AA-B223-CD53B34831C8}"/>
    <dgm:cxn modelId="{F3D54070-4554-4AFA-9E93-3C0432227C6B}" srcId="{E1D111BB-9D85-483A-AB73-73DBA64FC248}" destId="{CCADA4D8-FECE-49CA-875C-C604CBD799E5}" srcOrd="1" destOrd="0" parTransId="{34C91F1D-81A4-43ED-8E02-DF09C0F394D6}" sibTransId="{91309AC6-562B-4A16-A48A-20FA5A4E6598}"/>
    <dgm:cxn modelId="{5EFD6976-2947-4C2D-8075-42011FCBCCC3}" srcId="{11DC6EAF-D48E-49D8-9CBB-3114932AEE4B}" destId="{2BC6C05B-95B5-407F-BC3D-F7CE8D429C03}" srcOrd="1" destOrd="0" parTransId="{E43ECE41-6D1B-4F70-ADF3-B783603D02A3}" sibTransId="{82B611B8-41B0-4F85-8E95-572AAC860017}"/>
    <dgm:cxn modelId="{F13E6578-C88E-43E2-BA1F-D60575AD556E}" srcId="{E1D111BB-9D85-483A-AB73-73DBA64FC248}" destId="{2B3FCC4A-5803-406A-B30C-4D7058659B3A}" srcOrd="2" destOrd="0" parTransId="{B2A9BA7F-F3AB-422C-8135-084A2898480E}" sibTransId="{C498FD0C-BA53-4608-82A2-BF47FA7E13A8}"/>
    <dgm:cxn modelId="{8A9F6678-41AB-4103-960E-93E4EEBF500A}" type="presOf" srcId="{74FE528A-D445-47FD-AF09-DD489DC7D7CC}" destId="{61A12FFD-0E73-4595-BDEE-47606B49DC55}" srcOrd="0" destOrd="0" presId="urn:microsoft.com/office/officeart/2005/8/layout/hList1"/>
    <dgm:cxn modelId="{C15EDC5A-330C-4770-82DC-E79AC16C2178}" type="presOf" srcId="{2B3FCC4A-5803-406A-B30C-4D7058659B3A}" destId="{61A12FFD-0E73-4595-BDEE-47606B49DC55}" srcOrd="0" destOrd="2" presId="urn:microsoft.com/office/officeart/2005/8/layout/hList1"/>
    <dgm:cxn modelId="{37A5BA87-46E8-41B7-B7BD-6EAD5F0DFBBC}" type="presOf" srcId="{11DC6EAF-D48E-49D8-9CBB-3114932AEE4B}" destId="{C1C96E0A-727D-4BFC-9EE6-FE1C8CBBE024}" srcOrd="0" destOrd="0" presId="urn:microsoft.com/office/officeart/2005/8/layout/hList1"/>
    <dgm:cxn modelId="{CD2EAEDC-1152-45CF-B483-181BAE41BCDD}" srcId="{2BC6C05B-95B5-407F-BC3D-F7CE8D429C03}" destId="{DBACEA8C-A405-4DF1-84AA-728E25CFAFF9}" srcOrd="0" destOrd="0" parTransId="{A8222B2D-1E9E-46D8-807C-9E7E270AFA88}" sibTransId="{FF17C4B8-4BD4-4EA5-BCB5-8D1568326236}"/>
    <dgm:cxn modelId="{9B2DE7EE-45D6-40C2-A05D-8150FD1788C9}" type="presOf" srcId="{CCADA4D8-FECE-49CA-875C-C604CBD799E5}" destId="{61A12FFD-0E73-4595-BDEE-47606B49DC55}" srcOrd="0" destOrd="1" presId="urn:microsoft.com/office/officeart/2005/8/layout/hList1"/>
    <dgm:cxn modelId="{C2672E56-AE95-4AA8-9258-B72F47341188}" type="presParOf" srcId="{C1C96E0A-727D-4BFC-9EE6-FE1C8CBBE024}" destId="{353939D2-4B76-4F82-8015-1A97F3221B97}" srcOrd="0" destOrd="0" presId="urn:microsoft.com/office/officeart/2005/8/layout/hList1"/>
    <dgm:cxn modelId="{2577ED81-0726-4F7D-A70A-39F1EB3AEB2D}" type="presParOf" srcId="{353939D2-4B76-4F82-8015-1A97F3221B97}" destId="{9C6C0708-9E8A-4817-9F2E-2083DF9F5785}" srcOrd="0" destOrd="0" presId="urn:microsoft.com/office/officeart/2005/8/layout/hList1"/>
    <dgm:cxn modelId="{941BEEC2-B026-4468-8056-4D3B8B125571}" type="presParOf" srcId="{353939D2-4B76-4F82-8015-1A97F3221B97}" destId="{61A12FFD-0E73-4595-BDEE-47606B49DC55}" srcOrd="1" destOrd="0" presId="urn:microsoft.com/office/officeart/2005/8/layout/hList1"/>
    <dgm:cxn modelId="{D1054D06-874B-419B-A020-B4983DEC3387}" type="presParOf" srcId="{C1C96E0A-727D-4BFC-9EE6-FE1C8CBBE024}" destId="{D5E01D1A-D5C2-407B-8BCE-A51F63D7404B}" srcOrd="1" destOrd="0" presId="urn:microsoft.com/office/officeart/2005/8/layout/hList1"/>
    <dgm:cxn modelId="{E2CDC0F2-91E2-4728-A14E-72AF7E35EB6F}" type="presParOf" srcId="{C1C96E0A-727D-4BFC-9EE6-FE1C8CBBE024}" destId="{B345A90F-FE5C-4512-9934-A79BAF43FFB6}" srcOrd="2" destOrd="0" presId="urn:microsoft.com/office/officeart/2005/8/layout/hList1"/>
    <dgm:cxn modelId="{72486B0B-1815-49F9-AF4A-15A84C1F8840}" type="presParOf" srcId="{B345A90F-FE5C-4512-9934-A79BAF43FFB6}" destId="{65F4ABAD-1A89-45A6-A0E2-C135601E8ED4}" srcOrd="0" destOrd="0" presId="urn:microsoft.com/office/officeart/2005/8/layout/hList1"/>
    <dgm:cxn modelId="{EE8FC935-0F66-4411-9B2B-34345AC6E55F}" type="presParOf" srcId="{B345A90F-FE5C-4512-9934-A79BAF43FFB6}" destId="{2535CCEA-A5DA-4715-9200-C35EC73F2238}"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1032FE0-86CC-4403-8061-3F85CDB63E41}" type="doc">
      <dgm:prSet loTypeId="urn:microsoft.com/office/officeart/2008/layout/AlternatingPictureBlocks" loCatId="list" qsTypeId="urn:microsoft.com/office/officeart/2005/8/quickstyle/simple1" qsCatId="simple" csTypeId="urn:microsoft.com/office/officeart/2005/8/colors/accent0_3" csCatId="mainScheme" phldr="1"/>
      <dgm:spPr/>
      <dgm:t>
        <a:bodyPr/>
        <a:lstStyle/>
        <a:p>
          <a:endParaRPr lang="en-US"/>
        </a:p>
      </dgm:t>
    </dgm:pt>
    <dgm:pt modelId="{2EAA261C-01F3-49EF-932B-D1EB4834DCC7}">
      <dgm:prSet phldrT="[Text]" custT="1"/>
      <dgm:spPr/>
      <dgm:t>
        <a:bodyPr/>
        <a:lstStyle/>
        <a:p>
          <a:pPr>
            <a:buFont typeface="Courier New" panose="02070309020205020404" pitchFamily="49" charset="0"/>
            <a:buChar char="o"/>
          </a:pPr>
          <a:r>
            <a:rPr lang="en-US" sz="1200" b="1">
              <a:solidFill>
                <a:schemeClr val="bg1"/>
              </a:solidFill>
              <a:latin typeface="Bitter" pitchFamily="2" charset="0"/>
            </a:rPr>
            <a:t>$34,500 </a:t>
          </a:r>
          <a:r>
            <a:rPr lang="en-US" sz="1200">
              <a:solidFill>
                <a:schemeClr val="bg1"/>
              </a:solidFill>
              <a:latin typeface="Bitter" pitchFamily="2" charset="0"/>
            </a:rPr>
            <a:t>granted to provide financial assistance to low-income residents for rental deposits, moving expenses, furniture, and food during their transition into permanent affordable housing. </a:t>
          </a:r>
        </a:p>
      </dgm:t>
    </dgm:pt>
    <dgm:pt modelId="{AA2088E5-48AB-4700-A8B3-05D90C95573F}" type="parTrans" cxnId="{493FE514-B74D-48A8-B7D5-35B5D1056A05}">
      <dgm:prSet/>
      <dgm:spPr/>
      <dgm:t>
        <a:bodyPr/>
        <a:lstStyle/>
        <a:p>
          <a:endParaRPr lang="en-US"/>
        </a:p>
      </dgm:t>
    </dgm:pt>
    <dgm:pt modelId="{ECA7B52C-4BF2-41D4-A4C0-3976A6F462A8}" type="sibTrans" cxnId="{493FE514-B74D-48A8-B7D5-35B5D1056A05}">
      <dgm:prSet/>
      <dgm:spPr/>
      <dgm:t>
        <a:bodyPr/>
        <a:lstStyle/>
        <a:p>
          <a:endParaRPr lang="en-US"/>
        </a:p>
      </dgm:t>
    </dgm:pt>
    <dgm:pt modelId="{81F77EB6-F024-45AB-A1DC-D71D2AB101CC}">
      <dgm:prSet phldrT="[Text]" custT="1"/>
      <dgm:spPr/>
      <dgm:t>
        <a:bodyPr/>
        <a:lstStyle/>
        <a:p>
          <a:pPr>
            <a:buFont typeface="Courier New" panose="02070309020205020404" pitchFamily="49" charset="0"/>
            <a:buChar char="o"/>
          </a:pPr>
          <a:r>
            <a:rPr lang="en-US" sz="1200">
              <a:solidFill>
                <a:schemeClr val="bg1"/>
              </a:solidFill>
              <a:latin typeface="Bitter" pitchFamily="2" charset="0"/>
            </a:rPr>
            <a:t>In 2024, there were </a:t>
          </a:r>
          <a:r>
            <a:rPr lang="en-US" sz="1200" b="1">
              <a:solidFill>
                <a:schemeClr val="bg1"/>
              </a:solidFill>
              <a:latin typeface="Bitter" pitchFamily="2" charset="0"/>
            </a:rPr>
            <a:t>45 housing referrals from 5 agencies </a:t>
          </a:r>
          <a:r>
            <a:rPr lang="en-US" sz="1200">
              <a:solidFill>
                <a:schemeClr val="bg1"/>
              </a:solidFill>
              <a:latin typeface="Bitter" pitchFamily="2" charset="0"/>
            </a:rPr>
            <a:t>received.</a:t>
          </a:r>
        </a:p>
      </dgm:t>
    </dgm:pt>
    <dgm:pt modelId="{252CB3D8-E2F7-4FAC-A1B3-16886E279666}" type="parTrans" cxnId="{647F4E63-0D99-4B08-9D74-E985E0DDE6E4}">
      <dgm:prSet/>
      <dgm:spPr/>
      <dgm:t>
        <a:bodyPr/>
        <a:lstStyle/>
        <a:p>
          <a:endParaRPr lang="en-US"/>
        </a:p>
      </dgm:t>
    </dgm:pt>
    <dgm:pt modelId="{3436B947-F49E-4EF5-8025-C28A06991E63}" type="sibTrans" cxnId="{647F4E63-0D99-4B08-9D74-E985E0DDE6E4}">
      <dgm:prSet/>
      <dgm:spPr/>
      <dgm:t>
        <a:bodyPr/>
        <a:lstStyle/>
        <a:p>
          <a:endParaRPr lang="en-US"/>
        </a:p>
      </dgm:t>
    </dgm:pt>
    <dgm:pt modelId="{6DE3E6D2-03DE-4835-A798-E46570B64181}">
      <dgm:prSet phldrT="[Text]" custT="1"/>
      <dgm:spPr/>
      <dgm:t>
        <a:bodyPr/>
        <a:lstStyle/>
        <a:p>
          <a:pPr>
            <a:buFont typeface="Courier New" panose="02070309020205020404" pitchFamily="49" charset="0"/>
            <a:buChar char="o"/>
          </a:pPr>
          <a:r>
            <a:rPr lang="en-US" sz="1200" b="1">
              <a:solidFill>
                <a:schemeClr val="bg2"/>
              </a:solidFill>
              <a:latin typeface="Bitter" pitchFamily="2" charset="0"/>
            </a:rPr>
            <a:t>31 new tenants </a:t>
          </a:r>
          <a:r>
            <a:rPr lang="en-US" sz="1200">
              <a:solidFill>
                <a:schemeClr val="bg2"/>
              </a:solidFill>
              <a:latin typeface="Bitter" pitchFamily="2" charset="0"/>
            </a:rPr>
            <a:t>received assistance for housing attainment through first month’s rent, processing fees, etc., 17 were helped with start-up food, and 5 were helped with basic furniture</a:t>
          </a:r>
        </a:p>
      </dgm:t>
    </dgm:pt>
    <dgm:pt modelId="{F87F7CCE-E581-4B11-8768-849215F0F967}" type="parTrans" cxnId="{A0846297-20F8-45B8-817D-A8D3E5B49C40}">
      <dgm:prSet/>
      <dgm:spPr/>
      <dgm:t>
        <a:bodyPr/>
        <a:lstStyle/>
        <a:p>
          <a:endParaRPr lang="en-US"/>
        </a:p>
      </dgm:t>
    </dgm:pt>
    <dgm:pt modelId="{F162E5FD-BA8D-41F8-A6AD-D90563BCA369}" type="sibTrans" cxnId="{A0846297-20F8-45B8-817D-A8D3E5B49C40}">
      <dgm:prSet/>
      <dgm:spPr/>
      <dgm:t>
        <a:bodyPr/>
        <a:lstStyle/>
        <a:p>
          <a:endParaRPr lang="en-US"/>
        </a:p>
      </dgm:t>
    </dgm:pt>
    <dgm:pt modelId="{84A23021-11CE-43B4-8C87-EE0D1D2A3FAA}" type="pres">
      <dgm:prSet presAssocID="{51032FE0-86CC-4403-8061-3F85CDB63E41}" presName="linearFlow" presStyleCnt="0">
        <dgm:presLayoutVars>
          <dgm:dir/>
          <dgm:resizeHandles val="exact"/>
        </dgm:presLayoutVars>
      </dgm:prSet>
      <dgm:spPr/>
    </dgm:pt>
    <dgm:pt modelId="{86909260-D977-427B-A5A7-9A198FF3987A}" type="pres">
      <dgm:prSet presAssocID="{2EAA261C-01F3-49EF-932B-D1EB4834DCC7}" presName="comp" presStyleCnt="0"/>
      <dgm:spPr/>
    </dgm:pt>
    <dgm:pt modelId="{67C09D89-F9C5-4925-9600-1D8ED607EA59}" type="pres">
      <dgm:prSet presAssocID="{2EAA261C-01F3-49EF-932B-D1EB4834DCC7}" presName="rect2" presStyleLbl="node1" presStyleIdx="0" presStyleCnt="2">
        <dgm:presLayoutVars>
          <dgm:bulletEnabled val="1"/>
        </dgm:presLayoutVars>
      </dgm:prSet>
      <dgm:spPr/>
    </dgm:pt>
    <dgm:pt modelId="{3C96AA8B-5C02-4758-8ACB-F9E10A3F0AFB}" type="pres">
      <dgm:prSet presAssocID="{2EAA261C-01F3-49EF-932B-D1EB4834DCC7}" presName="rect1" presStyleLbl="lnNod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dgm:spPr>
    </dgm:pt>
    <dgm:pt modelId="{0F61F670-11B6-4C39-9245-9BD3B18F7DE4}" type="pres">
      <dgm:prSet presAssocID="{ECA7B52C-4BF2-41D4-A4C0-3976A6F462A8}" presName="sibTrans" presStyleCnt="0"/>
      <dgm:spPr/>
    </dgm:pt>
    <dgm:pt modelId="{1F990D0B-3947-4564-8B1A-46A9170AFD1D}" type="pres">
      <dgm:prSet presAssocID="{81F77EB6-F024-45AB-A1DC-D71D2AB101CC}" presName="comp" presStyleCnt="0"/>
      <dgm:spPr/>
    </dgm:pt>
    <dgm:pt modelId="{F4BD742C-F404-4456-9001-E08F240C1AED}" type="pres">
      <dgm:prSet presAssocID="{81F77EB6-F024-45AB-A1DC-D71D2AB101CC}" presName="rect2" presStyleLbl="node1" presStyleIdx="1" presStyleCnt="2">
        <dgm:presLayoutVars>
          <dgm:bulletEnabled val="1"/>
        </dgm:presLayoutVars>
      </dgm:prSet>
      <dgm:spPr/>
    </dgm:pt>
    <dgm:pt modelId="{74C02104-6129-4D84-8E24-48CAD62D5D6B}" type="pres">
      <dgm:prSet presAssocID="{81F77EB6-F024-45AB-A1DC-D71D2AB101CC}" presName="rect1" presStyleLbl="lnNode1" presStyleIdx="1" presStyleCnt="2"/>
      <dgm:spPr>
        <a:blipFill rotWithShape="1">
          <a:blip xmlns:r="http://schemas.openxmlformats.org/officeDocument/2006/relationships" r:embed="rId2"/>
          <a:srcRect/>
          <a:stretch>
            <a:fillRect l="-3000" r="-3000"/>
          </a:stretch>
        </a:blipFill>
      </dgm:spPr>
    </dgm:pt>
  </dgm:ptLst>
  <dgm:cxnLst>
    <dgm:cxn modelId="{20D1A601-4A65-424F-A58C-E378CC0EC40B}" type="presOf" srcId="{2EAA261C-01F3-49EF-932B-D1EB4834DCC7}" destId="{67C09D89-F9C5-4925-9600-1D8ED607EA59}" srcOrd="0" destOrd="0" presId="urn:microsoft.com/office/officeart/2008/layout/AlternatingPictureBlocks"/>
    <dgm:cxn modelId="{493FE514-B74D-48A8-B7D5-35B5D1056A05}" srcId="{51032FE0-86CC-4403-8061-3F85CDB63E41}" destId="{2EAA261C-01F3-49EF-932B-D1EB4834DCC7}" srcOrd="0" destOrd="0" parTransId="{AA2088E5-48AB-4700-A8B3-05D90C95573F}" sibTransId="{ECA7B52C-4BF2-41D4-A4C0-3976A6F462A8}"/>
    <dgm:cxn modelId="{1A02D234-60B6-4D00-A5B5-367B743EBDD6}" type="presOf" srcId="{51032FE0-86CC-4403-8061-3F85CDB63E41}" destId="{84A23021-11CE-43B4-8C87-EE0D1D2A3FAA}" srcOrd="0" destOrd="0" presId="urn:microsoft.com/office/officeart/2008/layout/AlternatingPictureBlocks"/>
    <dgm:cxn modelId="{647F4E63-0D99-4B08-9D74-E985E0DDE6E4}" srcId="{51032FE0-86CC-4403-8061-3F85CDB63E41}" destId="{81F77EB6-F024-45AB-A1DC-D71D2AB101CC}" srcOrd="1" destOrd="0" parTransId="{252CB3D8-E2F7-4FAC-A1B3-16886E279666}" sibTransId="{3436B947-F49E-4EF5-8025-C28A06991E63}"/>
    <dgm:cxn modelId="{3BF8EC7B-4C26-4CBC-B457-C479E6090B4D}" type="presOf" srcId="{81F77EB6-F024-45AB-A1DC-D71D2AB101CC}" destId="{F4BD742C-F404-4456-9001-E08F240C1AED}" srcOrd="0" destOrd="0" presId="urn:microsoft.com/office/officeart/2008/layout/AlternatingPictureBlocks"/>
    <dgm:cxn modelId="{A0846297-20F8-45B8-817D-A8D3E5B49C40}" srcId="{81F77EB6-F024-45AB-A1DC-D71D2AB101CC}" destId="{6DE3E6D2-03DE-4835-A798-E46570B64181}" srcOrd="0" destOrd="0" parTransId="{F87F7CCE-E581-4B11-8768-849215F0F967}" sibTransId="{F162E5FD-BA8D-41F8-A6AD-D90563BCA369}"/>
    <dgm:cxn modelId="{9FFCD1D6-6044-4A95-8A49-CA079A7E980F}" type="presOf" srcId="{6DE3E6D2-03DE-4835-A798-E46570B64181}" destId="{F4BD742C-F404-4456-9001-E08F240C1AED}" srcOrd="0" destOrd="1" presId="urn:microsoft.com/office/officeart/2008/layout/AlternatingPictureBlocks"/>
    <dgm:cxn modelId="{B2B51FF4-AAAC-4EFD-B2DB-01141D5D003F}" type="presParOf" srcId="{84A23021-11CE-43B4-8C87-EE0D1D2A3FAA}" destId="{86909260-D977-427B-A5A7-9A198FF3987A}" srcOrd="0" destOrd="0" presId="urn:microsoft.com/office/officeart/2008/layout/AlternatingPictureBlocks"/>
    <dgm:cxn modelId="{C15EEE0B-FB46-4E73-811F-D17DFB91E7CA}" type="presParOf" srcId="{86909260-D977-427B-A5A7-9A198FF3987A}" destId="{67C09D89-F9C5-4925-9600-1D8ED607EA59}" srcOrd="0" destOrd="0" presId="urn:microsoft.com/office/officeart/2008/layout/AlternatingPictureBlocks"/>
    <dgm:cxn modelId="{A70835A9-F9A1-47CB-B998-0C2BB5F6AD9F}" type="presParOf" srcId="{86909260-D977-427B-A5A7-9A198FF3987A}" destId="{3C96AA8B-5C02-4758-8ACB-F9E10A3F0AFB}" srcOrd="1" destOrd="0" presId="urn:microsoft.com/office/officeart/2008/layout/AlternatingPictureBlocks"/>
    <dgm:cxn modelId="{CA0579DB-000B-449C-8543-D4EC52443C5A}" type="presParOf" srcId="{84A23021-11CE-43B4-8C87-EE0D1D2A3FAA}" destId="{0F61F670-11B6-4C39-9245-9BD3B18F7DE4}" srcOrd="1" destOrd="0" presId="urn:microsoft.com/office/officeart/2008/layout/AlternatingPictureBlocks"/>
    <dgm:cxn modelId="{93FB4EE2-6904-4192-BB40-B9AC76F295B1}" type="presParOf" srcId="{84A23021-11CE-43B4-8C87-EE0D1D2A3FAA}" destId="{1F990D0B-3947-4564-8B1A-46A9170AFD1D}" srcOrd="2" destOrd="0" presId="urn:microsoft.com/office/officeart/2008/layout/AlternatingPictureBlocks"/>
    <dgm:cxn modelId="{11D3C826-D492-4295-9AEA-7C778E4BAD57}" type="presParOf" srcId="{1F990D0B-3947-4564-8B1A-46A9170AFD1D}" destId="{F4BD742C-F404-4456-9001-E08F240C1AED}" srcOrd="0" destOrd="0" presId="urn:microsoft.com/office/officeart/2008/layout/AlternatingPictureBlocks"/>
    <dgm:cxn modelId="{F34B0512-1EE3-46AF-8EC8-365B9E6CF009}" type="presParOf" srcId="{1F990D0B-3947-4564-8B1A-46A9170AFD1D}" destId="{74C02104-6129-4D84-8E24-48CAD62D5D6B}"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D5284F1F-97AE-4819-A3A4-726D22CA99FF}" type="doc">
      <dgm:prSet loTypeId="urn:microsoft.com/office/officeart/2005/8/layout/list1" loCatId="list" qsTypeId="urn:microsoft.com/office/officeart/2005/8/quickstyle/simple1" qsCatId="simple" csTypeId="urn:microsoft.com/office/officeart/2005/8/colors/accent2_4" csCatId="accent2" phldr="1"/>
      <dgm:spPr/>
      <dgm:t>
        <a:bodyPr/>
        <a:lstStyle/>
        <a:p>
          <a:endParaRPr lang="en-US"/>
        </a:p>
      </dgm:t>
    </dgm:pt>
    <dgm:pt modelId="{5E7A6A24-8E82-46F8-83EB-6B5B8B550834}">
      <dgm:prSet phldrT="[Text]" custT="1"/>
      <dgm:spPr>
        <a:solidFill>
          <a:schemeClr val="bg2"/>
        </a:solidFill>
      </dgm:spPr>
      <dgm:t>
        <a:bodyPr/>
        <a:lstStyle/>
        <a:p>
          <a:pPr algn="ctr">
            <a:buFont typeface="Arial,Sans-Serif"/>
            <a:buChar char="•"/>
          </a:pPr>
          <a:r>
            <a:rPr lang="en-US" sz="1400" b="1">
              <a:latin typeface="Bitter" pitchFamily="2" charset="0"/>
            </a:rPr>
            <a:t>UH participated in the annual Point in Time Houseless count in January 2024.​</a:t>
          </a:r>
          <a:endParaRPr lang="en-US" sz="1400">
            <a:latin typeface="Bitter" pitchFamily="2" charset="0"/>
          </a:endParaRPr>
        </a:p>
      </dgm:t>
    </dgm:pt>
    <dgm:pt modelId="{12EEE1C9-17A8-4106-9476-3F2331788A64}" type="parTrans" cxnId="{E6ABD987-8C99-48FD-91DF-ECACAB835432}">
      <dgm:prSet/>
      <dgm:spPr/>
      <dgm:t>
        <a:bodyPr/>
        <a:lstStyle/>
        <a:p>
          <a:endParaRPr lang="en-US"/>
        </a:p>
      </dgm:t>
    </dgm:pt>
    <dgm:pt modelId="{5897ABAF-CA49-42DC-A8C9-54E15B6D174B}" type="sibTrans" cxnId="{E6ABD987-8C99-48FD-91DF-ECACAB835432}">
      <dgm:prSet/>
      <dgm:spPr/>
      <dgm:t>
        <a:bodyPr/>
        <a:lstStyle/>
        <a:p>
          <a:endParaRPr lang="en-US"/>
        </a:p>
      </dgm:t>
    </dgm:pt>
    <dgm:pt modelId="{3527AF6F-5CA5-4BE1-AEC0-AFEC860D1FD9}">
      <dgm:prSet phldrT="[Text]" custT="1"/>
      <dgm:spPr/>
      <dgm:t>
        <a:bodyPr/>
        <a:lstStyle/>
        <a:p>
          <a:pPr algn="l">
            <a:buFont typeface="Courier New" panose="02070309020205020404" pitchFamily="49" charset="0"/>
            <a:buChar char="o"/>
          </a:pPr>
          <a:r>
            <a:rPr lang="en-US" sz="1200" dirty="0">
              <a:latin typeface="Bitter" pitchFamily="2" charset="0"/>
            </a:rPr>
            <a:t>Care Coordination Navigator Lead, Heather Carter, attended the event. </a:t>
          </a:r>
        </a:p>
      </dgm:t>
    </dgm:pt>
    <dgm:pt modelId="{5A16ADCD-8817-420F-8630-B26DED1247C8}" type="parTrans" cxnId="{423368E6-0C0F-4C69-87C7-AA623C81D261}">
      <dgm:prSet/>
      <dgm:spPr/>
      <dgm:t>
        <a:bodyPr/>
        <a:lstStyle/>
        <a:p>
          <a:endParaRPr lang="en-US"/>
        </a:p>
      </dgm:t>
    </dgm:pt>
    <dgm:pt modelId="{5E68A8BA-94A3-4452-9C8F-BEA0D5A9919A}" type="sibTrans" cxnId="{423368E6-0C0F-4C69-87C7-AA623C81D261}">
      <dgm:prSet/>
      <dgm:spPr/>
      <dgm:t>
        <a:bodyPr/>
        <a:lstStyle/>
        <a:p>
          <a:endParaRPr lang="en-US"/>
        </a:p>
      </dgm:t>
    </dgm:pt>
    <dgm:pt modelId="{3128DA2B-238E-4193-B5CF-25ABDB829A97}">
      <dgm:prSet phldrT="[Text]" custT="1"/>
      <dgm:spPr/>
      <dgm:t>
        <a:bodyPr/>
        <a:lstStyle/>
        <a:p>
          <a:pPr algn="l">
            <a:buFont typeface="Courier New" panose="02070309020205020404" pitchFamily="49" charset="0"/>
            <a:buChar char="o"/>
          </a:pPr>
          <a:r>
            <a:rPr lang="en-US" sz="1200" dirty="0">
              <a:latin typeface="Bitter" pitchFamily="2" charset="0"/>
            </a:rPr>
            <a:t>Data shown is confirmed by the Continuum of Care, but pending HUD confirmation in 2025</a:t>
          </a:r>
        </a:p>
      </dgm:t>
    </dgm:pt>
    <dgm:pt modelId="{9A8E49B9-F33D-47F0-88D7-DD992030D4D4}" type="parTrans" cxnId="{A3875CC2-319E-4B44-A48D-BC7BD92CFFB7}">
      <dgm:prSet/>
      <dgm:spPr/>
      <dgm:t>
        <a:bodyPr/>
        <a:lstStyle/>
        <a:p>
          <a:endParaRPr lang="en-US"/>
        </a:p>
      </dgm:t>
    </dgm:pt>
    <dgm:pt modelId="{C3469999-FC7D-4223-8625-8BEEC973B51D}" type="sibTrans" cxnId="{A3875CC2-319E-4B44-A48D-BC7BD92CFFB7}">
      <dgm:prSet/>
      <dgm:spPr/>
      <dgm:t>
        <a:bodyPr/>
        <a:lstStyle/>
        <a:p>
          <a:endParaRPr lang="en-US"/>
        </a:p>
      </dgm:t>
    </dgm:pt>
    <dgm:pt modelId="{786236A5-937F-4B63-8113-720D1A5B3846}">
      <dgm:prSet phldrT="[Text]" custT="1"/>
      <dgm:spPr/>
      <dgm:t>
        <a:bodyPr/>
        <a:lstStyle/>
        <a:p>
          <a:pPr algn="l">
            <a:buFont typeface="Courier New" panose="02070309020205020404" pitchFamily="49" charset="0"/>
            <a:buChar char="o"/>
          </a:pPr>
          <a:r>
            <a:rPr lang="en-US" sz="1200" dirty="0">
              <a:latin typeface="Bitter" pitchFamily="2" charset="0"/>
            </a:rPr>
            <a:t>UH provided information on our programs and Social Determinant of Health resources. Supplies were distributed such as hand warmers, hand sanitizer, body wipes, etc.</a:t>
          </a:r>
        </a:p>
      </dgm:t>
    </dgm:pt>
    <dgm:pt modelId="{0ACAAC80-7C89-4B1C-81E3-8375D1F84DCD}" type="parTrans" cxnId="{C1E5B358-133B-4B59-88B4-E2C291E4A83D}">
      <dgm:prSet/>
      <dgm:spPr/>
      <dgm:t>
        <a:bodyPr/>
        <a:lstStyle/>
        <a:p>
          <a:endParaRPr lang="en-US"/>
        </a:p>
      </dgm:t>
    </dgm:pt>
    <dgm:pt modelId="{49D82E53-642C-443D-A2C3-998273543949}" type="sibTrans" cxnId="{C1E5B358-133B-4B59-88B4-E2C291E4A83D}">
      <dgm:prSet/>
      <dgm:spPr/>
      <dgm:t>
        <a:bodyPr/>
        <a:lstStyle/>
        <a:p>
          <a:endParaRPr lang="en-US"/>
        </a:p>
      </dgm:t>
    </dgm:pt>
    <dgm:pt modelId="{C32E2E3A-0FFC-4C32-A697-D02446874084}" type="pres">
      <dgm:prSet presAssocID="{D5284F1F-97AE-4819-A3A4-726D22CA99FF}" presName="linear" presStyleCnt="0">
        <dgm:presLayoutVars>
          <dgm:dir/>
          <dgm:animLvl val="lvl"/>
          <dgm:resizeHandles val="exact"/>
        </dgm:presLayoutVars>
      </dgm:prSet>
      <dgm:spPr/>
    </dgm:pt>
    <dgm:pt modelId="{B6A20E76-263C-4824-A2F2-D8871025CD90}" type="pres">
      <dgm:prSet presAssocID="{5E7A6A24-8E82-46F8-83EB-6B5B8B550834}" presName="parentLin" presStyleCnt="0"/>
      <dgm:spPr/>
    </dgm:pt>
    <dgm:pt modelId="{4623B4C6-B98A-493A-ACFA-67E5297AEB4F}" type="pres">
      <dgm:prSet presAssocID="{5E7A6A24-8E82-46F8-83EB-6B5B8B550834}" presName="parentLeftMargin" presStyleLbl="node1" presStyleIdx="0" presStyleCnt="1"/>
      <dgm:spPr/>
    </dgm:pt>
    <dgm:pt modelId="{9D6D00D5-8E76-44E6-A3C7-1463EA7558A5}" type="pres">
      <dgm:prSet presAssocID="{5E7A6A24-8E82-46F8-83EB-6B5B8B550834}" presName="parentText" presStyleLbl="node1" presStyleIdx="0" presStyleCnt="1" custScaleX="134236" custScaleY="57279" custLinFactNeighborX="-98005" custLinFactNeighborY="3782">
        <dgm:presLayoutVars>
          <dgm:chMax val="0"/>
          <dgm:bulletEnabled val="1"/>
        </dgm:presLayoutVars>
      </dgm:prSet>
      <dgm:spPr/>
    </dgm:pt>
    <dgm:pt modelId="{BF61A1F4-9E54-4735-89DF-8C5E80A81E50}" type="pres">
      <dgm:prSet presAssocID="{5E7A6A24-8E82-46F8-83EB-6B5B8B550834}" presName="negativeSpace" presStyleCnt="0"/>
      <dgm:spPr/>
    </dgm:pt>
    <dgm:pt modelId="{F4D67DA1-8FA2-44C3-85C2-08FC43A187C1}" type="pres">
      <dgm:prSet presAssocID="{5E7A6A24-8E82-46F8-83EB-6B5B8B550834}" presName="childText" presStyleLbl="conFgAcc1" presStyleIdx="0" presStyleCnt="1" custScaleY="90518">
        <dgm:presLayoutVars>
          <dgm:bulletEnabled val="1"/>
        </dgm:presLayoutVars>
      </dgm:prSet>
      <dgm:spPr/>
    </dgm:pt>
  </dgm:ptLst>
  <dgm:cxnLst>
    <dgm:cxn modelId="{9C6AFE09-26FB-4CCB-A6BB-C49C640A2596}" type="presOf" srcId="{3128DA2B-238E-4193-B5CF-25ABDB829A97}" destId="{F4D67DA1-8FA2-44C3-85C2-08FC43A187C1}" srcOrd="0" destOrd="2" presId="urn:microsoft.com/office/officeart/2005/8/layout/list1"/>
    <dgm:cxn modelId="{BCBF6A78-6A17-4E3F-A94D-9275F31A45FF}" type="presOf" srcId="{5E7A6A24-8E82-46F8-83EB-6B5B8B550834}" destId="{9D6D00D5-8E76-44E6-A3C7-1463EA7558A5}" srcOrd="1" destOrd="0" presId="urn:microsoft.com/office/officeart/2005/8/layout/list1"/>
    <dgm:cxn modelId="{C1E5B358-133B-4B59-88B4-E2C291E4A83D}" srcId="{5E7A6A24-8E82-46F8-83EB-6B5B8B550834}" destId="{786236A5-937F-4B63-8113-720D1A5B3846}" srcOrd="1" destOrd="0" parTransId="{0ACAAC80-7C89-4B1C-81E3-8375D1F84DCD}" sibTransId="{49D82E53-642C-443D-A2C3-998273543949}"/>
    <dgm:cxn modelId="{E6ABD987-8C99-48FD-91DF-ECACAB835432}" srcId="{D5284F1F-97AE-4819-A3A4-726D22CA99FF}" destId="{5E7A6A24-8E82-46F8-83EB-6B5B8B550834}" srcOrd="0" destOrd="0" parTransId="{12EEE1C9-17A8-4106-9476-3F2331788A64}" sibTransId="{5897ABAF-CA49-42DC-A8C9-54E15B6D174B}"/>
    <dgm:cxn modelId="{F77B258A-C677-4975-8695-722EA816E5C9}" type="presOf" srcId="{786236A5-937F-4B63-8113-720D1A5B3846}" destId="{F4D67DA1-8FA2-44C3-85C2-08FC43A187C1}" srcOrd="0" destOrd="1" presId="urn:microsoft.com/office/officeart/2005/8/layout/list1"/>
    <dgm:cxn modelId="{7AF92497-D0A7-4D12-89F5-3A97600F8B60}" type="presOf" srcId="{3527AF6F-5CA5-4BE1-AEC0-AFEC860D1FD9}" destId="{F4D67DA1-8FA2-44C3-85C2-08FC43A187C1}" srcOrd="0" destOrd="0" presId="urn:microsoft.com/office/officeart/2005/8/layout/list1"/>
    <dgm:cxn modelId="{164162BA-FCD4-4342-8729-454E8C5A0613}" type="presOf" srcId="{5E7A6A24-8E82-46F8-83EB-6B5B8B550834}" destId="{4623B4C6-B98A-493A-ACFA-67E5297AEB4F}" srcOrd="0" destOrd="0" presId="urn:microsoft.com/office/officeart/2005/8/layout/list1"/>
    <dgm:cxn modelId="{A3875CC2-319E-4B44-A48D-BC7BD92CFFB7}" srcId="{5E7A6A24-8E82-46F8-83EB-6B5B8B550834}" destId="{3128DA2B-238E-4193-B5CF-25ABDB829A97}" srcOrd="2" destOrd="0" parTransId="{9A8E49B9-F33D-47F0-88D7-DD992030D4D4}" sibTransId="{C3469999-FC7D-4223-8625-8BEEC973B51D}"/>
    <dgm:cxn modelId="{F31717CC-402C-4811-80C8-5BEA1834244F}" type="presOf" srcId="{D5284F1F-97AE-4819-A3A4-726D22CA99FF}" destId="{C32E2E3A-0FFC-4C32-A697-D02446874084}" srcOrd="0" destOrd="0" presId="urn:microsoft.com/office/officeart/2005/8/layout/list1"/>
    <dgm:cxn modelId="{423368E6-0C0F-4C69-87C7-AA623C81D261}" srcId="{5E7A6A24-8E82-46F8-83EB-6B5B8B550834}" destId="{3527AF6F-5CA5-4BE1-AEC0-AFEC860D1FD9}" srcOrd="0" destOrd="0" parTransId="{5A16ADCD-8817-420F-8630-B26DED1247C8}" sibTransId="{5E68A8BA-94A3-4452-9C8F-BEA0D5A9919A}"/>
    <dgm:cxn modelId="{5D443D29-4827-4B5B-90D8-28955E767B4C}" type="presParOf" srcId="{C32E2E3A-0FFC-4C32-A697-D02446874084}" destId="{B6A20E76-263C-4824-A2F2-D8871025CD90}" srcOrd="0" destOrd="0" presId="urn:microsoft.com/office/officeart/2005/8/layout/list1"/>
    <dgm:cxn modelId="{9A4EE5B6-FC9B-4F6C-908E-D8A4B3C627F7}" type="presParOf" srcId="{B6A20E76-263C-4824-A2F2-D8871025CD90}" destId="{4623B4C6-B98A-493A-ACFA-67E5297AEB4F}" srcOrd="0" destOrd="0" presId="urn:microsoft.com/office/officeart/2005/8/layout/list1"/>
    <dgm:cxn modelId="{4B3E69B9-760C-4D88-8D48-9E307E1A3718}" type="presParOf" srcId="{B6A20E76-263C-4824-A2F2-D8871025CD90}" destId="{9D6D00D5-8E76-44E6-A3C7-1463EA7558A5}" srcOrd="1" destOrd="0" presId="urn:microsoft.com/office/officeart/2005/8/layout/list1"/>
    <dgm:cxn modelId="{FDB529F5-9B59-42CF-ACDC-2CC0633F957A}" type="presParOf" srcId="{C32E2E3A-0FFC-4C32-A697-D02446874084}" destId="{BF61A1F4-9E54-4735-89DF-8C5E80A81E50}" srcOrd="1" destOrd="0" presId="urn:microsoft.com/office/officeart/2005/8/layout/list1"/>
    <dgm:cxn modelId="{1CFE1669-B643-4531-A72D-7EC491C04906}" type="presParOf" srcId="{C32E2E3A-0FFC-4C32-A697-D02446874084}" destId="{F4D67DA1-8FA2-44C3-85C2-08FC43A187C1}" srcOrd="2"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F616EA6D-F27C-48B7-ABDC-B2D0BA6C8EF0}" type="doc">
      <dgm:prSet loTypeId="urn:microsoft.com/office/officeart/2008/layout/AccentedPicture" loCatId="picture" qsTypeId="urn:microsoft.com/office/officeart/2005/8/quickstyle/simple1" qsCatId="simple" csTypeId="urn:microsoft.com/office/officeart/2005/8/colors/accent0_3" csCatId="mainScheme" phldr="1"/>
      <dgm:spPr/>
      <dgm:t>
        <a:bodyPr/>
        <a:lstStyle/>
        <a:p>
          <a:endParaRPr lang="en-US"/>
        </a:p>
      </dgm:t>
    </dgm:pt>
    <dgm:pt modelId="{6F9B8A9B-4A4B-47DA-8C28-6F70EC63A73D}">
      <dgm:prSet phldrT="[Text]"/>
      <dgm:spPr/>
      <dgm:t>
        <a:bodyPr/>
        <a:lstStyle/>
        <a:p>
          <a:r>
            <a:rPr lang="en-US" b="1">
              <a:solidFill>
                <a:schemeClr val="bg2"/>
              </a:solidFill>
              <a:latin typeface="Figtree" pitchFamily="2" charset="0"/>
            </a:rPr>
            <a:t>6,459 </a:t>
          </a:r>
        </a:p>
      </dgm:t>
    </dgm:pt>
    <dgm:pt modelId="{FF8721C8-C63D-4F37-9297-97063824B462}" type="parTrans" cxnId="{7FCF5E26-0074-4141-8E57-67207CE3F4C4}">
      <dgm:prSet/>
      <dgm:spPr/>
      <dgm:t>
        <a:bodyPr/>
        <a:lstStyle/>
        <a:p>
          <a:endParaRPr lang="en-US"/>
        </a:p>
      </dgm:t>
    </dgm:pt>
    <dgm:pt modelId="{6137816D-DD4D-4397-9FCA-7147632EF08A}" type="sibTrans" cxnId="{7FCF5E26-0074-4141-8E57-67207CE3F4C4}">
      <dgm:prSet/>
      <dgm:spPr>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dgm:spPr>
      <dgm:t>
        <a:bodyPr/>
        <a:lstStyle/>
        <a:p>
          <a:endParaRPr lang="en-US"/>
        </a:p>
      </dgm:t>
    </dgm:pt>
    <dgm:pt modelId="{F8DC32A1-D654-4443-A204-CC7504F9CD01}">
      <dgm:prSet phldrT="[Text]"/>
      <dgm:spPr/>
      <dgm:t>
        <a:bodyPr/>
        <a:lstStyle/>
        <a:p>
          <a:r>
            <a:rPr lang="en-US" b="1">
              <a:solidFill>
                <a:schemeClr val="bg2"/>
              </a:solidFill>
              <a:latin typeface="Figtree" pitchFamily="2" charset="0"/>
            </a:rPr>
            <a:t>People experiencing homelessness</a:t>
          </a:r>
        </a:p>
      </dgm:t>
    </dgm:pt>
    <dgm:pt modelId="{F504B682-173F-450B-9385-5A944CE9EF6F}" type="parTrans" cxnId="{831EEBE6-DF4F-4D3F-8B30-157FEB016E59}">
      <dgm:prSet/>
      <dgm:spPr/>
      <dgm:t>
        <a:bodyPr/>
        <a:lstStyle/>
        <a:p>
          <a:endParaRPr lang="en-US"/>
        </a:p>
      </dgm:t>
    </dgm:pt>
    <dgm:pt modelId="{F51E0469-71C8-40BE-AD1C-C258F0C2529F}" type="sibTrans" cxnId="{831EEBE6-DF4F-4D3F-8B30-157FEB016E59}">
      <dgm:prSet/>
      <dgm:spPr/>
      <dgm:t>
        <a:bodyPr/>
        <a:lstStyle/>
        <a:p>
          <a:endParaRPr lang="en-US"/>
        </a:p>
      </dgm:t>
    </dgm:pt>
    <dgm:pt modelId="{1C2ADE51-3B41-476B-9205-780C73074646}">
      <dgm:prSet phldrT="[Text]"/>
      <dgm:spPr/>
      <dgm:t>
        <a:bodyPr/>
        <a:lstStyle/>
        <a:p>
          <a:r>
            <a:rPr lang="en-US" b="1">
              <a:solidFill>
                <a:srgbClr val="005B7B"/>
              </a:solidFill>
              <a:latin typeface="Figtree" pitchFamily="2" charset="0"/>
            </a:rPr>
            <a:t>5,063 </a:t>
          </a:r>
        </a:p>
      </dgm:t>
    </dgm:pt>
    <dgm:pt modelId="{4875CC74-DA01-4B68-89E1-1D9D41DCF05E}" type="parTrans" cxnId="{4FBF1535-3EB9-4484-8166-0DE0933BA313}">
      <dgm:prSet/>
      <dgm:spPr/>
      <dgm:t>
        <a:bodyPr/>
        <a:lstStyle/>
        <a:p>
          <a:endParaRPr lang="en-US"/>
        </a:p>
      </dgm:t>
    </dgm:pt>
    <dgm:pt modelId="{725525FA-2E77-438A-9117-5316FF906C92}" type="sibTrans" cxnId="{4FBF1535-3EB9-4484-8166-0DE0933BA313}">
      <dgm:prSet/>
      <dgm:spPr/>
      <dgm:t>
        <a:bodyPr/>
        <a:lstStyle/>
        <a:p>
          <a:endParaRPr lang="en-US"/>
        </a:p>
      </dgm:t>
    </dgm:pt>
    <dgm:pt modelId="{7AC8D988-91CF-48A3-B029-BBB948CCB337}">
      <dgm:prSet phldrT="[Text]"/>
      <dgm:spPr/>
      <dgm:t>
        <a:bodyPr/>
        <a:lstStyle/>
        <a:p>
          <a:r>
            <a:rPr lang="en-US" b="1">
              <a:solidFill>
                <a:srgbClr val="005B7B"/>
              </a:solidFill>
              <a:latin typeface="Figtree" pitchFamily="2" charset="0"/>
            </a:rPr>
            <a:t>Unsheltered</a:t>
          </a:r>
        </a:p>
      </dgm:t>
    </dgm:pt>
    <dgm:pt modelId="{277AE360-4C76-4D63-BF2F-63C9DF28FD61}" type="parTrans" cxnId="{5F22B718-C84A-4B83-A83D-FA9C794876DE}">
      <dgm:prSet/>
      <dgm:spPr/>
      <dgm:t>
        <a:bodyPr/>
        <a:lstStyle/>
        <a:p>
          <a:endParaRPr lang="en-US"/>
        </a:p>
      </dgm:t>
    </dgm:pt>
    <dgm:pt modelId="{6DD2F107-B8C6-4F54-8825-FEC1BFCA13CB}" type="sibTrans" cxnId="{5F22B718-C84A-4B83-A83D-FA9C794876DE}">
      <dgm:prSet/>
      <dgm:spPr/>
      <dgm:t>
        <a:bodyPr/>
        <a:lstStyle/>
        <a:p>
          <a:endParaRPr lang="en-US"/>
        </a:p>
      </dgm:t>
    </dgm:pt>
    <dgm:pt modelId="{F6D04FBB-2A1B-4784-8848-66EF7C115C62}">
      <dgm:prSet phldrT="[Text]"/>
      <dgm:spPr/>
      <dgm:t>
        <a:bodyPr/>
        <a:lstStyle/>
        <a:p>
          <a:r>
            <a:rPr lang="en-US" b="1">
              <a:solidFill>
                <a:srgbClr val="005B7B"/>
              </a:solidFill>
              <a:latin typeface="Figtree" pitchFamily="2" charset="0"/>
            </a:rPr>
            <a:t>1,396</a:t>
          </a:r>
        </a:p>
      </dgm:t>
    </dgm:pt>
    <dgm:pt modelId="{D435F52E-BCE5-44E8-846C-BB2D40A04C2C}" type="parTrans" cxnId="{4E860561-1C9C-42EB-AC7C-AAECB7D9EE60}">
      <dgm:prSet/>
      <dgm:spPr/>
      <dgm:t>
        <a:bodyPr/>
        <a:lstStyle/>
        <a:p>
          <a:endParaRPr lang="en-US"/>
        </a:p>
      </dgm:t>
    </dgm:pt>
    <dgm:pt modelId="{69B23B2F-F6BB-4231-83A3-C4940B0F3C5A}" type="sibTrans" cxnId="{4E860561-1C9C-42EB-AC7C-AAECB7D9EE60}">
      <dgm:prSet/>
      <dgm:spPr/>
      <dgm:t>
        <a:bodyPr/>
        <a:lstStyle/>
        <a:p>
          <a:endParaRPr lang="en-US"/>
        </a:p>
      </dgm:t>
    </dgm:pt>
    <dgm:pt modelId="{2BB279B9-B76C-4465-9A1E-582FDEABEDCB}">
      <dgm:prSet phldrT="[Text]"/>
      <dgm:spPr/>
      <dgm:t>
        <a:bodyPr/>
        <a:lstStyle/>
        <a:p>
          <a:r>
            <a:rPr lang="en-US" b="1">
              <a:solidFill>
                <a:srgbClr val="005B7B"/>
              </a:solidFill>
              <a:latin typeface="Figtree" pitchFamily="2" charset="0"/>
            </a:rPr>
            <a:t>Sheltered</a:t>
          </a:r>
        </a:p>
      </dgm:t>
    </dgm:pt>
    <dgm:pt modelId="{824DA8FC-DEC5-4B64-87B2-D8C61EF561F8}" type="parTrans" cxnId="{DFD2474F-EA9F-4B45-8C1B-2C2F884A6487}">
      <dgm:prSet/>
      <dgm:spPr/>
      <dgm:t>
        <a:bodyPr/>
        <a:lstStyle/>
        <a:p>
          <a:endParaRPr lang="en-US"/>
        </a:p>
      </dgm:t>
    </dgm:pt>
    <dgm:pt modelId="{E44406B7-18B3-4D1F-85CF-7BD9F3E929F1}" type="sibTrans" cxnId="{DFD2474F-EA9F-4B45-8C1B-2C2F884A6487}">
      <dgm:prSet/>
      <dgm:spPr/>
      <dgm:t>
        <a:bodyPr/>
        <a:lstStyle/>
        <a:p>
          <a:endParaRPr lang="en-US"/>
        </a:p>
      </dgm:t>
    </dgm:pt>
    <dgm:pt modelId="{462AC891-1C58-4592-BACE-686C023E01D5}" type="pres">
      <dgm:prSet presAssocID="{F616EA6D-F27C-48B7-ABDC-B2D0BA6C8EF0}" presName="Name0" presStyleCnt="0">
        <dgm:presLayoutVars>
          <dgm:dir/>
        </dgm:presLayoutVars>
      </dgm:prSet>
      <dgm:spPr/>
    </dgm:pt>
    <dgm:pt modelId="{3CFA1113-B31F-4858-8CDA-D15329756833}" type="pres">
      <dgm:prSet presAssocID="{6137816D-DD4D-4397-9FCA-7147632EF08A}" presName="picture_1" presStyleLbl="bgImgPlace1" presStyleIdx="0" presStyleCnt="1"/>
      <dgm:spPr/>
    </dgm:pt>
    <dgm:pt modelId="{3500EF35-AA48-4AA3-A361-7A97B841E793}" type="pres">
      <dgm:prSet presAssocID="{6F9B8A9B-4A4B-47DA-8C28-6F70EC63A73D}" presName="text_1" presStyleLbl="node1" presStyleIdx="0" presStyleCnt="0" custLinFactNeighborX="-1507" custLinFactNeighborY="-50416">
        <dgm:presLayoutVars>
          <dgm:bulletEnabled val="1"/>
        </dgm:presLayoutVars>
      </dgm:prSet>
      <dgm:spPr/>
    </dgm:pt>
    <dgm:pt modelId="{DC83967C-F732-4A72-A937-2481C0990BAA}" type="pres">
      <dgm:prSet presAssocID="{F616EA6D-F27C-48B7-ABDC-B2D0BA6C8EF0}" presName="linV" presStyleCnt="0"/>
      <dgm:spPr/>
    </dgm:pt>
    <dgm:pt modelId="{8F2AC722-1196-4BE5-B869-699C75C98016}" type="pres">
      <dgm:prSet presAssocID="{1C2ADE51-3B41-476B-9205-780C73074646}" presName="pair" presStyleCnt="0"/>
      <dgm:spPr/>
    </dgm:pt>
    <dgm:pt modelId="{09C4016B-9855-4FED-94B0-DFBA2426AC75}" type="pres">
      <dgm:prSet presAssocID="{1C2ADE51-3B41-476B-9205-780C73074646}" presName="spaceH" presStyleLbl="node1" presStyleIdx="0" presStyleCnt="0"/>
      <dgm:spPr/>
    </dgm:pt>
    <dgm:pt modelId="{F6710108-9D69-4C80-9B4A-396BE9E066AD}" type="pres">
      <dgm:prSet presAssocID="{1C2ADE51-3B41-476B-9205-780C73074646}" presName="desPictures" presStyleLbl="alignImgPlace1" presStyleIdx="0" presStyleCnt="2"/>
      <dgm:spPr>
        <a:solidFill>
          <a:schemeClr val="accent3"/>
        </a:solidFill>
      </dgm:spPr>
    </dgm:pt>
    <dgm:pt modelId="{C764DB21-09ED-4E0D-B261-0B6D9EC86C92}" type="pres">
      <dgm:prSet presAssocID="{1C2ADE51-3B41-476B-9205-780C73074646}" presName="desTextWrapper" presStyleCnt="0"/>
      <dgm:spPr/>
    </dgm:pt>
    <dgm:pt modelId="{D4CD1B29-14AA-47B0-8DDE-B31FFBE8B42B}" type="pres">
      <dgm:prSet presAssocID="{1C2ADE51-3B41-476B-9205-780C73074646}" presName="desText" presStyleLbl="revTx" presStyleIdx="0" presStyleCnt="2">
        <dgm:presLayoutVars>
          <dgm:bulletEnabled val="1"/>
        </dgm:presLayoutVars>
      </dgm:prSet>
      <dgm:spPr/>
    </dgm:pt>
    <dgm:pt modelId="{3BDA1500-48C8-4932-AD8C-0FF0DE04D5C8}" type="pres">
      <dgm:prSet presAssocID="{725525FA-2E77-438A-9117-5316FF906C92}" presName="spaceV" presStyleCnt="0"/>
      <dgm:spPr/>
    </dgm:pt>
    <dgm:pt modelId="{A736B205-3E46-49F1-947C-58C258390679}" type="pres">
      <dgm:prSet presAssocID="{F6D04FBB-2A1B-4784-8848-66EF7C115C62}" presName="pair" presStyleCnt="0"/>
      <dgm:spPr/>
    </dgm:pt>
    <dgm:pt modelId="{7D5F6916-9CA3-4436-82A0-DDC02E0EEF2F}" type="pres">
      <dgm:prSet presAssocID="{F6D04FBB-2A1B-4784-8848-66EF7C115C62}" presName="spaceH" presStyleLbl="node1" presStyleIdx="0" presStyleCnt="0"/>
      <dgm:spPr/>
    </dgm:pt>
    <dgm:pt modelId="{BC55A60C-ED54-4AA5-A8DA-86293EFCAC72}" type="pres">
      <dgm:prSet presAssocID="{F6D04FBB-2A1B-4784-8848-66EF7C115C62}" presName="desPictures" presStyleLbl="alignImgPlace1" presStyleIdx="1" presStyleCnt="2"/>
      <dgm:spPr>
        <a:solidFill>
          <a:schemeClr val="bg2"/>
        </a:solidFill>
      </dgm:spPr>
    </dgm:pt>
    <dgm:pt modelId="{F803F674-303C-432A-BF35-8EF69CB85903}" type="pres">
      <dgm:prSet presAssocID="{F6D04FBB-2A1B-4784-8848-66EF7C115C62}" presName="desTextWrapper" presStyleCnt="0"/>
      <dgm:spPr/>
    </dgm:pt>
    <dgm:pt modelId="{69A16655-EE41-4E65-85E4-594857BAFBCE}" type="pres">
      <dgm:prSet presAssocID="{F6D04FBB-2A1B-4784-8848-66EF7C115C62}" presName="desText" presStyleLbl="revTx" presStyleIdx="1" presStyleCnt="2">
        <dgm:presLayoutVars>
          <dgm:bulletEnabled val="1"/>
        </dgm:presLayoutVars>
      </dgm:prSet>
      <dgm:spPr/>
    </dgm:pt>
    <dgm:pt modelId="{6FEDE7D0-A524-4EF0-82C4-CB5993C4BAA5}" type="pres">
      <dgm:prSet presAssocID="{F616EA6D-F27C-48B7-ABDC-B2D0BA6C8EF0}" presName="maxNode" presStyleCnt="0"/>
      <dgm:spPr/>
    </dgm:pt>
    <dgm:pt modelId="{3DC154D7-17A6-4E99-8A3C-29FFDDE60339}" type="pres">
      <dgm:prSet presAssocID="{F616EA6D-F27C-48B7-ABDC-B2D0BA6C8EF0}" presName="Name33" presStyleCnt="0"/>
      <dgm:spPr/>
    </dgm:pt>
  </dgm:ptLst>
  <dgm:cxnLst>
    <dgm:cxn modelId="{B29F0608-BF32-409E-95C5-F8463DE6B3A7}" type="presOf" srcId="{F6D04FBB-2A1B-4784-8848-66EF7C115C62}" destId="{69A16655-EE41-4E65-85E4-594857BAFBCE}" srcOrd="0" destOrd="0" presId="urn:microsoft.com/office/officeart/2008/layout/AccentedPicture"/>
    <dgm:cxn modelId="{5F22B718-C84A-4B83-A83D-FA9C794876DE}" srcId="{1C2ADE51-3B41-476B-9205-780C73074646}" destId="{7AC8D988-91CF-48A3-B029-BBB948CCB337}" srcOrd="0" destOrd="0" parTransId="{277AE360-4C76-4D63-BF2F-63C9DF28FD61}" sibTransId="{6DD2F107-B8C6-4F54-8825-FEC1BFCA13CB}"/>
    <dgm:cxn modelId="{7FCF5E26-0074-4141-8E57-67207CE3F4C4}" srcId="{F616EA6D-F27C-48B7-ABDC-B2D0BA6C8EF0}" destId="{6F9B8A9B-4A4B-47DA-8C28-6F70EC63A73D}" srcOrd="0" destOrd="0" parTransId="{FF8721C8-C63D-4F37-9297-97063824B462}" sibTransId="{6137816D-DD4D-4397-9FCA-7147632EF08A}"/>
    <dgm:cxn modelId="{4FBF1535-3EB9-4484-8166-0DE0933BA313}" srcId="{F616EA6D-F27C-48B7-ABDC-B2D0BA6C8EF0}" destId="{1C2ADE51-3B41-476B-9205-780C73074646}" srcOrd="1" destOrd="0" parTransId="{4875CC74-DA01-4B68-89E1-1D9D41DCF05E}" sibTransId="{725525FA-2E77-438A-9117-5316FF906C92}"/>
    <dgm:cxn modelId="{4E860561-1C9C-42EB-AC7C-AAECB7D9EE60}" srcId="{F616EA6D-F27C-48B7-ABDC-B2D0BA6C8EF0}" destId="{F6D04FBB-2A1B-4784-8848-66EF7C115C62}" srcOrd="2" destOrd="0" parTransId="{D435F52E-BCE5-44E8-846C-BB2D40A04C2C}" sibTransId="{69B23B2F-F6BB-4231-83A3-C4940B0F3C5A}"/>
    <dgm:cxn modelId="{FD7C4C61-40B4-44BA-AD8F-CA0944752CA6}" type="presOf" srcId="{6137816D-DD4D-4397-9FCA-7147632EF08A}" destId="{3CFA1113-B31F-4858-8CDA-D15329756833}" srcOrd="0" destOrd="0" presId="urn:microsoft.com/office/officeart/2008/layout/AccentedPicture"/>
    <dgm:cxn modelId="{3BA5194D-97AD-48BC-A000-738AA909BE21}" type="presOf" srcId="{2BB279B9-B76C-4465-9A1E-582FDEABEDCB}" destId="{69A16655-EE41-4E65-85E4-594857BAFBCE}" srcOrd="0" destOrd="1" presId="urn:microsoft.com/office/officeart/2008/layout/AccentedPicture"/>
    <dgm:cxn modelId="{DFD2474F-EA9F-4B45-8C1B-2C2F884A6487}" srcId="{F6D04FBB-2A1B-4784-8848-66EF7C115C62}" destId="{2BB279B9-B76C-4465-9A1E-582FDEABEDCB}" srcOrd="0" destOrd="0" parTransId="{824DA8FC-DEC5-4B64-87B2-D8C61EF561F8}" sibTransId="{E44406B7-18B3-4D1F-85CF-7BD9F3E929F1}"/>
    <dgm:cxn modelId="{773AC870-7177-436E-849E-771DAE247500}" type="presOf" srcId="{6F9B8A9B-4A4B-47DA-8C28-6F70EC63A73D}" destId="{3500EF35-AA48-4AA3-A361-7A97B841E793}" srcOrd="0" destOrd="0" presId="urn:microsoft.com/office/officeart/2008/layout/AccentedPicture"/>
    <dgm:cxn modelId="{C22EA790-E69A-4A18-B1C5-D6A0E127CFC8}" type="presOf" srcId="{7AC8D988-91CF-48A3-B029-BBB948CCB337}" destId="{D4CD1B29-14AA-47B0-8DDE-B31FFBE8B42B}" srcOrd="0" destOrd="1" presId="urn:microsoft.com/office/officeart/2008/layout/AccentedPicture"/>
    <dgm:cxn modelId="{FD66B9A6-2E89-4FFE-99B3-6C3F08C13F01}" type="presOf" srcId="{F616EA6D-F27C-48B7-ABDC-B2D0BA6C8EF0}" destId="{462AC891-1C58-4592-BACE-686C023E01D5}" srcOrd="0" destOrd="0" presId="urn:microsoft.com/office/officeart/2008/layout/AccentedPicture"/>
    <dgm:cxn modelId="{619E51E3-8071-4074-923E-5293ECA88283}" type="presOf" srcId="{F8DC32A1-D654-4443-A204-CC7504F9CD01}" destId="{3500EF35-AA48-4AA3-A361-7A97B841E793}" srcOrd="0" destOrd="1" presId="urn:microsoft.com/office/officeart/2008/layout/AccentedPicture"/>
    <dgm:cxn modelId="{831EEBE6-DF4F-4D3F-8B30-157FEB016E59}" srcId="{6F9B8A9B-4A4B-47DA-8C28-6F70EC63A73D}" destId="{F8DC32A1-D654-4443-A204-CC7504F9CD01}" srcOrd="0" destOrd="0" parTransId="{F504B682-173F-450B-9385-5A944CE9EF6F}" sibTransId="{F51E0469-71C8-40BE-AD1C-C258F0C2529F}"/>
    <dgm:cxn modelId="{11E377F4-D2D5-4435-96F8-9CD35D13F2C0}" type="presOf" srcId="{1C2ADE51-3B41-476B-9205-780C73074646}" destId="{D4CD1B29-14AA-47B0-8DDE-B31FFBE8B42B}" srcOrd="0" destOrd="0" presId="urn:microsoft.com/office/officeart/2008/layout/AccentedPicture"/>
    <dgm:cxn modelId="{8AAC7E40-5B92-49B8-A3ED-3A46E074901F}" type="presParOf" srcId="{462AC891-1C58-4592-BACE-686C023E01D5}" destId="{3CFA1113-B31F-4858-8CDA-D15329756833}" srcOrd="0" destOrd="0" presId="urn:microsoft.com/office/officeart/2008/layout/AccentedPicture"/>
    <dgm:cxn modelId="{822BF625-4DF0-4937-9221-F334B8C52A98}" type="presParOf" srcId="{462AC891-1C58-4592-BACE-686C023E01D5}" destId="{3500EF35-AA48-4AA3-A361-7A97B841E793}" srcOrd="1" destOrd="0" presId="urn:microsoft.com/office/officeart/2008/layout/AccentedPicture"/>
    <dgm:cxn modelId="{A07D00DB-1CEE-477E-92D8-77BED41439F9}" type="presParOf" srcId="{462AC891-1C58-4592-BACE-686C023E01D5}" destId="{DC83967C-F732-4A72-A937-2481C0990BAA}" srcOrd="2" destOrd="0" presId="urn:microsoft.com/office/officeart/2008/layout/AccentedPicture"/>
    <dgm:cxn modelId="{14BE0FBE-5591-4077-8AEE-3FC54AF859B3}" type="presParOf" srcId="{DC83967C-F732-4A72-A937-2481C0990BAA}" destId="{8F2AC722-1196-4BE5-B869-699C75C98016}" srcOrd="0" destOrd="0" presId="urn:microsoft.com/office/officeart/2008/layout/AccentedPicture"/>
    <dgm:cxn modelId="{A80DA3D7-82BB-4820-9F09-2C67361B7543}" type="presParOf" srcId="{8F2AC722-1196-4BE5-B869-699C75C98016}" destId="{09C4016B-9855-4FED-94B0-DFBA2426AC75}" srcOrd="0" destOrd="0" presId="urn:microsoft.com/office/officeart/2008/layout/AccentedPicture"/>
    <dgm:cxn modelId="{A34F5FF9-B03A-4725-85D3-76662856A1DD}" type="presParOf" srcId="{8F2AC722-1196-4BE5-B869-699C75C98016}" destId="{F6710108-9D69-4C80-9B4A-396BE9E066AD}" srcOrd="1" destOrd="0" presId="urn:microsoft.com/office/officeart/2008/layout/AccentedPicture"/>
    <dgm:cxn modelId="{B7931238-4B6D-481B-99FB-B35C77AC7496}" type="presParOf" srcId="{8F2AC722-1196-4BE5-B869-699C75C98016}" destId="{C764DB21-09ED-4E0D-B261-0B6D9EC86C92}" srcOrd="2" destOrd="0" presId="urn:microsoft.com/office/officeart/2008/layout/AccentedPicture"/>
    <dgm:cxn modelId="{E131FE70-664F-4B6A-8FE4-2BD279B297DB}" type="presParOf" srcId="{C764DB21-09ED-4E0D-B261-0B6D9EC86C92}" destId="{D4CD1B29-14AA-47B0-8DDE-B31FFBE8B42B}" srcOrd="0" destOrd="0" presId="urn:microsoft.com/office/officeart/2008/layout/AccentedPicture"/>
    <dgm:cxn modelId="{37C0144B-37E4-4934-82E6-EF907D3F69FC}" type="presParOf" srcId="{DC83967C-F732-4A72-A937-2481C0990BAA}" destId="{3BDA1500-48C8-4932-AD8C-0FF0DE04D5C8}" srcOrd="1" destOrd="0" presId="urn:microsoft.com/office/officeart/2008/layout/AccentedPicture"/>
    <dgm:cxn modelId="{CBA300DD-35F6-4446-B8DC-4871935497E0}" type="presParOf" srcId="{DC83967C-F732-4A72-A937-2481C0990BAA}" destId="{A736B205-3E46-49F1-947C-58C258390679}" srcOrd="2" destOrd="0" presId="urn:microsoft.com/office/officeart/2008/layout/AccentedPicture"/>
    <dgm:cxn modelId="{C84843B8-D01A-43F2-8034-475CF09C674B}" type="presParOf" srcId="{A736B205-3E46-49F1-947C-58C258390679}" destId="{7D5F6916-9CA3-4436-82A0-DDC02E0EEF2F}" srcOrd="0" destOrd="0" presId="urn:microsoft.com/office/officeart/2008/layout/AccentedPicture"/>
    <dgm:cxn modelId="{501F1D77-AE9D-4CF6-AE70-AD78A6013BCF}" type="presParOf" srcId="{A736B205-3E46-49F1-947C-58C258390679}" destId="{BC55A60C-ED54-4AA5-A8DA-86293EFCAC72}" srcOrd="1" destOrd="0" presId="urn:microsoft.com/office/officeart/2008/layout/AccentedPicture"/>
    <dgm:cxn modelId="{AED7B0F3-744F-4D4C-979B-7F679A037159}" type="presParOf" srcId="{A736B205-3E46-49F1-947C-58C258390679}" destId="{F803F674-303C-432A-BF35-8EF69CB85903}" srcOrd="2" destOrd="0" presId="urn:microsoft.com/office/officeart/2008/layout/AccentedPicture"/>
    <dgm:cxn modelId="{327A2CE4-EC54-4FD8-91A5-C5F6A1355E90}" type="presParOf" srcId="{F803F674-303C-432A-BF35-8EF69CB85903}" destId="{69A16655-EE41-4E65-85E4-594857BAFBCE}" srcOrd="0" destOrd="0" presId="urn:microsoft.com/office/officeart/2008/layout/AccentedPicture"/>
    <dgm:cxn modelId="{50A59959-D9B2-4312-9D74-C748277BFC8F}" type="presParOf" srcId="{462AC891-1C58-4592-BACE-686C023E01D5}" destId="{6FEDE7D0-A524-4EF0-82C4-CB5993C4BAA5}" srcOrd="3" destOrd="0" presId="urn:microsoft.com/office/officeart/2008/layout/AccentedPicture"/>
    <dgm:cxn modelId="{86384384-852E-4133-B29D-8D9E523468E6}" type="presParOf" srcId="{6FEDE7D0-A524-4EF0-82C4-CB5993C4BAA5}" destId="{3DC154D7-17A6-4E99-8A3C-29FFDDE60339}" srcOrd="0" destOrd="0" presId="urn:microsoft.com/office/officeart/2008/layout/AccentedPicture"/>
  </dgm:cxnLst>
  <dgm:bg/>
  <dgm:whole/>
  <dgm:extLst>
    <a:ext uri="http://schemas.microsoft.com/office/drawing/2008/diagram">
      <dsp:dataModelExt xmlns:dsp="http://schemas.microsoft.com/office/drawing/2008/diagram" relId="rId14"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CE2F5BE6-F35E-48D7-AA25-610DD080A7D5}" type="doc">
      <dgm:prSet loTypeId="urn:microsoft.com/office/officeart/2005/8/layout/lProcess2" loCatId="list" qsTypeId="urn:microsoft.com/office/officeart/2005/8/quickstyle/simple1" qsCatId="simple" csTypeId="urn:microsoft.com/office/officeart/2005/8/colors/accent0_3" csCatId="mainScheme" phldr="1"/>
      <dgm:spPr/>
      <dgm:t>
        <a:bodyPr/>
        <a:lstStyle/>
        <a:p>
          <a:endParaRPr lang="en-US"/>
        </a:p>
      </dgm:t>
    </dgm:pt>
    <dgm:pt modelId="{76602AF3-E531-45FB-9654-175E316F2E33}">
      <dgm:prSet phldrT="[Text]" custT="1"/>
      <dgm:spPr/>
      <dgm:t>
        <a:bodyPr/>
        <a:lstStyle/>
        <a:p>
          <a:endParaRPr lang="en-US" sz="1600">
            <a:solidFill>
              <a:schemeClr val="bg2"/>
            </a:solidFill>
            <a:latin typeface="Bitter" pitchFamily="2" charset="0"/>
          </a:endParaRPr>
        </a:p>
      </dgm:t>
    </dgm:pt>
    <dgm:pt modelId="{09ACE68D-5EBB-4629-BE21-7C970DF990D3}" type="parTrans" cxnId="{665C63B0-6E78-4C20-A459-1AADF7945305}">
      <dgm:prSet/>
      <dgm:spPr/>
      <dgm:t>
        <a:bodyPr/>
        <a:lstStyle/>
        <a:p>
          <a:endParaRPr lang="en-US"/>
        </a:p>
      </dgm:t>
    </dgm:pt>
    <dgm:pt modelId="{44BD6444-C6CC-4391-8F56-0D66A89F1290}" type="sibTrans" cxnId="{665C63B0-6E78-4C20-A459-1AADF7945305}">
      <dgm:prSet/>
      <dgm:spPr/>
      <dgm:t>
        <a:bodyPr/>
        <a:lstStyle/>
        <a:p>
          <a:endParaRPr lang="en-US"/>
        </a:p>
      </dgm:t>
    </dgm:pt>
    <dgm:pt modelId="{CB74EEA7-7719-4DAD-899B-285FB890F958}">
      <dgm:prSet phldrT="[Text]" custT="1"/>
      <dgm:spPr/>
      <dgm:t>
        <a:bodyPr/>
        <a:lstStyle/>
        <a:p>
          <a:pPr algn="ctr">
            <a:buFont typeface="Courier New" panose="02070309020205020404" pitchFamily="49" charset="0"/>
            <a:buChar char="o"/>
          </a:pPr>
          <a:r>
            <a:rPr lang="en-US" sz="1400" b="0" dirty="0">
              <a:latin typeface="Bitter" pitchFamily="2" charset="0"/>
            </a:rPr>
            <a:t>Adapt’s Progress Point (previously Recovery Lodge) was at 50% capacity in 2023, which increased to 75% in 2024. The current capacity has increased to 15 beds.</a:t>
          </a:r>
        </a:p>
      </dgm:t>
    </dgm:pt>
    <dgm:pt modelId="{AC298275-BF38-413E-9183-46D743A44D02}" type="parTrans" cxnId="{341E990A-5C75-4ED0-AA61-D18A4EF394F2}">
      <dgm:prSet/>
      <dgm:spPr/>
      <dgm:t>
        <a:bodyPr/>
        <a:lstStyle/>
        <a:p>
          <a:endParaRPr lang="en-US"/>
        </a:p>
      </dgm:t>
    </dgm:pt>
    <dgm:pt modelId="{E3269754-086A-4C5F-B4BC-43D1C8BC2990}" type="sibTrans" cxnId="{341E990A-5C75-4ED0-AA61-D18A4EF394F2}">
      <dgm:prSet/>
      <dgm:spPr/>
      <dgm:t>
        <a:bodyPr/>
        <a:lstStyle/>
        <a:p>
          <a:endParaRPr lang="en-US"/>
        </a:p>
      </dgm:t>
    </dgm:pt>
    <dgm:pt modelId="{4739C7DD-98B4-4D66-A953-D8CAAF346A3E}">
      <dgm:prSet phldrT="[Text]" custT="1"/>
      <dgm:spPr/>
      <dgm:t>
        <a:bodyPr/>
        <a:lstStyle/>
        <a:p>
          <a:pPr algn="ctr">
            <a:buFont typeface="Courier New" panose="02070309020205020404" pitchFamily="49" charset="0"/>
            <a:buChar char="o"/>
          </a:pPr>
          <a:r>
            <a:rPr lang="en-US" sz="1400" b="0">
              <a:latin typeface="Bitter" pitchFamily="2" charset="0"/>
            </a:rPr>
            <a:t>Housing is offered for 24 hours at a time at no cost. Service requirements include regular engagement with a Peer Support Specialist and progressing towards goals throughout the first 60 days.  </a:t>
          </a:r>
        </a:p>
      </dgm:t>
    </dgm:pt>
    <dgm:pt modelId="{05A9DA99-4C9E-4223-BAE5-753AF696B80A}" type="parTrans" cxnId="{890122D9-FC4F-40AF-B1B7-CF1FA6B89D66}">
      <dgm:prSet/>
      <dgm:spPr/>
      <dgm:t>
        <a:bodyPr/>
        <a:lstStyle/>
        <a:p>
          <a:endParaRPr lang="en-US"/>
        </a:p>
      </dgm:t>
    </dgm:pt>
    <dgm:pt modelId="{C269FF78-4ADC-4BB4-AFB8-22AB1BE0B827}" type="sibTrans" cxnId="{890122D9-FC4F-40AF-B1B7-CF1FA6B89D66}">
      <dgm:prSet/>
      <dgm:spPr/>
      <dgm:t>
        <a:bodyPr/>
        <a:lstStyle/>
        <a:p>
          <a:endParaRPr lang="en-US"/>
        </a:p>
      </dgm:t>
    </dgm:pt>
    <dgm:pt modelId="{64C8B46D-5A42-4BCD-A1DC-5111E11B66E8}" type="pres">
      <dgm:prSet presAssocID="{CE2F5BE6-F35E-48D7-AA25-610DD080A7D5}" presName="theList" presStyleCnt="0">
        <dgm:presLayoutVars>
          <dgm:dir/>
          <dgm:animLvl val="lvl"/>
          <dgm:resizeHandles val="exact"/>
        </dgm:presLayoutVars>
      </dgm:prSet>
      <dgm:spPr/>
    </dgm:pt>
    <dgm:pt modelId="{2A5FB18D-43DD-48EE-8B5A-1423759A292B}" type="pres">
      <dgm:prSet presAssocID="{76602AF3-E531-45FB-9654-175E316F2E33}" presName="compNode" presStyleCnt="0"/>
      <dgm:spPr/>
    </dgm:pt>
    <dgm:pt modelId="{0358A928-D8EF-43D7-8770-1D2CE6222783}" type="pres">
      <dgm:prSet presAssocID="{76602AF3-E531-45FB-9654-175E316F2E33}" presName="aNode" presStyleLbl="bgShp" presStyleIdx="0" presStyleCnt="1" custScaleY="76046" custLinFactNeighborY="10622"/>
      <dgm:spPr/>
    </dgm:pt>
    <dgm:pt modelId="{5AF9B5F8-BD4E-4B34-8B39-1C5348240147}" type="pres">
      <dgm:prSet presAssocID="{76602AF3-E531-45FB-9654-175E316F2E33}" presName="textNode" presStyleLbl="bgShp" presStyleIdx="0" presStyleCnt="1"/>
      <dgm:spPr/>
    </dgm:pt>
    <dgm:pt modelId="{6230CAD4-C3DA-4BC1-AE4F-1E158B98B791}" type="pres">
      <dgm:prSet presAssocID="{76602AF3-E531-45FB-9654-175E316F2E33}" presName="compChildNode" presStyleCnt="0"/>
      <dgm:spPr/>
    </dgm:pt>
    <dgm:pt modelId="{92785366-348A-4212-8EA6-FEDBE119358C}" type="pres">
      <dgm:prSet presAssocID="{76602AF3-E531-45FB-9654-175E316F2E33}" presName="theInnerList" presStyleCnt="0"/>
      <dgm:spPr/>
    </dgm:pt>
    <dgm:pt modelId="{C6CA4353-8552-442B-84A0-72ED9491421D}" type="pres">
      <dgm:prSet presAssocID="{CB74EEA7-7719-4DAD-899B-285FB890F958}" presName="childNode" presStyleLbl="node1" presStyleIdx="0" presStyleCnt="2">
        <dgm:presLayoutVars>
          <dgm:bulletEnabled val="1"/>
        </dgm:presLayoutVars>
      </dgm:prSet>
      <dgm:spPr/>
    </dgm:pt>
    <dgm:pt modelId="{30EA7FB5-EF88-44A0-96E6-38E7D75EED47}" type="pres">
      <dgm:prSet presAssocID="{CB74EEA7-7719-4DAD-899B-285FB890F958}" presName="aSpace2" presStyleCnt="0"/>
      <dgm:spPr/>
    </dgm:pt>
    <dgm:pt modelId="{C583A739-C337-43DC-B3C1-A281F9AAB7A1}" type="pres">
      <dgm:prSet presAssocID="{4739C7DD-98B4-4D66-A953-D8CAAF346A3E}" presName="childNode" presStyleLbl="node1" presStyleIdx="1" presStyleCnt="2">
        <dgm:presLayoutVars>
          <dgm:bulletEnabled val="1"/>
        </dgm:presLayoutVars>
      </dgm:prSet>
      <dgm:spPr/>
    </dgm:pt>
  </dgm:ptLst>
  <dgm:cxnLst>
    <dgm:cxn modelId="{341E990A-5C75-4ED0-AA61-D18A4EF394F2}" srcId="{76602AF3-E531-45FB-9654-175E316F2E33}" destId="{CB74EEA7-7719-4DAD-899B-285FB890F958}" srcOrd="0" destOrd="0" parTransId="{AC298275-BF38-413E-9183-46D743A44D02}" sibTransId="{E3269754-086A-4C5F-B4BC-43D1C8BC2990}"/>
    <dgm:cxn modelId="{D6B93A64-5D2D-44AB-8DD6-32A06BF86732}" type="presOf" srcId="{76602AF3-E531-45FB-9654-175E316F2E33}" destId="{5AF9B5F8-BD4E-4B34-8B39-1C5348240147}" srcOrd="1" destOrd="0" presId="urn:microsoft.com/office/officeart/2005/8/layout/lProcess2"/>
    <dgm:cxn modelId="{349D9755-DE12-4593-B723-3FDF9246EDE7}" type="presOf" srcId="{CE2F5BE6-F35E-48D7-AA25-610DD080A7D5}" destId="{64C8B46D-5A42-4BCD-A1DC-5111E11B66E8}" srcOrd="0" destOrd="0" presId="urn:microsoft.com/office/officeart/2005/8/layout/lProcess2"/>
    <dgm:cxn modelId="{6D677DA6-B0EA-444D-8F3C-E9EC90C0829D}" type="presOf" srcId="{76602AF3-E531-45FB-9654-175E316F2E33}" destId="{0358A928-D8EF-43D7-8770-1D2CE6222783}" srcOrd="0" destOrd="0" presId="urn:microsoft.com/office/officeart/2005/8/layout/lProcess2"/>
    <dgm:cxn modelId="{665C63B0-6E78-4C20-A459-1AADF7945305}" srcId="{CE2F5BE6-F35E-48D7-AA25-610DD080A7D5}" destId="{76602AF3-E531-45FB-9654-175E316F2E33}" srcOrd="0" destOrd="0" parTransId="{09ACE68D-5EBB-4629-BE21-7C970DF990D3}" sibTransId="{44BD6444-C6CC-4391-8F56-0D66A89F1290}"/>
    <dgm:cxn modelId="{79AF23B3-F410-4BFA-A4D4-0042BA7D2AF5}" type="presOf" srcId="{4739C7DD-98B4-4D66-A953-D8CAAF346A3E}" destId="{C583A739-C337-43DC-B3C1-A281F9AAB7A1}" srcOrd="0" destOrd="0" presId="urn:microsoft.com/office/officeart/2005/8/layout/lProcess2"/>
    <dgm:cxn modelId="{890122D9-FC4F-40AF-B1B7-CF1FA6B89D66}" srcId="{76602AF3-E531-45FB-9654-175E316F2E33}" destId="{4739C7DD-98B4-4D66-A953-D8CAAF346A3E}" srcOrd="1" destOrd="0" parTransId="{05A9DA99-4C9E-4223-BAE5-753AF696B80A}" sibTransId="{C269FF78-4ADC-4BB4-AFB8-22AB1BE0B827}"/>
    <dgm:cxn modelId="{A11F9DDF-E24C-4118-AC1B-BF546CD9C598}" type="presOf" srcId="{CB74EEA7-7719-4DAD-899B-285FB890F958}" destId="{C6CA4353-8552-442B-84A0-72ED9491421D}" srcOrd="0" destOrd="0" presId="urn:microsoft.com/office/officeart/2005/8/layout/lProcess2"/>
    <dgm:cxn modelId="{AE1E5420-9D77-476A-A941-489D89166ADC}" type="presParOf" srcId="{64C8B46D-5A42-4BCD-A1DC-5111E11B66E8}" destId="{2A5FB18D-43DD-48EE-8B5A-1423759A292B}" srcOrd="0" destOrd="0" presId="urn:microsoft.com/office/officeart/2005/8/layout/lProcess2"/>
    <dgm:cxn modelId="{ED574DB5-CEA8-4A41-8CB8-1D8427B9A56B}" type="presParOf" srcId="{2A5FB18D-43DD-48EE-8B5A-1423759A292B}" destId="{0358A928-D8EF-43D7-8770-1D2CE6222783}" srcOrd="0" destOrd="0" presId="urn:microsoft.com/office/officeart/2005/8/layout/lProcess2"/>
    <dgm:cxn modelId="{89DF5B22-9A67-427A-9D91-568597475F36}" type="presParOf" srcId="{2A5FB18D-43DD-48EE-8B5A-1423759A292B}" destId="{5AF9B5F8-BD4E-4B34-8B39-1C5348240147}" srcOrd="1" destOrd="0" presId="urn:microsoft.com/office/officeart/2005/8/layout/lProcess2"/>
    <dgm:cxn modelId="{E7361792-F235-41F1-86EF-9AF59F86885E}" type="presParOf" srcId="{2A5FB18D-43DD-48EE-8B5A-1423759A292B}" destId="{6230CAD4-C3DA-4BC1-AE4F-1E158B98B791}" srcOrd="2" destOrd="0" presId="urn:microsoft.com/office/officeart/2005/8/layout/lProcess2"/>
    <dgm:cxn modelId="{BAB70D4E-DAC2-48C2-A44D-5884C62A6423}" type="presParOf" srcId="{6230CAD4-C3DA-4BC1-AE4F-1E158B98B791}" destId="{92785366-348A-4212-8EA6-FEDBE119358C}" srcOrd="0" destOrd="0" presId="urn:microsoft.com/office/officeart/2005/8/layout/lProcess2"/>
    <dgm:cxn modelId="{6DC870C8-4144-40F1-8363-BA1911FAFF84}" type="presParOf" srcId="{92785366-348A-4212-8EA6-FEDBE119358C}" destId="{C6CA4353-8552-442B-84A0-72ED9491421D}" srcOrd="0" destOrd="0" presId="urn:microsoft.com/office/officeart/2005/8/layout/lProcess2"/>
    <dgm:cxn modelId="{C011C6B4-8C13-4B65-85DF-53AA98CAE9D2}" type="presParOf" srcId="{92785366-348A-4212-8EA6-FEDBE119358C}" destId="{30EA7FB5-EF88-44A0-96E6-38E7D75EED47}" srcOrd="1" destOrd="0" presId="urn:microsoft.com/office/officeart/2005/8/layout/lProcess2"/>
    <dgm:cxn modelId="{FF10355D-CC5F-492D-BA3B-3414A0BA5827}" type="presParOf" srcId="{92785366-348A-4212-8EA6-FEDBE119358C}" destId="{C583A739-C337-43DC-B3C1-A281F9AAB7A1}" srcOrd="2" destOrd="0" presId="urn:microsoft.com/office/officeart/2005/8/layout/l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A47C3F4C-CEA4-4D0D-BA85-D7257FBE44D1}"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10119AFF-2502-420B-85F2-436034418EDB}">
      <dgm:prSet phldrT="[Text]" custT="1"/>
      <dgm:spPr/>
      <dgm:t>
        <a:bodyPr/>
        <a:lstStyle/>
        <a:p>
          <a:r>
            <a:rPr lang="en-US" sz="1200" b="1">
              <a:latin typeface="Bitter" pitchFamily="2" charset="0"/>
            </a:rPr>
            <a:t>Peace at Home</a:t>
          </a:r>
          <a:endParaRPr lang="en-US" sz="1400">
            <a:latin typeface="Bitter" pitchFamily="2" charset="0"/>
          </a:endParaRPr>
        </a:p>
      </dgm:t>
    </dgm:pt>
    <dgm:pt modelId="{83A67E2F-A33E-407D-A75A-256C190CA89E}" type="parTrans" cxnId="{28E36CD7-E533-4102-9D58-CF7EB19BB35A}">
      <dgm:prSet/>
      <dgm:spPr/>
      <dgm:t>
        <a:bodyPr/>
        <a:lstStyle/>
        <a:p>
          <a:endParaRPr lang="en-US"/>
        </a:p>
      </dgm:t>
    </dgm:pt>
    <dgm:pt modelId="{B4345D2F-612F-4F9D-9BC2-5704172B06A7}" type="sibTrans" cxnId="{28E36CD7-E533-4102-9D58-CF7EB19BB35A}">
      <dgm:prSet/>
      <dgm:spPr/>
      <dgm:t>
        <a:bodyPr/>
        <a:lstStyle/>
        <a:p>
          <a:endParaRPr lang="en-US"/>
        </a:p>
      </dgm:t>
    </dgm:pt>
    <dgm:pt modelId="{F693A7B0-EA52-423C-BA31-39D8F219E7AE}">
      <dgm:prSet phldrT="[Text]" custT="1"/>
      <dgm:spPr/>
      <dgm:t>
        <a:bodyPr/>
        <a:lstStyle/>
        <a:p>
          <a:pPr>
            <a:buFont typeface="Wingdings" panose="05000000000000000000" pitchFamily="2" charset="2"/>
            <a:buChar char=""/>
          </a:pPr>
          <a:r>
            <a:rPr lang="en-US" sz="1200" b="1">
              <a:latin typeface="Bitter" pitchFamily="2" charset="0"/>
            </a:rPr>
            <a:t>FARA</a:t>
          </a:r>
          <a:endParaRPr lang="en-US" sz="1200" b="0">
            <a:latin typeface="Bitter" pitchFamily="2" charset="0"/>
          </a:endParaRPr>
        </a:p>
      </dgm:t>
    </dgm:pt>
    <dgm:pt modelId="{AB5F3365-4320-4536-8DFD-EDF3BEFE2947}" type="parTrans" cxnId="{6ED4ECB2-F6B6-4784-BE9B-5E1A3284193E}">
      <dgm:prSet/>
      <dgm:spPr/>
      <dgm:t>
        <a:bodyPr/>
        <a:lstStyle/>
        <a:p>
          <a:endParaRPr lang="en-US"/>
        </a:p>
      </dgm:t>
    </dgm:pt>
    <dgm:pt modelId="{385772C5-CEC8-4F4C-9D77-43853EE1869C}" type="sibTrans" cxnId="{6ED4ECB2-F6B6-4784-BE9B-5E1A3284193E}">
      <dgm:prSet/>
      <dgm:spPr/>
      <dgm:t>
        <a:bodyPr/>
        <a:lstStyle/>
        <a:p>
          <a:endParaRPr lang="en-US"/>
        </a:p>
      </dgm:t>
    </dgm:pt>
    <dgm:pt modelId="{24FD1DEF-C412-417D-9FE9-328FE0B7D23D}">
      <dgm:prSet custT="1"/>
      <dgm:spPr/>
      <dgm:t>
        <a:bodyPr/>
        <a:lstStyle/>
        <a:p>
          <a:pPr>
            <a:buFont typeface="Arial,Sans-Serif"/>
            <a:buChar char="•"/>
          </a:pPr>
          <a:r>
            <a:rPr lang="en-US" sz="1200" b="0">
              <a:latin typeface="Bitter" pitchFamily="2" charset="0"/>
            </a:rPr>
            <a:t>Offer crisis intervention, peer support and safety planning, with weekly socialization activities.</a:t>
          </a:r>
        </a:p>
      </dgm:t>
    </dgm:pt>
    <dgm:pt modelId="{0BB6C65E-21B8-4AF6-A4AF-BBD43DEA788F}" type="parTrans" cxnId="{7513EA4F-5EEC-4085-949B-980BA2818762}">
      <dgm:prSet/>
      <dgm:spPr/>
      <dgm:t>
        <a:bodyPr/>
        <a:lstStyle/>
        <a:p>
          <a:endParaRPr lang="en-US"/>
        </a:p>
      </dgm:t>
    </dgm:pt>
    <dgm:pt modelId="{7066193A-E74F-4FCC-A6C0-A9A8A344204E}" type="sibTrans" cxnId="{7513EA4F-5EEC-4085-949B-980BA2818762}">
      <dgm:prSet/>
      <dgm:spPr/>
      <dgm:t>
        <a:bodyPr/>
        <a:lstStyle/>
        <a:p>
          <a:endParaRPr lang="en-US"/>
        </a:p>
      </dgm:t>
    </dgm:pt>
    <dgm:pt modelId="{A0EA5B6B-7CDC-40A1-B7E4-A1DDA77EF607}">
      <dgm:prSet phldrT="[Text]" custT="1"/>
      <dgm:spPr/>
      <dgm:t>
        <a:bodyPr/>
        <a:lstStyle/>
        <a:p>
          <a:pPr>
            <a:buFont typeface="Wingdings" panose="05000000000000000000" pitchFamily="2" charset="2"/>
            <a:buChar char=""/>
          </a:pPr>
          <a:r>
            <a:rPr lang="en-US" sz="1200" b="1">
              <a:latin typeface="Bitter" pitchFamily="2" charset="0"/>
            </a:rPr>
            <a:t>Tasha's House</a:t>
          </a:r>
          <a:endParaRPr lang="en-US" sz="1200" b="0">
            <a:latin typeface="Bitter" pitchFamily="2" charset="0"/>
          </a:endParaRPr>
        </a:p>
      </dgm:t>
    </dgm:pt>
    <dgm:pt modelId="{BD16B61A-15EB-49DC-8E1A-1708C500556D}" type="parTrans" cxnId="{C546BF2A-000A-4D62-958D-E7CB69E9118A}">
      <dgm:prSet/>
      <dgm:spPr/>
      <dgm:t>
        <a:bodyPr/>
        <a:lstStyle/>
        <a:p>
          <a:endParaRPr lang="en-US"/>
        </a:p>
      </dgm:t>
    </dgm:pt>
    <dgm:pt modelId="{FF357C23-DD38-44C9-89B7-07D21C5353DD}" type="sibTrans" cxnId="{C546BF2A-000A-4D62-958D-E7CB69E9118A}">
      <dgm:prSet/>
      <dgm:spPr/>
      <dgm:t>
        <a:bodyPr/>
        <a:lstStyle/>
        <a:p>
          <a:endParaRPr lang="en-US"/>
        </a:p>
      </dgm:t>
    </dgm:pt>
    <dgm:pt modelId="{9F782AC4-D60B-4CC2-B89A-47927962C1A6}">
      <dgm:prSet phldrT="[Text]" custT="1"/>
      <dgm:spPr/>
      <dgm:t>
        <a:bodyPr/>
        <a:lstStyle/>
        <a:p>
          <a:r>
            <a:rPr lang="en-US" sz="1200" b="0">
              <a:latin typeface="Bitter" pitchFamily="2" charset="0"/>
            </a:rPr>
            <a:t>UH Granted </a:t>
          </a:r>
          <a:r>
            <a:rPr lang="en-US" sz="1200" b="1">
              <a:latin typeface="Bitter" pitchFamily="2" charset="0"/>
            </a:rPr>
            <a:t>$393,068</a:t>
          </a:r>
          <a:r>
            <a:rPr lang="en-US" sz="1200" b="0">
              <a:latin typeface="Bitter" pitchFamily="2" charset="0"/>
            </a:rPr>
            <a:t> to open two additional shelter units and refresh 4 pre-existing units in 2024. </a:t>
          </a:r>
          <a:endParaRPr lang="en-US" sz="1400">
            <a:latin typeface="Bitter" pitchFamily="2" charset="0"/>
          </a:endParaRPr>
        </a:p>
      </dgm:t>
    </dgm:pt>
    <dgm:pt modelId="{BBF03193-E51A-4E2E-982B-11B1B367A65E}" type="parTrans" cxnId="{2AF4F8C6-25AA-46F2-BCF3-8A405D6C7147}">
      <dgm:prSet/>
      <dgm:spPr/>
      <dgm:t>
        <a:bodyPr/>
        <a:lstStyle/>
        <a:p>
          <a:endParaRPr lang="en-US"/>
        </a:p>
      </dgm:t>
    </dgm:pt>
    <dgm:pt modelId="{20E39639-54F4-415A-B4AA-719A68612E93}" type="sibTrans" cxnId="{2AF4F8C6-25AA-46F2-BCF3-8A405D6C7147}">
      <dgm:prSet/>
      <dgm:spPr/>
      <dgm:t>
        <a:bodyPr/>
        <a:lstStyle/>
        <a:p>
          <a:endParaRPr lang="en-US"/>
        </a:p>
      </dgm:t>
    </dgm:pt>
    <dgm:pt modelId="{F7ED4FDB-D4F3-4571-B2B7-28DD11EA41A0}">
      <dgm:prSet phldrT="[Text]" custT="1"/>
      <dgm:spPr/>
      <dgm:t>
        <a:bodyPr/>
        <a:lstStyle/>
        <a:p>
          <a:pPr>
            <a:buFont typeface="Wingdings" panose="05000000000000000000" pitchFamily="2" charset="2"/>
            <a:buChar char=""/>
          </a:pPr>
          <a:r>
            <a:rPr lang="en-US" sz="1200" b="0">
              <a:latin typeface="Bitter" pitchFamily="2" charset="0"/>
            </a:rPr>
            <a:t>Offering LGBTQ+ support services to youth on the Youth Housing Campus and conduct community engagement activities.</a:t>
          </a:r>
        </a:p>
      </dgm:t>
    </dgm:pt>
    <dgm:pt modelId="{AA6B976D-7D3B-408B-B25A-71FEA4862D24}" type="parTrans" cxnId="{A97AFBF0-78DD-4C9D-87EB-B0D23AA743AF}">
      <dgm:prSet/>
      <dgm:spPr/>
      <dgm:t>
        <a:bodyPr/>
        <a:lstStyle/>
        <a:p>
          <a:endParaRPr lang="en-US"/>
        </a:p>
      </dgm:t>
    </dgm:pt>
    <dgm:pt modelId="{0F74F853-8340-43E5-A951-465E3C37DE13}" type="sibTrans" cxnId="{A97AFBF0-78DD-4C9D-87EB-B0D23AA743AF}">
      <dgm:prSet/>
      <dgm:spPr/>
      <dgm:t>
        <a:bodyPr/>
        <a:lstStyle/>
        <a:p>
          <a:endParaRPr lang="en-US"/>
        </a:p>
      </dgm:t>
    </dgm:pt>
    <dgm:pt modelId="{EB1A9869-84A5-4CE7-9311-7B7A0D241DC7}">
      <dgm:prSet phldrT="[Text]" custT="1"/>
      <dgm:spPr/>
      <dgm:t>
        <a:bodyPr/>
        <a:lstStyle/>
        <a:p>
          <a:pPr>
            <a:buFont typeface="Wingdings" panose="05000000000000000000" pitchFamily="2" charset="2"/>
            <a:buChar char=""/>
          </a:pPr>
          <a:r>
            <a:rPr lang="en-US" sz="1200" b="0">
              <a:latin typeface="Bitter" pitchFamily="2" charset="0"/>
            </a:rPr>
            <a:t>Maintain 8-10 beds for houseless and/or runaway youth needing crisis shelter services.</a:t>
          </a:r>
        </a:p>
      </dgm:t>
    </dgm:pt>
    <dgm:pt modelId="{A82A5490-6072-4F3D-9BCF-23BA5AAEA373}" type="parTrans" cxnId="{CCC7BC2B-F559-4752-B492-1EB4189C28E8}">
      <dgm:prSet/>
      <dgm:spPr/>
      <dgm:t>
        <a:bodyPr/>
        <a:lstStyle/>
        <a:p>
          <a:endParaRPr lang="en-US"/>
        </a:p>
      </dgm:t>
    </dgm:pt>
    <dgm:pt modelId="{4EE3368C-3AFE-4EBF-9E2D-1D2F38E732E8}" type="sibTrans" cxnId="{CCC7BC2B-F559-4752-B492-1EB4189C28E8}">
      <dgm:prSet/>
      <dgm:spPr/>
      <dgm:t>
        <a:bodyPr/>
        <a:lstStyle/>
        <a:p>
          <a:endParaRPr lang="en-US"/>
        </a:p>
      </dgm:t>
    </dgm:pt>
    <dgm:pt modelId="{C6C1EBDA-98D9-4433-92FB-A11A8F0454A2}">
      <dgm:prSet phldrT="[Text]" custT="1"/>
      <dgm:spPr/>
      <dgm:t>
        <a:bodyPr/>
        <a:lstStyle/>
        <a:p>
          <a:r>
            <a:rPr lang="en-US" sz="1200" b="0">
              <a:latin typeface="Bitter" pitchFamily="2" charset="0"/>
            </a:rPr>
            <a:t>20 units available to individuals in need of core services (domestic violence and sexual assault response/advocacy). </a:t>
          </a:r>
          <a:endParaRPr lang="en-US" sz="1400">
            <a:latin typeface="Bitter" pitchFamily="2" charset="0"/>
          </a:endParaRPr>
        </a:p>
      </dgm:t>
    </dgm:pt>
    <dgm:pt modelId="{5F5BF8B0-E361-4088-B5AE-DD5E43B163E5}" type="parTrans" cxnId="{98D77667-8420-48CC-9FBB-27DA951B9007}">
      <dgm:prSet/>
      <dgm:spPr/>
      <dgm:t>
        <a:bodyPr/>
        <a:lstStyle/>
        <a:p>
          <a:endParaRPr lang="en-US"/>
        </a:p>
      </dgm:t>
    </dgm:pt>
    <dgm:pt modelId="{944ED47D-5778-4AD3-96A0-BAA4EE17B497}" type="sibTrans" cxnId="{98D77667-8420-48CC-9FBB-27DA951B9007}">
      <dgm:prSet/>
      <dgm:spPr/>
      <dgm:t>
        <a:bodyPr/>
        <a:lstStyle/>
        <a:p>
          <a:endParaRPr lang="en-US"/>
        </a:p>
      </dgm:t>
    </dgm:pt>
    <dgm:pt modelId="{7D2179ED-FCDB-4616-8AC0-3D863A93C807}">
      <dgm:prSet phldrT="[Text]" custT="1"/>
      <dgm:spPr/>
      <dgm:t>
        <a:bodyPr/>
        <a:lstStyle/>
        <a:p>
          <a:r>
            <a:rPr lang="en-US" sz="1200" b="0">
              <a:latin typeface="Bitter" pitchFamily="2" charset="0"/>
            </a:rPr>
            <a:t>Finalizing Youth Housing Campus development which will have five rooms for transitional housing for people 18-24 with or without children. </a:t>
          </a:r>
          <a:endParaRPr lang="en-US" sz="1400">
            <a:latin typeface="Bitter" pitchFamily="2" charset="0"/>
          </a:endParaRPr>
        </a:p>
      </dgm:t>
    </dgm:pt>
    <dgm:pt modelId="{6D942A14-1EAD-4900-BAFC-70F21A7B65BB}" type="parTrans" cxnId="{A41EA8AF-4969-4F4D-A66F-1E3E050A0869}">
      <dgm:prSet/>
      <dgm:spPr/>
      <dgm:t>
        <a:bodyPr/>
        <a:lstStyle/>
        <a:p>
          <a:endParaRPr lang="en-US"/>
        </a:p>
      </dgm:t>
    </dgm:pt>
    <dgm:pt modelId="{1467FE15-4C7C-49F5-BE62-B12F3F1BFE7E}" type="sibTrans" cxnId="{A41EA8AF-4969-4F4D-A66F-1E3E050A0869}">
      <dgm:prSet/>
      <dgm:spPr/>
      <dgm:t>
        <a:bodyPr/>
        <a:lstStyle/>
        <a:p>
          <a:endParaRPr lang="en-US"/>
        </a:p>
      </dgm:t>
    </dgm:pt>
    <dgm:pt modelId="{844C26D2-9D71-4F3A-BE15-F8D2AD481B45}">
      <dgm:prSet phldrT="[Text]" custT="1"/>
      <dgm:spPr/>
      <dgm:t>
        <a:bodyPr/>
        <a:lstStyle/>
        <a:p>
          <a:r>
            <a:rPr lang="en-US" sz="1200" b="0">
              <a:latin typeface="Bitter" pitchFamily="2" charset="0"/>
            </a:rPr>
            <a:t>Recruiting a Housing and Healthcare Worker to provide case management services directly on campus.</a:t>
          </a:r>
          <a:endParaRPr lang="en-US" sz="1400">
            <a:latin typeface="Bitter" pitchFamily="2" charset="0"/>
          </a:endParaRPr>
        </a:p>
      </dgm:t>
    </dgm:pt>
    <dgm:pt modelId="{53A896E7-6DAC-463B-BF22-394143FACBD7}" type="parTrans" cxnId="{823583A1-1C7E-4036-BB41-FA97ADF1FC7B}">
      <dgm:prSet/>
      <dgm:spPr/>
      <dgm:t>
        <a:bodyPr/>
        <a:lstStyle/>
        <a:p>
          <a:endParaRPr lang="en-US"/>
        </a:p>
      </dgm:t>
    </dgm:pt>
    <dgm:pt modelId="{B958F88C-24D5-44D0-B5E8-13EFF3CA33D5}" type="sibTrans" cxnId="{823583A1-1C7E-4036-BB41-FA97ADF1FC7B}">
      <dgm:prSet/>
      <dgm:spPr/>
      <dgm:t>
        <a:bodyPr/>
        <a:lstStyle/>
        <a:p>
          <a:endParaRPr lang="en-US"/>
        </a:p>
      </dgm:t>
    </dgm:pt>
    <dgm:pt modelId="{AA67C384-0686-4212-99AE-639DE0D7D163}">
      <dgm:prSet phldrT="[Text]" custT="1"/>
      <dgm:spPr/>
      <dgm:t>
        <a:bodyPr/>
        <a:lstStyle/>
        <a:p>
          <a:r>
            <a:rPr lang="en-US" sz="1200" b="1">
              <a:latin typeface="Bitter" pitchFamily="2" charset="0"/>
            </a:rPr>
            <a:t>In early 2025: </a:t>
          </a:r>
          <a:r>
            <a:rPr lang="en-US" sz="1200" b="0">
              <a:latin typeface="Bitter" pitchFamily="2" charset="0"/>
            </a:rPr>
            <a:t>Implementing a youth shelter program for 11 to 17-year-olds on the Youth Housing Campus.</a:t>
          </a:r>
        </a:p>
      </dgm:t>
    </dgm:pt>
    <dgm:pt modelId="{B5BEF229-68DE-41F8-B091-EF590F9002F5}" type="parTrans" cxnId="{70987EA1-723E-407A-9481-9308E1E4E19C}">
      <dgm:prSet/>
      <dgm:spPr/>
      <dgm:t>
        <a:bodyPr/>
        <a:lstStyle/>
        <a:p>
          <a:endParaRPr lang="en-US"/>
        </a:p>
      </dgm:t>
    </dgm:pt>
    <dgm:pt modelId="{FBFCAC95-D28B-446A-85E8-82C5D5382B12}" type="sibTrans" cxnId="{70987EA1-723E-407A-9481-9308E1E4E19C}">
      <dgm:prSet/>
      <dgm:spPr/>
      <dgm:t>
        <a:bodyPr/>
        <a:lstStyle/>
        <a:p>
          <a:endParaRPr lang="en-US"/>
        </a:p>
      </dgm:t>
    </dgm:pt>
    <dgm:pt modelId="{D6650DA0-7F8D-41D8-996A-33AB305EDEA4}" type="pres">
      <dgm:prSet presAssocID="{A47C3F4C-CEA4-4D0D-BA85-D7257FBE44D1}" presName="linear" presStyleCnt="0">
        <dgm:presLayoutVars>
          <dgm:animLvl val="lvl"/>
          <dgm:resizeHandles val="exact"/>
        </dgm:presLayoutVars>
      </dgm:prSet>
      <dgm:spPr/>
    </dgm:pt>
    <dgm:pt modelId="{68973ACA-DAB2-43F3-8DD9-D077CF054829}" type="pres">
      <dgm:prSet presAssocID="{10119AFF-2502-420B-85F2-436034418EDB}" presName="parentText" presStyleLbl="node1" presStyleIdx="0" presStyleCnt="3">
        <dgm:presLayoutVars>
          <dgm:chMax val="0"/>
          <dgm:bulletEnabled val="1"/>
        </dgm:presLayoutVars>
      </dgm:prSet>
      <dgm:spPr/>
    </dgm:pt>
    <dgm:pt modelId="{61CA0971-D89E-47E6-B39C-3614E00962F2}" type="pres">
      <dgm:prSet presAssocID="{10119AFF-2502-420B-85F2-436034418EDB}" presName="childText" presStyleLbl="revTx" presStyleIdx="0" presStyleCnt="3">
        <dgm:presLayoutVars>
          <dgm:bulletEnabled val="1"/>
        </dgm:presLayoutVars>
      </dgm:prSet>
      <dgm:spPr/>
    </dgm:pt>
    <dgm:pt modelId="{B71EFE38-93FC-45E0-AB0F-E540D454D34A}" type="pres">
      <dgm:prSet presAssocID="{A0EA5B6B-7CDC-40A1-B7E4-A1DDA77EF607}" presName="parentText" presStyleLbl="node1" presStyleIdx="1" presStyleCnt="3">
        <dgm:presLayoutVars>
          <dgm:chMax val="0"/>
          <dgm:bulletEnabled val="1"/>
        </dgm:presLayoutVars>
      </dgm:prSet>
      <dgm:spPr/>
    </dgm:pt>
    <dgm:pt modelId="{26E74471-D62A-4AFE-B79D-B564451E5E21}" type="pres">
      <dgm:prSet presAssocID="{A0EA5B6B-7CDC-40A1-B7E4-A1DDA77EF607}" presName="childText" presStyleLbl="revTx" presStyleIdx="1" presStyleCnt="3">
        <dgm:presLayoutVars>
          <dgm:bulletEnabled val="1"/>
        </dgm:presLayoutVars>
      </dgm:prSet>
      <dgm:spPr/>
    </dgm:pt>
    <dgm:pt modelId="{42A8999A-CC70-4B56-B530-33AEF2BD8BB3}" type="pres">
      <dgm:prSet presAssocID="{F693A7B0-EA52-423C-BA31-39D8F219E7AE}" presName="parentText" presStyleLbl="node1" presStyleIdx="2" presStyleCnt="3">
        <dgm:presLayoutVars>
          <dgm:chMax val="0"/>
          <dgm:bulletEnabled val="1"/>
        </dgm:presLayoutVars>
      </dgm:prSet>
      <dgm:spPr/>
    </dgm:pt>
    <dgm:pt modelId="{CCC9D624-5000-4BCE-AEC8-902FCDFE1F58}" type="pres">
      <dgm:prSet presAssocID="{F693A7B0-EA52-423C-BA31-39D8F219E7AE}" presName="childText" presStyleLbl="revTx" presStyleIdx="2" presStyleCnt="3">
        <dgm:presLayoutVars>
          <dgm:bulletEnabled val="1"/>
        </dgm:presLayoutVars>
      </dgm:prSet>
      <dgm:spPr/>
    </dgm:pt>
  </dgm:ptLst>
  <dgm:cxnLst>
    <dgm:cxn modelId="{C546BF2A-000A-4D62-958D-E7CB69E9118A}" srcId="{A47C3F4C-CEA4-4D0D-BA85-D7257FBE44D1}" destId="{A0EA5B6B-7CDC-40A1-B7E4-A1DDA77EF607}" srcOrd="1" destOrd="0" parTransId="{BD16B61A-15EB-49DC-8E1A-1708C500556D}" sibTransId="{FF357C23-DD38-44C9-89B7-07D21C5353DD}"/>
    <dgm:cxn modelId="{CCC7BC2B-F559-4752-B492-1EB4189C28E8}" srcId="{F693A7B0-EA52-423C-BA31-39D8F219E7AE}" destId="{EB1A9869-84A5-4CE7-9311-7B7A0D241DC7}" srcOrd="0" destOrd="0" parTransId="{A82A5490-6072-4F3D-9BCF-23BA5AAEA373}" sibTransId="{4EE3368C-3AFE-4EBF-9E2D-1D2F38E732E8}"/>
    <dgm:cxn modelId="{BCB9F038-3C4A-4511-8E40-BFC466A49603}" type="presOf" srcId="{A0EA5B6B-7CDC-40A1-B7E4-A1DDA77EF607}" destId="{B71EFE38-93FC-45E0-AB0F-E540D454D34A}" srcOrd="0" destOrd="0" presId="urn:microsoft.com/office/officeart/2005/8/layout/vList2"/>
    <dgm:cxn modelId="{98D77667-8420-48CC-9FBB-27DA951B9007}" srcId="{10119AFF-2502-420B-85F2-436034418EDB}" destId="{C6C1EBDA-98D9-4433-92FB-A11A8F0454A2}" srcOrd="1" destOrd="0" parTransId="{5F5BF8B0-E361-4088-B5AE-DD5E43B163E5}" sibTransId="{944ED47D-5778-4AD3-96A0-BAA4EE17B497}"/>
    <dgm:cxn modelId="{FAB9DF4D-3B88-4CBD-932E-8CE1673A1F97}" type="presOf" srcId="{9F782AC4-D60B-4CC2-B89A-47927962C1A6}" destId="{61CA0971-D89E-47E6-B39C-3614E00962F2}" srcOrd="0" destOrd="0" presId="urn:microsoft.com/office/officeart/2005/8/layout/vList2"/>
    <dgm:cxn modelId="{7513EA4F-5EEC-4085-949B-980BA2818762}" srcId="{F693A7B0-EA52-423C-BA31-39D8F219E7AE}" destId="{24FD1DEF-C412-417D-9FE9-328FE0B7D23D}" srcOrd="1" destOrd="0" parTransId="{0BB6C65E-21B8-4AF6-A4AF-BBD43DEA788F}" sibTransId="{7066193A-E74F-4FCC-A6C0-A9A8A344204E}"/>
    <dgm:cxn modelId="{12178558-D4EA-4B29-A338-3B493F98B390}" type="presOf" srcId="{C6C1EBDA-98D9-4433-92FB-A11A8F0454A2}" destId="{61CA0971-D89E-47E6-B39C-3614E00962F2}" srcOrd="0" destOrd="1" presId="urn:microsoft.com/office/officeart/2005/8/layout/vList2"/>
    <dgm:cxn modelId="{A987367F-7EB1-481F-98DE-19A5BD7D94EF}" type="presOf" srcId="{F7ED4FDB-D4F3-4571-B2B7-28DD11EA41A0}" destId="{26E74471-D62A-4AFE-B79D-B564451E5E21}" srcOrd="0" destOrd="0" presId="urn:microsoft.com/office/officeart/2005/8/layout/vList2"/>
    <dgm:cxn modelId="{8BF20285-F295-49E7-AE17-928DF49A0535}" type="presOf" srcId="{24FD1DEF-C412-417D-9FE9-328FE0B7D23D}" destId="{CCC9D624-5000-4BCE-AEC8-902FCDFE1F58}" srcOrd="0" destOrd="1" presId="urn:microsoft.com/office/officeart/2005/8/layout/vList2"/>
    <dgm:cxn modelId="{499D4F8D-E604-4926-9C35-492525F49C30}" type="presOf" srcId="{EB1A9869-84A5-4CE7-9311-7B7A0D241DC7}" destId="{CCC9D624-5000-4BCE-AEC8-902FCDFE1F58}" srcOrd="0" destOrd="0" presId="urn:microsoft.com/office/officeart/2005/8/layout/vList2"/>
    <dgm:cxn modelId="{70987EA1-723E-407A-9481-9308E1E4E19C}" srcId="{F693A7B0-EA52-423C-BA31-39D8F219E7AE}" destId="{AA67C384-0686-4212-99AE-639DE0D7D163}" srcOrd="2" destOrd="0" parTransId="{B5BEF229-68DE-41F8-B091-EF590F9002F5}" sibTransId="{FBFCAC95-D28B-446A-85E8-82C5D5382B12}"/>
    <dgm:cxn modelId="{823583A1-1C7E-4036-BB41-FA97ADF1FC7B}" srcId="{10119AFF-2502-420B-85F2-436034418EDB}" destId="{844C26D2-9D71-4F3A-BE15-F8D2AD481B45}" srcOrd="3" destOrd="0" parTransId="{53A896E7-6DAC-463B-BF22-394143FACBD7}" sibTransId="{B958F88C-24D5-44D0-B5E8-13EFF3CA33D5}"/>
    <dgm:cxn modelId="{F7DBABA2-F790-4142-AE0D-9FA9539C0714}" type="presOf" srcId="{844C26D2-9D71-4F3A-BE15-F8D2AD481B45}" destId="{61CA0971-D89E-47E6-B39C-3614E00962F2}" srcOrd="0" destOrd="3" presId="urn:microsoft.com/office/officeart/2005/8/layout/vList2"/>
    <dgm:cxn modelId="{34AA35A5-CA84-4461-885F-FEE9C113DDE4}" type="presOf" srcId="{7D2179ED-FCDB-4616-8AC0-3D863A93C807}" destId="{61CA0971-D89E-47E6-B39C-3614E00962F2}" srcOrd="0" destOrd="2" presId="urn:microsoft.com/office/officeart/2005/8/layout/vList2"/>
    <dgm:cxn modelId="{A41EA8AF-4969-4F4D-A66F-1E3E050A0869}" srcId="{10119AFF-2502-420B-85F2-436034418EDB}" destId="{7D2179ED-FCDB-4616-8AC0-3D863A93C807}" srcOrd="2" destOrd="0" parTransId="{6D942A14-1EAD-4900-BAFC-70F21A7B65BB}" sibTransId="{1467FE15-4C7C-49F5-BE62-B12F3F1BFE7E}"/>
    <dgm:cxn modelId="{6ED4ECB2-F6B6-4784-BE9B-5E1A3284193E}" srcId="{A47C3F4C-CEA4-4D0D-BA85-D7257FBE44D1}" destId="{F693A7B0-EA52-423C-BA31-39D8F219E7AE}" srcOrd="2" destOrd="0" parTransId="{AB5F3365-4320-4536-8DFD-EDF3BEFE2947}" sibTransId="{385772C5-CEC8-4F4C-9D77-43853EE1869C}"/>
    <dgm:cxn modelId="{CF7BADBA-0D51-4831-9466-544294FE191B}" type="presOf" srcId="{F693A7B0-EA52-423C-BA31-39D8F219E7AE}" destId="{42A8999A-CC70-4B56-B530-33AEF2BD8BB3}" srcOrd="0" destOrd="0" presId="urn:microsoft.com/office/officeart/2005/8/layout/vList2"/>
    <dgm:cxn modelId="{308F3CC4-33F6-4AF4-A510-A4353DCF394E}" type="presOf" srcId="{10119AFF-2502-420B-85F2-436034418EDB}" destId="{68973ACA-DAB2-43F3-8DD9-D077CF054829}" srcOrd="0" destOrd="0" presId="urn:microsoft.com/office/officeart/2005/8/layout/vList2"/>
    <dgm:cxn modelId="{2AF4F8C6-25AA-46F2-BCF3-8A405D6C7147}" srcId="{10119AFF-2502-420B-85F2-436034418EDB}" destId="{9F782AC4-D60B-4CC2-B89A-47927962C1A6}" srcOrd="0" destOrd="0" parTransId="{BBF03193-E51A-4E2E-982B-11B1B367A65E}" sibTransId="{20E39639-54F4-415A-B4AA-719A68612E93}"/>
    <dgm:cxn modelId="{498D23D1-85B8-410F-BACD-74BBDAAAB260}" type="presOf" srcId="{A47C3F4C-CEA4-4D0D-BA85-D7257FBE44D1}" destId="{D6650DA0-7F8D-41D8-996A-33AB305EDEA4}" srcOrd="0" destOrd="0" presId="urn:microsoft.com/office/officeart/2005/8/layout/vList2"/>
    <dgm:cxn modelId="{28E36CD7-E533-4102-9D58-CF7EB19BB35A}" srcId="{A47C3F4C-CEA4-4D0D-BA85-D7257FBE44D1}" destId="{10119AFF-2502-420B-85F2-436034418EDB}" srcOrd="0" destOrd="0" parTransId="{83A67E2F-A33E-407D-A75A-256C190CA89E}" sibTransId="{B4345D2F-612F-4F9D-9BC2-5704172B06A7}"/>
    <dgm:cxn modelId="{A97AFBF0-78DD-4C9D-87EB-B0D23AA743AF}" srcId="{A0EA5B6B-7CDC-40A1-B7E4-A1DDA77EF607}" destId="{F7ED4FDB-D4F3-4571-B2B7-28DD11EA41A0}" srcOrd="0" destOrd="0" parTransId="{AA6B976D-7D3B-408B-B25A-71FEA4862D24}" sibTransId="{0F74F853-8340-43E5-A951-465E3C37DE13}"/>
    <dgm:cxn modelId="{C08AD9F2-1541-45E7-8A06-01DAEE0F0F52}" type="presOf" srcId="{AA67C384-0686-4212-99AE-639DE0D7D163}" destId="{CCC9D624-5000-4BCE-AEC8-902FCDFE1F58}" srcOrd="0" destOrd="2" presId="urn:microsoft.com/office/officeart/2005/8/layout/vList2"/>
    <dgm:cxn modelId="{CC4B9C8B-E1BE-422E-A1BF-5ECCCE3B6949}" type="presParOf" srcId="{D6650DA0-7F8D-41D8-996A-33AB305EDEA4}" destId="{68973ACA-DAB2-43F3-8DD9-D077CF054829}" srcOrd="0" destOrd="0" presId="urn:microsoft.com/office/officeart/2005/8/layout/vList2"/>
    <dgm:cxn modelId="{154F0141-B472-42F4-9255-41668147241D}" type="presParOf" srcId="{D6650DA0-7F8D-41D8-996A-33AB305EDEA4}" destId="{61CA0971-D89E-47E6-B39C-3614E00962F2}" srcOrd="1" destOrd="0" presId="urn:microsoft.com/office/officeart/2005/8/layout/vList2"/>
    <dgm:cxn modelId="{46D2CEA5-8216-4035-87FB-EE3E3D8B7972}" type="presParOf" srcId="{D6650DA0-7F8D-41D8-996A-33AB305EDEA4}" destId="{B71EFE38-93FC-45E0-AB0F-E540D454D34A}" srcOrd="2" destOrd="0" presId="urn:microsoft.com/office/officeart/2005/8/layout/vList2"/>
    <dgm:cxn modelId="{13DF549C-D3D0-4C1F-B155-BC6E48DCBB79}" type="presParOf" srcId="{D6650DA0-7F8D-41D8-996A-33AB305EDEA4}" destId="{26E74471-D62A-4AFE-B79D-B564451E5E21}" srcOrd="3" destOrd="0" presId="urn:microsoft.com/office/officeart/2005/8/layout/vList2"/>
    <dgm:cxn modelId="{5781399D-D9D5-42C2-A3BA-B65CACCB5232}" type="presParOf" srcId="{D6650DA0-7F8D-41D8-996A-33AB305EDEA4}" destId="{42A8999A-CC70-4B56-B530-33AEF2BD8BB3}" srcOrd="4" destOrd="0" presId="urn:microsoft.com/office/officeart/2005/8/layout/vList2"/>
    <dgm:cxn modelId="{C9D11B4D-DBEF-47F9-B1D4-7E2C262F9228}" type="presParOf" srcId="{D6650DA0-7F8D-41D8-996A-33AB305EDEA4}" destId="{CCC9D624-5000-4BCE-AEC8-902FCDFE1F58}"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01F6F7F0-037D-4760-86E4-E41EE2605787}"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4765A826-EBA2-4A3B-BD99-53B8979A9036}">
      <dgm:prSet phldrT="[Text]" custT="1"/>
      <dgm:spPr/>
      <dgm:t>
        <a:bodyPr/>
        <a:lstStyle/>
        <a:p>
          <a:r>
            <a:rPr lang="en-US" sz="1400">
              <a:latin typeface="Figtree" pitchFamily="2" charset="0"/>
            </a:rPr>
            <a:t>The City of Roseburg approved three (3) legal tent camp developments </a:t>
          </a:r>
        </a:p>
      </dgm:t>
    </dgm:pt>
    <dgm:pt modelId="{8118DA39-65CD-460E-9D17-6E3F9D37515E}" type="parTrans" cxnId="{C7EB2B06-E0E7-4368-8289-72B1671DE3DE}">
      <dgm:prSet/>
      <dgm:spPr/>
      <dgm:t>
        <a:bodyPr/>
        <a:lstStyle/>
        <a:p>
          <a:endParaRPr lang="en-US"/>
        </a:p>
      </dgm:t>
    </dgm:pt>
    <dgm:pt modelId="{A3792AAA-5C1F-46F6-AB38-3CD3DADA5455}" type="sibTrans" cxnId="{C7EB2B06-E0E7-4368-8289-72B1671DE3DE}">
      <dgm:prSet/>
      <dgm:spPr/>
      <dgm:t>
        <a:bodyPr/>
        <a:lstStyle/>
        <a:p>
          <a:endParaRPr lang="en-US"/>
        </a:p>
      </dgm:t>
    </dgm:pt>
    <dgm:pt modelId="{9F66A655-A59B-4721-88B5-B33A610A0CA9}">
      <dgm:prSet phldrT="[Text]" custT="1"/>
      <dgm:spPr/>
      <dgm:t>
        <a:bodyPr/>
        <a:lstStyle/>
        <a:p>
          <a:r>
            <a:rPr lang="en-US" sz="1400">
              <a:latin typeface="Figtree" pitchFamily="2" charset="0"/>
            </a:rPr>
            <a:t>These sites will require residents to be drug and alcohol free and participate in programming for a minimum of three hours each day </a:t>
          </a:r>
        </a:p>
      </dgm:t>
    </dgm:pt>
    <dgm:pt modelId="{CC156801-68ED-46E0-BDAE-61E3160927DE}" type="parTrans" cxnId="{C34C9E5A-3DD0-434A-95EB-DEC823E50796}">
      <dgm:prSet/>
      <dgm:spPr/>
      <dgm:t>
        <a:bodyPr/>
        <a:lstStyle/>
        <a:p>
          <a:endParaRPr lang="en-US"/>
        </a:p>
      </dgm:t>
    </dgm:pt>
    <dgm:pt modelId="{FFE5A1D3-9D65-4B29-96AA-B95F3E0F0E24}" type="sibTrans" cxnId="{C34C9E5A-3DD0-434A-95EB-DEC823E50796}">
      <dgm:prSet/>
      <dgm:spPr/>
      <dgm:t>
        <a:bodyPr/>
        <a:lstStyle/>
        <a:p>
          <a:endParaRPr lang="en-US"/>
        </a:p>
      </dgm:t>
    </dgm:pt>
    <dgm:pt modelId="{EE371E4D-61A4-4C4C-AA26-DD4D445A5530}">
      <dgm:prSet phldrT="[Text]" custT="1"/>
      <dgm:spPr/>
      <dgm:t>
        <a:bodyPr/>
        <a:lstStyle/>
        <a:p>
          <a:endParaRPr lang="en-US" sz="1400">
            <a:latin typeface="Figtree" pitchFamily="2" charset="0"/>
          </a:endParaRPr>
        </a:p>
      </dgm:t>
    </dgm:pt>
    <dgm:pt modelId="{BEA9D1BF-48EC-4DE2-8AB6-84FC8F410DB6}" type="parTrans" cxnId="{457D3523-4031-473A-8031-9E59CB22F168}">
      <dgm:prSet/>
      <dgm:spPr/>
      <dgm:t>
        <a:bodyPr/>
        <a:lstStyle/>
        <a:p>
          <a:endParaRPr lang="en-US"/>
        </a:p>
      </dgm:t>
    </dgm:pt>
    <dgm:pt modelId="{277D157C-7957-4AFE-A815-D074C6D7DC36}" type="sibTrans" cxnId="{457D3523-4031-473A-8031-9E59CB22F168}">
      <dgm:prSet/>
      <dgm:spPr/>
      <dgm:t>
        <a:bodyPr/>
        <a:lstStyle/>
        <a:p>
          <a:endParaRPr lang="en-US"/>
        </a:p>
      </dgm:t>
    </dgm:pt>
    <dgm:pt modelId="{3F4E011B-6D67-4125-9B8F-CD5604D4E433}" type="pres">
      <dgm:prSet presAssocID="{01F6F7F0-037D-4760-86E4-E41EE2605787}" presName="linear" presStyleCnt="0">
        <dgm:presLayoutVars>
          <dgm:animLvl val="lvl"/>
          <dgm:resizeHandles val="exact"/>
        </dgm:presLayoutVars>
      </dgm:prSet>
      <dgm:spPr/>
    </dgm:pt>
    <dgm:pt modelId="{8F9AD56C-684F-4990-BE27-E93AD0590B75}" type="pres">
      <dgm:prSet presAssocID="{4765A826-EBA2-4A3B-BD99-53B8979A9036}" presName="parentText" presStyleLbl="node1" presStyleIdx="0" presStyleCnt="1" custScaleY="63472">
        <dgm:presLayoutVars>
          <dgm:chMax val="0"/>
          <dgm:bulletEnabled val="1"/>
        </dgm:presLayoutVars>
      </dgm:prSet>
      <dgm:spPr/>
    </dgm:pt>
    <dgm:pt modelId="{44BCF0B6-1A92-452F-8A66-4F595E1888F6}" type="pres">
      <dgm:prSet presAssocID="{4765A826-EBA2-4A3B-BD99-53B8979A9036}" presName="childText" presStyleLbl="revTx" presStyleIdx="0" presStyleCnt="1">
        <dgm:presLayoutVars>
          <dgm:bulletEnabled val="1"/>
        </dgm:presLayoutVars>
      </dgm:prSet>
      <dgm:spPr/>
    </dgm:pt>
  </dgm:ptLst>
  <dgm:cxnLst>
    <dgm:cxn modelId="{C7EB2B06-E0E7-4368-8289-72B1671DE3DE}" srcId="{01F6F7F0-037D-4760-86E4-E41EE2605787}" destId="{4765A826-EBA2-4A3B-BD99-53B8979A9036}" srcOrd="0" destOrd="0" parTransId="{8118DA39-65CD-460E-9D17-6E3F9D37515E}" sibTransId="{A3792AAA-5C1F-46F6-AB38-3CD3DADA5455}"/>
    <dgm:cxn modelId="{457D3523-4031-473A-8031-9E59CB22F168}" srcId="{4765A826-EBA2-4A3B-BD99-53B8979A9036}" destId="{EE371E4D-61A4-4C4C-AA26-DD4D445A5530}" srcOrd="0" destOrd="0" parTransId="{BEA9D1BF-48EC-4DE2-8AB6-84FC8F410DB6}" sibTransId="{277D157C-7957-4AFE-A815-D074C6D7DC36}"/>
    <dgm:cxn modelId="{2E09393A-C131-4A57-9748-8CBD4438D4DA}" type="presOf" srcId="{9F66A655-A59B-4721-88B5-B33A610A0CA9}" destId="{44BCF0B6-1A92-452F-8A66-4F595E1888F6}" srcOrd="0" destOrd="1" presId="urn:microsoft.com/office/officeart/2005/8/layout/vList2"/>
    <dgm:cxn modelId="{7C1CD24E-BC58-44BF-B4BF-336B2F109C32}" type="presOf" srcId="{01F6F7F0-037D-4760-86E4-E41EE2605787}" destId="{3F4E011B-6D67-4125-9B8F-CD5604D4E433}" srcOrd="0" destOrd="0" presId="urn:microsoft.com/office/officeart/2005/8/layout/vList2"/>
    <dgm:cxn modelId="{C34C9E5A-3DD0-434A-95EB-DEC823E50796}" srcId="{4765A826-EBA2-4A3B-BD99-53B8979A9036}" destId="{9F66A655-A59B-4721-88B5-B33A610A0CA9}" srcOrd="1" destOrd="0" parTransId="{CC156801-68ED-46E0-BDAE-61E3160927DE}" sibTransId="{FFE5A1D3-9D65-4B29-96AA-B95F3E0F0E24}"/>
    <dgm:cxn modelId="{55BD0E8D-EAAB-4151-8D4C-649472D40989}" type="presOf" srcId="{EE371E4D-61A4-4C4C-AA26-DD4D445A5530}" destId="{44BCF0B6-1A92-452F-8A66-4F595E1888F6}" srcOrd="0" destOrd="0" presId="urn:microsoft.com/office/officeart/2005/8/layout/vList2"/>
    <dgm:cxn modelId="{1F3EC696-E439-4B44-B52A-FACD63397E00}" type="presOf" srcId="{4765A826-EBA2-4A3B-BD99-53B8979A9036}" destId="{8F9AD56C-684F-4990-BE27-E93AD0590B75}" srcOrd="0" destOrd="0" presId="urn:microsoft.com/office/officeart/2005/8/layout/vList2"/>
    <dgm:cxn modelId="{E526E70E-D49E-4320-96E0-D3BFF73A9076}" type="presParOf" srcId="{3F4E011B-6D67-4125-9B8F-CD5604D4E433}" destId="{8F9AD56C-684F-4990-BE27-E93AD0590B75}" srcOrd="0" destOrd="0" presId="urn:microsoft.com/office/officeart/2005/8/layout/vList2"/>
    <dgm:cxn modelId="{9F1F5316-DF37-4A43-9E47-707153953A47}" type="presParOf" srcId="{3F4E011B-6D67-4125-9B8F-CD5604D4E433}" destId="{44BCF0B6-1A92-452F-8A66-4F595E1888F6}" srcOrd="1"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76B346E0-6D48-4DC3-A7F5-80B57ABF270A}" type="doc">
      <dgm:prSet loTypeId="urn:microsoft.com/office/officeart/2005/8/layout/hList1" loCatId="list" qsTypeId="urn:microsoft.com/office/officeart/2005/8/quickstyle/simple1" qsCatId="simple" csTypeId="urn:microsoft.com/office/officeart/2005/8/colors/accent1_2" csCatId="accent1" phldr="1"/>
      <dgm:spPr/>
      <dgm:t>
        <a:bodyPr/>
        <a:lstStyle/>
        <a:p>
          <a:endParaRPr lang="en-US"/>
        </a:p>
      </dgm:t>
    </dgm:pt>
    <dgm:pt modelId="{59465E47-BB75-40C1-802F-BAB0757EBD29}">
      <dgm:prSet phldrT="[Text]" custT="1"/>
      <dgm:spPr/>
      <dgm:t>
        <a:bodyPr/>
        <a:lstStyle/>
        <a:p>
          <a:pPr algn="ctr"/>
          <a:r>
            <a:rPr lang="en-US" sz="1400" b="1">
              <a:latin typeface="Figtree" pitchFamily="2" charset="0"/>
            </a:rPr>
            <a:t>Adapt Rodeway Project (Value Inn) </a:t>
          </a:r>
        </a:p>
      </dgm:t>
    </dgm:pt>
    <dgm:pt modelId="{76CBFB73-FC7E-429E-AD97-E6FE3293C4BC}" type="parTrans" cxnId="{273E908C-412A-4231-A418-E82A1E998A43}">
      <dgm:prSet/>
      <dgm:spPr/>
      <dgm:t>
        <a:bodyPr/>
        <a:lstStyle/>
        <a:p>
          <a:endParaRPr lang="en-US"/>
        </a:p>
      </dgm:t>
    </dgm:pt>
    <dgm:pt modelId="{32BE4214-D5DB-435A-B89C-863A3464A8C5}" type="sibTrans" cxnId="{273E908C-412A-4231-A418-E82A1E998A43}">
      <dgm:prSet/>
      <dgm:spPr/>
      <dgm:t>
        <a:bodyPr/>
        <a:lstStyle/>
        <a:p>
          <a:endParaRPr lang="en-US"/>
        </a:p>
      </dgm:t>
    </dgm:pt>
    <dgm:pt modelId="{B97132FB-7D1A-4E40-A807-C4D3730B873B}">
      <dgm:prSet phldrT="[Text]" custT="1"/>
      <dgm:spPr/>
      <dgm:t>
        <a:bodyPr/>
        <a:lstStyle/>
        <a:p>
          <a:r>
            <a:rPr lang="en-US" sz="1200">
              <a:latin typeface="Figtree" pitchFamily="2" charset="0"/>
            </a:rPr>
            <a:t>$829,868 granted to Adapt for acquisition, repair, and renovation of a 50-unit facility for transitional housing for individuals with behavioral health needs. </a:t>
          </a:r>
          <a:endParaRPr lang="en-US" sz="1200"/>
        </a:p>
      </dgm:t>
    </dgm:pt>
    <dgm:pt modelId="{FC6953D3-2DA4-4C98-8DE0-E065012242B3}" type="parTrans" cxnId="{2109CC59-7FB5-487D-83A6-C8AE224E6D73}">
      <dgm:prSet/>
      <dgm:spPr/>
      <dgm:t>
        <a:bodyPr/>
        <a:lstStyle/>
        <a:p>
          <a:endParaRPr lang="en-US"/>
        </a:p>
      </dgm:t>
    </dgm:pt>
    <dgm:pt modelId="{C37FA9F6-6DA9-41FD-830B-87987719A1D5}" type="sibTrans" cxnId="{2109CC59-7FB5-487D-83A6-C8AE224E6D73}">
      <dgm:prSet/>
      <dgm:spPr/>
      <dgm:t>
        <a:bodyPr/>
        <a:lstStyle/>
        <a:p>
          <a:endParaRPr lang="en-US"/>
        </a:p>
      </dgm:t>
    </dgm:pt>
    <dgm:pt modelId="{11DD28EF-96A6-4EA7-B7BA-DCC1498AB739}">
      <dgm:prSet phldrT="[Text]" custT="1"/>
      <dgm:spPr/>
      <dgm:t>
        <a:bodyPr/>
        <a:lstStyle/>
        <a:p>
          <a:r>
            <a:rPr lang="en-US" sz="1200">
              <a:latin typeface="Figtree" pitchFamily="2" charset="0"/>
            </a:rPr>
            <a:t>Additional services include peer support and mental health counseling to enhance outcomes and engagement in health services (KPIC).</a:t>
          </a:r>
          <a:endParaRPr lang="en-US" sz="1200"/>
        </a:p>
      </dgm:t>
    </dgm:pt>
    <dgm:pt modelId="{56FC3131-F798-41F6-BEE0-5D2FDCB87501}" type="parTrans" cxnId="{5876B0C1-A9FB-4165-ACF9-618F6958D97B}">
      <dgm:prSet/>
      <dgm:spPr/>
      <dgm:t>
        <a:bodyPr/>
        <a:lstStyle/>
        <a:p>
          <a:endParaRPr lang="en-US"/>
        </a:p>
      </dgm:t>
    </dgm:pt>
    <dgm:pt modelId="{FD948B44-5501-4D4C-9B5A-DC7943F2D7EE}" type="sibTrans" cxnId="{5876B0C1-A9FB-4165-ACF9-618F6958D97B}">
      <dgm:prSet/>
      <dgm:spPr/>
      <dgm:t>
        <a:bodyPr/>
        <a:lstStyle/>
        <a:p>
          <a:endParaRPr lang="en-US"/>
        </a:p>
      </dgm:t>
    </dgm:pt>
    <dgm:pt modelId="{9CBD5225-69E2-41A2-96A4-EFA3277AFD09}" type="pres">
      <dgm:prSet presAssocID="{76B346E0-6D48-4DC3-A7F5-80B57ABF270A}" presName="Name0" presStyleCnt="0">
        <dgm:presLayoutVars>
          <dgm:dir/>
          <dgm:animLvl val="lvl"/>
          <dgm:resizeHandles val="exact"/>
        </dgm:presLayoutVars>
      </dgm:prSet>
      <dgm:spPr/>
    </dgm:pt>
    <dgm:pt modelId="{E00DF4B1-7E3E-4048-8178-8462DAD800B9}" type="pres">
      <dgm:prSet presAssocID="{59465E47-BB75-40C1-802F-BAB0757EBD29}" presName="composite" presStyleCnt="0"/>
      <dgm:spPr/>
    </dgm:pt>
    <dgm:pt modelId="{B86EDEDF-EE9A-41C7-8125-4EDCC8779F5F}" type="pres">
      <dgm:prSet presAssocID="{59465E47-BB75-40C1-802F-BAB0757EBD29}" presName="parTx" presStyleLbl="alignNode1" presStyleIdx="0" presStyleCnt="1" custScaleY="82042" custLinFactNeighborY="-3936">
        <dgm:presLayoutVars>
          <dgm:chMax val="0"/>
          <dgm:chPref val="0"/>
          <dgm:bulletEnabled val="1"/>
        </dgm:presLayoutVars>
      </dgm:prSet>
      <dgm:spPr/>
    </dgm:pt>
    <dgm:pt modelId="{0F94FD2F-1A74-4116-93FA-3EFF7E261DF8}" type="pres">
      <dgm:prSet presAssocID="{59465E47-BB75-40C1-802F-BAB0757EBD29}" presName="desTx" presStyleLbl="alignAccFollowNode1" presStyleIdx="0" presStyleCnt="1" custLinFactNeighborY="5296">
        <dgm:presLayoutVars>
          <dgm:bulletEnabled val="1"/>
        </dgm:presLayoutVars>
      </dgm:prSet>
      <dgm:spPr/>
    </dgm:pt>
  </dgm:ptLst>
  <dgm:cxnLst>
    <dgm:cxn modelId="{B1BF575C-AAF1-4D09-95F9-3504AA24C0A3}" type="presOf" srcId="{59465E47-BB75-40C1-802F-BAB0757EBD29}" destId="{B86EDEDF-EE9A-41C7-8125-4EDCC8779F5F}" srcOrd="0" destOrd="0" presId="urn:microsoft.com/office/officeart/2005/8/layout/hList1"/>
    <dgm:cxn modelId="{2109CC59-7FB5-487D-83A6-C8AE224E6D73}" srcId="{59465E47-BB75-40C1-802F-BAB0757EBD29}" destId="{B97132FB-7D1A-4E40-A807-C4D3730B873B}" srcOrd="0" destOrd="0" parTransId="{FC6953D3-2DA4-4C98-8DE0-E065012242B3}" sibTransId="{C37FA9F6-6DA9-41FD-830B-87987719A1D5}"/>
    <dgm:cxn modelId="{273E908C-412A-4231-A418-E82A1E998A43}" srcId="{76B346E0-6D48-4DC3-A7F5-80B57ABF270A}" destId="{59465E47-BB75-40C1-802F-BAB0757EBD29}" srcOrd="0" destOrd="0" parTransId="{76CBFB73-FC7E-429E-AD97-E6FE3293C4BC}" sibTransId="{32BE4214-D5DB-435A-B89C-863A3464A8C5}"/>
    <dgm:cxn modelId="{5876B0C1-A9FB-4165-ACF9-618F6958D97B}" srcId="{59465E47-BB75-40C1-802F-BAB0757EBD29}" destId="{11DD28EF-96A6-4EA7-B7BA-DCC1498AB739}" srcOrd="1" destOrd="0" parTransId="{56FC3131-F798-41F6-BEE0-5D2FDCB87501}" sibTransId="{FD948B44-5501-4D4C-9B5A-DC7943F2D7EE}"/>
    <dgm:cxn modelId="{E30AF0D7-9906-4329-8C04-CF5884B48884}" type="presOf" srcId="{76B346E0-6D48-4DC3-A7F5-80B57ABF270A}" destId="{9CBD5225-69E2-41A2-96A4-EFA3277AFD09}" srcOrd="0" destOrd="0" presId="urn:microsoft.com/office/officeart/2005/8/layout/hList1"/>
    <dgm:cxn modelId="{8AFA3AE1-06FE-46EA-AE8F-35D4A1F23E82}" type="presOf" srcId="{11DD28EF-96A6-4EA7-B7BA-DCC1498AB739}" destId="{0F94FD2F-1A74-4116-93FA-3EFF7E261DF8}" srcOrd="0" destOrd="1" presId="urn:microsoft.com/office/officeart/2005/8/layout/hList1"/>
    <dgm:cxn modelId="{7A92C2F8-5F33-476A-ADDE-B66B489C523F}" type="presOf" srcId="{B97132FB-7D1A-4E40-A807-C4D3730B873B}" destId="{0F94FD2F-1A74-4116-93FA-3EFF7E261DF8}" srcOrd="0" destOrd="0" presId="urn:microsoft.com/office/officeart/2005/8/layout/hList1"/>
    <dgm:cxn modelId="{930F1CA6-CCFC-42FC-8D19-3F6007C1F292}" type="presParOf" srcId="{9CBD5225-69E2-41A2-96A4-EFA3277AFD09}" destId="{E00DF4B1-7E3E-4048-8178-8462DAD800B9}" srcOrd="0" destOrd="0" presId="urn:microsoft.com/office/officeart/2005/8/layout/hList1"/>
    <dgm:cxn modelId="{2EC6B33C-C3F4-4A66-918D-7373715722B7}" type="presParOf" srcId="{E00DF4B1-7E3E-4048-8178-8462DAD800B9}" destId="{B86EDEDF-EE9A-41C7-8125-4EDCC8779F5F}" srcOrd="0" destOrd="0" presId="urn:microsoft.com/office/officeart/2005/8/layout/hList1"/>
    <dgm:cxn modelId="{0BD359AE-2423-49A8-B3E5-D676A3043E5A}" type="presParOf" srcId="{E00DF4B1-7E3E-4048-8178-8462DAD800B9}" destId="{0F94FD2F-1A74-4116-93FA-3EFF7E261DF8}"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0DACF8DC-F7DB-4D2A-B262-8879F15FC72F}" type="doc">
      <dgm:prSet loTypeId="urn:microsoft.com/office/officeart/2005/8/layout/list1" loCatId="list" qsTypeId="urn:microsoft.com/office/officeart/2005/8/quickstyle/simple1" qsCatId="simple" csTypeId="urn:microsoft.com/office/officeart/2005/8/colors/accent0_2" csCatId="mainScheme" phldr="1"/>
      <dgm:spPr/>
      <dgm:t>
        <a:bodyPr/>
        <a:lstStyle/>
        <a:p>
          <a:endParaRPr lang="en-US"/>
        </a:p>
      </dgm:t>
    </dgm:pt>
    <dgm:pt modelId="{56A0F09C-7F99-492A-A404-BB8B4FC2D115}">
      <dgm:prSet phldrT="[Text]" custT="1"/>
      <dgm:spPr/>
      <dgm:t>
        <a:bodyPr/>
        <a:lstStyle/>
        <a:p>
          <a:pPr algn="ctr">
            <a:buFont typeface="Arial,Sans-Serif"/>
            <a:buChar char="•"/>
          </a:pPr>
          <a:r>
            <a:rPr lang="en-US" sz="1600" b="1">
              <a:latin typeface="Figtree" pitchFamily="2" charset="0"/>
            </a:rPr>
            <a:t>$500,000 granted to the Dream Center</a:t>
          </a:r>
        </a:p>
        <a:p>
          <a:pPr algn="ctr">
            <a:buFont typeface="Arial,Sans-Serif"/>
            <a:buChar char="•"/>
          </a:pPr>
          <a:r>
            <a:rPr lang="en-US" sz="1200">
              <a:latin typeface="Figtree" pitchFamily="2" charset="0"/>
            </a:rPr>
            <a:t>Resource Expansion</a:t>
          </a:r>
          <a:endParaRPr lang="en-US" sz="1200"/>
        </a:p>
      </dgm:t>
    </dgm:pt>
    <dgm:pt modelId="{6CCE0EC1-E9A5-452E-AE41-071C017D9386}" type="parTrans" cxnId="{032C69BA-1AE6-4D5C-A4C7-26ACC0EC3106}">
      <dgm:prSet/>
      <dgm:spPr/>
      <dgm:t>
        <a:bodyPr/>
        <a:lstStyle/>
        <a:p>
          <a:endParaRPr lang="en-US"/>
        </a:p>
      </dgm:t>
    </dgm:pt>
    <dgm:pt modelId="{9AC2D786-0994-40F4-BAB6-CBC17D890275}" type="sibTrans" cxnId="{032C69BA-1AE6-4D5C-A4C7-26ACC0EC3106}">
      <dgm:prSet/>
      <dgm:spPr/>
      <dgm:t>
        <a:bodyPr/>
        <a:lstStyle/>
        <a:p>
          <a:endParaRPr lang="en-US"/>
        </a:p>
      </dgm:t>
    </dgm:pt>
    <dgm:pt modelId="{DCCE3F06-840E-40D9-B031-DCF1BEB7C644}">
      <dgm:prSet phldrT="[Text]" custT="1"/>
      <dgm:spPr/>
      <dgm:t>
        <a:bodyPr/>
        <a:lstStyle/>
        <a:p>
          <a:pPr algn="ctr"/>
          <a:r>
            <a:rPr lang="en-US" sz="1200" b="1">
              <a:latin typeface="Figtree" pitchFamily="2" charset="0"/>
            </a:rPr>
            <a:t>Assisting at-risk and vulnerable populations.</a:t>
          </a:r>
        </a:p>
      </dgm:t>
    </dgm:pt>
    <dgm:pt modelId="{BC06D515-AF07-4AB2-949A-41F1D038C359}" type="parTrans" cxnId="{6B825F1B-53F5-4A09-904F-BEE22E6695EB}">
      <dgm:prSet/>
      <dgm:spPr/>
      <dgm:t>
        <a:bodyPr/>
        <a:lstStyle/>
        <a:p>
          <a:endParaRPr lang="en-US"/>
        </a:p>
      </dgm:t>
    </dgm:pt>
    <dgm:pt modelId="{596A0F2B-20F1-490C-A7FA-F32BFC94729F}" type="sibTrans" cxnId="{6B825F1B-53F5-4A09-904F-BEE22E6695EB}">
      <dgm:prSet/>
      <dgm:spPr/>
      <dgm:t>
        <a:bodyPr/>
        <a:lstStyle/>
        <a:p>
          <a:endParaRPr lang="en-US"/>
        </a:p>
      </dgm:t>
    </dgm:pt>
    <dgm:pt modelId="{8F3397C4-1D0E-4CEF-A362-1A3CC62C1723}">
      <dgm:prSet phldrT="[Text]" custT="1"/>
      <dgm:spPr/>
      <dgm:t>
        <a:bodyPr/>
        <a:lstStyle/>
        <a:p>
          <a:r>
            <a:rPr lang="en-US" sz="1200">
              <a:latin typeface="Figtree" pitchFamily="2" charset="0"/>
            </a:rPr>
            <a:t>August 2024:  Fully operational shower trailer</a:t>
          </a:r>
        </a:p>
      </dgm:t>
    </dgm:pt>
    <dgm:pt modelId="{6E44AA2A-0687-42F3-8272-ED809A807B68}" type="parTrans" cxnId="{B7AC3C56-0662-43FD-B088-1147C47D21C7}">
      <dgm:prSet/>
      <dgm:spPr/>
      <dgm:t>
        <a:bodyPr/>
        <a:lstStyle/>
        <a:p>
          <a:endParaRPr lang="en-US"/>
        </a:p>
      </dgm:t>
    </dgm:pt>
    <dgm:pt modelId="{746AED6B-835A-444E-8AD5-F1E14F1EC672}" type="sibTrans" cxnId="{B7AC3C56-0662-43FD-B088-1147C47D21C7}">
      <dgm:prSet/>
      <dgm:spPr/>
      <dgm:t>
        <a:bodyPr/>
        <a:lstStyle/>
        <a:p>
          <a:endParaRPr lang="en-US"/>
        </a:p>
      </dgm:t>
    </dgm:pt>
    <dgm:pt modelId="{DD2E0500-2F8E-492F-9E7A-7E351527FE72}">
      <dgm:prSet custT="1"/>
      <dgm:spPr/>
      <dgm:t>
        <a:bodyPr/>
        <a:lstStyle/>
        <a:p>
          <a:pPr algn="l"/>
          <a:r>
            <a:rPr lang="en-US" sz="1100">
              <a:latin typeface="Figtree" pitchFamily="2" charset="0"/>
            </a:rPr>
            <a:t>Essential supports such as food, clothing, hygiene products, haircuts and housing assistance</a:t>
          </a:r>
        </a:p>
      </dgm:t>
    </dgm:pt>
    <dgm:pt modelId="{BD9774B9-2523-4127-93E2-036C0B336B3F}" type="parTrans" cxnId="{D9E0C7BE-07E6-4AF3-A14B-DD5EA0986735}">
      <dgm:prSet/>
      <dgm:spPr/>
      <dgm:t>
        <a:bodyPr/>
        <a:lstStyle/>
        <a:p>
          <a:endParaRPr lang="en-US"/>
        </a:p>
      </dgm:t>
    </dgm:pt>
    <dgm:pt modelId="{86F7EC05-F837-469E-8002-A73440EAF9EF}" type="sibTrans" cxnId="{D9E0C7BE-07E6-4AF3-A14B-DD5EA0986735}">
      <dgm:prSet/>
      <dgm:spPr/>
      <dgm:t>
        <a:bodyPr/>
        <a:lstStyle/>
        <a:p>
          <a:endParaRPr lang="en-US"/>
        </a:p>
      </dgm:t>
    </dgm:pt>
    <dgm:pt modelId="{2F7592FB-2770-4E4E-B215-18525EB766B7}">
      <dgm:prSet phldrT="[Text]" custT="1"/>
      <dgm:spPr/>
      <dgm:t>
        <a:bodyPr/>
        <a:lstStyle/>
        <a:p>
          <a:r>
            <a:rPr lang="en-US" sz="1200">
              <a:latin typeface="Figtree" pitchFamily="2" charset="0"/>
            </a:rPr>
            <a:t>October 2024: Fully functional food trailer  </a:t>
          </a:r>
        </a:p>
      </dgm:t>
    </dgm:pt>
    <dgm:pt modelId="{ACB50CA6-5AA9-4D63-BDFE-E5B7064B6E0B}" type="parTrans" cxnId="{5C6BF848-8C25-4817-AD7C-5C477DB29930}">
      <dgm:prSet/>
      <dgm:spPr/>
      <dgm:t>
        <a:bodyPr/>
        <a:lstStyle/>
        <a:p>
          <a:endParaRPr lang="en-US"/>
        </a:p>
      </dgm:t>
    </dgm:pt>
    <dgm:pt modelId="{D1B5480B-7471-40B8-9F41-CDDB5A2C8AC0}" type="sibTrans" cxnId="{5C6BF848-8C25-4817-AD7C-5C477DB29930}">
      <dgm:prSet/>
      <dgm:spPr/>
      <dgm:t>
        <a:bodyPr/>
        <a:lstStyle/>
        <a:p>
          <a:endParaRPr lang="en-US"/>
        </a:p>
      </dgm:t>
    </dgm:pt>
    <dgm:pt modelId="{99846F00-CEC4-4C2D-A97B-9A9FBBDE59B4}">
      <dgm:prSet phldrT="[Text]" custT="1"/>
      <dgm:spPr/>
      <dgm:t>
        <a:bodyPr/>
        <a:lstStyle/>
        <a:p>
          <a:r>
            <a:rPr lang="en-US" sz="1200">
              <a:latin typeface="Figtree" pitchFamily="2" charset="0"/>
            </a:rPr>
            <a:t>September 2024: Industrial fridge and freezer moved and updated</a:t>
          </a:r>
        </a:p>
      </dgm:t>
    </dgm:pt>
    <dgm:pt modelId="{D1751678-A6BC-4614-9D68-1AAE49145C8E}" type="parTrans" cxnId="{56CCF573-A054-4CC2-A80B-177279827EFB}">
      <dgm:prSet/>
      <dgm:spPr/>
      <dgm:t>
        <a:bodyPr/>
        <a:lstStyle/>
        <a:p>
          <a:endParaRPr lang="en-US"/>
        </a:p>
      </dgm:t>
    </dgm:pt>
    <dgm:pt modelId="{17FC5E4E-AF33-4F74-A1C1-8D36652423D1}" type="sibTrans" cxnId="{56CCF573-A054-4CC2-A80B-177279827EFB}">
      <dgm:prSet/>
      <dgm:spPr/>
      <dgm:t>
        <a:bodyPr/>
        <a:lstStyle/>
        <a:p>
          <a:endParaRPr lang="en-US"/>
        </a:p>
      </dgm:t>
    </dgm:pt>
    <dgm:pt modelId="{94A90B15-DD16-487D-9A30-B45E5A41A800}" type="pres">
      <dgm:prSet presAssocID="{0DACF8DC-F7DB-4D2A-B262-8879F15FC72F}" presName="linear" presStyleCnt="0">
        <dgm:presLayoutVars>
          <dgm:dir/>
          <dgm:animLvl val="lvl"/>
          <dgm:resizeHandles val="exact"/>
        </dgm:presLayoutVars>
      </dgm:prSet>
      <dgm:spPr/>
    </dgm:pt>
    <dgm:pt modelId="{F8C92310-3152-49ED-B365-04CED7216ABC}" type="pres">
      <dgm:prSet presAssocID="{56A0F09C-7F99-492A-A404-BB8B4FC2D115}" presName="parentLin" presStyleCnt="0"/>
      <dgm:spPr/>
    </dgm:pt>
    <dgm:pt modelId="{0B08B793-745D-4A86-8C12-92B68F15B834}" type="pres">
      <dgm:prSet presAssocID="{56A0F09C-7F99-492A-A404-BB8B4FC2D115}" presName="parentLeftMargin" presStyleLbl="node1" presStyleIdx="0" presStyleCnt="1"/>
      <dgm:spPr/>
    </dgm:pt>
    <dgm:pt modelId="{219E2BC0-B3FF-464A-91E1-49F9771634B3}" type="pres">
      <dgm:prSet presAssocID="{56A0F09C-7F99-492A-A404-BB8B4FC2D115}" presName="parentText" presStyleLbl="node1" presStyleIdx="0" presStyleCnt="1" custScaleX="119413" custScaleY="43665" custLinFactNeighborX="-43498" custLinFactNeighborY="-12327">
        <dgm:presLayoutVars>
          <dgm:chMax val="0"/>
          <dgm:bulletEnabled val="1"/>
        </dgm:presLayoutVars>
      </dgm:prSet>
      <dgm:spPr/>
    </dgm:pt>
    <dgm:pt modelId="{CF77B06F-4A90-4075-A5B1-91E7C67242BF}" type="pres">
      <dgm:prSet presAssocID="{56A0F09C-7F99-492A-A404-BB8B4FC2D115}" presName="negativeSpace" presStyleCnt="0"/>
      <dgm:spPr/>
    </dgm:pt>
    <dgm:pt modelId="{C3B1EDEC-D018-4ACB-A799-45B504901956}" type="pres">
      <dgm:prSet presAssocID="{56A0F09C-7F99-492A-A404-BB8B4FC2D115}" presName="childText" presStyleLbl="conFgAcc1" presStyleIdx="0" presStyleCnt="1" custScaleY="78966" custLinFactNeighborX="-629" custLinFactNeighborY="2344">
        <dgm:presLayoutVars>
          <dgm:bulletEnabled val="1"/>
        </dgm:presLayoutVars>
      </dgm:prSet>
      <dgm:spPr/>
    </dgm:pt>
  </dgm:ptLst>
  <dgm:cxnLst>
    <dgm:cxn modelId="{237C7201-209C-42FA-9D5C-44D41A834CD4}" type="presOf" srcId="{2F7592FB-2770-4E4E-B215-18525EB766B7}" destId="{C3B1EDEC-D018-4ACB-A799-45B504901956}" srcOrd="0" destOrd="4" presId="urn:microsoft.com/office/officeart/2005/8/layout/list1"/>
    <dgm:cxn modelId="{6B825F1B-53F5-4A09-904F-BEE22E6695EB}" srcId="{56A0F09C-7F99-492A-A404-BB8B4FC2D115}" destId="{DCCE3F06-840E-40D9-B031-DCF1BEB7C644}" srcOrd="0" destOrd="0" parTransId="{BC06D515-AF07-4AB2-949A-41F1D038C359}" sibTransId="{596A0F2B-20F1-490C-A7FA-F32BFC94729F}"/>
    <dgm:cxn modelId="{DC6BB237-84F9-4867-9932-C2467FDE28AD}" type="presOf" srcId="{8F3397C4-1D0E-4CEF-A362-1A3CC62C1723}" destId="{C3B1EDEC-D018-4ACB-A799-45B504901956}" srcOrd="0" destOrd="2" presId="urn:microsoft.com/office/officeart/2005/8/layout/list1"/>
    <dgm:cxn modelId="{15C90A44-B1A1-4781-B203-7E2E7F82F663}" type="presOf" srcId="{56A0F09C-7F99-492A-A404-BB8B4FC2D115}" destId="{0B08B793-745D-4A86-8C12-92B68F15B834}" srcOrd="0" destOrd="0" presId="urn:microsoft.com/office/officeart/2005/8/layout/list1"/>
    <dgm:cxn modelId="{A0C64366-4C96-4037-A9E1-47A4581CE100}" type="presOf" srcId="{56A0F09C-7F99-492A-A404-BB8B4FC2D115}" destId="{219E2BC0-B3FF-464A-91E1-49F9771634B3}" srcOrd="1" destOrd="0" presId="urn:microsoft.com/office/officeart/2005/8/layout/list1"/>
    <dgm:cxn modelId="{5C6BF848-8C25-4817-AD7C-5C477DB29930}" srcId="{56A0F09C-7F99-492A-A404-BB8B4FC2D115}" destId="{2F7592FB-2770-4E4E-B215-18525EB766B7}" srcOrd="3" destOrd="0" parTransId="{ACB50CA6-5AA9-4D63-BDFE-E5B7064B6E0B}" sibTransId="{D1B5480B-7471-40B8-9F41-CDDB5A2C8AC0}"/>
    <dgm:cxn modelId="{EF87E86D-9794-448D-86FB-C89CADB47611}" type="presOf" srcId="{99846F00-CEC4-4C2D-A97B-9A9FBBDE59B4}" destId="{C3B1EDEC-D018-4ACB-A799-45B504901956}" srcOrd="0" destOrd="3" presId="urn:microsoft.com/office/officeart/2005/8/layout/list1"/>
    <dgm:cxn modelId="{56CCF573-A054-4CC2-A80B-177279827EFB}" srcId="{56A0F09C-7F99-492A-A404-BB8B4FC2D115}" destId="{99846F00-CEC4-4C2D-A97B-9A9FBBDE59B4}" srcOrd="2" destOrd="0" parTransId="{D1751678-A6BC-4614-9D68-1AAE49145C8E}" sibTransId="{17FC5E4E-AF33-4F74-A1C1-8D36652423D1}"/>
    <dgm:cxn modelId="{B7AC3C56-0662-43FD-B088-1147C47D21C7}" srcId="{56A0F09C-7F99-492A-A404-BB8B4FC2D115}" destId="{8F3397C4-1D0E-4CEF-A362-1A3CC62C1723}" srcOrd="1" destOrd="0" parTransId="{6E44AA2A-0687-42F3-8272-ED809A807B68}" sibTransId="{746AED6B-835A-444E-8AD5-F1E14F1EC672}"/>
    <dgm:cxn modelId="{032C69BA-1AE6-4D5C-A4C7-26ACC0EC3106}" srcId="{0DACF8DC-F7DB-4D2A-B262-8879F15FC72F}" destId="{56A0F09C-7F99-492A-A404-BB8B4FC2D115}" srcOrd="0" destOrd="0" parTransId="{6CCE0EC1-E9A5-452E-AE41-071C017D9386}" sibTransId="{9AC2D786-0994-40F4-BAB6-CBC17D890275}"/>
    <dgm:cxn modelId="{D9E0C7BE-07E6-4AF3-A14B-DD5EA0986735}" srcId="{DCCE3F06-840E-40D9-B031-DCF1BEB7C644}" destId="{DD2E0500-2F8E-492F-9E7A-7E351527FE72}" srcOrd="0" destOrd="0" parTransId="{BD9774B9-2523-4127-93E2-036C0B336B3F}" sibTransId="{86F7EC05-F837-469E-8002-A73440EAF9EF}"/>
    <dgm:cxn modelId="{228826C0-CE73-42F2-9712-80FEB7E2A7EC}" type="presOf" srcId="{DCCE3F06-840E-40D9-B031-DCF1BEB7C644}" destId="{C3B1EDEC-D018-4ACB-A799-45B504901956}" srcOrd="0" destOrd="0" presId="urn:microsoft.com/office/officeart/2005/8/layout/list1"/>
    <dgm:cxn modelId="{BCA381EF-43A0-4523-94B6-9A5C7F6AD50D}" type="presOf" srcId="{0DACF8DC-F7DB-4D2A-B262-8879F15FC72F}" destId="{94A90B15-DD16-487D-9A30-B45E5A41A800}" srcOrd="0" destOrd="0" presId="urn:microsoft.com/office/officeart/2005/8/layout/list1"/>
    <dgm:cxn modelId="{CC57B4F9-4D4E-400A-AB58-4D9C5B7A2456}" type="presOf" srcId="{DD2E0500-2F8E-492F-9E7A-7E351527FE72}" destId="{C3B1EDEC-D018-4ACB-A799-45B504901956}" srcOrd="0" destOrd="1" presId="urn:microsoft.com/office/officeart/2005/8/layout/list1"/>
    <dgm:cxn modelId="{B11987DD-91FF-4BEE-83BB-897410990256}" type="presParOf" srcId="{94A90B15-DD16-487D-9A30-B45E5A41A800}" destId="{F8C92310-3152-49ED-B365-04CED7216ABC}" srcOrd="0" destOrd="0" presId="urn:microsoft.com/office/officeart/2005/8/layout/list1"/>
    <dgm:cxn modelId="{00F8916C-AB62-4AF3-B1E2-848FA1985C9F}" type="presParOf" srcId="{F8C92310-3152-49ED-B365-04CED7216ABC}" destId="{0B08B793-745D-4A86-8C12-92B68F15B834}" srcOrd="0" destOrd="0" presId="urn:microsoft.com/office/officeart/2005/8/layout/list1"/>
    <dgm:cxn modelId="{84D144B4-03DB-4531-BCCC-32663F737785}" type="presParOf" srcId="{F8C92310-3152-49ED-B365-04CED7216ABC}" destId="{219E2BC0-B3FF-464A-91E1-49F9771634B3}" srcOrd="1" destOrd="0" presId="urn:microsoft.com/office/officeart/2005/8/layout/list1"/>
    <dgm:cxn modelId="{DD2B822B-1180-4F1D-957A-1D9685C49BD7}" type="presParOf" srcId="{94A90B15-DD16-487D-9A30-B45E5A41A800}" destId="{CF77B06F-4A90-4075-A5B1-91E7C67242BF}" srcOrd="1" destOrd="0" presId="urn:microsoft.com/office/officeart/2005/8/layout/list1"/>
    <dgm:cxn modelId="{5CD412A7-C1DD-4E3A-97A3-92D39DE6C82C}" type="presParOf" srcId="{94A90B15-DD16-487D-9A30-B45E5A41A800}" destId="{C3B1EDEC-D018-4ACB-A799-45B504901956}"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A0E556-38FA-4BBE-A35D-4B2ADAF00D53}"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EFAC1634-9A7C-4482-9C7E-468F6ED95620}">
      <dgm:prSet phldrT="[Text]" custT="1"/>
      <dgm:spPr/>
      <dgm:t>
        <a:bodyPr/>
        <a:lstStyle/>
        <a:p>
          <a:r>
            <a:rPr lang="en-US" sz="1200" b="1">
              <a:latin typeface="Figtree" pitchFamily="2" charset="0"/>
            </a:rPr>
            <a:t>Accountability</a:t>
          </a:r>
        </a:p>
      </dgm:t>
    </dgm:pt>
    <dgm:pt modelId="{B8A051E8-EEDA-46B5-A86D-ADBBBA1243FD}" type="parTrans" cxnId="{83EB01F7-3B2E-459F-A1D0-ADD5546DD0B6}">
      <dgm:prSet/>
      <dgm:spPr/>
      <dgm:t>
        <a:bodyPr/>
        <a:lstStyle/>
        <a:p>
          <a:endParaRPr lang="en-US"/>
        </a:p>
      </dgm:t>
    </dgm:pt>
    <dgm:pt modelId="{315D19B0-0C08-418C-81D0-C6EC50DD1AFA}" type="sibTrans" cxnId="{83EB01F7-3B2E-459F-A1D0-ADD5546DD0B6}">
      <dgm:prSet/>
      <dgm:spPr/>
      <dgm:t>
        <a:bodyPr/>
        <a:lstStyle/>
        <a:p>
          <a:endParaRPr lang="en-US"/>
        </a:p>
      </dgm:t>
    </dgm:pt>
    <dgm:pt modelId="{E22AFB60-1407-4F4D-A428-922D82F52FC9}">
      <dgm:prSet phldrT="[Text]" custT="1"/>
      <dgm:spPr/>
      <dgm:t>
        <a:bodyPr/>
        <a:lstStyle/>
        <a:p>
          <a:r>
            <a:rPr lang="en-US" sz="1200" b="1">
              <a:latin typeface="Figtree" pitchFamily="2" charset="0"/>
            </a:rPr>
            <a:t>Integrity</a:t>
          </a:r>
        </a:p>
      </dgm:t>
    </dgm:pt>
    <dgm:pt modelId="{185C7637-80E0-465C-9D01-3E136AED2D32}" type="parTrans" cxnId="{F4872147-0FFB-4118-997F-744459F0B315}">
      <dgm:prSet/>
      <dgm:spPr/>
      <dgm:t>
        <a:bodyPr/>
        <a:lstStyle/>
        <a:p>
          <a:endParaRPr lang="en-US"/>
        </a:p>
      </dgm:t>
    </dgm:pt>
    <dgm:pt modelId="{576D4A37-D68B-4EC2-80F5-2673CABF83F7}" type="sibTrans" cxnId="{F4872147-0FFB-4118-997F-744459F0B315}">
      <dgm:prSet/>
      <dgm:spPr/>
      <dgm:t>
        <a:bodyPr/>
        <a:lstStyle/>
        <a:p>
          <a:endParaRPr lang="en-US"/>
        </a:p>
      </dgm:t>
    </dgm:pt>
    <dgm:pt modelId="{1AD1331A-B840-4083-9133-B0659A9F8FAA}">
      <dgm:prSet phldrT="[Text]" custT="1"/>
      <dgm:spPr/>
      <dgm:t>
        <a:bodyPr/>
        <a:lstStyle/>
        <a:p>
          <a:r>
            <a:rPr lang="en-US" sz="1200" b="1">
              <a:latin typeface="Figtree" pitchFamily="2" charset="0"/>
            </a:rPr>
            <a:t>Efficiency</a:t>
          </a:r>
        </a:p>
      </dgm:t>
    </dgm:pt>
    <dgm:pt modelId="{20B05F83-6236-4A81-9100-DEBAA0765B48}" type="parTrans" cxnId="{82E4CCE8-DF85-465F-959E-D9028B683918}">
      <dgm:prSet/>
      <dgm:spPr/>
      <dgm:t>
        <a:bodyPr/>
        <a:lstStyle/>
        <a:p>
          <a:endParaRPr lang="en-US"/>
        </a:p>
      </dgm:t>
    </dgm:pt>
    <dgm:pt modelId="{0131FB83-4DC2-4304-9192-65B2E6B8829E}" type="sibTrans" cxnId="{82E4CCE8-DF85-465F-959E-D9028B683918}">
      <dgm:prSet/>
      <dgm:spPr/>
      <dgm:t>
        <a:bodyPr/>
        <a:lstStyle/>
        <a:p>
          <a:endParaRPr lang="en-US"/>
        </a:p>
      </dgm:t>
    </dgm:pt>
    <dgm:pt modelId="{52531775-06B3-469E-90DF-7D1115F4442E}">
      <dgm:prSet phldrT="[Text]" custT="1"/>
      <dgm:spPr/>
      <dgm:t>
        <a:bodyPr/>
        <a:lstStyle/>
        <a:p>
          <a:r>
            <a:rPr lang="en-US" sz="1200" b="1">
              <a:latin typeface="Figtree" pitchFamily="2" charset="0"/>
            </a:rPr>
            <a:t>Stewardship</a:t>
          </a:r>
        </a:p>
      </dgm:t>
    </dgm:pt>
    <dgm:pt modelId="{97130121-9E0F-4DAE-8157-5174F3774553}" type="parTrans" cxnId="{185C380C-B558-4813-BDD8-A663EC53AF3C}">
      <dgm:prSet/>
      <dgm:spPr/>
      <dgm:t>
        <a:bodyPr/>
        <a:lstStyle/>
        <a:p>
          <a:endParaRPr lang="en-US"/>
        </a:p>
      </dgm:t>
    </dgm:pt>
    <dgm:pt modelId="{DBA0B717-6052-4247-8991-E20071729F34}" type="sibTrans" cxnId="{185C380C-B558-4813-BDD8-A663EC53AF3C}">
      <dgm:prSet/>
      <dgm:spPr/>
      <dgm:t>
        <a:bodyPr/>
        <a:lstStyle/>
        <a:p>
          <a:endParaRPr lang="en-US"/>
        </a:p>
      </dgm:t>
    </dgm:pt>
    <dgm:pt modelId="{F69ECCE2-416A-4EE7-BC08-FB6D6C6B30D7}">
      <dgm:prSet phldrT="[Text]" custT="1"/>
      <dgm:spPr/>
      <dgm:t>
        <a:bodyPr/>
        <a:lstStyle/>
        <a:p>
          <a:r>
            <a:rPr lang="en-US" sz="1200" b="1">
              <a:latin typeface="Figtree" pitchFamily="2" charset="0"/>
            </a:rPr>
            <a:t>Be a Team Player</a:t>
          </a:r>
        </a:p>
      </dgm:t>
    </dgm:pt>
    <dgm:pt modelId="{9A297AA3-E2BF-44A4-ABDC-67646429E838}" type="parTrans" cxnId="{D40A4669-689C-4E2C-9DD3-3F3DA4BD6344}">
      <dgm:prSet/>
      <dgm:spPr/>
      <dgm:t>
        <a:bodyPr/>
        <a:lstStyle/>
        <a:p>
          <a:endParaRPr lang="en-US"/>
        </a:p>
      </dgm:t>
    </dgm:pt>
    <dgm:pt modelId="{80A1CD6A-A0D9-4B69-B29D-C4111B473273}" type="sibTrans" cxnId="{D40A4669-689C-4E2C-9DD3-3F3DA4BD6344}">
      <dgm:prSet/>
      <dgm:spPr/>
      <dgm:t>
        <a:bodyPr/>
        <a:lstStyle/>
        <a:p>
          <a:endParaRPr lang="en-US"/>
        </a:p>
      </dgm:t>
    </dgm:pt>
    <dgm:pt modelId="{813178B4-6D44-450A-83FA-2EEA4E4884BC}">
      <dgm:prSet phldrT="[Text]" custT="1"/>
      <dgm:spPr/>
      <dgm:t>
        <a:bodyPr/>
        <a:lstStyle/>
        <a:p>
          <a:pPr>
            <a:buFont typeface="Arial" panose="020B0604020202020204" pitchFamily="34" charset="0"/>
            <a:buChar char="•"/>
          </a:pPr>
          <a:r>
            <a:rPr lang="en-US" sz="1200" b="0" i="0" u="none">
              <a:solidFill>
                <a:schemeClr val="bg2"/>
              </a:solidFill>
              <a:latin typeface="Figtree" pitchFamily="2" charset="0"/>
            </a:rPr>
            <a:t>Support and assist your team members. Be available to help and learn from your team. Keep an open mind to feedback and earn trust of staff</a:t>
          </a:r>
          <a:r>
            <a:rPr lang="en-US" sz="1200" b="0" i="0">
              <a:solidFill>
                <a:schemeClr val="bg2"/>
              </a:solidFill>
              <a:latin typeface="Figtree" pitchFamily="2" charset="0"/>
            </a:rPr>
            <a:t>​.</a:t>
          </a:r>
          <a:endParaRPr lang="en-US" sz="1200">
            <a:solidFill>
              <a:schemeClr val="bg2"/>
            </a:solidFill>
            <a:latin typeface="Figtree" pitchFamily="2" charset="0"/>
          </a:endParaRPr>
        </a:p>
      </dgm:t>
    </dgm:pt>
    <dgm:pt modelId="{EE57D85A-8FF7-46E5-99B9-12A9112FCF98}" type="parTrans" cxnId="{C8507807-0A3E-4742-98E7-63A4CFFA7E0D}">
      <dgm:prSet/>
      <dgm:spPr/>
      <dgm:t>
        <a:bodyPr/>
        <a:lstStyle/>
        <a:p>
          <a:endParaRPr lang="en-US"/>
        </a:p>
      </dgm:t>
    </dgm:pt>
    <dgm:pt modelId="{96F639FA-BB0B-4416-A353-A46281F339CC}" type="sibTrans" cxnId="{C8507807-0A3E-4742-98E7-63A4CFFA7E0D}">
      <dgm:prSet/>
      <dgm:spPr/>
      <dgm:t>
        <a:bodyPr/>
        <a:lstStyle/>
        <a:p>
          <a:endParaRPr lang="en-US"/>
        </a:p>
      </dgm:t>
    </dgm:pt>
    <dgm:pt modelId="{D28C0234-6AD8-43FB-B398-AE5F05CDB64D}">
      <dgm:prSet phldrT="[Text]" custT="1"/>
      <dgm:spPr/>
      <dgm:t>
        <a:bodyPr/>
        <a:lstStyle/>
        <a:p>
          <a:pPr>
            <a:buFont typeface="Arial" panose="020B0604020202020204" pitchFamily="34" charset="0"/>
            <a:buChar char="•"/>
          </a:pPr>
          <a:r>
            <a:rPr lang="en-US" sz="1200" b="0" i="0" u="none">
              <a:solidFill>
                <a:schemeClr val="bg2"/>
              </a:solidFill>
              <a:latin typeface="Figtree" pitchFamily="2" charset="0"/>
            </a:rPr>
            <a:t>Always demonstrate the highest performance and behavior standards. Share responsibility and expect others to be accountable.</a:t>
          </a:r>
          <a:r>
            <a:rPr lang="en-US" sz="1200" b="0" i="0">
              <a:solidFill>
                <a:schemeClr val="bg2"/>
              </a:solidFill>
              <a:latin typeface="Figtree" pitchFamily="2" charset="0"/>
            </a:rPr>
            <a:t>​</a:t>
          </a:r>
          <a:endParaRPr lang="en-US" sz="1200">
            <a:solidFill>
              <a:schemeClr val="bg2"/>
            </a:solidFill>
            <a:latin typeface="Figtree" pitchFamily="2" charset="0"/>
          </a:endParaRPr>
        </a:p>
      </dgm:t>
    </dgm:pt>
    <dgm:pt modelId="{5C50277B-088B-42B7-9E3C-AA82878E5FD1}" type="parTrans" cxnId="{08E25DAC-513D-4AEF-A70B-191739232517}">
      <dgm:prSet/>
      <dgm:spPr/>
      <dgm:t>
        <a:bodyPr/>
        <a:lstStyle/>
        <a:p>
          <a:endParaRPr lang="en-US"/>
        </a:p>
      </dgm:t>
    </dgm:pt>
    <dgm:pt modelId="{B9614BFE-1300-44AB-A539-4DA7E4729D51}" type="sibTrans" cxnId="{08E25DAC-513D-4AEF-A70B-191739232517}">
      <dgm:prSet/>
      <dgm:spPr/>
      <dgm:t>
        <a:bodyPr/>
        <a:lstStyle/>
        <a:p>
          <a:endParaRPr lang="en-US"/>
        </a:p>
      </dgm:t>
    </dgm:pt>
    <dgm:pt modelId="{93A972A3-0D39-4167-8E89-8573745D8CCB}">
      <dgm:prSet phldrT="[Text]" custT="1"/>
      <dgm:spPr/>
      <dgm:t>
        <a:bodyPr/>
        <a:lstStyle/>
        <a:p>
          <a:r>
            <a:rPr lang="en-US" sz="1200" b="0" i="0" u="none">
              <a:solidFill>
                <a:schemeClr val="bg2"/>
              </a:solidFill>
              <a:latin typeface="Figtree" pitchFamily="2" charset="0"/>
            </a:rPr>
            <a:t>Keep your promises, commitments, and confidences. Be honest, and straightforward dealing with all issues fairly and consistently.</a:t>
          </a:r>
          <a:endParaRPr lang="en-US" sz="1200">
            <a:solidFill>
              <a:schemeClr val="bg2"/>
            </a:solidFill>
            <a:latin typeface="Figtree" pitchFamily="2" charset="0"/>
          </a:endParaRPr>
        </a:p>
      </dgm:t>
    </dgm:pt>
    <dgm:pt modelId="{D709A40A-C0B9-4C72-8D20-EB7365772F78}" type="parTrans" cxnId="{85B398C1-4662-4823-8E4B-3D3927C1D345}">
      <dgm:prSet/>
      <dgm:spPr/>
      <dgm:t>
        <a:bodyPr/>
        <a:lstStyle/>
        <a:p>
          <a:endParaRPr lang="en-US"/>
        </a:p>
      </dgm:t>
    </dgm:pt>
    <dgm:pt modelId="{409A102F-925B-4BF7-A486-2575482362F7}" type="sibTrans" cxnId="{85B398C1-4662-4823-8E4B-3D3927C1D345}">
      <dgm:prSet/>
      <dgm:spPr/>
      <dgm:t>
        <a:bodyPr/>
        <a:lstStyle/>
        <a:p>
          <a:endParaRPr lang="en-US"/>
        </a:p>
      </dgm:t>
    </dgm:pt>
    <dgm:pt modelId="{F131537D-017E-45BC-886D-27FF2A13DF27}">
      <dgm:prSet phldrT="[Text]" custT="1"/>
      <dgm:spPr/>
      <dgm:t>
        <a:bodyPr/>
        <a:lstStyle/>
        <a:p>
          <a:r>
            <a:rPr lang="en-US" sz="1200" b="0" i="0" u="none">
              <a:solidFill>
                <a:schemeClr val="bg2"/>
              </a:solidFill>
              <a:latin typeface="Figtree" pitchFamily="2" charset="0"/>
            </a:rPr>
            <a:t>Demonstrate a proactive approach to problem identification and solutions. Be innovative and solutions oriented, improving processes while reducing costs. Demonstrate appropriate time management skills. Optimize the use of available resources.</a:t>
          </a:r>
          <a:endParaRPr lang="en-US" sz="1200">
            <a:solidFill>
              <a:schemeClr val="bg2"/>
            </a:solidFill>
            <a:latin typeface="Figtree" pitchFamily="2" charset="0"/>
          </a:endParaRPr>
        </a:p>
      </dgm:t>
    </dgm:pt>
    <dgm:pt modelId="{85F476B0-68C8-4E3B-B0DC-A6E1F33DAA99}" type="parTrans" cxnId="{1EC4DA23-056F-4F87-9FA3-FEB72C8C0086}">
      <dgm:prSet/>
      <dgm:spPr/>
      <dgm:t>
        <a:bodyPr/>
        <a:lstStyle/>
        <a:p>
          <a:endParaRPr lang="en-US"/>
        </a:p>
      </dgm:t>
    </dgm:pt>
    <dgm:pt modelId="{C32B9CA6-151B-4EE7-A849-4C91F26F0D88}" type="sibTrans" cxnId="{1EC4DA23-056F-4F87-9FA3-FEB72C8C0086}">
      <dgm:prSet/>
      <dgm:spPr/>
      <dgm:t>
        <a:bodyPr/>
        <a:lstStyle/>
        <a:p>
          <a:endParaRPr lang="en-US"/>
        </a:p>
      </dgm:t>
    </dgm:pt>
    <dgm:pt modelId="{6FE47796-5F7E-4859-8483-CC1367D958BD}">
      <dgm:prSet phldrT="[Text]" custT="1"/>
      <dgm:spPr/>
      <dgm:t>
        <a:bodyPr/>
        <a:lstStyle/>
        <a:p>
          <a:pPr>
            <a:buFont typeface="Arial" panose="020B0604020202020204" pitchFamily="34" charset="0"/>
            <a:buChar char="•"/>
          </a:pPr>
          <a:r>
            <a:rPr lang="en-US" sz="1200" b="0" i="0" u="none">
              <a:solidFill>
                <a:schemeClr val="bg2"/>
              </a:solidFill>
              <a:latin typeface="Figtree" pitchFamily="2" charset="0"/>
            </a:rPr>
            <a:t>Adhere to all state and federal regulations relating to your position including the Health Insurance Portability and Accountability Act (HIPAA), Fraud &amp; Abuse and Occupational Safety and Health Administration (OSHA) laws. Always abide by company policies and procedures.</a:t>
          </a:r>
          <a:r>
            <a:rPr lang="en-US" sz="1200" b="0" i="0">
              <a:solidFill>
                <a:schemeClr val="bg2"/>
              </a:solidFill>
              <a:latin typeface="Figtree" pitchFamily="2" charset="0"/>
            </a:rPr>
            <a:t>​</a:t>
          </a:r>
          <a:endParaRPr lang="en-US" sz="1200">
            <a:solidFill>
              <a:schemeClr val="bg2"/>
            </a:solidFill>
            <a:latin typeface="Figtree" pitchFamily="2" charset="0"/>
          </a:endParaRPr>
        </a:p>
      </dgm:t>
    </dgm:pt>
    <dgm:pt modelId="{BCFCC78A-50C7-4375-AC14-8BE85A9DB96A}" type="parTrans" cxnId="{8BB4B1CD-F6A9-4D1F-9E14-C9EF78A2798D}">
      <dgm:prSet/>
      <dgm:spPr/>
      <dgm:t>
        <a:bodyPr/>
        <a:lstStyle/>
        <a:p>
          <a:endParaRPr lang="en-US"/>
        </a:p>
      </dgm:t>
    </dgm:pt>
    <dgm:pt modelId="{85141743-4B37-4FCB-8AC1-AF6612723C4E}" type="sibTrans" cxnId="{8BB4B1CD-F6A9-4D1F-9E14-C9EF78A2798D}">
      <dgm:prSet/>
      <dgm:spPr/>
      <dgm:t>
        <a:bodyPr/>
        <a:lstStyle/>
        <a:p>
          <a:endParaRPr lang="en-US"/>
        </a:p>
      </dgm:t>
    </dgm:pt>
    <dgm:pt modelId="{F34F7445-7AEC-4CCA-8B0E-66B5952F5C59}" type="pres">
      <dgm:prSet presAssocID="{8CA0E556-38FA-4BBE-A35D-4B2ADAF00D53}" presName="linear" presStyleCnt="0">
        <dgm:presLayoutVars>
          <dgm:dir/>
          <dgm:animLvl val="lvl"/>
          <dgm:resizeHandles val="exact"/>
        </dgm:presLayoutVars>
      </dgm:prSet>
      <dgm:spPr/>
    </dgm:pt>
    <dgm:pt modelId="{9A974271-84B0-4829-BA96-1E7D54DFFA22}" type="pres">
      <dgm:prSet presAssocID="{EFAC1634-9A7C-4482-9C7E-468F6ED95620}" presName="parentLin" presStyleCnt="0"/>
      <dgm:spPr/>
    </dgm:pt>
    <dgm:pt modelId="{458E98FF-D283-457C-8F68-932C2F82AEF9}" type="pres">
      <dgm:prSet presAssocID="{EFAC1634-9A7C-4482-9C7E-468F6ED95620}" presName="parentLeftMargin" presStyleLbl="node1" presStyleIdx="0" presStyleCnt="5"/>
      <dgm:spPr/>
    </dgm:pt>
    <dgm:pt modelId="{5F65EA60-8BB2-4229-BA6F-BDA6249686F4}" type="pres">
      <dgm:prSet presAssocID="{EFAC1634-9A7C-4482-9C7E-468F6ED95620}" presName="parentText" presStyleLbl="node1" presStyleIdx="0" presStyleCnt="5">
        <dgm:presLayoutVars>
          <dgm:chMax val="0"/>
          <dgm:bulletEnabled val="1"/>
        </dgm:presLayoutVars>
      </dgm:prSet>
      <dgm:spPr/>
    </dgm:pt>
    <dgm:pt modelId="{FA9689EF-D837-492C-AB6D-0E5C5E7CD643}" type="pres">
      <dgm:prSet presAssocID="{EFAC1634-9A7C-4482-9C7E-468F6ED95620}" presName="negativeSpace" presStyleCnt="0"/>
      <dgm:spPr/>
    </dgm:pt>
    <dgm:pt modelId="{BDD24523-D4F2-4103-9987-AB872FC68912}" type="pres">
      <dgm:prSet presAssocID="{EFAC1634-9A7C-4482-9C7E-468F6ED95620}" presName="childText" presStyleLbl="conFgAcc1" presStyleIdx="0" presStyleCnt="5">
        <dgm:presLayoutVars>
          <dgm:bulletEnabled val="1"/>
        </dgm:presLayoutVars>
      </dgm:prSet>
      <dgm:spPr/>
    </dgm:pt>
    <dgm:pt modelId="{CBD8FA20-165B-4425-8685-DC0FD2ADE0E9}" type="pres">
      <dgm:prSet presAssocID="{315D19B0-0C08-418C-81D0-C6EC50DD1AFA}" presName="spaceBetweenRectangles" presStyleCnt="0"/>
      <dgm:spPr/>
    </dgm:pt>
    <dgm:pt modelId="{68BFDF0F-F2F1-490C-944F-E80BE6083D5F}" type="pres">
      <dgm:prSet presAssocID="{E22AFB60-1407-4F4D-A428-922D82F52FC9}" presName="parentLin" presStyleCnt="0"/>
      <dgm:spPr/>
    </dgm:pt>
    <dgm:pt modelId="{21017E3A-5CEF-479D-A3ED-C99C035CB23C}" type="pres">
      <dgm:prSet presAssocID="{E22AFB60-1407-4F4D-A428-922D82F52FC9}" presName="parentLeftMargin" presStyleLbl="node1" presStyleIdx="0" presStyleCnt="5"/>
      <dgm:spPr/>
    </dgm:pt>
    <dgm:pt modelId="{21FCE3CF-AB25-4489-AE1F-6A84EC81677F}" type="pres">
      <dgm:prSet presAssocID="{E22AFB60-1407-4F4D-A428-922D82F52FC9}" presName="parentText" presStyleLbl="node1" presStyleIdx="1" presStyleCnt="5">
        <dgm:presLayoutVars>
          <dgm:chMax val="0"/>
          <dgm:bulletEnabled val="1"/>
        </dgm:presLayoutVars>
      </dgm:prSet>
      <dgm:spPr/>
    </dgm:pt>
    <dgm:pt modelId="{231C128D-3AF4-46C0-862A-28E41FA71E55}" type="pres">
      <dgm:prSet presAssocID="{E22AFB60-1407-4F4D-A428-922D82F52FC9}" presName="negativeSpace" presStyleCnt="0"/>
      <dgm:spPr/>
    </dgm:pt>
    <dgm:pt modelId="{ECF1D285-F2BE-4091-B091-78AFB8A17FBB}" type="pres">
      <dgm:prSet presAssocID="{E22AFB60-1407-4F4D-A428-922D82F52FC9}" presName="childText" presStyleLbl="conFgAcc1" presStyleIdx="1" presStyleCnt="5">
        <dgm:presLayoutVars>
          <dgm:bulletEnabled val="1"/>
        </dgm:presLayoutVars>
      </dgm:prSet>
      <dgm:spPr/>
    </dgm:pt>
    <dgm:pt modelId="{DFD74E1B-3B8E-4365-BD02-036FFD197A83}" type="pres">
      <dgm:prSet presAssocID="{576D4A37-D68B-4EC2-80F5-2673CABF83F7}" presName="spaceBetweenRectangles" presStyleCnt="0"/>
      <dgm:spPr/>
    </dgm:pt>
    <dgm:pt modelId="{4F96DA16-0EEA-4DC8-A77F-5AE032EF31A1}" type="pres">
      <dgm:prSet presAssocID="{1AD1331A-B840-4083-9133-B0659A9F8FAA}" presName="parentLin" presStyleCnt="0"/>
      <dgm:spPr/>
    </dgm:pt>
    <dgm:pt modelId="{C62D3E79-5B63-4477-B2CC-EAF60A5E62CC}" type="pres">
      <dgm:prSet presAssocID="{1AD1331A-B840-4083-9133-B0659A9F8FAA}" presName="parentLeftMargin" presStyleLbl="node1" presStyleIdx="1" presStyleCnt="5"/>
      <dgm:spPr/>
    </dgm:pt>
    <dgm:pt modelId="{C4CB0E3E-3989-4A42-99B6-3AEAE446B974}" type="pres">
      <dgm:prSet presAssocID="{1AD1331A-B840-4083-9133-B0659A9F8FAA}" presName="parentText" presStyleLbl="node1" presStyleIdx="2" presStyleCnt="5">
        <dgm:presLayoutVars>
          <dgm:chMax val="0"/>
          <dgm:bulletEnabled val="1"/>
        </dgm:presLayoutVars>
      </dgm:prSet>
      <dgm:spPr/>
    </dgm:pt>
    <dgm:pt modelId="{E15B552A-48C6-4A33-A781-FFBA4834F57D}" type="pres">
      <dgm:prSet presAssocID="{1AD1331A-B840-4083-9133-B0659A9F8FAA}" presName="negativeSpace" presStyleCnt="0"/>
      <dgm:spPr/>
    </dgm:pt>
    <dgm:pt modelId="{2CC7AFC2-C4B6-48D1-9C6E-0D604E55257F}" type="pres">
      <dgm:prSet presAssocID="{1AD1331A-B840-4083-9133-B0659A9F8FAA}" presName="childText" presStyleLbl="conFgAcc1" presStyleIdx="2" presStyleCnt="5">
        <dgm:presLayoutVars>
          <dgm:bulletEnabled val="1"/>
        </dgm:presLayoutVars>
      </dgm:prSet>
      <dgm:spPr/>
    </dgm:pt>
    <dgm:pt modelId="{598EB29C-B3FB-4549-8DD2-1EEDF3D77067}" type="pres">
      <dgm:prSet presAssocID="{0131FB83-4DC2-4304-9192-65B2E6B8829E}" presName="spaceBetweenRectangles" presStyleCnt="0"/>
      <dgm:spPr/>
    </dgm:pt>
    <dgm:pt modelId="{A3569354-C989-4725-9C78-4051ACFAC418}" type="pres">
      <dgm:prSet presAssocID="{52531775-06B3-469E-90DF-7D1115F4442E}" presName="parentLin" presStyleCnt="0"/>
      <dgm:spPr/>
    </dgm:pt>
    <dgm:pt modelId="{53A563E9-9365-431B-92FE-434932F0614C}" type="pres">
      <dgm:prSet presAssocID="{52531775-06B3-469E-90DF-7D1115F4442E}" presName="parentLeftMargin" presStyleLbl="node1" presStyleIdx="2" presStyleCnt="5"/>
      <dgm:spPr/>
    </dgm:pt>
    <dgm:pt modelId="{9DF3782C-13AD-4CD0-BF5D-E7D9A0F38E9D}" type="pres">
      <dgm:prSet presAssocID="{52531775-06B3-469E-90DF-7D1115F4442E}" presName="parentText" presStyleLbl="node1" presStyleIdx="3" presStyleCnt="5">
        <dgm:presLayoutVars>
          <dgm:chMax val="0"/>
          <dgm:bulletEnabled val="1"/>
        </dgm:presLayoutVars>
      </dgm:prSet>
      <dgm:spPr/>
    </dgm:pt>
    <dgm:pt modelId="{7BA9508F-E0DC-4CD9-A935-6A9CE78BCC02}" type="pres">
      <dgm:prSet presAssocID="{52531775-06B3-469E-90DF-7D1115F4442E}" presName="negativeSpace" presStyleCnt="0"/>
      <dgm:spPr/>
    </dgm:pt>
    <dgm:pt modelId="{CEDC3A78-49F8-43B5-9AAF-71191F616447}" type="pres">
      <dgm:prSet presAssocID="{52531775-06B3-469E-90DF-7D1115F4442E}" presName="childText" presStyleLbl="conFgAcc1" presStyleIdx="3" presStyleCnt="5">
        <dgm:presLayoutVars>
          <dgm:bulletEnabled val="1"/>
        </dgm:presLayoutVars>
      </dgm:prSet>
      <dgm:spPr/>
    </dgm:pt>
    <dgm:pt modelId="{49A43CCA-B53E-41DD-8C1C-8CF2407FE906}" type="pres">
      <dgm:prSet presAssocID="{DBA0B717-6052-4247-8991-E20071729F34}" presName="spaceBetweenRectangles" presStyleCnt="0"/>
      <dgm:spPr/>
    </dgm:pt>
    <dgm:pt modelId="{016A6806-D556-4DC0-8481-0DA324274CFE}" type="pres">
      <dgm:prSet presAssocID="{F69ECCE2-416A-4EE7-BC08-FB6D6C6B30D7}" presName="parentLin" presStyleCnt="0"/>
      <dgm:spPr/>
    </dgm:pt>
    <dgm:pt modelId="{6DA5F665-CD64-42DE-8BEF-6FC4CB807E33}" type="pres">
      <dgm:prSet presAssocID="{F69ECCE2-416A-4EE7-BC08-FB6D6C6B30D7}" presName="parentLeftMargin" presStyleLbl="node1" presStyleIdx="3" presStyleCnt="5"/>
      <dgm:spPr/>
    </dgm:pt>
    <dgm:pt modelId="{FBEBF12A-7D3C-4EB2-88AC-B0E528919577}" type="pres">
      <dgm:prSet presAssocID="{F69ECCE2-416A-4EE7-BC08-FB6D6C6B30D7}" presName="parentText" presStyleLbl="node1" presStyleIdx="4" presStyleCnt="5">
        <dgm:presLayoutVars>
          <dgm:chMax val="0"/>
          <dgm:bulletEnabled val="1"/>
        </dgm:presLayoutVars>
      </dgm:prSet>
      <dgm:spPr/>
    </dgm:pt>
    <dgm:pt modelId="{472460C9-56CE-4057-864B-59C51E7E3AAC}" type="pres">
      <dgm:prSet presAssocID="{F69ECCE2-416A-4EE7-BC08-FB6D6C6B30D7}" presName="negativeSpace" presStyleCnt="0"/>
      <dgm:spPr/>
    </dgm:pt>
    <dgm:pt modelId="{56CFAC5B-BA57-4E56-A63D-56B181D55F70}" type="pres">
      <dgm:prSet presAssocID="{F69ECCE2-416A-4EE7-BC08-FB6D6C6B30D7}" presName="childText" presStyleLbl="conFgAcc1" presStyleIdx="4" presStyleCnt="5">
        <dgm:presLayoutVars>
          <dgm:bulletEnabled val="1"/>
        </dgm:presLayoutVars>
      </dgm:prSet>
      <dgm:spPr/>
    </dgm:pt>
  </dgm:ptLst>
  <dgm:cxnLst>
    <dgm:cxn modelId="{C8507807-0A3E-4742-98E7-63A4CFFA7E0D}" srcId="{EFAC1634-9A7C-4482-9C7E-468F6ED95620}" destId="{813178B4-6D44-450A-83FA-2EEA4E4884BC}" srcOrd="0" destOrd="0" parTransId="{EE57D85A-8FF7-46E5-99B9-12A9112FCF98}" sibTransId="{96F639FA-BB0B-4416-A353-A46281F339CC}"/>
    <dgm:cxn modelId="{185C380C-B558-4813-BDD8-A663EC53AF3C}" srcId="{8CA0E556-38FA-4BBE-A35D-4B2ADAF00D53}" destId="{52531775-06B3-469E-90DF-7D1115F4442E}" srcOrd="3" destOrd="0" parTransId="{97130121-9E0F-4DAE-8157-5174F3774553}" sibTransId="{DBA0B717-6052-4247-8991-E20071729F34}"/>
    <dgm:cxn modelId="{1EC4DA23-056F-4F87-9FA3-FEB72C8C0086}" srcId="{52531775-06B3-469E-90DF-7D1115F4442E}" destId="{F131537D-017E-45BC-886D-27FF2A13DF27}" srcOrd="0" destOrd="0" parTransId="{85F476B0-68C8-4E3B-B0DC-A6E1F33DAA99}" sibTransId="{C32B9CA6-151B-4EE7-A849-4C91F26F0D88}"/>
    <dgm:cxn modelId="{D4B41230-803A-483D-AF17-F96D95FB4442}" type="presOf" srcId="{1AD1331A-B840-4083-9133-B0659A9F8FAA}" destId="{C62D3E79-5B63-4477-B2CC-EAF60A5E62CC}" srcOrd="0" destOrd="0" presId="urn:microsoft.com/office/officeart/2005/8/layout/list1"/>
    <dgm:cxn modelId="{374CE55C-9BF7-4D99-BCE8-BEDAAE6CBD8E}" type="presOf" srcId="{E22AFB60-1407-4F4D-A428-922D82F52FC9}" destId="{21017E3A-5CEF-479D-A3ED-C99C035CB23C}" srcOrd="0" destOrd="0" presId="urn:microsoft.com/office/officeart/2005/8/layout/list1"/>
    <dgm:cxn modelId="{EC5D1267-4607-43DA-9702-B38EC0FFFB29}" type="presOf" srcId="{F69ECCE2-416A-4EE7-BC08-FB6D6C6B30D7}" destId="{6DA5F665-CD64-42DE-8BEF-6FC4CB807E33}" srcOrd="0" destOrd="0" presId="urn:microsoft.com/office/officeart/2005/8/layout/list1"/>
    <dgm:cxn modelId="{F4872147-0FFB-4118-997F-744459F0B315}" srcId="{8CA0E556-38FA-4BBE-A35D-4B2ADAF00D53}" destId="{E22AFB60-1407-4F4D-A428-922D82F52FC9}" srcOrd="1" destOrd="0" parTransId="{185C7637-80E0-465C-9D01-3E136AED2D32}" sibTransId="{576D4A37-D68B-4EC2-80F5-2673CABF83F7}"/>
    <dgm:cxn modelId="{D40A4669-689C-4E2C-9DD3-3F3DA4BD6344}" srcId="{8CA0E556-38FA-4BBE-A35D-4B2ADAF00D53}" destId="{F69ECCE2-416A-4EE7-BC08-FB6D6C6B30D7}" srcOrd="4" destOrd="0" parTransId="{9A297AA3-E2BF-44A4-ABDC-67646429E838}" sibTransId="{80A1CD6A-A0D9-4B69-B29D-C4111B473273}"/>
    <dgm:cxn modelId="{B959466B-76EE-4EF6-907D-70C2C75B1CA3}" type="presOf" srcId="{6FE47796-5F7E-4859-8483-CC1367D958BD}" destId="{56CFAC5B-BA57-4E56-A63D-56B181D55F70}" srcOrd="0" destOrd="0" presId="urn:microsoft.com/office/officeart/2005/8/layout/list1"/>
    <dgm:cxn modelId="{1FC07B74-2FA1-4292-B374-ACED2CAE9E53}" type="presOf" srcId="{EFAC1634-9A7C-4482-9C7E-468F6ED95620}" destId="{5F65EA60-8BB2-4229-BA6F-BDA6249686F4}" srcOrd="1" destOrd="0" presId="urn:microsoft.com/office/officeart/2005/8/layout/list1"/>
    <dgm:cxn modelId="{DA8AFF55-91FF-43C4-8436-386F16D25D3C}" type="presOf" srcId="{93A972A3-0D39-4167-8E89-8573745D8CCB}" destId="{2CC7AFC2-C4B6-48D1-9C6E-0D604E55257F}" srcOrd="0" destOrd="0" presId="urn:microsoft.com/office/officeart/2005/8/layout/list1"/>
    <dgm:cxn modelId="{6205E87E-7968-4D64-A20F-B069A9D44A39}" type="presOf" srcId="{813178B4-6D44-450A-83FA-2EEA4E4884BC}" destId="{BDD24523-D4F2-4103-9987-AB872FC68912}" srcOrd="0" destOrd="0" presId="urn:microsoft.com/office/officeart/2005/8/layout/list1"/>
    <dgm:cxn modelId="{AC88A689-FE2F-47A3-93A3-490FA2F2446B}" type="presOf" srcId="{52531775-06B3-469E-90DF-7D1115F4442E}" destId="{9DF3782C-13AD-4CD0-BF5D-E7D9A0F38E9D}" srcOrd="1" destOrd="0" presId="urn:microsoft.com/office/officeart/2005/8/layout/list1"/>
    <dgm:cxn modelId="{4CBF92AA-60C1-445B-9C95-13EDF4EB1394}" type="presOf" srcId="{F69ECCE2-416A-4EE7-BC08-FB6D6C6B30D7}" destId="{FBEBF12A-7D3C-4EB2-88AC-B0E528919577}" srcOrd="1" destOrd="0" presId="urn:microsoft.com/office/officeart/2005/8/layout/list1"/>
    <dgm:cxn modelId="{08E25DAC-513D-4AEF-A70B-191739232517}" srcId="{E22AFB60-1407-4F4D-A428-922D82F52FC9}" destId="{D28C0234-6AD8-43FB-B398-AE5F05CDB64D}" srcOrd="0" destOrd="0" parTransId="{5C50277B-088B-42B7-9E3C-AA82878E5FD1}" sibTransId="{B9614BFE-1300-44AB-A539-4DA7E4729D51}"/>
    <dgm:cxn modelId="{4E7289B4-76BD-42E0-936C-8B0A4DDFA6E4}" type="presOf" srcId="{F131537D-017E-45BC-886D-27FF2A13DF27}" destId="{CEDC3A78-49F8-43B5-9AAF-71191F616447}" srcOrd="0" destOrd="0" presId="urn:microsoft.com/office/officeart/2005/8/layout/list1"/>
    <dgm:cxn modelId="{AFE63EB9-D9A5-4A21-8124-0401F41CDFDE}" type="presOf" srcId="{E22AFB60-1407-4F4D-A428-922D82F52FC9}" destId="{21FCE3CF-AB25-4489-AE1F-6A84EC81677F}" srcOrd="1" destOrd="0" presId="urn:microsoft.com/office/officeart/2005/8/layout/list1"/>
    <dgm:cxn modelId="{85B398C1-4662-4823-8E4B-3D3927C1D345}" srcId="{1AD1331A-B840-4083-9133-B0659A9F8FAA}" destId="{93A972A3-0D39-4167-8E89-8573745D8CCB}" srcOrd="0" destOrd="0" parTransId="{D709A40A-C0B9-4C72-8D20-EB7365772F78}" sibTransId="{409A102F-925B-4BF7-A486-2575482362F7}"/>
    <dgm:cxn modelId="{B56D26C6-FD8C-40E2-883E-9A7D9B1B9480}" type="presOf" srcId="{8CA0E556-38FA-4BBE-A35D-4B2ADAF00D53}" destId="{F34F7445-7AEC-4CCA-8B0E-66B5952F5C59}" srcOrd="0" destOrd="0" presId="urn:microsoft.com/office/officeart/2005/8/layout/list1"/>
    <dgm:cxn modelId="{8BB4B1CD-F6A9-4D1F-9E14-C9EF78A2798D}" srcId="{F69ECCE2-416A-4EE7-BC08-FB6D6C6B30D7}" destId="{6FE47796-5F7E-4859-8483-CC1367D958BD}" srcOrd="0" destOrd="0" parTransId="{BCFCC78A-50C7-4375-AC14-8BE85A9DB96A}" sibTransId="{85141743-4B37-4FCB-8AC1-AF6612723C4E}"/>
    <dgm:cxn modelId="{EAEB4CD0-B5AB-4A4B-B125-A99B73F98704}" type="presOf" srcId="{52531775-06B3-469E-90DF-7D1115F4442E}" destId="{53A563E9-9365-431B-92FE-434932F0614C}" srcOrd="0" destOrd="0" presId="urn:microsoft.com/office/officeart/2005/8/layout/list1"/>
    <dgm:cxn modelId="{DC421AD8-52A2-4F63-AC8C-144D9DB92520}" type="presOf" srcId="{EFAC1634-9A7C-4482-9C7E-468F6ED95620}" destId="{458E98FF-D283-457C-8F68-932C2F82AEF9}" srcOrd="0" destOrd="0" presId="urn:microsoft.com/office/officeart/2005/8/layout/list1"/>
    <dgm:cxn modelId="{71565CE7-EEAD-4EA1-A4A8-8CA9BF8D5681}" type="presOf" srcId="{D28C0234-6AD8-43FB-B398-AE5F05CDB64D}" destId="{ECF1D285-F2BE-4091-B091-78AFB8A17FBB}" srcOrd="0" destOrd="0" presId="urn:microsoft.com/office/officeart/2005/8/layout/list1"/>
    <dgm:cxn modelId="{82E4CCE8-DF85-465F-959E-D9028B683918}" srcId="{8CA0E556-38FA-4BBE-A35D-4B2ADAF00D53}" destId="{1AD1331A-B840-4083-9133-B0659A9F8FAA}" srcOrd="2" destOrd="0" parTransId="{20B05F83-6236-4A81-9100-DEBAA0765B48}" sibTransId="{0131FB83-4DC2-4304-9192-65B2E6B8829E}"/>
    <dgm:cxn modelId="{83EB01F7-3B2E-459F-A1D0-ADD5546DD0B6}" srcId="{8CA0E556-38FA-4BBE-A35D-4B2ADAF00D53}" destId="{EFAC1634-9A7C-4482-9C7E-468F6ED95620}" srcOrd="0" destOrd="0" parTransId="{B8A051E8-EEDA-46B5-A86D-ADBBBA1243FD}" sibTransId="{315D19B0-0C08-418C-81D0-C6EC50DD1AFA}"/>
    <dgm:cxn modelId="{6823D0FD-C36D-4F03-8B71-1D4FAF6477AE}" type="presOf" srcId="{1AD1331A-B840-4083-9133-B0659A9F8FAA}" destId="{C4CB0E3E-3989-4A42-99B6-3AEAE446B974}" srcOrd="1" destOrd="0" presId="urn:microsoft.com/office/officeart/2005/8/layout/list1"/>
    <dgm:cxn modelId="{D7B8D70B-340C-4A92-BAD9-4688EE95EB5E}" type="presParOf" srcId="{F34F7445-7AEC-4CCA-8B0E-66B5952F5C59}" destId="{9A974271-84B0-4829-BA96-1E7D54DFFA22}" srcOrd="0" destOrd="0" presId="urn:microsoft.com/office/officeart/2005/8/layout/list1"/>
    <dgm:cxn modelId="{62AE0F06-9419-4352-9864-029161D97473}" type="presParOf" srcId="{9A974271-84B0-4829-BA96-1E7D54DFFA22}" destId="{458E98FF-D283-457C-8F68-932C2F82AEF9}" srcOrd="0" destOrd="0" presId="urn:microsoft.com/office/officeart/2005/8/layout/list1"/>
    <dgm:cxn modelId="{9EF6E564-B3E7-4D0C-A889-B397695CF85C}" type="presParOf" srcId="{9A974271-84B0-4829-BA96-1E7D54DFFA22}" destId="{5F65EA60-8BB2-4229-BA6F-BDA6249686F4}" srcOrd="1" destOrd="0" presId="urn:microsoft.com/office/officeart/2005/8/layout/list1"/>
    <dgm:cxn modelId="{8EB8A924-8A61-488E-A154-1D8C078EBB1B}" type="presParOf" srcId="{F34F7445-7AEC-4CCA-8B0E-66B5952F5C59}" destId="{FA9689EF-D837-492C-AB6D-0E5C5E7CD643}" srcOrd="1" destOrd="0" presId="urn:microsoft.com/office/officeart/2005/8/layout/list1"/>
    <dgm:cxn modelId="{072685C1-61C5-43F8-B001-5267A7F7A1CD}" type="presParOf" srcId="{F34F7445-7AEC-4CCA-8B0E-66B5952F5C59}" destId="{BDD24523-D4F2-4103-9987-AB872FC68912}" srcOrd="2" destOrd="0" presId="urn:microsoft.com/office/officeart/2005/8/layout/list1"/>
    <dgm:cxn modelId="{C3592229-5A6A-4DAA-8B01-66B726638094}" type="presParOf" srcId="{F34F7445-7AEC-4CCA-8B0E-66B5952F5C59}" destId="{CBD8FA20-165B-4425-8685-DC0FD2ADE0E9}" srcOrd="3" destOrd="0" presId="urn:microsoft.com/office/officeart/2005/8/layout/list1"/>
    <dgm:cxn modelId="{3D1589D7-12EB-4454-83C1-2FB602C79494}" type="presParOf" srcId="{F34F7445-7AEC-4CCA-8B0E-66B5952F5C59}" destId="{68BFDF0F-F2F1-490C-944F-E80BE6083D5F}" srcOrd="4" destOrd="0" presId="urn:microsoft.com/office/officeart/2005/8/layout/list1"/>
    <dgm:cxn modelId="{2413BDC4-8AF6-487E-BC07-16E2203C679A}" type="presParOf" srcId="{68BFDF0F-F2F1-490C-944F-E80BE6083D5F}" destId="{21017E3A-5CEF-479D-A3ED-C99C035CB23C}" srcOrd="0" destOrd="0" presId="urn:microsoft.com/office/officeart/2005/8/layout/list1"/>
    <dgm:cxn modelId="{F1E721EB-1C27-46C9-A564-ED599E74D180}" type="presParOf" srcId="{68BFDF0F-F2F1-490C-944F-E80BE6083D5F}" destId="{21FCE3CF-AB25-4489-AE1F-6A84EC81677F}" srcOrd="1" destOrd="0" presId="urn:microsoft.com/office/officeart/2005/8/layout/list1"/>
    <dgm:cxn modelId="{17F77744-7408-4C65-80B9-18E5B760C628}" type="presParOf" srcId="{F34F7445-7AEC-4CCA-8B0E-66B5952F5C59}" destId="{231C128D-3AF4-46C0-862A-28E41FA71E55}" srcOrd="5" destOrd="0" presId="urn:microsoft.com/office/officeart/2005/8/layout/list1"/>
    <dgm:cxn modelId="{5CB1749F-B9B6-4FA0-BD40-12F26F9086B9}" type="presParOf" srcId="{F34F7445-7AEC-4CCA-8B0E-66B5952F5C59}" destId="{ECF1D285-F2BE-4091-B091-78AFB8A17FBB}" srcOrd="6" destOrd="0" presId="urn:microsoft.com/office/officeart/2005/8/layout/list1"/>
    <dgm:cxn modelId="{0982EC93-005A-4C58-BF65-4224E8DFE0DD}" type="presParOf" srcId="{F34F7445-7AEC-4CCA-8B0E-66B5952F5C59}" destId="{DFD74E1B-3B8E-4365-BD02-036FFD197A83}" srcOrd="7" destOrd="0" presId="urn:microsoft.com/office/officeart/2005/8/layout/list1"/>
    <dgm:cxn modelId="{FD9CD93E-7A8B-49B8-9E5C-8EE03908CF03}" type="presParOf" srcId="{F34F7445-7AEC-4CCA-8B0E-66B5952F5C59}" destId="{4F96DA16-0EEA-4DC8-A77F-5AE032EF31A1}" srcOrd="8" destOrd="0" presId="urn:microsoft.com/office/officeart/2005/8/layout/list1"/>
    <dgm:cxn modelId="{1630D119-FDE2-4A17-B47E-1DCC3AA75457}" type="presParOf" srcId="{4F96DA16-0EEA-4DC8-A77F-5AE032EF31A1}" destId="{C62D3E79-5B63-4477-B2CC-EAF60A5E62CC}" srcOrd="0" destOrd="0" presId="urn:microsoft.com/office/officeart/2005/8/layout/list1"/>
    <dgm:cxn modelId="{D9100D41-9E75-4977-B97B-55BD26155A0C}" type="presParOf" srcId="{4F96DA16-0EEA-4DC8-A77F-5AE032EF31A1}" destId="{C4CB0E3E-3989-4A42-99B6-3AEAE446B974}" srcOrd="1" destOrd="0" presId="urn:microsoft.com/office/officeart/2005/8/layout/list1"/>
    <dgm:cxn modelId="{BD368FF1-0748-4153-A9AD-2E127EF0F4E7}" type="presParOf" srcId="{F34F7445-7AEC-4CCA-8B0E-66B5952F5C59}" destId="{E15B552A-48C6-4A33-A781-FFBA4834F57D}" srcOrd="9" destOrd="0" presId="urn:microsoft.com/office/officeart/2005/8/layout/list1"/>
    <dgm:cxn modelId="{C7B9306B-7015-46F1-81BE-8374D6A1EF80}" type="presParOf" srcId="{F34F7445-7AEC-4CCA-8B0E-66B5952F5C59}" destId="{2CC7AFC2-C4B6-48D1-9C6E-0D604E55257F}" srcOrd="10" destOrd="0" presId="urn:microsoft.com/office/officeart/2005/8/layout/list1"/>
    <dgm:cxn modelId="{68270231-7DEA-461D-B49F-64213E42DF1C}" type="presParOf" srcId="{F34F7445-7AEC-4CCA-8B0E-66B5952F5C59}" destId="{598EB29C-B3FB-4549-8DD2-1EEDF3D77067}" srcOrd="11" destOrd="0" presId="urn:microsoft.com/office/officeart/2005/8/layout/list1"/>
    <dgm:cxn modelId="{DABE1AE4-A3EC-413B-A62C-99A70F48C84E}" type="presParOf" srcId="{F34F7445-7AEC-4CCA-8B0E-66B5952F5C59}" destId="{A3569354-C989-4725-9C78-4051ACFAC418}" srcOrd="12" destOrd="0" presId="urn:microsoft.com/office/officeart/2005/8/layout/list1"/>
    <dgm:cxn modelId="{3E37FD6E-0117-485C-9CBA-9CBE79509B85}" type="presParOf" srcId="{A3569354-C989-4725-9C78-4051ACFAC418}" destId="{53A563E9-9365-431B-92FE-434932F0614C}" srcOrd="0" destOrd="0" presId="urn:microsoft.com/office/officeart/2005/8/layout/list1"/>
    <dgm:cxn modelId="{367DD4F2-D7E9-4627-935D-51D3C99A0373}" type="presParOf" srcId="{A3569354-C989-4725-9C78-4051ACFAC418}" destId="{9DF3782C-13AD-4CD0-BF5D-E7D9A0F38E9D}" srcOrd="1" destOrd="0" presId="urn:microsoft.com/office/officeart/2005/8/layout/list1"/>
    <dgm:cxn modelId="{83EE416D-A074-4744-9DA6-548CAEEABE3D}" type="presParOf" srcId="{F34F7445-7AEC-4CCA-8B0E-66B5952F5C59}" destId="{7BA9508F-E0DC-4CD9-A935-6A9CE78BCC02}" srcOrd="13" destOrd="0" presId="urn:microsoft.com/office/officeart/2005/8/layout/list1"/>
    <dgm:cxn modelId="{6B038CBC-DB0E-49D9-8DB4-1B3F4A5B6CCF}" type="presParOf" srcId="{F34F7445-7AEC-4CCA-8B0E-66B5952F5C59}" destId="{CEDC3A78-49F8-43B5-9AAF-71191F616447}" srcOrd="14" destOrd="0" presId="urn:microsoft.com/office/officeart/2005/8/layout/list1"/>
    <dgm:cxn modelId="{582970E1-E65B-46E1-8ECF-B53D0048CA6A}" type="presParOf" srcId="{F34F7445-7AEC-4CCA-8B0E-66B5952F5C59}" destId="{49A43CCA-B53E-41DD-8C1C-8CF2407FE906}" srcOrd="15" destOrd="0" presId="urn:microsoft.com/office/officeart/2005/8/layout/list1"/>
    <dgm:cxn modelId="{7847AF26-DA0B-44D1-B60E-D2B69E4CFA95}" type="presParOf" srcId="{F34F7445-7AEC-4CCA-8B0E-66B5952F5C59}" destId="{016A6806-D556-4DC0-8481-0DA324274CFE}" srcOrd="16" destOrd="0" presId="urn:microsoft.com/office/officeart/2005/8/layout/list1"/>
    <dgm:cxn modelId="{DC858663-2A5E-4849-8774-E62D673F954A}" type="presParOf" srcId="{016A6806-D556-4DC0-8481-0DA324274CFE}" destId="{6DA5F665-CD64-42DE-8BEF-6FC4CB807E33}" srcOrd="0" destOrd="0" presId="urn:microsoft.com/office/officeart/2005/8/layout/list1"/>
    <dgm:cxn modelId="{EE94E561-6AAF-4FD7-A6E2-EDD0D01B7EC0}" type="presParOf" srcId="{016A6806-D556-4DC0-8481-0DA324274CFE}" destId="{FBEBF12A-7D3C-4EB2-88AC-B0E528919577}" srcOrd="1" destOrd="0" presId="urn:microsoft.com/office/officeart/2005/8/layout/list1"/>
    <dgm:cxn modelId="{0CB99BEB-C13C-431F-98F5-38BB2433F738}" type="presParOf" srcId="{F34F7445-7AEC-4CCA-8B0E-66B5952F5C59}" destId="{472460C9-56CE-4057-864B-59C51E7E3AAC}" srcOrd="17" destOrd="0" presId="urn:microsoft.com/office/officeart/2005/8/layout/list1"/>
    <dgm:cxn modelId="{01C94AA9-C631-446A-A9FB-E0904225FDE0}" type="presParOf" srcId="{F34F7445-7AEC-4CCA-8B0E-66B5952F5C59}" destId="{56CFAC5B-BA57-4E56-A63D-56B181D55F70}"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BCA0E070-86B6-4F83-A1CB-51623E814294}" type="doc">
      <dgm:prSet loTypeId="urn:microsoft.com/office/officeart/2005/8/layout/vList3" loCatId="picture" qsTypeId="urn:microsoft.com/office/officeart/2005/8/quickstyle/simple1" qsCatId="simple" csTypeId="urn:microsoft.com/office/officeart/2005/8/colors/accent0_3" csCatId="mainScheme" phldr="1"/>
      <dgm:spPr/>
      <dgm:t>
        <a:bodyPr/>
        <a:lstStyle/>
        <a:p>
          <a:endParaRPr lang="en-US"/>
        </a:p>
      </dgm:t>
    </dgm:pt>
    <dgm:pt modelId="{25C22E0F-0F5A-4EDB-9D4E-A62BA8D5A2F0}">
      <dgm:prSet phldrT="[Text]" custT="1"/>
      <dgm:spPr/>
      <dgm:t>
        <a:bodyPr/>
        <a:lstStyle/>
        <a:p>
          <a:pPr>
            <a:buFont typeface="Arial" panose="020B0604020202020204" pitchFamily="34" charset="0"/>
            <a:buChar char="•"/>
          </a:pPr>
          <a:r>
            <a:rPr lang="en-US" sz="1400" b="1" i="0" u="none" dirty="0">
              <a:latin typeface="Figtree" pitchFamily="2" charset="0"/>
            </a:rPr>
            <a:t>Increase the number of members with substance use disorders provided transitional housing through Adapt’s Progress Point (previously called Recovery Lodge) by at least 2% in 2024.</a:t>
          </a:r>
          <a:r>
            <a:rPr lang="en-US" sz="1400" b="1" i="0" dirty="0">
              <a:latin typeface="Figtree" pitchFamily="2" charset="0"/>
            </a:rPr>
            <a:t>​</a:t>
          </a:r>
          <a:endParaRPr lang="en-US" sz="1400" b="1" dirty="0">
            <a:latin typeface="Figtree" pitchFamily="2" charset="0"/>
          </a:endParaRPr>
        </a:p>
      </dgm:t>
    </dgm:pt>
    <dgm:pt modelId="{E84594F9-C868-42B8-BAF7-9020E0AE53B1}" type="parTrans" cxnId="{D36443A0-2134-487D-A77F-AEC7DADD0806}">
      <dgm:prSet/>
      <dgm:spPr/>
      <dgm:t>
        <a:bodyPr/>
        <a:lstStyle/>
        <a:p>
          <a:endParaRPr lang="en-US"/>
        </a:p>
      </dgm:t>
    </dgm:pt>
    <dgm:pt modelId="{7951676F-5F92-4603-99A0-6F7AE63B4437}" type="sibTrans" cxnId="{D36443A0-2134-487D-A77F-AEC7DADD0806}">
      <dgm:prSet/>
      <dgm:spPr/>
      <dgm:t>
        <a:bodyPr/>
        <a:lstStyle/>
        <a:p>
          <a:endParaRPr lang="en-US"/>
        </a:p>
      </dgm:t>
    </dgm:pt>
    <dgm:pt modelId="{F1021F50-DDF7-48FA-A88A-9BBDB6056BCD}">
      <dgm:prSet custT="1"/>
      <dgm:spPr/>
      <dgm:t>
        <a:bodyPr/>
        <a:lstStyle/>
        <a:p>
          <a:pPr>
            <a:buFont typeface="Arial" panose="020B0604020202020204" pitchFamily="34" charset="0"/>
            <a:buChar char="•"/>
          </a:pPr>
          <a:r>
            <a:rPr lang="en-US" sz="1400" b="1" i="0" u="none" dirty="0">
              <a:latin typeface="Figtree" pitchFamily="2" charset="0"/>
            </a:rPr>
            <a:t>Increase the capacity of Adapt's Rodeway Project (Value Inn) for individuals experiencing behavioral health concerns and in need of transitional housing, by adding 10 beds by the end of 2024.</a:t>
          </a:r>
          <a:r>
            <a:rPr lang="en-US" sz="1400" b="1" i="0" dirty="0">
              <a:latin typeface="Figtree" pitchFamily="2" charset="0"/>
            </a:rPr>
            <a:t>​</a:t>
          </a:r>
        </a:p>
      </dgm:t>
    </dgm:pt>
    <dgm:pt modelId="{09CF0995-1D73-4C90-9AF9-62F00A8ABFD8}" type="parTrans" cxnId="{CCC2E711-FCDF-484B-B204-407CFFD430C8}">
      <dgm:prSet/>
      <dgm:spPr/>
      <dgm:t>
        <a:bodyPr/>
        <a:lstStyle/>
        <a:p>
          <a:endParaRPr lang="en-US"/>
        </a:p>
      </dgm:t>
    </dgm:pt>
    <dgm:pt modelId="{197B9564-61CF-4603-A1CA-B82F430C7753}" type="sibTrans" cxnId="{CCC2E711-FCDF-484B-B204-407CFFD430C8}">
      <dgm:prSet/>
      <dgm:spPr/>
      <dgm:t>
        <a:bodyPr/>
        <a:lstStyle/>
        <a:p>
          <a:endParaRPr lang="en-US"/>
        </a:p>
      </dgm:t>
    </dgm:pt>
    <dgm:pt modelId="{D1CB01C5-8D5B-4081-945D-63142DFACA3E}">
      <dgm:prSet custT="1"/>
      <dgm:spPr/>
      <dgm:t>
        <a:bodyPr/>
        <a:lstStyle/>
        <a:p>
          <a:pPr>
            <a:buFont typeface="Arial" panose="020B0604020202020204" pitchFamily="34" charset="0"/>
            <a:buChar char="•"/>
          </a:pPr>
          <a:r>
            <a:rPr lang="en-US" sz="1400" b="1" i="0" u="none">
              <a:latin typeface="Figtree" pitchFamily="2" charset="0"/>
            </a:rPr>
            <a:t>Implement quarterly tracking and monitoring of the number of members with behavioral health needs receiving financial assistance for housing-related needs. Identify trends and opportunities for improvement in housing support services.</a:t>
          </a:r>
          <a:r>
            <a:rPr lang="en-US" sz="1400" b="1" i="0">
              <a:latin typeface="Figtree" pitchFamily="2" charset="0"/>
            </a:rPr>
            <a:t>​</a:t>
          </a:r>
        </a:p>
      </dgm:t>
    </dgm:pt>
    <dgm:pt modelId="{55D7A335-1EB6-40C6-A5EE-0086FC033CE2}" type="parTrans" cxnId="{F25B6132-D18B-4F90-98B4-01F550DD4D5A}">
      <dgm:prSet/>
      <dgm:spPr/>
      <dgm:t>
        <a:bodyPr/>
        <a:lstStyle/>
        <a:p>
          <a:endParaRPr lang="en-US"/>
        </a:p>
      </dgm:t>
    </dgm:pt>
    <dgm:pt modelId="{5E4C5F0E-B76A-4B8D-AB65-B7A6E68B17F2}" type="sibTrans" cxnId="{F25B6132-D18B-4F90-98B4-01F550DD4D5A}">
      <dgm:prSet/>
      <dgm:spPr/>
      <dgm:t>
        <a:bodyPr/>
        <a:lstStyle/>
        <a:p>
          <a:endParaRPr lang="en-US"/>
        </a:p>
      </dgm:t>
    </dgm:pt>
    <dgm:pt modelId="{1729E225-92D2-447E-8097-1DCF8B936DF7}" type="pres">
      <dgm:prSet presAssocID="{BCA0E070-86B6-4F83-A1CB-51623E814294}" presName="linearFlow" presStyleCnt="0">
        <dgm:presLayoutVars>
          <dgm:dir/>
          <dgm:resizeHandles val="exact"/>
        </dgm:presLayoutVars>
      </dgm:prSet>
      <dgm:spPr/>
    </dgm:pt>
    <dgm:pt modelId="{8A61D065-24F3-48BB-AB3E-A77986482FB2}" type="pres">
      <dgm:prSet presAssocID="{25C22E0F-0F5A-4EDB-9D4E-A62BA8D5A2F0}" presName="composite" presStyleCnt="0"/>
      <dgm:spPr/>
    </dgm:pt>
    <dgm:pt modelId="{301474E7-27C6-4E6B-B159-E03485250D25}" type="pres">
      <dgm:prSet presAssocID="{25C22E0F-0F5A-4EDB-9D4E-A62BA8D5A2F0}" presName="imgShp" presStyleLbl="fgImgPlace1" presStyleIdx="0" presStyleCnt="3" custScaleX="77859" custScaleY="76316" custLinFactNeighborX="-31982" custLinFactNeighborY="46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with solid fill"/>
        </a:ext>
      </dgm:extLst>
    </dgm:pt>
    <dgm:pt modelId="{16EC7A6A-A84C-4C76-BC7C-E6F9AF61E048}" type="pres">
      <dgm:prSet presAssocID="{25C22E0F-0F5A-4EDB-9D4E-A62BA8D5A2F0}" presName="txShp" presStyleLbl="node1" presStyleIdx="0" presStyleCnt="3">
        <dgm:presLayoutVars>
          <dgm:bulletEnabled val="1"/>
        </dgm:presLayoutVars>
      </dgm:prSet>
      <dgm:spPr/>
    </dgm:pt>
    <dgm:pt modelId="{5FB3CCE4-0E31-4988-8D58-AE2B17A4D8AC}" type="pres">
      <dgm:prSet presAssocID="{7951676F-5F92-4603-99A0-6F7AE63B4437}" presName="spacing" presStyleCnt="0"/>
      <dgm:spPr/>
    </dgm:pt>
    <dgm:pt modelId="{31B78DED-4F20-4544-8DD1-235D69542D18}" type="pres">
      <dgm:prSet presAssocID="{F1021F50-DDF7-48FA-A88A-9BBDB6056BCD}" presName="composite" presStyleCnt="0"/>
      <dgm:spPr/>
    </dgm:pt>
    <dgm:pt modelId="{806D0E4F-615B-4E21-98DF-398BDE0D0AA7}" type="pres">
      <dgm:prSet presAssocID="{F1021F50-DDF7-48FA-A88A-9BBDB6056BCD}" presName="imgShp" presStyleLbl="fgImgPlace1" presStyleIdx="1" presStyleCnt="3" custScaleX="82363" custScaleY="83200" custLinFactNeighborX="-34185" custLinFactNeighborY="228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with solid fill"/>
        </a:ext>
      </dgm:extLst>
    </dgm:pt>
    <dgm:pt modelId="{9F32DF7F-655B-4DAE-B54E-271F078980CF}" type="pres">
      <dgm:prSet presAssocID="{F1021F50-DDF7-48FA-A88A-9BBDB6056BCD}" presName="txShp" presStyleLbl="node1" presStyleIdx="1" presStyleCnt="3">
        <dgm:presLayoutVars>
          <dgm:bulletEnabled val="1"/>
        </dgm:presLayoutVars>
      </dgm:prSet>
      <dgm:spPr/>
    </dgm:pt>
    <dgm:pt modelId="{61FBEA70-8B12-4194-8E88-B01879373ADA}" type="pres">
      <dgm:prSet presAssocID="{197B9564-61CF-4603-A1CA-B82F430C7753}" presName="spacing" presStyleCnt="0"/>
      <dgm:spPr/>
    </dgm:pt>
    <dgm:pt modelId="{3262854C-CC79-445B-810B-F36D32B710B0}" type="pres">
      <dgm:prSet presAssocID="{D1CB01C5-8D5B-4081-945D-63142DFACA3E}" presName="composite" presStyleCnt="0"/>
      <dgm:spPr/>
    </dgm:pt>
    <dgm:pt modelId="{DCC9E84F-82AC-4EB8-9ABB-E9251C08B637}" type="pres">
      <dgm:prSet presAssocID="{D1CB01C5-8D5B-4081-945D-63142DFACA3E}" presName="imgShp" presStyleLbl="fgImgPlace1" presStyleIdx="2" presStyleCnt="3" custScaleX="109233" custScaleY="102427" custLinFactNeighborX="-42989" custLinFactNeighborY="-639"/>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ullseye with solid fill"/>
        </a:ext>
      </dgm:extLst>
    </dgm:pt>
    <dgm:pt modelId="{6D386873-6CC8-4BC6-8050-ECD223C55531}" type="pres">
      <dgm:prSet presAssocID="{D1CB01C5-8D5B-4081-945D-63142DFACA3E}" presName="txShp" presStyleLbl="node1" presStyleIdx="2" presStyleCnt="3">
        <dgm:presLayoutVars>
          <dgm:bulletEnabled val="1"/>
        </dgm:presLayoutVars>
      </dgm:prSet>
      <dgm:spPr/>
    </dgm:pt>
  </dgm:ptLst>
  <dgm:cxnLst>
    <dgm:cxn modelId="{CCC2E711-FCDF-484B-B204-407CFFD430C8}" srcId="{BCA0E070-86B6-4F83-A1CB-51623E814294}" destId="{F1021F50-DDF7-48FA-A88A-9BBDB6056BCD}" srcOrd="1" destOrd="0" parTransId="{09CF0995-1D73-4C90-9AF9-62F00A8ABFD8}" sibTransId="{197B9564-61CF-4603-A1CA-B82F430C7753}"/>
    <dgm:cxn modelId="{DB75DE12-40B4-4775-85EF-28FCE3BBD7EE}" type="presOf" srcId="{BCA0E070-86B6-4F83-A1CB-51623E814294}" destId="{1729E225-92D2-447E-8097-1DCF8B936DF7}" srcOrd="0" destOrd="0" presId="urn:microsoft.com/office/officeart/2005/8/layout/vList3"/>
    <dgm:cxn modelId="{47790A31-7BF6-4EAC-AAA1-CB4E4821FEA8}" type="presOf" srcId="{D1CB01C5-8D5B-4081-945D-63142DFACA3E}" destId="{6D386873-6CC8-4BC6-8050-ECD223C55531}" srcOrd="0" destOrd="0" presId="urn:microsoft.com/office/officeart/2005/8/layout/vList3"/>
    <dgm:cxn modelId="{F25B6132-D18B-4F90-98B4-01F550DD4D5A}" srcId="{BCA0E070-86B6-4F83-A1CB-51623E814294}" destId="{D1CB01C5-8D5B-4081-945D-63142DFACA3E}" srcOrd="2" destOrd="0" parTransId="{55D7A335-1EB6-40C6-A5EE-0086FC033CE2}" sibTransId="{5E4C5F0E-B76A-4B8D-AB65-B7A6E68B17F2}"/>
    <dgm:cxn modelId="{8EB2A257-AB55-4DED-B529-78A6180A9010}" type="presOf" srcId="{F1021F50-DDF7-48FA-A88A-9BBDB6056BCD}" destId="{9F32DF7F-655B-4DAE-B54E-271F078980CF}" srcOrd="0" destOrd="0" presId="urn:microsoft.com/office/officeart/2005/8/layout/vList3"/>
    <dgm:cxn modelId="{D36443A0-2134-487D-A77F-AEC7DADD0806}" srcId="{BCA0E070-86B6-4F83-A1CB-51623E814294}" destId="{25C22E0F-0F5A-4EDB-9D4E-A62BA8D5A2F0}" srcOrd="0" destOrd="0" parTransId="{E84594F9-C868-42B8-BAF7-9020E0AE53B1}" sibTransId="{7951676F-5F92-4603-99A0-6F7AE63B4437}"/>
    <dgm:cxn modelId="{3BF35DE4-5EE0-4C2A-8D77-2323E4E8DCA3}" type="presOf" srcId="{25C22E0F-0F5A-4EDB-9D4E-A62BA8D5A2F0}" destId="{16EC7A6A-A84C-4C76-BC7C-E6F9AF61E048}" srcOrd="0" destOrd="0" presId="urn:microsoft.com/office/officeart/2005/8/layout/vList3"/>
    <dgm:cxn modelId="{7AF3993F-D3F0-4109-9475-F5CE1244905E}" type="presParOf" srcId="{1729E225-92D2-447E-8097-1DCF8B936DF7}" destId="{8A61D065-24F3-48BB-AB3E-A77986482FB2}" srcOrd="0" destOrd="0" presId="urn:microsoft.com/office/officeart/2005/8/layout/vList3"/>
    <dgm:cxn modelId="{82980074-97F5-4F79-9965-ADB0E521AB3A}" type="presParOf" srcId="{8A61D065-24F3-48BB-AB3E-A77986482FB2}" destId="{301474E7-27C6-4E6B-B159-E03485250D25}" srcOrd="0" destOrd="0" presId="urn:microsoft.com/office/officeart/2005/8/layout/vList3"/>
    <dgm:cxn modelId="{EB0737A6-8925-40ED-8AD2-B6584B634F50}" type="presParOf" srcId="{8A61D065-24F3-48BB-AB3E-A77986482FB2}" destId="{16EC7A6A-A84C-4C76-BC7C-E6F9AF61E048}" srcOrd="1" destOrd="0" presId="urn:microsoft.com/office/officeart/2005/8/layout/vList3"/>
    <dgm:cxn modelId="{E6C6FDB2-DEB8-4CAC-900F-B6FD9FCD681C}" type="presParOf" srcId="{1729E225-92D2-447E-8097-1DCF8B936DF7}" destId="{5FB3CCE4-0E31-4988-8D58-AE2B17A4D8AC}" srcOrd="1" destOrd="0" presId="urn:microsoft.com/office/officeart/2005/8/layout/vList3"/>
    <dgm:cxn modelId="{CA4E56AD-38AF-4D4E-8662-7F90C0D38F6F}" type="presParOf" srcId="{1729E225-92D2-447E-8097-1DCF8B936DF7}" destId="{31B78DED-4F20-4544-8DD1-235D69542D18}" srcOrd="2" destOrd="0" presId="urn:microsoft.com/office/officeart/2005/8/layout/vList3"/>
    <dgm:cxn modelId="{B755835B-5510-4E9D-84CA-3660A693DA75}" type="presParOf" srcId="{31B78DED-4F20-4544-8DD1-235D69542D18}" destId="{806D0E4F-615B-4E21-98DF-398BDE0D0AA7}" srcOrd="0" destOrd="0" presId="urn:microsoft.com/office/officeart/2005/8/layout/vList3"/>
    <dgm:cxn modelId="{E87D1E44-099D-433B-890E-936A24A66940}" type="presParOf" srcId="{31B78DED-4F20-4544-8DD1-235D69542D18}" destId="{9F32DF7F-655B-4DAE-B54E-271F078980CF}" srcOrd="1" destOrd="0" presId="urn:microsoft.com/office/officeart/2005/8/layout/vList3"/>
    <dgm:cxn modelId="{C4523C5E-9623-4174-9FFC-4EF52744FA88}" type="presParOf" srcId="{1729E225-92D2-447E-8097-1DCF8B936DF7}" destId="{61FBEA70-8B12-4194-8E88-B01879373ADA}" srcOrd="3" destOrd="0" presId="urn:microsoft.com/office/officeart/2005/8/layout/vList3"/>
    <dgm:cxn modelId="{029D084E-F3AE-4008-92D3-8028CA02D65A}" type="presParOf" srcId="{1729E225-92D2-447E-8097-1DCF8B936DF7}" destId="{3262854C-CC79-445B-810B-F36D32B710B0}" srcOrd="4" destOrd="0" presId="urn:microsoft.com/office/officeart/2005/8/layout/vList3"/>
    <dgm:cxn modelId="{24D6931E-7ED6-46B6-9392-1E41C56F2630}" type="presParOf" srcId="{3262854C-CC79-445B-810B-F36D32B710B0}" destId="{DCC9E84F-82AC-4EB8-9ABB-E9251C08B637}" srcOrd="0" destOrd="0" presId="urn:microsoft.com/office/officeart/2005/8/layout/vList3"/>
    <dgm:cxn modelId="{3DA454DE-20E4-428C-9546-AC88DA244800}" type="presParOf" srcId="{3262854C-CC79-445B-810B-F36D32B710B0}" destId="{6D386873-6CC8-4BC6-8050-ECD223C55531}"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41A48892-A238-487F-AA0E-D3C6867AD219}" type="doc">
      <dgm:prSet loTypeId="urn:microsoft.com/office/officeart/2005/8/layout/hList2" loCatId="list" qsTypeId="urn:microsoft.com/office/officeart/2005/8/quickstyle/simple1" qsCatId="simple" csTypeId="urn:microsoft.com/office/officeart/2005/8/colors/accent0_3" csCatId="mainScheme" phldr="1"/>
      <dgm:spPr/>
      <dgm:t>
        <a:bodyPr/>
        <a:lstStyle/>
        <a:p>
          <a:endParaRPr lang="en-US"/>
        </a:p>
      </dgm:t>
    </dgm:pt>
    <dgm:pt modelId="{8895A075-610D-4B79-89C9-8BB260B03EAD}">
      <dgm:prSet custT="1"/>
      <dgm:spPr/>
      <dgm:t>
        <a:bodyPr/>
        <a:lstStyle/>
        <a:p>
          <a:r>
            <a:rPr lang="en-US" sz="1600" b="0">
              <a:solidFill>
                <a:schemeClr val="bg1"/>
              </a:solidFill>
              <a:latin typeface="Bitter"/>
            </a:rPr>
            <a:t>Adapt is finalizing remodel of the final 3 rooms in this 12-room facility, which will reduce the number of members on the waitlist for transitional housing.</a:t>
          </a:r>
          <a:endParaRPr lang="en-US" sz="1600"/>
        </a:p>
      </dgm:t>
    </dgm:pt>
    <dgm:pt modelId="{BB1ABF04-AB26-4125-B99C-F7F8483A059F}" type="parTrans" cxnId="{A17F9501-00B8-4AB5-AF93-836D403CA2F2}">
      <dgm:prSet/>
      <dgm:spPr/>
      <dgm:t>
        <a:bodyPr/>
        <a:lstStyle/>
        <a:p>
          <a:endParaRPr lang="en-US"/>
        </a:p>
      </dgm:t>
    </dgm:pt>
    <dgm:pt modelId="{13920228-9B8E-4E66-8361-7B0F082942A5}" type="sibTrans" cxnId="{A17F9501-00B8-4AB5-AF93-836D403CA2F2}">
      <dgm:prSet/>
      <dgm:spPr/>
      <dgm:t>
        <a:bodyPr/>
        <a:lstStyle/>
        <a:p>
          <a:endParaRPr lang="en-US"/>
        </a:p>
      </dgm:t>
    </dgm:pt>
    <dgm:pt modelId="{AF53AB0C-AA32-4690-8B83-CF8EB85CA53D}">
      <dgm:prSet/>
      <dgm:spPr/>
      <dgm:t>
        <a:bodyPr/>
        <a:lstStyle/>
        <a:p>
          <a:endParaRPr lang="en-US"/>
        </a:p>
      </dgm:t>
    </dgm:pt>
    <dgm:pt modelId="{2E3EABFD-C119-46D9-94FE-626576DFF9DE}" type="parTrans" cxnId="{82E5C751-5D88-4018-927F-8F2AE1FE5D12}">
      <dgm:prSet/>
      <dgm:spPr/>
      <dgm:t>
        <a:bodyPr/>
        <a:lstStyle/>
        <a:p>
          <a:endParaRPr lang="en-US"/>
        </a:p>
      </dgm:t>
    </dgm:pt>
    <dgm:pt modelId="{9DA77779-80AB-41D8-9AE3-ECC975A924D4}" type="sibTrans" cxnId="{82E5C751-5D88-4018-927F-8F2AE1FE5D12}">
      <dgm:prSet/>
      <dgm:spPr/>
      <dgm:t>
        <a:bodyPr/>
        <a:lstStyle/>
        <a:p>
          <a:endParaRPr lang="en-US"/>
        </a:p>
      </dgm:t>
    </dgm:pt>
    <dgm:pt modelId="{B40A3526-23D7-42C7-BA51-C2D1B87C5D80}" type="pres">
      <dgm:prSet presAssocID="{41A48892-A238-487F-AA0E-D3C6867AD219}" presName="linearFlow" presStyleCnt="0">
        <dgm:presLayoutVars>
          <dgm:dir/>
          <dgm:animLvl val="lvl"/>
          <dgm:resizeHandles/>
        </dgm:presLayoutVars>
      </dgm:prSet>
      <dgm:spPr/>
    </dgm:pt>
    <dgm:pt modelId="{37777BB1-291D-4953-871B-0AE7DBE17926}" type="pres">
      <dgm:prSet presAssocID="{AF53AB0C-AA32-4690-8B83-CF8EB85CA53D}" presName="compositeNode" presStyleCnt="0">
        <dgm:presLayoutVars>
          <dgm:bulletEnabled val="1"/>
        </dgm:presLayoutVars>
      </dgm:prSet>
      <dgm:spPr/>
    </dgm:pt>
    <dgm:pt modelId="{56E4E03B-9952-46C3-8187-B9AE3200917E}" type="pres">
      <dgm:prSet presAssocID="{AF53AB0C-AA32-4690-8B83-CF8EB85CA53D}" presName="image" presStyleLbl="fgImgPlace1" presStyleIdx="0" presStyleCnt="1" custScaleX="188056"/>
      <dgm:spPr>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4000" t="-23257" r="-44000" b="-20333"/>
          </a:stretch>
        </a:blipFill>
      </dgm:spPr>
    </dgm:pt>
    <dgm:pt modelId="{3105E237-AD28-429A-99E3-55917AD01928}" type="pres">
      <dgm:prSet presAssocID="{AF53AB0C-AA32-4690-8B83-CF8EB85CA53D}" presName="childNode" presStyleLbl="node1" presStyleIdx="0" presStyleCnt="1" custLinFactNeighborY="4338">
        <dgm:presLayoutVars>
          <dgm:bulletEnabled val="1"/>
        </dgm:presLayoutVars>
      </dgm:prSet>
      <dgm:spPr/>
    </dgm:pt>
    <dgm:pt modelId="{32BCDFD1-9B46-4EC0-980B-28763FA24633}" type="pres">
      <dgm:prSet presAssocID="{AF53AB0C-AA32-4690-8B83-CF8EB85CA53D}" presName="parentNode" presStyleLbl="revTx" presStyleIdx="0" presStyleCnt="1">
        <dgm:presLayoutVars>
          <dgm:chMax val="0"/>
          <dgm:bulletEnabled val="1"/>
        </dgm:presLayoutVars>
      </dgm:prSet>
      <dgm:spPr/>
    </dgm:pt>
  </dgm:ptLst>
  <dgm:cxnLst>
    <dgm:cxn modelId="{A17F9501-00B8-4AB5-AF93-836D403CA2F2}" srcId="{AF53AB0C-AA32-4690-8B83-CF8EB85CA53D}" destId="{8895A075-610D-4B79-89C9-8BB260B03EAD}" srcOrd="0" destOrd="0" parTransId="{BB1ABF04-AB26-4125-B99C-F7F8483A059F}" sibTransId="{13920228-9B8E-4E66-8361-7B0F082942A5}"/>
    <dgm:cxn modelId="{E0306E60-77E4-4B11-8F5A-50F6C8708C33}" type="presOf" srcId="{41A48892-A238-487F-AA0E-D3C6867AD219}" destId="{B40A3526-23D7-42C7-BA51-C2D1B87C5D80}" srcOrd="0" destOrd="0" presId="urn:microsoft.com/office/officeart/2005/8/layout/hList2"/>
    <dgm:cxn modelId="{82E5C751-5D88-4018-927F-8F2AE1FE5D12}" srcId="{41A48892-A238-487F-AA0E-D3C6867AD219}" destId="{AF53AB0C-AA32-4690-8B83-CF8EB85CA53D}" srcOrd="0" destOrd="0" parTransId="{2E3EABFD-C119-46D9-94FE-626576DFF9DE}" sibTransId="{9DA77779-80AB-41D8-9AE3-ECC975A924D4}"/>
    <dgm:cxn modelId="{4327B19E-4D06-4F3C-B93A-40BA02E4044E}" type="presOf" srcId="{8895A075-610D-4B79-89C9-8BB260B03EAD}" destId="{3105E237-AD28-429A-99E3-55917AD01928}" srcOrd="0" destOrd="0" presId="urn:microsoft.com/office/officeart/2005/8/layout/hList2"/>
    <dgm:cxn modelId="{01A588F3-BAFB-43A2-A1E8-3367CE09FFB6}" type="presOf" srcId="{AF53AB0C-AA32-4690-8B83-CF8EB85CA53D}" destId="{32BCDFD1-9B46-4EC0-980B-28763FA24633}" srcOrd="0" destOrd="0" presId="urn:microsoft.com/office/officeart/2005/8/layout/hList2"/>
    <dgm:cxn modelId="{0B4D4482-DA95-4FCC-A6B0-58DCFEA94C50}" type="presParOf" srcId="{B40A3526-23D7-42C7-BA51-C2D1B87C5D80}" destId="{37777BB1-291D-4953-871B-0AE7DBE17926}" srcOrd="0" destOrd="0" presId="urn:microsoft.com/office/officeart/2005/8/layout/hList2"/>
    <dgm:cxn modelId="{7A877178-4D25-4DDB-BA21-0543B0E1229C}" type="presParOf" srcId="{37777BB1-291D-4953-871B-0AE7DBE17926}" destId="{56E4E03B-9952-46C3-8187-B9AE3200917E}" srcOrd="0" destOrd="0" presId="urn:microsoft.com/office/officeart/2005/8/layout/hList2"/>
    <dgm:cxn modelId="{DEFDE958-A17E-4836-A3AA-7F145A8BC7E9}" type="presParOf" srcId="{37777BB1-291D-4953-871B-0AE7DBE17926}" destId="{3105E237-AD28-429A-99E3-55917AD01928}" srcOrd="1" destOrd="0" presId="urn:microsoft.com/office/officeart/2005/8/layout/hList2"/>
    <dgm:cxn modelId="{44AA06A6-FBB3-4BDA-A50E-95864BEC09F5}" type="presParOf" srcId="{37777BB1-291D-4953-871B-0AE7DBE17926}" destId="{32BCDFD1-9B46-4EC0-980B-28763FA24633}"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15FCFE9C-5B84-400F-BFD3-0EDE05A73276}"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9BAA49B6-FE1A-4CD3-BE57-5BA7FFC9615E}">
      <dgm:prSet phldrT="[Text]" custT="1"/>
      <dgm:spPr/>
      <dgm:t>
        <a:bodyPr/>
        <a:lstStyle/>
        <a:p>
          <a:r>
            <a:rPr lang="en-US" sz="1200">
              <a:solidFill>
                <a:schemeClr val="bg1"/>
              </a:solidFill>
              <a:latin typeface="Bitter"/>
            </a:rPr>
            <a:t>Remodel is about 60% complete.</a:t>
          </a:r>
          <a:endParaRPr lang="en-US">
            <a:solidFill>
              <a:schemeClr val="bg1"/>
            </a:solidFill>
            <a:latin typeface="Bitter"/>
          </a:endParaRPr>
        </a:p>
      </dgm:t>
    </dgm:pt>
    <dgm:pt modelId="{789063E5-68FA-4A0E-AC6E-9F4F0E29C009}" type="parTrans" cxnId="{242E53EE-8A56-4EC9-BDFD-C35836652029}">
      <dgm:prSet/>
      <dgm:spPr/>
      <dgm:t>
        <a:bodyPr/>
        <a:lstStyle/>
        <a:p>
          <a:endParaRPr lang="en-US"/>
        </a:p>
      </dgm:t>
    </dgm:pt>
    <dgm:pt modelId="{CD4689F1-9B4A-4464-A64B-6F4FB92A3759}" type="sibTrans" cxnId="{242E53EE-8A56-4EC9-BDFD-C35836652029}">
      <dgm:prSet/>
      <dgm:spPr/>
      <dgm:t>
        <a:bodyPr/>
        <a:lstStyle/>
        <a:p>
          <a:endParaRPr lang="en-US"/>
        </a:p>
      </dgm:t>
    </dgm:pt>
    <dgm:pt modelId="{22A615C4-C274-4DAD-9313-5CAC581A7741}">
      <dgm:prSet phldrT="[Text]" custT="1"/>
      <dgm:spPr/>
      <dgm:t>
        <a:bodyPr/>
        <a:lstStyle/>
        <a:p>
          <a:r>
            <a:rPr lang="en-US" sz="1200">
              <a:solidFill>
                <a:schemeClr val="bg1"/>
              </a:solidFill>
              <a:latin typeface="Bitter"/>
            </a:rPr>
            <a:t>UH has reserved 10 beds to support individuals transitioning from higher levels of care</a:t>
          </a:r>
        </a:p>
      </dgm:t>
    </dgm:pt>
    <dgm:pt modelId="{C6BBBFB5-5CA6-474B-81E5-416180964B35}" type="parTrans" cxnId="{9D3EC87F-3584-462E-987F-D6A0233E550E}">
      <dgm:prSet/>
      <dgm:spPr/>
      <dgm:t>
        <a:bodyPr/>
        <a:lstStyle/>
        <a:p>
          <a:endParaRPr lang="en-US"/>
        </a:p>
      </dgm:t>
    </dgm:pt>
    <dgm:pt modelId="{70B54831-EE35-4335-8540-189903913472}" type="sibTrans" cxnId="{9D3EC87F-3584-462E-987F-D6A0233E550E}">
      <dgm:prSet/>
      <dgm:spPr/>
      <dgm:t>
        <a:bodyPr/>
        <a:lstStyle/>
        <a:p>
          <a:endParaRPr lang="en-US"/>
        </a:p>
      </dgm:t>
    </dgm:pt>
    <dgm:pt modelId="{43E232BD-D085-4E0D-842E-314366FB2033}">
      <dgm:prSet phldrT="[Text]" custT="1"/>
      <dgm:spPr/>
      <dgm:t>
        <a:bodyPr/>
        <a:lstStyle/>
        <a:p>
          <a:r>
            <a:rPr lang="en-US" sz="1200">
              <a:solidFill>
                <a:schemeClr val="bg1"/>
              </a:solidFill>
              <a:latin typeface="Bitter"/>
            </a:rPr>
            <a:t>Reserved rooms estimated to be available starting in January of 2025</a:t>
          </a:r>
        </a:p>
      </dgm:t>
    </dgm:pt>
    <dgm:pt modelId="{EC716E06-DEE2-4B26-B37F-29D773145212}" type="parTrans" cxnId="{FE766458-AAFE-435D-8C52-1C9F1AA32CB0}">
      <dgm:prSet/>
      <dgm:spPr/>
      <dgm:t>
        <a:bodyPr/>
        <a:lstStyle/>
        <a:p>
          <a:endParaRPr lang="en-US"/>
        </a:p>
      </dgm:t>
    </dgm:pt>
    <dgm:pt modelId="{1939A683-4FF6-4B2F-9435-39D52EB10550}" type="sibTrans" cxnId="{FE766458-AAFE-435D-8C52-1C9F1AA32CB0}">
      <dgm:prSet/>
      <dgm:spPr/>
      <dgm:t>
        <a:bodyPr/>
        <a:lstStyle/>
        <a:p>
          <a:endParaRPr lang="en-US"/>
        </a:p>
      </dgm:t>
    </dgm:pt>
    <dgm:pt modelId="{5D634EAB-2080-4650-B818-DD87138C358E}" type="pres">
      <dgm:prSet presAssocID="{15FCFE9C-5B84-400F-BFD3-0EDE05A73276}" presName="Name0" presStyleCnt="0">
        <dgm:presLayoutVars>
          <dgm:chMax val="7"/>
          <dgm:chPref val="7"/>
          <dgm:dir/>
        </dgm:presLayoutVars>
      </dgm:prSet>
      <dgm:spPr/>
    </dgm:pt>
    <dgm:pt modelId="{D06629B3-54F3-4CCB-A788-7B8EE9BE8040}" type="pres">
      <dgm:prSet presAssocID="{15FCFE9C-5B84-400F-BFD3-0EDE05A73276}" presName="Name1" presStyleCnt="0"/>
      <dgm:spPr/>
    </dgm:pt>
    <dgm:pt modelId="{B778FB60-088E-431D-9CFA-ECD811CE1678}" type="pres">
      <dgm:prSet presAssocID="{15FCFE9C-5B84-400F-BFD3-0EDE05A73276}" presName="cycle" presStyleCnt="0"/>
      <dgm:spPr/>
    </dgm:pt>
    <dgm:pt modelId="{1F0D8524-7BA2-4B41-A6FA-E0666393BFCC}" type="pres">
      <dgm:prSet presAssocID="{15FCFE9C-5B84-400F-BFD3-0EDE05A73276}" presName="srcNode" presStyleLbl="node1" presStyleIdx="0" presStyleCnt="3"/>
      <dgm:spPr/>
    </dgm:pt>
    <dgm:pt modelId="{E47DF03E-54B0-4460-B8EF-5BE057BDA7F8}" type="pres">
      <dgm:prSet presAssocID="{15FCFE9C-5B84-400F-BFD3-0EDE05A73276}" presName="conn" presStyleLbl="parChTrans1D2" presStyleIdx="0" presStyleCnt="1"/>
      <dgm:spPr/>
    </dgm:pt>
    <dgm:pt modelId="{827E1181-DF62-4282-BBF0-19EC3A3B4981}" type="pres">
      <dgm:prSet presAssocID="{15FCFE9C-5B84-400F-BFD3-0EDE05A73276}" presName="extraNode" presStyleLbl="node1" presStyleIdx="0" presStyleCnt="3"/>
      <dgm:spPr/>
    </dgm:pt>
    <dgm:pt modelId="{D179568C-ADEB-4468-AAFF-3F579F83F4EB}" type="pres">
      <dgm:prSet presAssocID="{15FCFE9C-5B84-400F-BFD3-0EDE05A73276}" presName="dstNode" presStyleLbl="node1" presStyleIdx="0" presStyleCnt="3"/>
      <dgm:spPr/>
    </dgm:pt>
    <dgm:pt modelId="{36C1D3F3-D38F-4A84-A6B2-09B5238B4DCA}" type="pres">
      <dgm:prSet presAssocID="{9BAA49B6-FE1A-4CD3-BE57-5BA7FFC9615E}" presName="text_1" presStyleLbl="node1" presStyleIdx="0" presStyleCnt="3">
        <dgm:presLayoutVars>
          <dgm:bulletEnabled val="1"/>
        </dgm:presLayoutVars>
      </dgm:prSet>
      <dgm:spPr/>
    </dgm:pt>
    <dgm:pt modelId="{7C4C6701-BCA1-4C51-9486-E0FAAADA2396}" type="pres">
      <dgm:prSet presAssocID="{9BAA49B6-FE1A-4CD3-BE57-5BA7FFC9615E}" presName="accent_1" presStyleCnt="0"/>
      <dgm:spPr/>
    </dgm:pt>
    <dgm:pt modelId="{72B94741-DE02-4C6B-919F-8431A6B5FBD2}" type="pres">
      <dgm:prSet presAssocID="{9BAA49B6-FE1A-4CD3-BE57-5BA7FFC9615E}" presName="accentRepeatNode" presStyleLbl="solidFgAcc1" presStyleIdx="0" presStyleCnt="3"/>
      <dgm:spPr/>
    </dgm:pt>
    <dgm:pt modelId="{9592E665-B19F-4864-9040-B3A99B6C99C2}" type="pres">
      <dgm:prSet presAssocID="{22A615C4-C274-4DAD-9313-5CAC581A7741}" presName="text_2" presStyleLbl="node1" presStyleIdx="1" presStyleCnt="3">
        <dgm:presLayoutVars>
          <dgm:bulletEnabled val="1"/>
        </dgm:presLayoutVars>
      </dgm:prSet>
      <dgm:spPr/>
    </dgm:pt>
    <dgm:pt modelId="{DD7ED8B1-0BAA-44E2-9173-2B95F8F41751}" type="pres">
      <dgm:prSet presAssocID="{22A615C4-C274-4DAD-9313-5CAC581A7741}" presName="accent_2" presStyleCnt="0"/>
      <dgm:spPr/>
    </dgm:pt>
    <dgm:pt modelId="{BADCEC30-8EC9-462B-93DE-E172A3C95146}" type="pres">
      <dgm:prSet presAssocID="{22A615C4-C274-4DAD-9313-5CAC581A7741}" presName="accentRepeatNode" presStyleLbl="solidFgAcc1" presStyleIdx="1" presStyleCnt="3"/>
      <dgm:spPr/>
    </dgm:pt>
    <dgm:pt modelId="{B1A6D186-CC6A-4F73-9B69-A459982328A7}" type="pres">
      <dgm:prSet presAssocID="{43E232BD-D085-4E0D-842E-314366FB2033}" presName="text_3" presStyleLbl="node1" presStyleIdx="2" presStyleCnt="3">
        <dgm:presLayoutVars>
          <dgm:bulletEnabled val="1"/>
        </dgm:presLayoutVars>
      </dgm:prSet>
      <dgm:spPr/>
    </dgm:pt>
    <dgm:pt modelId="{E93F980F-DFEC-4695-A6F6-18D447E6EE2E}" type="pres">
      <dgm:prSet presAssocID="{43E232BD-D085-4E0D-842E-314366FB2033}" presName="accent_3" presStyleCnt="0"/>
      <dgm:spPr/>
    </dgm:pt>
    <dgm:pt modelId="{2D795B7F-E46F-401B-91FB-BB73F327ED7E}" type="pres">
      <dgm:prSet presAssocID="{43E232BD-D085-4E0D-842E-314366FB2033}" presName="accentRepeatNode" presStyleLbl="solidFgAcc1" presStyleIdx="2" presStyleCnt="3"/>
      <dgm:spPr/>
    </dgm:pt>
  </dgm:ptLst>
  <dgm:cxnLst>
    <dgm:cxn modelId="{DA719634-CEB3-4F68-9E61-32944036856E}" type="presOf" srcId="{22A615C4-C274-4DAD-9313-5CAC581A7741}" destId="{9592E665-B19F-4864-9040-B3A99B6C99C2}" srcOrd="0" destOrd="0" presId="urn:microsoft.com/office/officeart/2008/layout/VerticalCurvedList"/>
    <dgm:cxn modelId="{AE74B661-8469-448E-9C22-3325AF21388A}" type="presOf" srcId="{15FCFE9C-5B84-400F-BFD3-0EDE05A73276}" destId="{5D634EAB-2080-4650-B818-DD87138C358E}" srcOrd="0" destOrd="0" presId="urn:microsoft.com/office/officeart/2008/layout/VerticalCurvedList"/>
    <dgm:cxn modelId="{FE2B9548-FD3C-44E2-A537-6272A23E0492}" type="presOf" srcId="{CD4689F1-9B4A-4464-A64B-6F4FB92A3759}" destId="{E47DF03E-54B0-4460-B8EF-5BE057BDA7F8}" srcOrd="0" destOrd="0" presId="urn:microsoft.com/office/officeart/2008/layout/VerticalCurvedList"/>
    <dgm:cxn modelId="{FE766458-AAFE-435D-8C52-1C9F1AA32CB0}" srcId="{15FCFE9C-5B84-400F-BFD3-0EDE05A73276}" destId="{43E232BD-D085-4E0D-842E-314366FB2033}" srcOrd="2" destOrd="0" parTransId="{EC716E06-DEE2-4B26-B37F-29D773145212}" sibTransId="{1939A683-4FF6-4B2F-9435-39D52EB10550}"/>
    <dgm:cxn modelId="{9D3EC87F-3584-462E-987F-D6A0233E550E}" srcId="{15FCFE9C-5B84-400F-BFD3-0EDE05A73276}" destId="{22A615C4-C274-4DAD-9313-5CAC581A7741}" srcOrd="1" destOrd="0" parTransId="{C6BBBFB5-5CA6-474B-81E5-416180964B35}" sibTransId="{70B54831-EE35-4335-8540-189903913472}"/>
    <dgm:cxn modelId="{F4AD5DA7-968E-4837-9A43-D5E4C29C62DA}" type="presOf" srcId="{9BAA49B6-FE1A-4CD3-BE57-5BA7FFC9615E}" destId="{36C1D3F3-D38F-4A84-A6B2-09B5238B4DCA}" srcOrd="0" destOrd="0" presId="urn:microsoft.com/office/officeart/2008/layout/VerticalCurvedList"/>
    <dgm:cxn modelId="{4A9AE5D0-BC32-4564-882C-04EEA144A3E4}" type="presOf" srcId="{43E232BD-D085-4E0D-842E-314366FB2033}" destId="{B1A6D186-CC6A-4F73-9B69-A459982328A7}" srcOrd="0" destOrd="0" presId="urn:microsoft.com/office/officeart/2008/layout/VerticalCurvedList"/>
    <dgm:cxn modelId="{242E53EE-8A56-4EC9-BDFD-C35836652029}" srcId="{15FCFE9C-5B84-400F-BFD3-0EDE05A73276}" destId="{9BAA49B6-FE1A-4CD3-BE57-5BA7FFC9615E}" srcOrd="0" destOrd="0" parTransId="{789063E5-68FA-4A0E-AC6E-9F4F0E29C009}" sibTransId="{CD4689F1-9B4A-4464-A64B-6F4FB92A3759}"/>
    <dgm:cxn modelId="{7BEBEF56-BE10-442F-9B61-F5C1F14D90A2}" type="presParOf" srcId="{5D634EAB-2080-4650-B818-DD87138C358E}" destId="{D06629B3-54F3-4CCB-A788-7B8EE9BE8040}" srcOrd="0" destOrd="0" presId="urn:microsoft.com/office/officeart/2008/layout/VerticalCurvedList"/>
    <dgm:cxn modelId="{ACCEBA7E-F360-4AC7-8696-82FF825B59EE}" type="presParOf" srcId="{D06629B3-54F3-4CCB-A788-7B8EE9BE8040}" destId="{B778FB60-088E-431D-9CFA-ECD811CE1678}" srcOrd="0" destOrd="0" presId="urn:microsoft.com/office/officeart/2008/layout/VerticalCurvedList"/>
    <dgm:cxn modelId="{557E0459-A1AE-4CD6-9C78-3AD613764F9D}" type="presParOf" srcId="{B778FB60-088E-431D-9CFA-ECD811CE1678}" destId="{1F0D8524-7BA2-4B41-A6FA-E0666393BFCC}" srcOrd="0" destOrd="0" presId="urn:microsoft.com/office/officeart/2008/layout/VerticalCurvedList"/>
    <dgm:cxn modelId="{8BEA90FC-0C63-4404-BCC8-F58A3238779F}" type="presParOf" srcId="{B778FB60-088E-431D-9CFA-ECD811CE1678}" destId="{E47DF03E-54B0-4460-B8EF-5BE057BDA7F8}" srcOrd="1" destOrd="0" presId="urn:microsoft.com/office/officeart/2008/layout/VerticalCurvedList"/>
    <dgm:cxn modelId="{D2638EBA-0D2E-4645-8B1E-11CBCDEF5C7D}" type="presParOf" srcId="{B778FB60-088E-431D-9CFA-ECD811CE1678}" destId="{827E1181-DF62-4282-BBF0-19EC3A3B4981}" srcOrd="2" destOrd="0" presId="urn:microsoft.com/office/officeart/2008/layout/VerticalCurvedList"/>
    <dgm:cxn modelId="{5E1D33FD-CAD4-46DD-8E30-59C0EA9FA725}" type="presParOf" srcId="{B778FB60-088E-431D-9CFA-ECD811CE1678}" destId="{D179568C-ADEB-4468-AAFF-3F579F83F4EB}" srcOrd="3" destOrd="0" presId="urn:microsoft.com/office/officeart/2008/layout/VerticalCurvedList"/>
    <dgm:cxn modelId="{4613C872-65AF-411D-BBC9-3DFFB55982F6}" type="presParOf" srcId="{D06629B3-54F3-4CCB-A788-7B8EE9BE8040}" destId="{36C1D3F3-D38F-4A84-A6B2-09B5238B4DCA}" srcOrd="1" destOrd="0" presId="urn:microsoft.com/office/officeart/2008/layout/VerticalCurvedList"/>
    <dgm:cxn modelId="{204A16A8-A846-4BEA-8ECD-FA7AE3F03BC1}" type="presParOf" srcId="{D06629B3-54F3-4CCB-A788-7B8EE9BE8040}" destId="{7C4C6701-BCA1-4C51-9486-E0FAAADA2396}" srcOrd="2" destOrd="0" presId="urn:microsoft.com/office/officeart/2008/layout/VerticalCurvedList"/>
    <dgm:cxn modelId="{D4A7286C-2BAB-4749-AD69-F9143E3FBCA6}" type="presParOf" srcId="{7C4C6701-BCA1-4C51-9486-E0FAAADA2396}" destId="{72B94741-DE02-4C6B-919F-8431A6B5FBD2}" srcOrd="0" destOrd="0" presId="urn:microsoft.com/office/officeart/2008/layout/VerticalCurvedList"/>
    <dgm:cxn modelId="{6220DC25-BF93-45E2-BC9F-960488C71E3D}" type="presParOf" srcId="{D06629B3-54F3-4CCB-A788-7B8EE9BE8040}" destId="{9592E665-B19F-4864-9040-B3A99B6C99C2}" srcOrd="3" destOrd="0" presId="urn:microsoft.com/office/officeart/2008/layout/VerticalCurvedList"/>
    <dgm:cxn modelId="{A46107B7-46D2-4470-AB62-12B076BDDCD9}" type="presParOf" srcId="{D06629B3-54F3-4CCB-A788-7B8EE9BE8040}" destId="{DD7ED8B1-0BAA-44E2-9173-2B95F8F41751}" srcOrd="4" destOrd="0" presId="urn:microsoft.com/office/officeart/2008/layout/VerticalCurvedList"/>
    <dgm:cxn modelId="{634E75DB-0EE3-43DD-A59D-BEF9FA9E5152}" type="presParOf" srcId="{DD7ED8B1-0BAA-44E2-9173-2B95F8F41751}" destId="{BADCEC30-8EC9-462B-93DE-E172A3C95146}" srcOrd="0" destOrd="0" presId="urn:microsoft.com/office/officeart/2008/layout/VerticalCurvedList"/>
    <dgm:cxn modelId="{7C100A2F-852A-4693-B6B2-ACA06DBDD858}" type="presParOf" srcId="{D06629B3-54F3-4CCB-A788-7B8EE9BE8040}" destId="{B1A6D186-CC6A-4F73-9B69-A459982328A7}" srcOrd="5" destOrd="0" presId="urn:microsoft.com/office/officeart/2008/layout/VerticalCurvedList"/>
    <dgm:cxn modelId="{0B809227-15EE-4B92-AAE7-09EBC4A1A215}" type="presParOf" srcId="{D06629B3-54F3-4CCB-A788-7B8EE9BE8040}" destId="{E93F980F-DFEC-4695-A6F6-18D447E6EE2E}" srcOrd="6" destOrd="0" presId="urn:microsoft.com/office/officeart/2008/layout/VerticalCurvedList"/>
    <dgm:cxn modelId="{434C4F28-320C-46FC-AA0A-752285A518AE}" type="presParOf" srcId="{E93F980F-DFEC-4695-A6F6-18D447E6EE2E}" destId="{2D795B7F-E46F-401B-91FB-BB73F327ED7E}"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6564BCA7-21EF-4EA9-9EDC-2F64E2D9E076}" type="doc">
      <dgm:prSet loTypeId="urn:microsoft.com/office/officeart/2005/8/layout/hList6" loCatId="list" qsTypeId="urn:microsoft.com/office/officeart/2005/8/quickstyle/simple1" qsCatId="simple" csTypeId="urn:microsoft.com/office/officeart/2005/8/colors/accent0_3" csCatId="mainScheme" phldr="1"/>
      <dgm:spPr/>
      <dgm:t>
        <a:bodyPr/>
        <a:lstStyle/>
        <a:p>
          <a:endParaRPr lang="en-US"/>
        </a:p>
      </dgm:t>
    </dgm:pt>
    <dgm:pt modelId="{A8E36852-95D0-4E9D-9DF9-3A02F77B757D}">
      <dgm:prSet phldrT="[Text]" custT="1"/>
      <dgm:spPr/>
      <dgm:t>
        <a:bodyPr/>
        <a:lstStyle/>
        <a:p>
          <a:r>
            <a:rPr lang="en-US" sz="1600" b="1">
              <a:latin typeface="Bitter" pitchFamily="2" charset="0"/>
            </a:rPr>
            <a:t>Additional Camps and Shelters </a:t>
          </a:r>
        </a:p>
      </dgm:t>
    </dgm:pt>
    <dgm:pt modelId="{F759302D-D57B-4DE2-BE83-29C8ED3C3963}" type="parTrans" cxnId="{BE76A867-ADEA-4079-9E58-E5C8312A6961}">
      <dgm:prSet/>
      <dgm:spPr/>
      <dgm:t>
        <a:bodyPr/>
        <a:lstStyle/>
        <a:p>
          <a:endParaRPr lang="en-US"/>
        </a:p>
      </dgm:t>
    </dgm:pt>
    <dgm:pt modelId="{4A89E0AA-BC2A-478E-BD65-30FC5E6E1FC9}" type="sibTrans" cxnId="{BE76A867-ADEA-4079-9E58-E5C8312A6961}">
      <dgm:prSet/>
      <dgm:spPr/>
      <dgm:t>
        <a:bodyPr/>
        <a:lstStyle/>
        <a:p>
          <a:endParaRPr lang="en-US"/>
        </a:p>
      </dgm:t>
    </dgm:pt>
    <dgm:pt modelId="{1AFE64C3-1033-4A67-B8F5-7FC0F04EBB41}">
      <dgm:prSet phldrT="[Text]" custT="1"/>
      <dgm:spPr/>
      <dgm:t>
        <a:bodyPr/>
        <a:lstStyle/>
        <a:p>
          <a:r>
            <a:rPr lang="en-US" sz="1200">
              <a:solidFill>
                <a:schemeClr val="bg1"/>
              </a:solidFill>
              <a:latin typeface="Bitter" pitchFamily="2" charset="0"/>
            </a:rPr>
            <a:t>Hasting Village-Sutherlin Oregon</a:t>
          </a:r>
        </a:p>
      </dgm:t>
    </dgm:pt>
    <dgm:pt modelId="{4E2574D3-BC43-4C53-8A57-9C3440C05698}" type="parTrans" cxnId="{AC15715E-ECAE-4A18-8575-59C8D90F5B39}">
      <dgm:prSet/>
      <dgm:spPr/>
      <dgm:t>
        <a:bodyPr/>
        <a:lstStyle/>
        <a:p>
          <a:endParaRPr lang="en-US"/>
        </a:p>
      </dgm:t>
    </dgm:pt>
    <dgm:pt modelId="{C8E3EF8F-CA58-48DC-8C75-49A853BC92A6}" type="sibTrans" cxnId="{AC15715E-ECAE-4A18-8575-59C8D90F5B39}">
      <dgm:prSet/>
      <dgm:spPr/>
      <dgm:t>
        <a:bodyPr/>
        <a:lstStyle/>
        <a:p>
          <a:endParaRPr lang="en-US"/>
        </a:p>
      </dgm:t>
    </dgm:pt>
    <dgm:pt modelId="{D30DFBAB-AB23-4449-97F1-CAD7FDD16D65}">
      <dgm:prSet phldrT="[Text]" custT="1"/>
      <dgm:spPr/>
      <dgm:t>
        <a:bodyPr/>
        <a:lstStyle/>
        <a:p>
          <a:r>
            <a:rPr lang="en-US" sz="1200">
              <a:solidFill>
                <a:schemeClr val="bg1"/>
              </a:solidFill>
              <a:latin typeface="Bitter" pitchFamily="2" charset="0"/>
            </a:rPr>
            <a:t>The Point-Roseburg Oregon</a:t>
          </a:r>
        </a:p>
      </dgm:t>
    </dgm:pt>
    <dgm:pt modelId="{D14C30DC-E682-41D2-B80A-10D990FC1FBF}" type="parTrans" cxnId="{BD2B21A3-3A4C-48AC-B384-BB9F39D31BE5}">
      <dgm:prSet/>
      <dgm:spPr/>
      <dgm:t>
        <a:bodyPr/>
        <a:lstStyle/>
        <a:p>
          <a:endParaRPr lang="en-US"/>
        </a:p>
      </dgm:t>
    </dgm:pt>
    <dgm:pt modelId="{FD1EA268-04FB-49BC-9AEF-35EC42D75E43}" type="sibTrans" cxnId="{BD2B21A3-3A4C-48AC-B384-BB9F39D31BE5}">
      <dgm:prSet/>
      <dgm:spPr/>
      <dgm:t>
        <a:bodyPr/>
        <a:lstStyle/>
        <a:p>
          <a:endParaRPr lang="en-US"/>
        </a:p>
      </dgm:t>
    </dgm:pt>
    <dgm:pt modelId="{F9059569-6CC6-404D-8E84-5E87C663A898}">
      <dgm:prSet phldrT="[Text]" custT="1"/>
      <dgm:spPr/>
      <dgm:t>
        <a:bodyPr/>
        <a:lstStyle/>
        <a:p>
          <a:r>
            <a:rPr lang="en-US" sz="1200" err="1">
              <a:solidFill>
                <a:schemeClr val="bg1"/>
              </a:solidFill>
              <a:latin typeface="Bitter" pitchFamily="2" charset="0"/>
            </a:rPr>
            <a:t>Micelli</a:t>
          </a:r>
          <a:r>
            <a:rPr lang="en-US" sz="1200">
              <a:solidFill>
                <a:schemeClr val="bg1"/>
              </a:solidFill>
              <a:latin typeface="Bitter" pitchFamily="2" charset="0"/>
            </a:rPr>
            <a:t> Park (in development) Camp-Roseburg Oregon</a:t>
          </a:r>
        </a:p>
      </dgm:t>
    </dgm:pt>
    <dgm:pt modelId="{3A4BCBE2-F698-4BAD-A713-6AB70FB95C6B}" type="parTrans" cxnId="{09E54CB1-FA7F-4815-A7A0-41F69E0FA477}">
      <dgm:prSet/>
      <dgm:spPr/>
      <dgm:t>
        <a:bodyPr/>
        <a:lstStyle/>
        <a:p>
          <a:endParaRPr lang="en-US"/>
        </a:p>
      </dgm:t>
    </dgm:pt>
    <dgm:pt modelId="{397CA3B8-E4AF-4179-A253-B53209493B28}" type="sibTrans" cxnId="{09E54CB1-FA7F-4815-A7A0-41F69E0FA477}">
      <dgm:prSet/>
      <dgm:spPr/>
      <dgm:t>
        <a:bodyPr/>
        <a:lstStyle/>
        <a:p>
          <a:endParaRPr lang="en-US"/>
        </a:p>
      </dgm:t>
    </dgm:pt>
    <dgm:pt modelId="{154F5687-E985-4AA5-BF2E-147DEAED98FF}">
      <dgm:prSet phldrT="[Text]" custT="1"/>
      <dgm:spPr/>
      <dgm:t>
        <a:bodyPr/>
        <a:lstStyle/>
        <a:p>
          <a:r>
            <a:rPr lang="en-US" sz="1200">
              <a:solidFill>
                <a:schemeClr val="bg1"/>
              </a:solidFill>
              <a:latin typeface="Bitter" pitchFamily="2" charset="0"/>
            </a:rPr>
            <a:t>UCAN and St. Joe’s Warming Center-Roseburg Oregon</a:t>
          </a:r>
        </a:p>
      </dgm:t>
    </dgm:pt>
    <dgm:pt modelId="{9845B70C-7D9C-40FA-9AFF-62A106209C3E}" type="parTrans" cxnId="{7B26FCF3-6236-434F-8C78-FA113E2216F3}">
      <dgm:prSet/>
      <dgm:spPr/>
      <dgm:t>
        <a:bodyPr/>
        <a:lstStyle/>
        <a:p>
          <a:endParaRPr lang="en-US"/>
        </a:p>
      </dgm:t>
    </dgm:pt>
    <dgm:pt modelId="{04DE6B46-51EA-46B8-8F4C-B70513A71C74}" type="sibTrans" cxnId="{7B26FCF3-6236-434F-8C78-FA113E2216F3}">
      <dgm:prSet/>
      <dgm:spPr/>
      <dgm:t>
        <a:bodyPr/>
        <a:lstStyle/>
        <a:p>
          <a:endParaRPr lang="en-US"/>
        </a:p>
      </dgm:t>
    </dgm:pt>
    <dgm:pt modelId="{71750467-3B53-45ED-A5A5-0950C01477F7}">
      <dgm:prSet phldrT="[Text]" custT="1"/>
      <dgm:spPr/>
      <dgm:t>
        <a:bodyPr/>
        <a:lstStyle/>
        <a:p>
          <a:endParaRPr lang="en-US" sz="1200">
            <a:solidFill>
              <a:schemeClr val="bg2"/>
            </a:solidFill>
            <a:latin typeface="Bitter" pitchFamily="2" charset="0"/>
          </a:endParaRPr>
        </a:p>
      </dgm:t>
    </dgm:pt>
    <dgm:pt modelId="{3A3447A8-FA4E-4314-A41A-255A78941360}" type="parTrans" cxnId="{F0E2B54F-A1BC-4B36-8470-04E73491F346}">
      <dgm:prSet/>
      <dgm:spPr/>
      <dgm:t>
        <a:bodyPr/>
        <a:lstStyle/>
        <a:p>
          <a:endParaRPr lang="en-US"/>
        </a:p>
      </dgm:t>
    </dgm:pt>
    <dgm:pt modelId="{83DB09B4-9599-494B-A5BF-B08E3306B9D7}" type="sibTrans" cxnId="{F0E2B54F-A1BC-4B36-8470-04E73491F346}">
      <dgm:prSet/>
      <dgm:spPr/>
      <dgm:t>
        <a:bodyPr/>
        <a:lstStyle/>
        <a:p>
          <a:endParaRPr lang="en-US"/>
        </a:p>
      </dgm:t>
    </dgm:pt>
    <dgm:pt modelId="{B2773D06-8D29-463D-B12A-C2C2736BDC50}" type="pres">
      <dgm:prSet presAssocID="{6564BCA7-21EF-4EA9-9EDC-2F64E2D9E076}" presName="Name0" presStyleCnt="0">
        <dgm:presLayoutVars>
          <dgm:dir/>
          <dgm:resizeHandles val="exact"/>
        </dgm:presLayoutVars>
      </dgm:prSet>
      <dgm:spPr/>
    </dgm:pt>
    <dgm:pt modelId="{633EF2E6-DCBE-487C-AEB4-442A7AB1E5C5}" type="pres">
      <dgm:prSet presAssocID="{A8E36852-95D0-4E9D-9DF9-3A02F77B757D}" presName="node" presStyleLbl="node1" presStyleIdx="0" presStyleCnt="1" custLinFactNeighborX="11916" custLinFactNeighborY="-181">
        <dgm:presLayoutVars>
          <dgm:bulletEnabled val="1"/>
        </dgm:presLayoutVars>
      </dgm:prSet>
      <dgm:spPr/>
    </dgm:pt>
  </dgm:ptLst>
  <dgm:cxnLst>
    <dgm:cxn modelId="{257FEE0F-6BF6-4EFA-BA91-F6D15C1203D8}" type="presOf" srcId="{A8E36852-95D0-4E9D-9DF9-3A02F77B757D}" destId="{633EF2E6-DCBE-487C-AEB4-442A7AB1E5C5}" srcOrd="0" destOrd="0" presId="urn:microsoft.com/office/officeart/2005/8/layout/hList6"/>
    <dgm:cxn modelId="{FB0AD925-C1C2-45EC-9F53-3F68768A2C59}" type="presOf" srcId="{6564BCA7-21EF-4EA9-9EDC-2F64E2D9E076}" destId="{B2773D06-8D29-463D-B12A-C2C2736BDC50}" srcOrd="0" destOrd="0" presId="urn:microsoft.com/office/officeart/2005/8/layout/hList6"/>
    <dgm:cxn modelId="{B9041326-129E-406A-A14F-10A7A578B840}" type="presOf" srcId="{F9059569-6CC6-404D-8E84-5E87C663A898}" destId="{633EF2E6-DCBE-487C-AEB4-442A7AB1E5C5}" srcOrd="0" destOrd="4" presId="urn:microsoft.com/office/officeart/2005/8/layout/hList6"/>
    <dgm:cxn modelId="{E07AA42C-297D-4970-A87A-5891F226571B}" type="presOf" srcId="{71750467-3B53-45ED-A5A5-0950C01477F7}" destId="{633EF2E6-DCBE-487C-AEB4-442A7AB1E5C5}" srcOrd="0" destOrd="5" presId="urn:microsoft.com/office/officeart/2005/8/layout/hList6"/>
    <dgm:cxn modelId="{AC15715E-ECAE-4A18-8575-59C8D90F5B39}" srcId="{A8E36852-95D0-4E9D-9DF9-3A02F77B757D}" destId="{1AFE64C3-1033-4A67-B8F5-7FC0F04EBB41}" srcOrd="0" destOrd="0" parTransId="{4E2574D3-BC43-4C53-8A57-9C3440C05698}" sibTransId="{C8E3EF8F-CA58-48DC-8C75-49A853BC92A6}"/>
    <dgm:cxn modelId="{BE76A867-ADEA-4079-9E58-E5C8312A6961}" srcId="{6564BCA7-21EF-4EA9-9EDC-2F64E2D9E076}" destId="{A8E36852-95D0-4E9D-9DF9-3A02F77B757D}" srcOrd="0" destOrd="0" parTransId="{F759302D-D57B-4DE2-BE83-29C8ED3C3963}" sibTransId="{4A89E0AA-BC2A-478E-BD65-30FC5E6E1FC9}"/>
    <dgm:cxn modelId="{50FD6D4E-2D4A-4C57-B073-0DC69F3ABBB0}" type="presOf" srcId="{D30DFBAB-AB23-4449-97F1-CAD7FDD16D65}" destId="{633EF2E6-DCBE-487C-AEB4-442A7AB1E5C5}" srcOrd="0" destOrd="2" presId="urn:microsoft.com/office/officeart/2005/8/layout/hList6"/>
    <dgm:cxn modelId="{F0E2B54F-A1BC-4B36-8470-04E73491F346}" srcId="{A8E36852-95D0-4E9D-9DF9-3A02F77B757D}" destId="{71750467-3B53-45ED-A5A5-0950C01477F7}" srcOrd="4" destOrd="0" parTransId="{3A3447A8-FA4E-4314-A41A-255A78941360}" sibTransId="{83DB09B4-9599-494B-A5BF-B08E3306B9D7}"/>
    <dgm:cxn modelId="{BD2B21A3-3A4C-48AC-B384-BB9F39D31BE5}" srcId="{A8E36852-95D0-4E9D-9DF9-3A02F77B757D}" destId="{D30DFBAB-AB23-4449-97F1-CAD7FDD16D65}" srcOrd="1" destOrd="0" parTransId="{D14C30DC-E682-41D2-B80A-10D990FC1FBF}" sibTransId="{FD1EA268-04FB-49BC-9AEF-35EC42D75E43}"/>
    <dgm:cxn modelId="{4A5CC1AD-6A44-40ED-9D5A-AF6CF8CC2445}" type="presOf" srcId="{154F5687-E985-4AA5-BF2E-147DEAED98FF}" destId="{633EF2E6-DCBE-487C-AEB4-442A7AB1E5C5}" srcOrd="0" destOrd="3" presId="urn:microsoft.com/office/officeart/2005/8/layout/hList6"/>
    <dgm:cxn modelId="{09E54CB1-FA7F-4815-A7A0-41F69E0FA477}" srcId="{A8E36852-95D0-4E9D-9DF9-3A02F77B757D}" destId="{F9059569-6CC6-404D-8E84-5E87C663A898}" srcOrd="3" destOrd="0" parTransId="{3A4BCBE2-F698-4BAD-A713-6AB70FB95C6B}" sibTransId="{397CA3B8-E4AF-4179-A253-B53209493B28}"/>
    <dgm:cxn modelId="{9DFBF9E9-916A-4CB8-BDDC-DCBE087425BA}" type="presOf" srcId="{1AFE64C3-1033-4A67-B8F5-7FC0F04EBB41}" destId="{633EF2E6-DCBE-487C-AEB4-442A7AB1E5C5}" srcOrd="0" destOrd="1" presId="urn:microsoft.com/office/officeart/2005/8/layout/hList6"/>
    <dgm:cxn modelId="{7B26FCF3-6236-434F-8C78-FA113E2216F3}" srcId="{A8E36852-95D0-4E9D-9DF9-3A02F77B757D}" destId="{154F5687-E985-4AA5-BF2E-147DEAED98FF}" srcOrd="2" destOrd="0" parTransId="{9845B70C-7D9C-40FA-9AFF-62A106209C3E}" sibTransId="{04DE6B46-51EA-46B8-8F4C-B70513A71C74}"/>
    <dgm:cxn modelId="{DC2632B8-FC93-4E69-9511-D8C0287BC96A}" type="presParOf" srcId="{B2773D06-8D29-463D-B12A-C2C2736BDC50}" destId="{633EF2E6-DCBE-487C-AEB4-442A7AB1E5C5}" srcOrd="0"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399EB983-0D0A-4A91-A841-12FA46DB2025}"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6C707BF4-39A6-4B6C-B6AA-65A8935C4E32}">
      <dgm:prSet phldrT="[Text]" custT="1"/>
      <dgm:spPr/>
      <dgm:t>
        <a:bodyPr/>
        <a:lstStyle/>
        <a:p>
          <a:pPr algn="ctr"/>
          <a:r>
            <a:rPr lang="en-US" sz="1600" b="1">
              <a:latin typeface="Bitter" pitchFamily="2" charset="0"/>
            </a:rPr>
            <a:t>$27,890 awarded to Umpqua Heart</a:t>
          </a:r>
        </a:p>
      </dgm:t>
    </dgm:pt>
    <dgm:pt modelId="{F2F9F41A-E63E-4EA2-9E46-83A28F28F2B9}" type="parTrans" cxnId="{77A784BA-48E7-4267-9C02-9AB263C1FF2A}">
      <dgm:prSet/>
      <dgm:spPr/>
      <dgm:t>
        <a:bodyPr/>
        <a:lstStyle/>
        <a:p>
          <a:endParaRPr lang="en-US"/>
        </a:p>
      </dgm:t>
    </dgm:pt>
    <dgm:pt modelId="{B74026B6-1BD1-4CFD-A677-9AE44F064407}" type="sibTrans" cxnId="{77A784BA-48E7-4267-9C02-9AB263C1FF2A}">
      <dgm:prSet/>
      <dgm:spPr/>
      <dgm:t>
        <a:bodyPr/>
        <a:lstStyle/>
        <a:p>
          <a:endParaRPr lang="en-US"/>
        </a:p>
      </dgm:t>
    </dgm:pt>
    <dgm:pt modelId="{A5F391BB-71D0-4E03-B0AC-AA29A9D1360B}">
      <dgm:prSet phldrT="[Text]" custT="1"/>
      <dgm:spPr/>
      <dgm:t>
        <a:bodyPr/>
        <a:lstStyle/>
        <a:p>
          <a:r>
            <a:rPr lang="en-US" sz="1400">
              <a:latin typeface="Bitter" pitchFamily="2" charset="0"/>
            </a:rPr>
            <a:t>To be used on basic need items such as:</a:t>
          </a:r>
        </a:p>
      </dgm:t>
    </dgm:pt>
    <dgm:pt modelId="{4449EA77-9DB0-4D4C-B197-BBD3A4C0E3BC}" type="parTrans" cxnId="{5528EDFB-BF41-4FB3-80E6-6F29616A12BA}">
      <dgm:prSet/>
      <dgm:spPr/>
      <dgm:t>
        <a:bodyPr/>
        <a:lstStyle/>
        <a:p>
          <a:endParaRPr lang="en-US"/>
        </a:p>
      </dgm:t>
    </dgm:pt>
    <dgm:pt modelId="{D30F8EDE-3E18-48F9-8CCD-9E29ABDF3971}" type="sibTrans" cxnId="{5528EDFB-BF41-4FB3-80E6-6F29616A12BA}">
      <dgm:prSet/>
      <dgm:spPr/>
      <dgm:t>
        <a:bodyPr/>
        <a:lstStyle/>
        <a:p>
          <a:endParaRPr lang="en-US"/>
        </a:p>
      </dgm:t>
    </dgm:pt>
    <dgm:pt modelId="{3F01CB6E-16F2-474D-9018-E32C8C2E14FC}">
      <dgm:prSet phldrT="[Text]" custT="1"/>
      <dgm:spPr/>
      <dgm:t>
        <a:bodyPr/>
        <a:lstStyle/>
        <a:p>
          <a:r>
            <a:rPr lang="en-US" sz="1400">
              <a:latin typeface="Bitter" pitchFamily="2" charset="0"/>
            </a:rPr>
            <a:t>Propane and gas cards</a:t>
          </a:r>
        </a:p>
      </dgm:t>
    </dgm:pt>
    <dgm:pt modelId="{90D1F78B-F8B3-4878-84FD-53C6228D4130}" type="parTrans" cxnId="{C65BD1D5-2089-4C62-A9FB-A2DBFB838728}">
      <dgm:prSet/>
      <dgm:spPr/>
      <dgm:t>
        <a:bodyPr/>
        <a:lstStyle/>
        <a:p>
          <a:endParaRPr lang="en-US"/>
        </a:p>
      </dgm:t>
    </dgm:pt>
    <dgm:pt modelId="{83F9F4B3-8574-4A14-BCCF-BEDA9E381915}" type="sibTrans" cxnId="{C65BD1D5-2089-4C62-A9FB-A2DBFB838728}">
      <dgm:prSet/>
      <dgm:spPr/>
      <dgm:t>
        <a:bodyPr/>
        <a:lstStyle/>
        <a:p>
          <a:endParaRPr lang="en-US"/>
        </a:p>
      </dgm:t>
    </dgm:pt>
    <dgm:pt modelId="{E0BB15F7-F649-4F41-BD59-BC10E5EA9679}">
      <dgm:prSet phldrT="[Text]" custT="1"/>
      <dgm:spPr/>
      <dgm:t>
        <a:bodyPr/>
        <a:lstStyle/>
        <a:p>
          <a:r>
            <a:rPr lang="en-US" sz="1400">
              <a:latin typeface="Bitter" pitchFamily="2" charset="0"/>
            </a:rPr>
            <a:t>Buddy heaters</a:t>
          </a:r>
        </a:p>
      </dgm:t>
    </dgm:pt>
    <dgm:pt modelId="{9D232651-6B85-4747-921E-814863A32CB7}" type="parTrans" cxnId="{9ED44EBB-2571-47A2-B444-AA00E8E0B1DB}">
      <dgm:prSet/>
      <dgm:spPr/>
      <dgm:t>
        <a:bodyPr/>
        <a:lstStyle/>
        <a:p>
          <a:endParaRPr lang="en-US"/>
        </a:p>
      </dgm:t>
    </dgm:pt>
    <dgm:pt modelId="{714B4109-0023-468C-A0B0-D3323EFE46AE}" type="sibTrans" cxnId="{9ED44EBB-2571-47A2-B444-AA00E8E0B1DB}">
      <dgm:prSet/>
      <dgm:spPr/>
      <dgm:t>
        <a:bodyPr/>
        <a:lstStyle/>
        <a:p>
          <a:endParaRPr lang="en-US"/>
        </a:p>
      </dgm:t>
    </dgm:pt>
    <dgm:pt modelId="{7AA2463B-43AF-461E-B510-08E383718D8F}">
      <dgm:prSet phldrT="[Text]" custT="1"/>
      <dgm:spPr/>
      <dgm:t>
        <a:bodyPr/>
        <a:lstStyle/>
        <a:p>
          <a:r>
            <a:rPr lang="en-US" sz="1400">
              <a:latin typeface="Bitter" pitchFamily="2" charset="0"/>
            </a:rPr>
            <a:t>Bus passes</a:t>
          </a:r>
        </a:p>
      </dgm:t>
    </dgm:pt>
    <dgm:pt modelId="{6E9A12B0-60D0-4C61-8806-F4E413FCAC39}" type="parTrans" cxnId="{35364E3E-15F7-435A-89A9-A0131FFB180A}">
      <dgm:prSet/>
      <dgm:spPr/>
      <dgm:t>
        <a:bodyPr/>
        <a:lstStyle/>
        <a:p>
          <a:endParaRPr lang="en-US"/>
        </a:p>
      </dgm:t>
    </dgm:pt>
    <dgm:pt modelId="{B50B03BB-5DBF-45BC-83C8-D41522EC85A6}" type="sibTrans" cxnId="{35364E3E-15F7-435A-89A9-A0131FFB180A}">
      <dgm:prSet/>
      <dgm:spPr/>
      <dgm:t>
        <a:bodyPr/>
        <a:lstStyle/>
        <a:p>
          <a:endParaRPr lang="en-US"/>
        </a:p>
      </dgm:t>
    </dgm:pt>
    <dgm:pt modelId="{F9B1268E-6C42-4FF1-8892-0798333463FA}">
      <dgm:prSet phldrT="[Text]" custT="1"/>
      <dgm:spPr/>
      <dgm:t>
        <a:bodyPr/>
        <a:lstStyle/>
        <a:p>
          <a:r>
            <a:rPr lang="en-US" sz="1400">
              <a:latin typeface="Bitter" pitchFamily="2" charset="0"/>
            </a:rPr>
            <a:t>Tents/tarps/sleeping bags and backpacks.</a:t>
          </a:r>
        </a:p>
      </dgm:t>
    </dgm:pt>
    <dgm:pt modelId="{272C0C6F-3F22-4A87-AB74-80B211B66A50}" type="parTrans" cxnId="{C50FB688-1539-4384-A88B-A29617C97A4C}">
      <dgm:prSet/>
      <dgm:spPr/>
      <dgm:t>
        <a:bodyPr/>
        <a:lstStyle/>
        <a:p>
          <a:endParaRPr lang="en-US"/>
        </a:p>
      </dgm:t>
    </dgm:pt>
    <dgm:pt modelId="{32D412CE-94FE-4A82-B283-D835D17E173E}" type="sibTrans" cxnId="{C50FB688-1539-4384-A88B-A29617C97A4C}">
      <dgm:prSet/>
      <dgm:spPr/>
      <dgm:t>
        <a:bodyPr/>
        <a:lstStyle/>
        <a:p>
          <a:endParaRPr lang="en-US"/>
        </a:p>
      </dgm:t>
    </dgm:pt>
    <dgm:pt modelId="{20CD8C8D-7077-4644-A4F8-CABED2E155D8}" type="pres">
      <dgm:prSet presAssocID="{399EB983-0D0A-4A91-A841-12FA46DB2025}" presName="linear" presStyleCnt="0">
        <dgm:presLayoutVars>
          <dgm:dir/>
          <dgm:animLvl val="lvl"/>
          <dgm:resizeHandles val="exact"/>
        </dgm:presLayoutVars>
      </dgm:prSet>
      <dgm:spPr/>
    </dgm:pt>
    <dgm:pt modelId="{80A0BB5A-308A-4035-9783-C031B7972094}" type="pres">
      <dgm:prSet presAssocID="{6C707BF4-39A6-4B6C-B6AA-65A8935C4E32}" presName="parentLin" presStyleCnt="0"/>
      <dgm:spPr/>
    </dgm:pt>
    <dgm:pt modelId="{FD465457-50DC-415F-BB7E-BA4D064B54C3}" type="pres">
      <dgm:prSet presAssocID="{6C707BF4-39A6-4B6C-B6AA-65A8935C4E32}" presName="parentLeftMargin" presStyleLbl="node1" presStyleIdx="0" presStyleCnt="1"/>
      <dgm:spPr/>
    </dgm:pt>
    <dgm:pt modelId="{2C80208F-C4A9-47F2-8E52-FAF3DAB60E35}" type="pres">
      <dgm:prSet presAssocID="{6C707BF4-39A6-4B6C-B6AA-65A8935C4E32}" presName="parentText" presStyleLbl="node1" presStyleIdx="0" presStyleCnt="1" custScaleX="142291" custScaleY="37695" custLinFactNeighborX="-50255" custLinFactNeighborY="-26615">
        <dgm:presLayoutVars>
          <dgm:chMax val="0"/>
          <dgm:bulletEnabled val="1"/>
        </dgm:presLayoutVars>
      </dgm:prSet>
      <dgm:spPr/>
    </dgm:pt>
    <dgm:pt modelId="{A4118F0F-C635-4118-BDB3-393E92C20A53}" type="pres">
      <dgm:prSet presAssocID="{6C707BF4-39A6-4B6C-B6AA-65A8935C4E32}" presName="negativeSpace" presStyleCnt="0"/>
      <dgm:spPr/>
    </dgm:pt>
    <dgm:pt modelId="{A70F2203-6DA7-4C2F-9615-3B2CA8D3C1F5}" type="pres">
      <dgm:prSet presAssocID="{6C707BF4-39A6-4B6C-B6AA-65A8935C4E32}" presName="childText" presStyleLbl="conFgAcc1" presStyleIdx="0" presStyleCnt="1" custScaleY="81142" custLinFactNeighborX="4713" custLinFactNeighborY="-27619">
        <dgm:presLayoutVars>
          <dgm:bulletEnabled val="1"/>
        </dgm:presLayoutVars>
      </dgm:prSet>
      <dgm:spPr/>
    </dgm:pt>
  </dgm:ptLst>
  <dgm:cxnLst>
    <dgm:cxn modelId="{AD7BB326-B4A6-4C97-BDE3-8DBBDED61207}" type="presOf" srcId="{399EB983-0D0A-4A91-A841-12FA46DB2025}" destId="{20CD8C8D-7077-4644-A4F8-CABED2E155D8}" srcOrd="0" destOrd="0" presId="urn:microsoft.com/office/officeart/2005/8/layout/list1"/>
    <dgm:cxn modelId="{05D7E436-D699-4EDE-AB8E-44F9A5451500}" type="presOf" srcId="{6C707BF4-39A6-4B6C-B6AA-65A8935C4E32}" destId="{FD465457-50DC-415F-BB7E-BA4D064B54C3}" srcOrd="0" destOrd="0" presId="urn:microsoft.com/office/officeart/2005/8/layout/list1"/>
    <dgm:cxn modelId="{35364E3E-15F7-435A-89A9-A0131FFB180A}" srcId="{A5F391BB-71D0-4E03-B0AC-AA29A9D1360B}" destId="{7AA2463B-43AF-461E-B510-08E383718D8F}" srcOrd="2" destOrd="0" parTransId="{6E9A12B0-60D0-4C61-8806-F4E413FCAC39}" sibTransId="{B50B03BB-5DBF-45BC-83C8-D41522EC85A6}"/>
    <dgm:cxn modelId="{C905EE81-2E85-4F05-BCF0-F18F25C20115}" type="presOf" srcId="{3F01CB6E-16F2-474D-9018-E32C8C2E14FC}" destId="{A70F2203-6DA7-4C2F-9615-3B2CA8D3C1F5}" srcOrd="0" destOrd="1" presId="urn:microsoft.com/office/officeart/2005/8/layout/list1"/>
    <dgm:cxn modelId="{A2377882-4871-4E18-A928-0A99DC7CDEDF}" type="presOf" srcId="{E0BB15F7-F649-4F41-BD59-BC10E5EA9679}" destId="{A70F2203-6DA7-4C2F-9615-3B2CA8D3C1F5}" srcOrd="0" destOrd="2" presId="urn:microsoft.com/office/officeart/2005/8/layout/list1"/>
    <dgm:cxn modelId="{1DC62586-8DC9-4B9D-980E-8C1C810FD9CA}" type="presOf" srcId="{A5F391BB-71D0-4E03-B0AC-AA29A9D1360B}" destId="{A70F2203-6DA7-4C2F-9615-3B2CA8D3C1F5}" srcOrd="0" destOrd="0" presId="urn:microsoft.com/office/officeart/2005/8/layout/list1"/>
    <dgm:cxn modelId="{C50FB688-1539-4384-A88B-A29617C97A4C}" srcId="{A5F391BB-71D0-4E03-B0AC-AA29A9D1360B}" destId="{F9B1268E-6C42-4FF1-8892-0798333463FA}" srcOrd="3" destOrd="0" parTransId="{272C0C6F-3F22-4A87-AB74-80B211B66A50}" sibTransId="{32D412CE-94FE-4A82-B283-D835D17E173E}"/>
    <dgm:cxn modelId="{0D2B48AB-E764-401A-B2CB-003312A42300}" type="presOf" srcId="{7AA2463B-43AF-461E-B510-08E383718D8F}" destId="{A70F2203-6DA7-4C2F-9615-3B2CA8D3C1F5}" srcOrd="0" destOrd="3" presId="urn:microsoft.com/office/officeart/2005/8/layout/list1"/>
    <dgm:cxn modelId="{9416A6B3-CDEB-45BE-A660-9D1BC0616631}" type="presOf" srcId="{6C707BF4-39A6-4B6C-B6AA-65A8935C4E32}" destId="{2C80208F-C4A9-47F2-8E52-FAF3DAB60E35}" srcOrd="1" destOrd="0" presId="urn:microsoft.com/office/officeart/2005/8/layout/list1"/>
    <dgm:cxn modelId="{77A784BA-48E7-4267-9C02-9AB263C1FF2A}" srcId="{399EB983-0D0A-4A91-A841-12FA46DB2025}" destId="{6C707BF4-39A6-4B6C-B6AA-65A8935C4E32}" srcOrd="0" destOrd="0" parTransId="{F2F9F41A-E63E-4EA2-9E46-83A28F28F2B9}" sibTransId="{B74026B6-1BD1-4CFD-A677-9AE44F064407}"/>
    <dgm:cxn modelId="{9ED44EBB-2571-47A2-B444-AA00E8E0B1DB}" srcId="{A5F391BB-71D0-4E03-B0AC-AA29A9D1360B}" destId="{E0BB15F7-F649-4F41-BD59-BC10E5EA9679}" srcOrd="1" destOrd="0" parTransId="{9D232651-6B85-4747-921E-814863A32CB7}" sibTransId="{714B4109-0023-468C-A0B0-D3323EFE46AE}"/>
    <dgm:cxn modelId="{C65BD1D5-2089-4C62-A9FB-A2DBFB838728}" srcId="{A5F391BB-71D0-4E03-B0AC-AA29A9D1360B}" destId="{3F01CB6E-16F2-474D-9018-E32C8C2E14FC}" srcOrd="0" destOrd="0" parTransId="{90D1F78B-F8B3-4878-84FD-53C6228D4130}" sibTransId="{83F9F4B3-8574-4A14-BCCF-BEDA9E381915}"/>
    <dgm:cxn modelId="{969011E8-1727-4170-A804-1168FA051775}" type="presOf" srcId="{F9B1268E-6C42-4FF1-8892-0798333463FA}" destId="{A70F2203-6DA7-4C2F-9615-3B2CA8D3C1F5}" srcOrd="0" destOrd="4" presId="urn:microsoft.com/office/officeart/2005/8/layout/list1"/>
    <dgm:cxn modelId="{5528EDFB-BF41-4FB3-80E6-6F29616A12BA}" srcId="{6C707BF4-39A6-4B6C-B6AA-65A8935C4E32}" destId="{A5F391BB-71D0-4E03-B0AC-AA29A9D1360B}" srcOrd="0" destOrd="0" parTransId="{4449EA77-9DB0-4D4C-B197-BBD3A4C0E3BC}" sibTransId="{D30F8EDE-3E18-48F9-8CCD-9E29ABDF3971}"/>
    <dgm:cxn modelId="{68ABF45B-F402-4968-84FD-CCC865C11E12}" type="presParOf" srcId="{20CD8C8D-7077-4644-A4F8-CABED2E155D8}" destId="{80A0BB5A-308A-4035-9783-C031B7972094}" srcOrd="0" destOrd="0" presId="urn:microsoft.com/office/officeart/2005/8/layout/list1"/>
    <dgm:cxn modelId="{2A781C57-661C-43F5-A4E6-98DEFCC47A30}" type="presParOf" srcId="{80A0BB5A-308A-4035-9783-C031B7972094}" destId="{FD465457-50DC-415F-BB7E-BA4D064B54C3}" srcOrd="0" destOrd="0" presId="urn:microsoft.com/office/officeart/2005/8/layout/list1"/>
    <dgm:cxn modelId="{1755E6F4-8829-4B43-B3D1-37B4AB18C4FD}" type="presParOf" srcId="{80A0BB5A-308A-4035-9783-C031B7972094}" destId="{2C80208F-C4A9-47F2-8E52-FAF3DAB60E35}" srcOrd="1" destOrd="0" presId="urn:microsoft.com/office/officeart/2005/8/layout/list1"/>
    <dgm:cxn modelId="{25BF18CC-FA16-451A-8117-F772612A593E}" type="presParOf" srcId="{20CD8C8D-7077-4644-A4F8-CABED2E155D8}" destId="{A4118F0F-C635-4118-BDB3-393E92C20A53}" srcOrd="1" destOrd="0" presId="urn:microsoft.com/office/officeart/2005/8/layout/list1"/>
    <dgm:cxn modelId="{EE4DE658-983B-4430-BDB7-C8AD4D213DDA}" type="presParOf" srcId="{20CD8C8D-7077-4644-A4F8-CABED2E155D8}" destId="{A70F2203-6DA7-4C2F-9615-3B2CA8D3C1F5}" srcOrd="2"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BF235FA1-5F3E-49B0-912B-0A23E535B654}" type="doc">
      <dgm:prSet loTypeId="urn:microsoft.com/office/officeart/2005/8/layout/list1" loCatId="list" qsTypeId="urn:microsoft.com/office/officeart/2005/8/quickstyle/simple1" qsCatId="simple" csTypeId="urn:microsoft.com/office/officeart/2005/8/colors/accent2_4" csCatId="accent2" phldr="1"/>
      <dgm:spPr/>
      <dgm:t>
        <a:bodyPr/>
        <a:lstStyle/>
        <a:p>
          <a:endParaRPr lang="en-US"/>
        </a:p>
      </dgm:t>
    </dgm:pt>
    <dgm:pt modelId="{C41B1EC3-46EA-4122-B231-DFA15623A756}">
      <dgm:prSet phldrT="[Text]" custT="1"/>
      <dgm:spPr>
        <a:solidFill>
          <a:srgbClr val="005B7B"/>
        </a:solidFill>
      </dgm:spPr>
      <dgm:t>
        <a:bodyPr/>
        <a:lstStyle/>
        <a:p>
          <a:pPr algn="ctr"/>
          <a:r>
            <a:rPr lang="en-US" sz="2000" b="1">
              <a:latin typeface="Bitter" pitchFamily="2" charset="0"/>
            </a:rPr>
            <a:t>Repair Loan Pool Funding</a:t>
          </a:r>
        </a:p>
      </dgm:t>
    </dgm:pt>
    <dgm:pt modelId="{B778949D-CFA7-4DA0-9BBD-6E71EFE0FFD4}" type="parTrans" cxnId="{81518861-1AC5-41C4-B164-E0E749D7E755}">
      <dgm:prSet/>
      <dgm:spPr/>
      <dgm:t>
        <a:bodyPr/>
        <a:lstStyle/>
        <a:p>
          <a:endParaRPr lang="en-US"/>
        </a:p>
      </dgm:t>
    </dgm:pt>
    <dgm:pt modelId="{B0E771EC-3B89-44A7-9AAA-8B5DF4381692}" type="sibTrans" cxnId="{81518861-1AC5-41C4-B164-E0E749D7E755}">
      <dgm:prSet/>
      <dgm:spPr/>
      <dgm:t>
        <a:bodyPr/>
        <a:lstStyle/>
        <a:p>
          <a:endParaRPr lang="en-US"/>
        </a:p>
      </dgm:t>
    </dgm:pt>
    <dgm:pt modelId="{A44794B1-2C9C-4BF5-98AA-CBE6328DBAEF}">
      <dgm:prSet phldrT="[Text]" custT="1"/>
      <dgm:spPr>
        <a:solidFill>
          <a:schemeClr val="accent1"/>
        </a:solidFill>
      </dgm:spPr>
      <dgm:t>
        <a:bodyPr/>
        <a:lstStyle/>
        <a:p>
          <a:pPr algn="ctr"/>
          <a:r>
            <a:rPr lang="en-US" sz="1800" b="1">
              <a:latin typeface="Bitter" pitchFamily="2" charset="0"/>
            </a:rPr>
            <a:t>$25,000 granted</a:t>
          </a:r>
          <a:endParaRPr lang="en-US" sz="3200" b="1">
            <a:latin typeface="Bitter" pitchFamily="2" charset="0"/>
          </a:endParaRPr>
        </a:p>
      </dgm:t>
    </dgm:pt>
    <dgm:pt modelId="{D9F62501-EB6B-468B-97F1-89746CB0789C}" type="parTrans" cxnId="{B558FD57-E523-4D1A-B520-0B3DAF586A73}">
      <dgm:prSet/>
      <dgm:spPr/>
      <dgm:t>
        <a:bodyPr/>
        <a:lstStyle/>
        <a:p>
          <a:endParaRPr lang="en-US"/>
        </a:p>
      </dgm:t>
    </dgm:pt>
    <dgm:pt modelId="{D84E838E-8036-452A-BFEC-9EE6C4F406EB}" type="sibTrans" cxnId="{B558FD57-E523-4D1A-B520-0B3DAF586A73}">
      <dgm:prSet/>
      <dgm:spPr/>
      <dgm:t>
        <a:bodyPr/>
        <a:lstStyle/>
        <a:p>
          <a:endParaRPr lang="en-US"/>
        </a:p>
      </dgm:t>
    </dgm:pt>
    <dgm:pt modelId="{DA19795A-9139-4AA6-B5A3-3CC5DCDA181C}">
      <dgm:prSet phldrT="[Text]" custT="1"/>
      <dgm:spPr>
        <a:solidFill>
          <a:srgbClr val="005B7B"/>
        </a:solidFill>
      </dgm:spPr>
      <dgm:t>
        <a:bodyPr/>
        <a:lstStyle/>
        <a:p>
          <a:r>
            <a:rPr lang="en-US" sz="1600">
              <a:solidFill>
                <a:schemeClr val="bg1"/>
              </a:solidFill>
              <a:latin typeface="Bitter" pitchFamily="2" charset="0"/>
            </a:rPr>
            <a:t>These funds help Habitat for Humanity support qualifying homeowners afford home repairs of their homes by offering a 0% interest loan on which they can make payments over one or two years.</a:t>
          </a:r>
          <a:endParaRPr lang="en-US" sz="1600" b="1">
            <a:solidFill>
              <a:schemeClr val="bg1"/>
            </a:solidFill>
            <a:latin typeface="Bitter" pitchFamily="2" charset="0"/>
          </a:endParaRPr>
        </a:p>
      </dgm:t>
    </dgm:pt>
    <dgm:pt modelId="{2AE2646C-4581-461F-A505-A9420F49466C}" type="parTrans" cxnId="{90BAA5CE-9B6C-4C18-A23F-E57319043D47}">
      <dgm:prSet/>
      <dgm:spPr/>
      <dgm:t>
        <a:bodyPr/>
        <a:lstStyle/>
        <a:p>
          <a:endParaRPr lang="en-US"/>
        </a:p>
      </dgm:t>
    </dgm:pt>
    <dgm:pt modelId="{A1E5219F-B3D4-43DB-ABA5-BE23E6B2C4BF}" type="sibTrans" cxnId="{90BAA5CE-9B6C-4C18-A23F-E57319043D47}">
      <dgm:prSet/>
      <dgm:spPr/>
      <dgm:t>
        <a:bodyPr/>
        <a:lstStyle/>
        <a:p>
          <a:endParaRPr lang="en-US"/>
        </a:p>
      </dgm:t>
    </dgm:pt>
    <dgm:pt modelId="{C0FF57E6-5C3D-449F-875A-2A894376FE24}" type="pres">
      <dgm:prSet presAssocID="{BF235FA1-5F3E-49B0-912B-0A23E535B654}" presName="linear" presStyleCnt="0">
        <dgm:presLayoutVars>
          <dgm:dir/>
          <dgm:animLvl val="lvl"/>
          <dgm:resizeHandles val="exact"/>
        </dgm:presLayoutVars>
      </dgm:prSet>
      <dgm:spPr/>
    </dgm:pt>
    <dgm:pt modelId="{D81D9E3E-3573-46E6-8913-F8289FC2CB66}" type="pres">
      <dgm:prSet presAssocID="{C41B1EC3-46EA-4122-B231-DFA15623A756}" presName="parentLin" presStyleCnt="0"/>
      <dgm:spPr/>
    </dgm:pt>
    <dgm:pt modelId="{4F538CAD-ABF5-4080-8CEB-73D1E1883554}" type="pres">
      <dgm:prSet presAssocID="{C41B1EC3-46EA-4122-B231-DFA15623A756}" presName="parentLeftMargin" presStyleLbl="node1" presStyleIdx="0" presStyleCnt="2"/>
      <dgm:spPr/>
    </dgm:pt>
    <dgm:pt modelId="{F107A020-B56A-4B2B-A8A4-62128FCD8B3F}" type="pres">
      <dgm:prSet presAssocID="{C41B1EC3-46EA-4122-B231-DFA15623A756}" presName="parentText" presStyleLbl="node1" presStyleIdx="0" presStyleCnt="2" custScaleX="142857" custLinFactNeighborX="-83195">
        <dgm:presLayoutVars>
          <dgm:chMax val="0"/>
          <dgm:bulletEnabled val="1"/>
        </dgm:presLayoutVars>
      </dgm:prSet>
      <dgm:spPr/>
    </dgm:pt>
    <dgm:pt modelId="{CC7C10D3-BAD2-437D-96C8-9FC617D5E4F6}" type="pres">
      <dgm:prSet presAssocID="{C41B1EC3-46EA-4122-B231-DFA15623A756}" presName="negativeSpace" presStyleCnt="0"/>
      <dgm:spPr/>
    </dgm:pt>
    <dgm:pt modelId="{924BEAC9-C0AB-4190-8585-83D2F624ECED}" type="pres">
      <dgm:prSet presAssocID="{C41B1EC3-46EA-4122-B231-DFA15623A756}" presName="childText" presStyleLbl="conFgAcc1" presStyleIdx="0" presStyleCnt="2">
        <dgm:presLayoutVars>
          <dgm:bulletEnabled val="1"/>
        </dgm:presLayoutVars>
      </dgm:prSet>
      <dgm:spPr/>
    </dgm:pt>
    <dgm:pt modelId="{BCE8A56F-3B27-4284-9667-A1DAC3F2E869}" type="pres">
      <dgm:prSet presAssocID="{B0E771EC-3B89-44A7-9AAA-8B5DF4381692}" presName="spaceBetweenRectangles" presStyleCnt="0"/>
      <dgm:spPr/>
    </dgm:pt>
    <dgm:pt modelId="{2A59909D-5195-40D8-93F5-DE1653F59F23}" type="pres">
      <dgm:prSet presAssocID="{A44794B1-2C9C-4BF5-98AA-CBE6328DBAEF}" presName="parentLin" presStyleCnt="0"/>
      <dgm:spPr/>
    </dgm:pt>
    <dgm:pt modelId="{C6FAEBEA-D0B7-4EB6-9F83-C11D3CD45725}" type="pres">
      <dgm:prSet presAssocID="{A44794B1-2C9C-4BF5-98AA-CBE6328DBAEF}" presName="parentLeftMargin" presStyleLbl="node1" presStyleIdx="0" presStyleCnt="2"/>
      <dgm:spPr/>
    </dgm:pt>
    <dgm:pt modelId="{2BFC3488-781D-4626-B140-72E8B03452FF}" type="pres">
      <dgm:prSet presAssocID="{A44794B1-2C9C-4BF5-98AA-CBE6328DBAEF}" presName="parentText" presStyleLbl="node1" presStyleIdx="1" presStyleCnt="2">
        <dgm:presLayoutVars>
          <dgm:chMax val="0"/>
          <dgm:bulletEnabled val="1"/>
        </dgm:presLayoutVars>
      </dgm:prSet>
      <dgm:spPr/>
    </dgm:pt>
    <dgm:pt modelId="{605C330F-E2A7-4A2D-950E-C2D0F0FDA52B}" type="pres">
      <dgm:prSet presAssocID="{A44794B1-2C9C-4BF5-98AA-CBE6328DBAEF}" presName="negativeSpace" presStyleCnt="0"/>
      <dgm:spPr/>
    </dgm:pt>
    <dgm:pt modelId="{C9D15A96-E105-4D7E-AD73-5E2289624AB6}" type="pres">
      <dgm:prSet presAssocID="{A44794B1-2C9C-4BF5-98AA-CBE6328DBAEF}" presName="childText" presStyleLbl="conFgAcc1" presStyleIdx="1" presStyleCnt="2">
        <dgm:presLayoutVars>
          <dgm:bulletEnabled val="1"/>
        </dgm:presLayoutVars>
      </dgm:prSet>
      <dgm:spPr/>
    </dgm:pt>
  </dgm:ptLst>
  <dgm:cxnLst>
    <dgm:cxn modelId="{DC61A11C-454D-4696-B0F8-36DBFEC7A8AD}" type="presOf" srcId="{BF235FA1-5F3E-49B0-912B-0A23E535B654}" destId="{C0FF57E6-5C3D-449F-875A-2A894376FE24}" srcOrd="0" destOrd="0" presId="urn:microsoft.com/office/officeart/2005/8/layout/list1"/>
    <dgm:cxn modelId="{0C330733-AC2F-48D0-8DAE-62748082501D}" type="presOf" srcId="{A44794B1-2C9C-4BF5-98AA-CBE6328DBAEF}" destId="{C6FAEBEA-D0B7-4EB6-9F83-C11D3CD45725}" srcOrd="0" destOrd="0" presId="urn:microsoft.com/office/officeart/2005/8/layout/list1"/>
    <dgm:cxn modelId="{81518861-1AC5-41C4-B164-E0E749D7E755}" srcId="{BF235FA1-5F3E-49B0-912B-0A23E535B654}" destId="{C41B1EC3-46EA-4122-B231-DFA15623A756}" srcOrd="0" destOrd="0" parTransId="{B778949D-CFA7-4DA0-9BBD-6E71EFE0FFD4}" sibTransId="{B0E771EC-3B89-44A7-9AAA-8B5DF4381692}"/>
    <dgm:cxn modelId="{CFF96354-DDA6-4832-B90D-DC3E33E45567}" type="presOf" srcId="{C41B1EC3-46EA-4122-B231-DFA15623A756}" destId="{4F538CAD-ABF5-4080-8CEB-73D1E1883554}" srcOrd="0" destOrd="0" presId="urn:microsoft.com/office/officeart/2005/8/layout/list1"/>
    <dgm:cxn modelId="{B558FD57-E523-4D1A-B520-0B3DAF586A73}" srcId="{BF235FA1-5F3E-49B0-912B-0A23E535B654}" destId="{A44794B1-2C9C-4BF5-98AA-CBE6328DBAEF}" srcOrd="1" destOrd="0" parTransId="{D9F62501-EB6B-468B-97F1-89746CB0789C}" sibTransId="{D84E838E-8036-452A-BFEC-9EE6C4F406EB}"/>
    <dgm:cxn modelId="{E96C1599-08FB-4A0F-AEF8-2AD41A67AFAB}" type="presOf" srcId="{C41B1EC3-46EA-4122-B231-DFA15623A756}" destId="{F107A020-B56A-4B2B-A8A4-62128FCD8B3F}" srcOrd="1" destOrd="0" presId="urn:microsoft.com/office/officeart/2005/8/layout/list1"/>
    <dgm:cxn modelId="{90BAA5CE-9B6C-4C18-A23F-E57319043D47}" srcId="{C41B1EC3-46EA-4122-B231-DFA15623A756}" destId="{DA19795A-9139-4AA6-B5A3-3CC5DCDA181C}" srcOrd="0" destOrd="0" parTransId="{2AE2646C-4581-461F-A505-A9420F49466C}" sibTransId="{A1E5219F-B3D4-43DB-ABA5-BE23E6B2C4BF}"/>
    <dgm:cxn modelId="{214BA6D7-8D8F-444E-B100-F0A939EF4405}" type="presOf" srcId="{A44794B1-2C9C-4BF5-98AA-CBE6328DBAEF}" destId="{2BFC3488-781D-4626-B140-72E8B03452FF}" srcOrd="1" destOrd="0" presId="urn:microsoft.com/office/officeart/2005/8/layout/list1"/>
    <dgm:cxn modelId="{7BE141ED-7527-4DDF-BF0E-28EC42D0B0E1}" type="presOf" srcId="{DA19795A-9139-4AA6-B5A3-3CC5DCDA181C}" destId="{924BEAC9-C0AB-4190-8585-83D2F624ECED}" srcOrd="0" destOrd="0" presId="urn:microsoft.com/office/officeart/2005/8/layout/list1"/>
    <dgm:cxn modelId="{74BAEC18-E07C-44CB-A6C3-D5301CEFDAD3}" type="presParOf" srcId="{C0FF57E6-5C3D-449F-875A-2A894376FE24}" destId="{D81D9E3E-3573-46E6-8913-F8289FC2CB66}" srcOrd="0" destOrd="0" presId="urn:microsoft.com/office/officeart/2005/8/layout/list1"/>
    <dgm:cxn modelId="{C0D6F624-307F-4AEA-9C6D-B59E777F3BD0}" type="presParOf" srcId="{D81D9E3E-3573-46E6-8913-F8289FC2CB66}" destId="{4F538CAD-ABF5-4080-8CEB-73D1E1883554}" srcOrd="0" destOrd="0" presId="urn:microsoft.com/office/officeart/2005/8/layout/list1"/>
    <dgm:cxn modelId="{7821CDC9-8945-476C-A99F-20E4F32F7BC2}" type="presParOf" srcId="{D81D9E3E-3573-46E6-8913-F8289FC2CB66}" destId="{F107A020-B56A-4B2B-A8A4-62128FCD8B3F}" srcOrd="1" destOrd="0" presId="urn:microsoft.com/office/officeart/2005/8/layout/list1"/>
    <dgm:cxn modelId="{6FB8DD5A-F367-414D-AB9D-688E85314D0B}" type="presParOf" srcId="{C0FF57E6-5C3D-449F-875A-2A894376FE24}" destId="{CC7C10D3-BAD2-437D-96C8-9FC617D5E4F6}" srcOrd="1" destOrd="0" presId="urn:microsoft.com/office/officeart/2005/8/layout/list1"/>
    <dgm:cxn modelId="{F26A2946-1AE2-4B8D-8874-998BB765E7FE}" type="presParOf" srcId="{C0FF57E6-5C3D-449F-875A-2A894376FE24}" destId="{924BEAC9-C0AB-4190-8585-83D2F624ECED}" srcOrd="2" destOrd="0" presId="urn:microsoft.com/office/officeart/2005/8/layout/list1"/>
    <dgm:cxn modelId="{41ABFB94-C6D6-48BC-B7D0-D08783B25627}" type="presParOf" srcId="{C0FF57E6-5C3D-449F-875A-2A894376FE24}" destId="{BCE8A56F-3B27-4284-9667-A1DAC3F2E869}" srcOrd="3" destOrd="0" presId="urn:microsoft.com/office/officeart/2005/8/layout/list1"/>
    <dgm:cxn modelId="{4A467CA0-F1EC-4609-B537-787CE8ADA690}" type="presParOf" srcId="{C0FF57E6-5C3D-449F-875A-2A894376FE24}" destId="{2A59909D-5195-40D8-93F5-DE1653F59F23}" srcOrd="4" destOrd="0" presId="urn:microsoft.com/office/officeart/2005/8/layout/list1"/>
    <dgm:cxn modelId="{A1001AEB-DC33-421C-9308-2DA37B0A6593}" type="presParOf" srcId="{2A59909D-5195-40D8-93F5-DE1653F59F23}" destId="{C6FAEBEA-D0B7-4EB6-9F83-C11D3CD45725}" srcOrd="0" destOrd="0" presId="urn:microsoft.com/office/officeart/2005/8/layout/list1"/>
    <dgm:cxn modelId="{ECDD5DB3-E340-4A82-A0DE-BFB379FB4B07}" type="presParOf" srcId="{2A59909D-5195-40D8-93F5-DE1653F59F23}" destId="{2BFC3488-781D-4626-B140-72E8B03452FF}" srcOrd="1" destOrd="0" presId="urn:microsoft.com/office/officeart/2005/8/layout/list1"/>
    <dgm:cxn modelId="{493FC320-BBEE-43F1-B3BD-46FEAB99E978}" type="presParOf" srcId="{C0FF57E6-5C3D-449F-875A-2A894376FE24}" destId="{605C330F-E2A7-4A2D-950E-C2D0F0FDA52B}" srcOrd="5" destOrd="0" presId="urn:microsoft.com/office/officeart/2005/8/layout/list1"/>
    <dgm:cxn modelId="{FF35D223-931D-4F52-86D1-B1FD45F625C0}" type="presParOf" srcId="{C0FF57E6-5C3D-449F-875A-2A894376FE24}" destId="{C9D15A96-E105-4D7E-AD73-5E2289624AB6}" srcOrd="6"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BCA0E070-86B6-4F83-A1CB-51623E814294}"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3AA45F81-6CA1-4E44-81EF-59ADD4E6D008}">
      <dgm:prSet custT="1"/>
      <dgm:spPr/>
      <dgm:t>
        <a:bodyPr/>
        <a:lstStyle/>
        <a:p>
          <a:pPr>
            <a:buFont typeface="Arial" panose="020B0604020202020204" pitchFamily="34" charset="0"/>
            <a:buChar char="•"/>
          </a:pPr>
          <a:r>
            <a:rPr lang="en-US" sz="1400" b="1" i="0" u="none">
              <a:latin typeface="Figtree" pitchFamily="2" charset="0"/>
            </a:rPr>
            <a:t>Increase family occupancy of Hillside Terrace in 2024 from 50% to 75% by the end of Q4​</a:t>
          </a:r>
          <a:r>
            <a:rPr lang="en-US" sz="1400" b="1" i="0">
              <a:latin typeface="Figtree" pitchFamily="2" charset="0"/>
            </a:rPr>
            <a:t>​.</a:t>
          </a:r>
        </a:p>
      </dgm:t>
    </dgm:pt>
    <dgm:pt modelId="{E01DC783-97C8-4C4D-A5EB-3675C9E381DF}" type="parTrans" cxnId="{8BAE7DB1-5827-4236-832A-C72155974DE4}">
      <dgm:prSet/>
      <dgm:spPr/>
      <dgm:t>
        <a:bodyPr/>
        <a:lstStyle/>
        <a:p>
          <a:endParaRPr lang="en-US"/>
        </a:p>
      </dgm:t>
    </dgm:pt>
    <dgm:pt modelId="{15CD2456-F466-4EE5-944F-A4767C6F8D63}" type="sibTrans" cxnId="{8BAE7DB1-5827-4236-832A-C72155974DE4}">
      <dgm:prSet/>
      <dgm:spPr/>
      <dgm:t>
        <a:bodyPr/>
        <a:lstStyle/>
        <a:p>
          <a:endParaRPr lang="en-US"/>
        </a:p>
      </dgm:t>
    </dgm:pt>
    <dgm:pt modelId="{A327A3A3-DE8D-4814-B81E-429200152A99}">
      <dgm:prSet custT="1"/>
      <dgm:spPr/>
      <dgm:t>
        <a:bodyPr/>
        <a:lstStyle/>
        <a:p>
          <a:pPr>
            <a:buFont typeface="Arial" panose="020B0604020202020204" pitchFamily="34" charset="0"/>
            <a:buChar char="•"/>
          </a:pPr>
          <a:r>
            <a:rPr lang="en-US" sz="1400" b="1" i="0" u="none">
              <a:latin typeface="Figtree" pitchFamily="2" charset="0"/>
            </a:rPr>
            <a:t>Open a supportive housing program for transitional aged youth, 18-24, by the end of 2025.</a:t>
          </a:r>
          <a:endParaRPr lang="en-US" sz="1400" b="1" i="0">
            <a:latin typeface="Figtree" pitchFamily="2" charset="0"/>
          </a:endParaRPr>
        </a:p>
      </dgm:t>
    </dgm:pt>
    <dgm:pt modelId="{93D2A133-FD70-4AE4-ABB6-2F1AA9866256}" type="parTrans" cxnId="{B3016508-1F34-43D4-8D0A-2F0F86E3C2D6}">
      <dgm:prSet/>
      <dgm:spPr/>
      <dgm:t>
        <a:bodyPr/>
        <a:lstStyle/>
        <a:p>
          <a:endParaRPr lang="en-US"/>
        </a:p>
      </dgm:t>
    </dgm:pt>
    <dgm:pt modelId="{1655C819-1161-4737-A94B-B57AF28BCCA0}" type="sibTrans" cxnId="{B3016508-1F34-43D4-8D0A-2F0F86E3C2D6}">
      <dgm:prSet/>
      <dgm:spPr/>
      <dgm:t>
        <a:bodyPr/>
        <a:lstStyle/>
        <a:p>
          <a:endParaRPr lang="en-US"/>
        </a:p>
      </dgm:t>
    </dgm:pt>
    <dgm:pt modelId="{66F07509-0D32-409E-A960-7363C19EAFD7}">
      <dgm:prSet phldrT="[Text]" custT="1"/>
      <dgm:spPr/>
      <dgm:t>
        <a:bodyPr/>
        <a:lstStyle/>
        <a:p>
          <a:pPr>
            <a:buFont typeface="Arial" panose="020B0604020202020204" pitchFamily="34" charset="0"/>
            <a:buChar char="•"/>
          </a:pPr>
          <a:r>
            <a:rPr lang="en-US" sz="1400" b="1" i="0" u="none">
              <a:latin typeface="Figtree" pitchFamily="2" charset="0"/>
            </a:rPr>
            <a:t>Increase the number of families sheltered through the Gary Leif Navigation Center by 10% by the end of Q4 in 2024​</a:t>
          </a:r>
          <a:r>
            <a:rPr lang="en-US" sz="1400" b="1" i="0">
              <a:latin typeface="Figtree" pitchFamily="2" charset="0"/>
            </a:rPr>
            <a:t>​.</a:t>
          </a:r>
        </a:p>
      </dgm:t>
    </dgm:pt>
    <dgm:pt modelId="{E8CE99AA-2F6F-4F42-BD98-0F26FF02D63B}" type="parTrans" cxnId="{266F8086-187A-41C0-ABE9-FBA0995DFC93}">
      <dgm:prSet/>
      <dgm:spPr/>
      <dgm:t>
        <a:bodyPr/>
        <a:lstStyle/>
        <a:p>
          <a:endParaRPr lang="en-US"/>
        </a:p>
      </dgm:t>
    </dgm:pt>
    <dgm:pt modelId="{C67F33BC-254E-471A-897B-3AE149622F2B}" type="sibTrans" cxnId="{266F8086-187A-41C0-ABE9-FBA0995DFC93}">
      <dgm:prSet/>
      <dgm:spPr/>
      <dgm:t>
        <a:bodyPr/>
        <a:lstStyle/>
        <a:p>
          <a:endParaRPr lang="en-US"/>
        </a:p>
      </dgm:t>
    </dgm:pt>
    <dgm:pt modelId="{4B0CD577-4234-485F-9B99-5FE74FFFFE6F}" type="pres">
      <dgm:prSet presAssocID="{BCA0E070-86B6-4F83-A1CB-51623E814294}" presName="linearFlow" presStyleCnt="0">
        <dgm:presLayoutVars>
          <dgm:dir/>
          <dgm:resizeHandles val="exact"/>
        </dgm:presLayoutVars>
      </dgm:prSet>
      <dgm:spPr/>
    </dgm:pt>
    <dgm:pt modelId="{20CC7815-7B73-4088-A4FF-94CBB0D48E15}" type="pres">
      <dgm:prSet presAssocID="{3AA45F81-6CA1-4E44-81EF-59ADD4E6D008}" presName="composite" presStyleCnt="0"/>
      <dgm:spPr/>
    </dgm:pt>
    <dgm:pt modelId="{D00EACB2-ECA3-4C9A-955B-221DEB377067}" type="pres">
      <dgm:prSet presAssocID="{3AA45F81-6CA1-4E44-81EF-59ADD4E6D008}" presName="imgShp" presStyleLbl="fgImgPlace1" presStyleIdx="0" presStyleCnt="3" custScaleX="76799" custScaleY="79076" custLinFactNeighborX="-28999" custLinFactNeighborY="221"/>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with solid fill"/>
        </a:ext>
      </dgm:extLst>
    </dgm:pt>
    <dgm:pt modelId="{6249EA07-E21D-46BF-9B00-4C06816ADE5E}" type="pres">
      <dgm:prSet presAssocID="{3AA45F81-6CA1-4E44-81EF-59ADD4E6D008}" presName="txShp" presStyleLbl="node1" presStyleIdx="0" presStyleCnt="3">
        <dgm:presLayoutVars>
          <dgm:bulletEnabled val="1"/>
        </dgm:presLayoutVars>
      </dgm:prSet>
      <dgm:spPr/>
    </dgm:pt>
    <dgm:pt modelId="{B8CBE42D-5C86-4AEE-84C3-54B0D3F60B76}" type="pres">
      <dgm:prSet presAssocID="{15CD2456-F466-4EE5-944F-A4767C6F8D63}" presName="spacing" presStyleCnt="0"/>
      <dgm:spPr/>
    </dgm:pt>
    <dgm:pt modelId="{05E7D16A-B2B1-4958-A2B0-6D9BA92B006C}" type="pres">
      <dgm:prSet presAssocID="{A327A3A3-DE8D-4814-B81E-429200152A99}" presName="composite" presStyleCnt="0"/>
      <dgm:spPr/>
    </dgm:pt>
    <dgm:pt modelId="{0BBC9316-ABCF-4341-BB1C-BA8560A82684}" type="pres">
      <dgm:prSet presAssocID="{A327A3A3-DE8D-4814-B81E-429200152A99}" presName="imgShp" presStyleLbl="fgImgPlace1" presStyleIdx="1" presStyleCnt="3" custScaleX="80074" custScaleY="82098" custLinFactNeighborX="-30424" custLinFactNeighborY="445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with solid fill"/>
        </a:ext>
      </dgm:extLst>
    </dgm:pt>
    <dgm:pt modelId="{D1D9286C-E09F-47E4-8B32-B4352DD3772F}" type="pres">
      <dgm:prSet presAssocID="{A327A3A3-DE8D-4814-B81E-429200152A99}" presName="txShp" presStyleLbl="node1" presStyleIdx="1" presStyleCnt="3">
        <dgm:presLayoutVars>
          <dgm:bulletEnabled val="1"/>
        </dgm:presLayoutVars>
      </dgm:prSet>
      <dgm:spPr/>
    </dgm:pt>
    <dgm:pt modelId="{10C19E82-4293-46CF-96C4-7B84A868B621}" type="pres">
      <dgm:prSet presAssocID="{1655C819-1161-4737-A94B-B57AF28BCCA0}" presName="spacing" presStyleCnt="0"/>
      <dgm:spPr/>
    </dgm:pt>
    <dgm:pt modelId="{42ACF6C2-A721-40CC-B6FF-2BB3AD30D81B}" type="pres">
      <dgm:prSet presAssocID="{66F07509-0D32-409E-A960-7363C19EAFD7}" presName="composite" presStyleCnt="0"/>
      <dgm:spPr/>
    </dgm:pt>
    <dgm:pt modelId="{E7AD730A-2668-4BC3-AD9C-576D28738CB0}" type="pres">
      <dgm:prSet presAssocID="{66F07509-0D32-409E-A960-7363C19EAFD7}" presName="imgShp" presStyleLbl="fgImgPlace1" presStyleIdx="2" presStyleCnt="3" custLinFactNeighborX="-37141" custLinFactNeighborY="619"/>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ullseye with solid fill"/>
        </a:ext>
      </dgm:extLst>
    </dgm:pt>
    <dgm:pt modelId="{F8E6D57F-7689-4C32-86A0-BA5235CD60A6}" type="pres">
      <dgm:prSet presAssocID="{66F07509-0D32-409E-A960-7363C19EAFD7}" presName="txShp" presStyleLbl="node1" presStyleIdx="2" presStyleCnt="3" custLinFactNeighborX="596" custLinFactNeighborY="-5769">
        <dgm:presLayoutVars>
          <dgm:bulletEnabled val="1"/>
        </dgm:presLayoutVars>
      </dgm:prSet>
      <dgm:spPr/>
    </dgm:pt>
  </dgm:ptLst>
  <dgm:cxnLst>
    <dgm:cxn modelId="{F1169B07-E171-447F-9E0B-E11D468AA141}" type="presOf" srcId="{A327A3A3-DE8D-4814-B81E-429200152A99}" destId="{D1D9286C-E09F-47E4-8B32-B4352DD3772F}" srcOrd="0" destOrd="0" presId="urn:microsoft.com/office/officeart/2005/8/layout/vList3"/>
    <dgm:cxn modelId="{B3016508-1F34-43D4-8D0A-2F0F86E3C2D6}" srcId="{BCA0E070-86B6-4F83-A1CB-51623E814294}" destId="{A327A3A3-DE8D-4814-B81E-429200152A99}" srcOrd="1" destOrd="0" parTransId="{93D2A133-FD70-4AE4-ABB6-2F1AA9866256}" sibTransId="{1655C819-1161-4737-A94B-B57AF28BCCA0}"/>
    <dgm:cxn modelId="{68989718-46E5-49CE-AAE3-CE92B8D07917}" type="presOf" srcId="{66F07509-0D32-409E-A960-7363C19EAFD7}" destId="{F8E6D57F-7689-4C32-86A0-BA5235CD60A6}" srcOrd="0" destOrd="0" presId="urn:microsoft.com/office/officeart/2005/8/layout/vList3"/>
    <dgm:cxn modelId="{B8DCD73F-3C66-45DD-9F1C-2F124FC8DDA8}" type="presOf" srcId="{3AA45F81-6CA1-4E44-81EF-59ADD4E6D008}" destId="{6249EA07-E21D-46BF-9B00-4C06816ADE5E}" srcOrd="0" destOrd="0" presId="urn:microsoft.com/office/officeart/2005/8/layout/vList3"/>
    <dgm:cxn modelId="{7E1F116B-2AD4-46DC-B8BD-30C670B22570}" type="presOf" srcId="{BCA0E070-86B6-4F83-A1CB-51623E814294}" destId="{4B0CD577-4234-485F-9B99-5FE74FFFFE6F}" srcOrd="0" destOrd="0" presId="urn:microsoft.com/office/officeart/2005/8/layout/vList3"/>
    <dgm:cxn modelId="{266F8086-187A-41C0-ABE9-FBA0995DFC93}" srcId="{BCA0E070-86B6-4F83-A1CB-51623E814294}" destId="{66F07509-0D32-409E-A960-7363C19EAFD7}" srcOrd="2" destOrd="0" parTransId="{E8CE99AA-2F6F-4F42-BD98-0F26FF02D63B}" sibTransId="{C67F33BC-254E-471A-897B-3AE149622F2B}"/>
    <dgm:cxn modelId="{8BAE7DB1-5827-4236-832A-C72155974DE4}" srcId="{BCA0E070-86B6-4F83-A1CB-51623E814294}" destId="{3AA45F81-6CA1-4E44-81EF-59ADD4E6D008}" srcOrd="0" destOrd="0" parTransId="{E01DC783-97C8-4C4D-A5EB-3675C9E381DF}" sibTransId="{15CD2456-F466-4EE5-944F-A4767C6F8D63}"/>
    <dgm:cxn modelId="{14026244-BFCB-43BE-AD05-DF7A641F01A1}" type="presParOf" srcId="{4B0CD577-4234-485F-9B99-5FE74FFFFE6F}" destId="{20CC7815-7B73-4088-A4FF-94CBB0D48E15}" srcOrd="0" destOrd="0" presId="urn:microsoft.com/office/officeart/2005/8/layout/vList3"/>
    <dgm:cxn modelId="{5E2D150C-1933-4154-A9DB-D4C5CD645E9E}" type="presParOf" srcId="{20CC7815-7B73-4088-A4FF-94CBB0D48E15}" destId="{D00EACB2-ECA3-4C9A-955B-221DEB377067}" srcOrd="0" destOrd="0" presId="urn:microsoft.com/office/officeart/2005/8/layout/vList3"/>
    <dgm:cxn modelId="{F4CF6BD9-7E3D-44A3-9CC3-4325CAFEA527}" type="presParOf" srcId="{20CC7815-7B73-4088-A4FF-94CBB0D48E15}" destId="{6249EA07-E21D-46BF-9B00-4C06816ADE5E}" srcOrd="1" destOrd="0" presId="urn:microsoft.com/office/officeart/2005/8/layout/vList3"/>
    <dgm:cxn modelId="{5A91694F-D30E-40F2-9617-C703EE408F70}" type="presParOf" srcId="{4B0CD577-4234-485F-9B99-5FE74FFFFE6F}" destId="{B8CBE42D-5C86-4AEE-84C3-54B0D3F60B76}" srcOrd="1" destOrd="0" presId="urn:microsoft.com/office/officeart/2005/8/layout/vList3"/>
    <dgm:cxn modelId="{AF37D86C-ED70-4222-BEFA-9B314B7F8361}" type="presParOf" srcId="{4B0CD577-4234-485F-9B99-5FE74FFFFE6F}" destId="{05E7D16A-B2B1-4958-A2B0-6D9BA92B006C}" srcOrd="2" destOrd="0" presId="urn:microsoft.com/office/officeart/2005/8/layout/vList3"/>
    <dgm:cxn modelId="{19FEE68E-EA83-481D-BBF2-2BC54D20D60E}" type="presParOf" srcId="{05E7D16A-B2B1-4958-A2B0-6D9BA92B006C}" destId="{0BBC9316-ABCF-4341-BB1C-BA8560A82684}" srcOrd="0" destOrd="0" presId="urn:microsoft.com/office/officeart/2005/8/layout/vList3"/>
    <dgm:cxn modelId="{13FD24A9-4F27-400B-9D1A-7DED0887FBF2}" type="presParOf" srcId="{05E7D16A-B2B1-4958-A2B0-6D9BA92B006C}" destId="{D1D9286C-E09F-47E4-8B32-B4352DD3772F}" srcOrd="1" destOrd="0" presId="urn:microsoft.com/office/officeart/2005/8/layout/vList3"/>
    <dgm:cxn modelId="{148136B6-2D9A-4723-B7C5-4987176C715C}" type="presParOf" srcId="{4B0CD577-4234-485F-9B99-5FE74FFFFE6F}" destId="{10C19E82-4293-46CF-96C4-7B84A868B621}" srcOrd="3" destOrd="0" presId="urn:microsoft.com/office/officeart/2005/8/layout/vList3"/>
    <dgm:cxn modelId="{41F5117E-1C90-409A-9845-CC6002355B09}" type="presParOf" srcId="{4B0CD577-4234-485F-9B99-5FE74FFFFE6F}" destId="{42ACF6C2-A721-40CC-B6FF-2BB3AD30D81B}" srcOrd="4" destOrd="0" presId="urn:microsoft.com/office/officeart/2005/8/layout/vList3"/>
    <dgm:cxn modelId="{E3181437-6BD7-4799-9B6C-538D48C1B738}" type="presParOf" srcId="{42ACF6C2-A721-40CC-B6FF-2BB3AD30D81B}" destId="{E7AD730A-2668-4BC3-AD9C-576D28738CB0}" srcOrd="0" destOrd="0" presId="urn:microsoft.com/office/officeart/2005/8/layout/vList3"/>
    <dgm:cxn modelId="{1ABA512F-E7F6-4A60-843D-2C9303D497F0}" type="presParOf" srcId="{42ACF6C2-A721-40CC-B6FF-2BB3AD30D81B}" destId="{F8E6D57F-7689-4C32-86A0-BA5235CD60A6}"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BCA0E070-86B6-4F83-A1CB-51623E814294}" type="doc">
      <dgm:prSet loTypeId="urn:microsoft.com/office/officeart/2008/layout/PictureAccentList" loCatId="list" qsTypeId="urn:microsoft.com/office/officeart/2005/8/quickstyle/simple1" qsCatId="simple" csTypeId="urn:microsoft.com/office/officeart/2005/8/colors/accent6_2" csCatId="accent6" phldr="1"/>
      <dgm:spPr/>
      <dgm:t>
        <a:bodyPr/>
        <a:lstStyle/>
        <a:p>
          <a:endParaRPr lang="en-US"/>
        </a:p>
      </dgm:t>
    </dgm:pt>
    <dgm:pt modelId="{FF067105-F8A4-4211-A3B1-2E6330DA796E}">
      <dgm:prSet/>
      <dgm:spPr/>
      <dgm:t>
        <a:bodyPr/>
        <a:lstStyle/>
        <a:p>
          <a:pPr>
            <a:buFont typeface="Arial" panose="020B0604020202020204" pitchFamily="34" charset="0"/>
            <a:buChar char="•"/>
          </a:pPr>
          <a:r>
            <a:rPr lang="en-US" sz="1200" b="1" i="0">
              <a:solidFill>
                <a:srgbClr val="005B7B"/>
              </a:solidFill>
              <a:latin typeface="Bitter" pitchFamily="2" charset="0"/>
            </a:rPr>
            <a:t>Over the last two years, we’ve housed 23 families at Hillside Terrace. </a:t>
          </a:r>
        </a:p>
      </dgm:t>
    </dgm:pt>
    <dgm:pt modelId="{0419CA6F-D6A3-4CC4-A344-468110AFCF60}" type="parTrans" cxnId="{E548D320-10DC-4F9C-A6FB-66A114D3A9C0}">
      <dgm:prSet/>
      <dgm:spPr/>
      <dgm:t>
        <a:bodyPr/>
        <a:lstStyle/>
        <a:p>
          <a:endParaRPr lang="en-US"/>
        </a:p>
      </dgm:t>
    </dgm:pt>
    <dgm:pt modelId="{A65ED8FB-84F0-45B5-A7F5-F8C933D19418}" type="sibTrans" cxnId="{E548D320-10DC-4F9C-A6FB-66A114D3A9C0}">
      <dgm:prSet/>
      <dgm:spPr/>
      <dgm:t>
        <a:bodyPr/>
        <a:lstStyle/>
        <a:p>
          <a:endParaRPr lang="en-US"/>
        </a:p>
      </dgm:t>
    </dgm:pt>
    <dgm:pt modelId="{D09ECB14-435B-430F-BD5D-8D99F8965757}">
      <dgm:prSet/>
      <dgm:spPr/>
      <dgm:t>
        <a:bodyPr/>
        <a:lstStyle/>
        <a:p>
          <a:pPr>
            <a:buFont typeface="Arial" panose="020B0604020202020204" pitchFamily="34" charset="0"/>
            <a:buChar char="•"/>
          </a:pPr>
          <a:r>
            <a:rPr lang="en-US" sz="1200" b="1" i="0">
              <a:solidFill>
                <a:srgbClr val="005B7B"/>
              </a:solidFill>
              <a:latin typeface="Bitter" pitchFamily="2" charset="0"/>
            </a:rPr>
            <a:t>Improvements to the buildings include HVAC, furniture, and other items during times of vacancies.</a:t>
          </a:r>
        </a:p>
      </dgm:t>
    </dgm:pt>
    <dgm:pt modelId="{B56937AA-C95C-4BAB-A993-20EF16EA71C0}" type="parTrans" cxnId="{078E1991-DA96-445A-AF1B-16F041ED1058}">
      <dgm:prSet/>
      <dgm:spPr/>
      <dgm:t>
        <a:bodyPr/>
        <a:lstStyle/>
        <a:p>
          <a:endParaRPr lang="en-US"/>
        </a:p>
      </dgm:t>
    </dgm:pt>
    <dgm:pt modelId="{FB6BAEA1-A03E-4CB4-B618-3FA6597129FA}" type="sibTrans" cxnId="{078E1991-DA96-445A-AF1B-16F041ED1058}">
      <dgm:prSet/>
      <dgm:spPr/>
      <dgm:t>
        <a:bodyPr/>
        <a:lstStyle/>
        <a:p>
          <a:endParaRPr lang="en-US"/>
        </a:p>
      </dgm:t>
    </dgm:pt>
    <dgm:pt modelId="{7A020081-6FB8-4034-BE88-4C85C87DD10A}">
      <dgm:prSet/>
      <dgm:spPr/>
      <dgm:t>
        <a:bodyPr/>
        <a:lstStyle/>
        <a:p>
          <a:pPr>
            <a:buFont typeface="Arial" panose="020B0604020202020204" pitchFamily="34" charset="0"/>
            <a:buChar char="•"/>
          </a:pPr>
          <a:r>
            <a:rPr lang="en-US" sz="1200" b="1" i="0">
              <a:solidFill>
                <a:srgbClr val="005B7B"/>
              </a:solidFill>
              <a:latin typeface="Bitter" pitchFamily="2" charset="0"/>
            </a:rPr>
            <a:t>This facility is tenant-paid but also supported by DHS.</a:t>
          </a:r>
        </a:p>
      </dgm:t>
    </dgm:pt>
    <dgm:pt modelId="{89DEA6A7-3116-4D3B-B8DC-B766350627DD}" type="parTrans" cxnId="{8DBB4663-282F-43DE-BA70-0ACB5E045E3C}">
      <dgm:prSet/>
      <dgm:spPr/>
      <dgm:t>
        <a:bodyPr/>
        <a:lstStyle/>
        <a:p>
          <a:endParaRPr lang="en-US"/>
        </a:p>
      </dgm:t>
    </dgm:pt>
    <dgm:pt modelId="{3BF05ACB-67D7-4126-956E-C2409E10B2DC}" type="sibTrans" cxnId="{8DBB4663-282F-43DE-BA70-0ACB5E045E3C}">
      <dgm:prSet/>
      <dgm:spPr/>
      <dgm:t>
        <a:bodyPr/>
        <a:lstStyle/>
        <a:p>
          <a:endParaRPr lang="en-US"/>
        </a:p>
      </dgm:t>
    </dgm:pt>
    <dgm:pt modelId="{C3107785-2D91-4E87-BB9E-A6EB5ED5C3BE}" type="pres">
      <dgm:prSet presAssocID="{BCA0E070-86B6-4F83-A1CB-51623E814294}" presName="layout" presStyleCnt="0">
        <dgm:presLayoutVars>
          <dgm:chMax/>
          <dgm:chPref/>
          <dgm:dir/>
          <dgm:animOne val="branch"/>
          <dgm:animLvl val="lvl"/>
          <dgm:resizeHandles/>
        </dgm:presLayoutVars>
      </dgm:prSet>
      <dgm:spPr/>
    </dgm:pt>
    <dgm:pt modelId="{2FB1B5CC-253A-4290-AB52-D48BEBABC085}" type="pres">
      <dgm:prSet presAssocID="{FF067105-F8A4-4211-A3B1-2E6330DA796E}" presName="root" presStyleCnt="0">
        <dgm:presLayoutVars>
          <dgm:chMax/>
          <dgm:chPref val="4"/>
        </dgm:presLayoutVars>
      </dgm:prSet>
      <dgm:spPr/>
    </dgm:pt>
    <dgm:pt modelId="{5ED3118E-54FB-4CD8-976F-DB5592B6F03C}" type="pres">
      <dgm:prSet presAssocID="{FF067105-F8A4-4211-A3B1-2E6330DA796E}" presName="rootComposite" presStyleCnt="0">
        <dgm:presLayoutVars/>
      </dgm:prSet>
      <dgm:spPr/>
    </dgm:pt>
    <dgm:pt modelId="{D693820F-40ED-46B2-8E30-273C3EDB8080}" type="pres">
      <dgm:prSet presAssocID="{FF067105-F8A4-4211-A3B1-2E6330DA796E}" presName="rootText" presStyleLbl="node0" presStyleIdx="0" presStyleCnt="1">
        <dgm:presLayoutVars>
          <dgm:chMax/>
          <dgm:chPref val="4"/>
        </dgm:presLayoutVars>
      </dgm:prSet>
      <dgm:spPr/>
    </dgm:pt>
    <dgm:pt modelId="{161B227A-1604-4012-A61C-70C1C51268BC}" type="pres">
      <dgm:prSet presAssocID="{FF067105-F8A4-4211-A3B1-2E6330DA796E}" presName="childShape" presStyleCnt="0">
        <dgm:presLayoutVars>
          <dgm:chMax val="0"/>
          <dgm:chPref val="0"/>
        </dgm:presLayoutVars>
      </dgm:prSet>
      <dgm:spPr/>
    </dgm:pt>
    <dgm:pt modelId="{DC35EE89-6674-4F95-9BE0-26852E48106A}" type="pres">
      <dgm:prSet presAssocID="{D09ECB14-435B-430F-BD5D-8D99F8965757}" presName="childComposite" presStyleCnt="0">
        <dgm:presLayoutVars>
          <dgm:chMax val="0"/>
          <dgm:chPref val="0"/>
        </dgm:presLayoutVars>
      </dgm:prSet>
      <dgm:spPr/>
    </dgm:pt>
    <dgm:pt modelId="{D54285DC-7D4F-444E-B9DB-604C328F27B8}" type="pres">
      <dgm:prSet presAssocID="{D09ECB14-435B-430F-BD5D-8D99F8965757}" presName="Image" presStyleLbl="node1" presStyleIdx="0" presStyleCnt="2"/>
      <dgm:spPr>
        <a:solidFill>
          <a:schemeClr val="accent6">
            <a:lumMod val="90000"/>
          </a:schemeClr>
        </a:solidFill>
      </dgm:spPr>
    </dgm:pt>
    <dgm:pt modelId="{3635061A-3C32-480B-BC3A-B08586CC4A5B}" type="pres">
      <dgm:prSet presAssocID="{D09ECB14-435B-430F-BD5D-8D99F8965757}" presName="childText" presStyleLbl="lnNode1" presStyleIdx="0" presStyleCnt="2">
        <dgm:presLayoutVars>
          <dgm:chMax val="0"/>
          <dgm:chPref val="0"/>
          <dgm:bulletEnabled val="1"/>
        </dgm:presLayoutVars>
      </dgm:prSet>
      <dgm:spPr/>
    </dgm:pt>
    <dgm:pt modelId="{E1C24475-A24A-4D96-8DA0-EBA3575245C5}" type="pres">
      <dgm:prSet presAssocID="{7A020081-6FB8-4034-BE88-4C85C87DD10A}" presName="childComposite" presStyleCnt="0">
        <dgm:presLayoutVars>
          <dgm:chMax val="0"/>
          <dgm:chPref val="0"/>
        </dgm:presLayoutVars>
      </dgm:prSet>
      <dgm:spPr/>
    </dgm:pt>
    <dgm:pt modelId="{3592F1D9-9DE8-46F4-9254-B3F4B64E5673}" type="pres">
      <dgm:prSet presAssocID="{7A020081-6FB8-4034-BE88-4C85C87DD10A}" presName="Image" presStyleLbl="node1" presStyleIdx="1" presStyleCnt="2"/>
      <dgm:spPr>
        <a:solidFill>
          <a:schemeClr val="accent6">
            <a:lumMod val="90000"/>
          </a:schemeClr>
        </a:solidFill>
      </dgm:spPr>
    </dgm:pt>
    <dgm:pt modelId="{DE066AD9-4938-443E-91F5-EB578BCFF1BD}" type="pres">
      <dgm:prSet presAssocID="{7A020081-6FB8-4034-BE88-4C85C87DD10A}" presName="childText" presStyleLbl="lnNode1" presStyleIdx="1" presStyleCnt="2">
        <dgm:presLayoutVars>
          <dgm:chMax val="0"/>
          <dgm:chPref val="0"/>
          <dgm:bulletEnabled val="1"/>
        </dgm:presLayoutVars>
      </dgm:prSet>
      <dgm:spPr/>
    </dgm:pt>
  </dgm:ptLst>
  <dgm:cxnLst>
    <dgm:cxn modelId="{8E3DD718-7B8C-416D-BC10-3ED30232F604}" type="presOf" srcId="{D09ECB14-435B-430F-BD5D-8D99F8965757}" destId="{3635061A-3C32-480B-BC3A-B08586CC4A5B}" srcOrd="0" destOrd="0" presId="urn:microsoft.com/office/officeart/2008/layout/PictureAccentList"/>
    <dgm:cxn modelId="{E548D320-10DC-4F9C-A6FB-66A114D3A9C0}" srcId="{BCA0E070-86B6-4F83-A1CB-51623E814294}" destId="{FF067105-F8A4-4211-A3B1-2E6330DA796E}" srcOrd="0" destOrd="0" parTransId="{0419CA6F-D6A3-4CC4-A344-468110AFCF60}" sibTransId="{A65ED8FB-84F0-45B5-A7F5-F8C933D19418}"/>
    <dgm:cxn modelId="{8DBB4663-282F-43DE-BA70-0ACB5E045E3C}" srcId="{FF067105-F8A4-4211-A3B1-2E6330DA796E}" destId="{7A020081-6FB8-4034-BE88-4C85C87DD10A}" srcOrd="1" destOrd="0" parTransId="{89DEA6A7-3116-4D3B-B8DC-B766350627DD}" sibTransId="{3BF05ACB-67D7-4126-956E-C2409E10B2DC}"/>
    <dgm:cxn modelId="{4122764C-A694-4A72-943A-AA50508AF990}" type="presOf" srcId="{FF067105-F8A4-4211-A3B1-2E6330DA796E}" destId="{D693820F-40ED-46B2-8E30-273C3EDB8080}" srcOrd="0" destOrd="0" presId="urn:microsoft.com/office/officeart/2008/layout/PictureAccentList"/>
    <dgm:cxn modelId="{078E1991-DA96-445A-AF1B-16F041ED1058}" srcId="{FF067105-F8A4-4211-A3B1-2E6330DA796E}" destId="{D09ECB14-435B-430F-BD5D-8D99F8965757}" srcOrd="0" destOrd="0" parTransId="{B56937AA-C95C-4BAB-A993-20EF16EA71C0}" sibTransId="{FB6BAEA1-A03E-4CB4-B618-3FA6597129FA}"/>
    <dgm:cxn modelId="{57AB9196-5268-4F1F-850F-705EEDE90CF4}" type="presOf" srcId="{BCA0E070-86B6-4F83-A1CB-51623E814294}" destId="{C3107785-2D91-4E87-BB9E-A6EB5ED5C3BE}" srcOrd="0" destOrd="0" presId="urn:microsoft.com/office/officeart/2008/layout/PictureAccentList"/>
    <dgm:cxn modelId="{8BFE0CC9-1771-4294-8CEB-D555CDFC55E0}" type="presOf" srcId="{7A020081-6FB8-4034-BE88-4C85C87DD10A}" destId="{DE066AD9-4938-443E-91F5-EB578BCFF1BD}" srcOrd="0" destOrd="0" presId="urn:microsoft.com/office/officeart/2008/layout/PictureAccentList"/>
    <dgm:cxn modelId="{D401440B-3C2D-4FEB-8CEE-21CE7EDDB1D9}" type="presParOf" srcId="{C3107785-2D91-4E87-BB9E-A6EB5ED5C3BE}" destId="{2FB1B5CC-253A-4290-AB52-D48BEBABC085}" srcOrd="0" destOrd="0" presId="urn:microsoft.com/office/officeart/2008/layout/PictureAccentList"/>
    <dgm:cxn modelId="{445A7C4A-C7DD-41C9-B092-0589641FCB43}" type="presParOf" srcId="{2FB1B5CC-253A-4290-AB52-D48BEBABC085}" destId="{5ED3118E-54FB-4CD8-976F-DB5592B6F03C}" srcOrd="0" destOrd="0" presId="urn:microsoft.com/office/officeart/2008/layout/PictureAccentList"/>
    <dgm:cxn modelId="{6871A7D6-034B-4F98-B0A0-A9A5F31332FE}" type="presParOf" srcId="{5ED3118E-54FB-4CD8-976F-DB5592B6F03C}" destId="{D693820F-40ED-46B2-8E30-273C3EDB8080}" srcOrd="0" destOrd="0" presId="urn:microsoft.com/office/officeart/2008/layout/PictureAccentList"/>
    <dgm:cxn modelId="{89035D5A-BE59-4781-BB2B-381AE687479B}" type="presParOf" srcId="{2FB1B5CC-253A-4290-AB52-D48BEBABC085}" destId="{161B227A-1604-4012-A61C-70C1C51268BC}" srcOrd="1" destOrd="0" presId="urn:microsoft.com/office/officeart/2008/layout/PictureAccentList"/>
    <dgm:cxn modelId="{E083B148-2286-4AAD-AAC9-111BE90CDD78}" type="presParOf" srcId="{161B227A-1604-4012-A61C-70C1C51268BC}" destId="{DC35EE89-6674-4F95-9BE0-26852E48106A}" srcOrd="0" destOrd="0" presId="urn:microsoft.com/office/officeart/2008/layout/PictureAccentList"/>
    <dgm:cxn modelId="{71B1AAF4-6BB3-4114-A5D1-71EDFF6F6D74}" type="presParOf" srcId="{DC35EE89-6674-4F95-9BE0-26852E48106A}" destId="{D54285DC-7D4F-444E-B9DB-604C328F27B8}" srcOrd="0" destOrd="0" presId="urn:microsoft.com/office/officeart/2008/layout/PictureAccentList"/>
    <dgm:cxn modelId="{92344DFC-A53F-47A1-9BDF-EC6C54A8C03C}" type="presParOf" srcId="{DC35EE89-6674-4F95-9BE0-26852E48106A}" destId="{3635061A-3C32-480B-BC3A-B08586CC4A5B}" srcOrd="1" destOrd="0" presId="urn:microsoft.com/office/officeart/2008/layout/PictureAccentList"/>
    <dgm:cxn modelId="{323BF426-5EB8-4CB4-BF95-4339340ABF02}" type="presParOf" srcId="{161B227A-1604-4012-A61C-70C1C51268BC}" destId="{E1C24475-A24A-4D96-8DA0-EBA3575245C5}" srcOrd="1" destOrd="0" presId="urn:microsoft.com/office/officeart/2008/layout/PictureAccentList"/>
    <dgm:cxn modelId="{54D33FCD-0A01-4FF4-BE8A-8C7DD46C86ED}" type="presParOf" srcId="{E1C24475-A24A-4D96-8DA0-EBA3575245C5}" destId="{3592F1D9-9DE8-46F4-9254-B3F4B64E5673}" srcOrd="0" destOrd="0" presId="urn:microsoft.com/office/officeart/2008/layout/PictureAccentList"/>
    <dgm:cxn modelId="{06BDC39E-2920-430C-B6B1-5E73C34C3D1B}" type="presParOf" srcId="{E1C24475-A24A-4D96-8DA0-EBA3575245C5}" destId="{DE066AD9-4938-443E-91F5-EB578BCFF1BD}" srcOrd="1" destOrd="0" presId="urn:microsoft.com/office/officeart/2008/layout/PictureAccent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0960DEFA-53BD-4C55-9107-A57D38BEA00C}" type="doc">
      <dgm:prSet loTypeId="urn:microsoft.com/office/officeart/2005/8/layout/vList6" loCatId="list" qsTypeId="urn:microsoft.com/office/officeart/2005/8/quickstyle/simple1" qsCatId="simple" csTypeId="urn:microsoft.com/office/officeart/2005/8/colors/accent0_3" csCatId="mainScheme" phldr="1"/>
      <dgm:spPr/>
      <dgm:t>
        <a:bodyPr/>
        <a:lstStyle/>
        <a:p>
          <a:endParaRPr lang="en-US"/>
        </a:p>
      </dgm:t>
    </dgm:pt>
    <dgm:pt modelId="{464DBF92-683E-4C9A-90FD-C7C6161E545A}">
      <dgm:prSet custT="1"/>
      <dgm:spPr/>
      <dgm:t>
        <a:bodyPr/>
        <a:lstStyle/>
        <a:p>
          <a:r>
            <a:rPr lang="en-US" sz="1800" b="1" i="0">
              <a:solidFill>
                <a:schemeClr val="bg1"/>
              </a:solidFill>
              <a:latin typeface="Figtree" pitchFamily="2" charset="0"/>
            </a:rPr>
            <a:t>Oregon Housing and Community Services (OHCS) granted FARA $967K to combat rural homelessness</a:t>
          </a:r>
          <a:endParaRPr lang="en-US" sz="2400" b="1">
            <a:solidFill>
              <a:schemeClr val="bg1"/>
            </a:solidFill>
            <a:latin typeface="Figtree" pitchFamily="2" charset="0"/>
          </a:endParaRPr>
        </a:p>
      </dgm:t>
    </dgm:pt>
    <dgm:pt modelId="{2F5BDA52-CEF5-4F5F-82BA-24A496137D24}" type="parTrans" cxnId="{031CA2D9-BCC0-4AF9-B308-DACD40FA8CA9}">
      <dgm:prSet/>
      <dgm:spPr/>
      <dgm:t>
        <a:bodyPr/>
        <a:lstStyle/>
        <a:p>
          <a:endParaRPr lang="en-US"/>
        </a:p>
      </dgm:t>
    </dgm:pt>
    <dgm:pt modelId="{23B0A368-4F90-40F4-BD62-4395ABE077FC}" type="sibTrans" cxnId="{031CA2D9-BCC0-4AF9-B308-DACD40FA8CA9}">
      <dgm:prSet/>
      <dgm:spPr/>
      <dgm:t>
        <a:bodyPr/>
        <a:lstStyle/>
        <a:p>
          <a:endParaRPr lang="en-US"/>
        </a:p>
      </dgm:t>
    </dgm:pt>
    <dgm:pt modelId="{337D8F90-965E-4070-824A-3DDF9BAF6880}">
      <dgm:prSet custT="1"/>
      <dgm:spPr/>
      <dgm:t>
        <a:bodyPr/>
        <a:lstStyle/>
        <a:p>
          <a:r>
            <a:rPr lang="en-US" sz="1200" b="1" i="0">
              <a:solidFill>
                <a:schemeClr val="bg2"/>
              </a:solidFill>
              <a:latin typeface="Figtree" pitchFamily="2" charset="0"/>
            </a:rPr>
            <a:t>FARA to start transitional housing for 11–17-year-olds in early 2025, at The Dome Spe, or “Home of Hope."</a:t>
          </a:r>
          <a:endParaRPr lang="en-US" sz="1200">
            <a:solidFill>
              <a:schemeClr val="bg2"/>
            </a:solidFill>
            <a:latin typeface="Figtree" pitchFamily="2" charset="0"/>
          </a:endParaRPr>
        </a:p>
      </dgm:t>
    </dgm:pt>
    <dgm:pt modelId="{E5476677-A032-4488-B84E-5292D3F2EE92}" type="parTrans" cxnId="{88F67747-D555-4B90-9050-2EED6AADF0C7}">
      <dgm:prSet/>
      <dgm:spPr/>
      <dgm:t>
        <a:bodyPr/>
        <a:lstStyle/>
        <a:p>
          <a:endParaRPr lang="en-US"/>
        </a:p>
      </dgm:t>
    </dgm:pt>
    <dgm:pt modelId="{63E62332-44A7-431F-AF59-802268EAD8AA}" type="sibTrans" cxnId="{88F67747-D555-4B90-9050-2EED6AADF0C7}">
      <dgm:prSet/>
      <dgm:spPr/>
      <dgm:t>
        <a:bodyPr/>
        <a:lstStyle/>
        <a:p>
          <a:endParaRPr lang="en-US"/>
        </a:p>
      </dgm:t>
    </dgm:pt>
    <dgm:pt modelId="{C71A4752-4B15-46EC-9C7D-B71D88E82A1E}">
      <dgm:prSet custT="1"/>
      <dgm:spPr/>
      <dgm:t>
        <a:bodyPr/>
        <a:lstStyle/>
        <a:p>
          <a:r>
            <a:rPr lang="en-US" sz="1200" b="0" i="0">
              <a:solidFill>
                <a:schemeClr val="bg2"/>
              </a:solidFill>
              <a:latin typeface="Figtree" pitchFamily="2" charset="0"/>
            </a:rPr>
            <a:t>Crisis intervention, peer support and safety planning with weekly activities for socialization.​</a:t>
          </a:r>
          <a:endParaRPr lang="en-US" sz="1200" b="0">
            <a:solidFill>
              <a:schemeClr val="bg2"/>
            </a:solidFill>
            <a:latin typeface="Figtree" pitchFamily="2" charset="0"/>
          </a:endParaRPr>
        </a:p>
      </dgm:t>
    </dgm:pt>
    <dgm:pt modelId="{E9A90AC2-AB7B-42FD-B5D3-5C13DC5075A6}" type="parTrans" cxnId="{862EEA16-2F80-4BD8-9D00-1210F5772C0E}">
      <dgm:prSet/>
      <dgm:spPr/>
      <dgm:t>
        <a:bodyPr/>
        <a:lstStyle/>
        <a:p>
          <a:endParaRPr lang="en-US"/>
        </a:p>
      </dgm:t>
    </dgm:pt>
    <dgm:pt modelId="{9495D27D-30B5-4FA0-9A13-522E3EDF2569}" type="sibTrans" cxnId="{862EEA16-2F80-4BD8-9D00-1210F5772C0E}">
      <dgm:prSet/>
      <dgm:spPr/>
      <dgm:t>
        <a:bodyPr/>
        <a:lstStyle/>
        <a:p>
          <a:endParaRPr lang="en-US"/>
        </a:p>
      </dgm:t>
    </dgm:pt>
    <dgm:pt modelId="{9386E966-3690-4794-BEA2-03F018DD3FDC}">
      <dgm:prSet custT="1"/>
      <dgm:spPr/>
      <dgm:t>
        <a:bodyPr/>
        <a:lstStyle/>
        <a:p>
          <a:r>
            <a:rPr lang="en-US" sz="1200" b="0" i="0">
              <a:solidFill>
                <a:schemeClr val="bg2"/>
              </a:solidFill>
              <a:latin typeface="Figtree" pitchFamily="2" charset="0"/>
            </a:rPr>
            <a:t>Daytime Drop-In Center:</a:t>
          </a:r>
          <a:endParaRPr lang="en-US" sz="1200" b="0">
            <a:solidFill>
              <a:schemeClr val="bg2"/>
            </a:solidFill>
            <a:latin typeface="Figtree" pitchFamily="2" charset="0"/>
          </a:endParaRPr>
        </a:p>
      </dgm:t>
    </dgm:pt>
    <dgm:pt modelId="{CC846057-FCBD-459F-84AA-E10F8D7D9816}" type="parTrans" cxnId="{BB7EB86A-C8AF-463B-8A1E-A9B6A6F79A33}">
      <dgm:prSet/>
      <dgm:spPr/>
      <dgm:t>
        <a:bodyPr/>
        <a:lstStyle/>
        <a:p>
          <a:endParaRPr lang="en-US"/>
        </a:p>
      </dgm:t>
    </dgm:pt>
    <dgm:pt modelId="{17016F86-F4F6-468B-A567-3ABF532470B9}" type="sibTrans" cxnId="{BB7EB86A-C8AF-463B-8A1E-A9B6A6F79A33}">
      <dgm:prSet/>
      <dgm:spPr/>
      <dgm:t>
        <a:bodyPr/>
        <a:lstStyle/>
        <a:p>
          <a:endParaRPr lang="en-US"/>
        </a:p>
      </dgm:t>
    </dgm:pt>
    <dgm:pt modelId="{30D16478-22D1-4642-92DF-A70CD3EEDB03}">
      <dgm:prSet custT="1"/>
      <dgm:spPr/>
      <dgm:t>
        <a:bodyPr/>
        <a:lstStyle/>
        <a:p>
          <a:r>
            <a:rPr lang="en-US" sz="1200" b="0" i="0">
              <a:solidFill>
                <a:schemeClr val="bg2"/>
              </a:solidFill>
              <a:latin typeface="Figtree" pitchFamily="2" charset="0"/>
            </a:rPr>
            <a:t>FARA focuses on youth and their families who are experiencing homelessness, or, at risk of becoming homeless.</a:t>
          </a:r>
          <a:endParaRPr lang="en-US" sz="1200" b="0">
            <a:solidFill>
              <a:schemeClr val="bg2"/>
            </a:solidFill>
            <a:latin typeface="Figtree" pitchFamily="2" charset="0"/>
          </a:endParaRPr>
        </a:p>
      </dgm:t>
    </dgm:pt>
    <dgm:pt modelId="{61E2F704-5D2A-4990-996A-E5344D11F31C}" type="sibTrans" cxnId="{E224F513-6817-499B-983A-8DF77BFFFECA}">
      <dgm:prSet/>
      <dgm:spPr/>
      <dgm:t>
        <a:bodyPr/>
        <a:lstStyle/>
        <a:p>
          <a:endParaRPr lang="en-US"/>
        </a:p>
      </dgm:t>
    </dgm:pt>
    <dgm:pt modelId="{EDFD8986-5FB7-41D9-90A9-5FF325801E51}" type="parTrans" cxnId="{E224F513-6817-499B-983A-8DF77BFFFECA}">
      <dgm:prSet/>
      <dgm:spPr/>
      <dgm:t>
        <a:bodyPr/>
        <a:lstStyle/>
        <a:p>
          <a:endParaRPr lang="en-US"/>
        </a:p>
      </dgm:t>
    </dgm:pt>
    <dgm:pt modelId="{B2ED6DEC-C80C-49CF-B061-AC7525D63B5C}">
      <dgm:prSet custT="1"/>
      <dgm:spPr/>
      <dgm:t>
        <a:bodyPr/>
        <a:lstStyle/>
        <a:p>
          <a:r>
            <a:rPr lang="en-US" sz="1200" b="0" i="0">
              <a:solidFill>
                <a:schemeClr val="bg2"/>
              </a:solidFill>
              <a:latin typeface="Figtree" pitchFamily="2" charset="0"/>
            </a:rPr>
            <a:t>8-10 beds for houseless or runaway youth needing crisis shelter services.​</a:t>
          </a:r>
          <a:endParaRPr lang="en-US" sz="1200" b="0">
            <a:solidFill>
              <a:schemeClr val="bg2"/>
            </a:solidFill>
            <a:latin typeface="Figtree" pitchFamily="2" charset="0"/>
          </a:endParaRPr>
        </a:p>
      </dgm:t>
    </dgm:pt>
    <dgm:pt modelId="{ACEC77F9-3E39-4D98-A718-2466A07FAA3B}" type="parTrans" cxnId="{99E1E277-F87A-469B-BD88-108F2F9648F8}">
      <dgm:prSet/>
      <dgm:spPr/>
      <dgm:t>
        <a:bodyPr/>
        <a:lstStyle/>
        <a:p>
          <a:endParaRPr lang="en-US"/>
        </a:p>
      </dgm:t>
    </dgm:pt>
    <dgm:pt modelId="{3B8ECFF0-8C13-47DC-9543-4790814A38B5}" type="sibTrans" cxnId="{99E1E277-F87A-469B-BD88-108F2F9648F8}">
      <dgm:prSet/>
      <dgm:spPr/>
      <dgm:t>
        <a:bodyPr/>
        <a:lstStyle/>
        <a:p>
          <a:endParaRPr lang="en-US"/>
        </a:p>
      </dgm:t>
    </dgm:pt>
    <dgm:pt modelId="{52DC1907-A46C-49FD-8282-AF89D1DD2109}">
      <dgm:prSet custT="1"/>
      <dgm:spPr/>
      <dgm:t>
        <a:bodyPr/>
        <a:lstStyle/>
        <a:p>
          <a:r>
            <a:rPr lang="en-US" sz="1200" b="0" i="0">
              <a:solidFill>
                <a:schemeClr val="bg2"/>
              </a:solidFill>
              <a:latin typeface="Figtree" pitchFamily="2" charset="0"/>
            </a:rPr>
            <a:t>Open 9am-5pm, Monday - Friday</a:t>
          </a:r>
          <a:endParaRPr lang="en-US" sz="1200" b="0">
            <a:solidFill>
              <a:schemeClr val="bg2"/>
            </a:solidFill>
            <a:latin typeface="Figtree" pitchFamily="2" charset="0"/>
          </a:endParaRPr>
        </a:p>
      </dgm:t>
    </dgm:pt>
    <dgm:pt modelId="{5967BF5F-2094-4F63-AFD7-1AC1EBA2BEAD}" type="parTrans" cxnId="{ABE9895B-77F3-437E-BDB5-6B9C6C1D5278}">
      <dgm:prSet/>
      <dgm:spPr/>
      <dgm:t>
        <a:bodyPr/>
        <a:lstStyle/>
        <a:p>
          <a:endParaRPr lang="en-US"/>
        </a:p>
      </dgm:t>
    </dgm:pt>
    <dgm:pt modelId="{6773D6BF-BD35-4A65-B723-1E768FF7BB13}" type="sibTrans" cxnId="{ABE9895B-77F3-437E-BDB5-6B9C6C1D5278}">
      <dgm:prSet/>
      <dgm:spPr/>
      <dgm:t>
        <a:bodyPr/>
        <a:lstStyle/>
        <a:p>
          <a:endParaRPr lang="en-US"/>
        </a:p>
      </dgm:t>
    </dgm:pt>
    <dgm:pt modelId="{DC2F309C-9951-4A29-9E5A-F2CB6FBDF5FB}">
      <dgm:prSet custT="1"/>
      <dgm:spPr/>
      <dgm:t>
        <a:bodyPr/>
        <a:lstStyle/>
        <a:p>
          <a:r>
            <a:rPr lang="en-US" sz="1200" b="0" i="0">
              <a:solidFill>
                <a:schemeClr val="bg2"/>
              </a:solidFill>
              <a:latin typeface="Figtree" pitchFamily="2" charset="0"/>
            </a:rPr>
            <a:t>Overnight Shelter Options for youth 11-17 years old.</a:t>
          </a:r>
          <a:endParaRPr lang="en-US" sz="1200" b="0">
            <a:solidFill>
              <a:schemeClr val="bg2"/>
            </a:solidFill>
            <a:latin typeface="Figtree" pitchFamily="2" charset="0"/>
          </a:endParaRPr>
        </a:p>
      </dgm:t>
    </dgm:pt>
    <dgm:pt modelId="{5309C6B9-974A-4247-B56D-5FCC96128FA9}" type="parTrans" cxnId="{83A82990-6C96-455B-A3BB-DBF561275EC6}">
      <dgm:prSet/>
      <dgm:spPr/>
      <dgm:t>
        <a:bodyPr/>
        <a:lstStyle/>
        <a:p>
          <a:endParaRPr lang="en-US"/>
        </a:p>
      </dgm:t>
    </dgm:pt>
    <dgm:pt modelId="{559D260F-C9A3-406E-9DAA-16BE7FD50BE7}" type="sibTrans" cxnId="{83A82990-6C96-455B-A3BB-DBF561275EC6}">
      <dgm:prSet/>
      <dgm:spPr/>
      <dgm:t>
        <a:bodyPr/>
        <a:lstStyle/>
        <a:p>
          <a:endParaRPr lang="en-US"/>
        </a:p>
      </dgm:t>
    </dgm:pt>
    <dgm:pt modelId="{12773709-0B3E-46AE-AF84-2C2516C1F9C9}" type="pres">
      <dgm:prSet presAssocID="{0960DEFA-53BD-4C55-9107-A57D38BEA00C}" presName="Name0" presStyleCnt="0">
        <dgm:presLayoutVars>
          <dgm:dir/>
          <dgm:animLvl val="lvl"/>
          <dgm:resizeHandles/>
        </dgm:presLayoutVars>
      </dgm:prSet>
      <dgm:spPr/>
    </dgm:pt>
    <dgm:pt modelId="{5ACC6B32-59F5-4C58-9028-B10ED08E153C}" type="pres">
      <dgm:prSet presAssocID="{464DBF92-683E-4C9A-90FD-C7C6161E545A}" presName="linNode" presStyleCnt="0"/>
      <dgm:spPr/>
    </dgm:pt>
    <dgm:pt modelId="{C51012A6-EC1F-4337-A0B2-0A7B770ACF6D}" type="pres">
      <dgm:prSet presAssocID="{464DBF92-683E-4C9A-90FD-C7C6161E545A}" presName="parentShp" presStyleLbl="node1" presStyleIdx="0" presStyleCnt="1">
        <dgm:presLayoutVars>
          <dgm:bulletEnabled val="1"/>
        </dgm:presLayoutVars>
      </dgm:prSet>
      <dgm:spPr/>
    </dgm:pt>
    <dgm:pt modelId="{2D0BADA9-BB27-4311-9044-79CDC03769C8}" type="pres">
      <dgm:prSet presAssocID="{464DBF92-683E-4C9A-90FD-C7C6161E545A}" presName="childShp" presStyleLbl="bgAccFollowNode1" presStyleIdx="0" presStyleCnt="1" custScaleX="110263">
        <dgm:presLayoutVars>
          <dgm:bulletEnabled val="1"/>
        </dgm:presLayoutVars>
      </dgm:prSet>
      <dgm:spPr/>
    </dgm:pt>
  </dgm:ptLst>
  <dgm:cxnLst>
    <dgm:cxn modelId="{E224F513-6817-499B-983A-8DF77BFFFECA}" srcId="{464DBF92-683E-4C9A-90FD-C7C6161E545A}" destId="{30D16478-22D1-4642-92DF-A70CD3EEDB03}" srcOrd="0" destOrd="0" parTransId="{EDFD8986-5FB7-41D9-90A9-5FF325801E51}" sibTransId="{61E2F704-5D2A-4990-996A-E5344D11F31C}"/>
    <dgm:cxn modelId="{862EEA16-2F80-4BD8-9D00-1210F5772C0E}" srcId="{337D8F90-965E-4070-824A-3DDF9BAF6880}" destId="{C71A4752-4B15-46EC-9C7D-B71D88E82A1E}" srcOrd="1" destOrd="0" parTransId="{E9A90AC2-AB7B-42FD-B5D3-5C13DC5075A6}" sibTransId="{9495D27D-30B5-4FA0-9A13-522E3EDF2569}"/>
    <dgm:cxn modelId="{ABE9895B-77F3-437E-BDB5-6B9C6C1D5278}" srcId="{9386E966-3690-4794-BEA2-03F018DD3FDC}" destId="{52DC1907-A46C-49FD-8282-AF89D1DD2109}" srcOrd="0" destOrd="0" parTransId="{5967BF5F-2094-4F63-AFD7-1AC1EBA2BEAD}" sibTransId="{6773D6BF-BD35-4A65-B723-1E768FF7BB13}"/>
    <dgm:cxn modelId="{345AE442-B3C8-4C69-8759-3CBF3E488193}" type="presOf" srcId="{B2ED6DEC-C80C-49CF-B061-AC7525D63B5C}" destId="{2D0BADA9-BB27-4311-9044-79CDC03769C8}" srcOrd="0" destOrd="2" presId="urn:microsoft.com/office/officeart/2005/8/layout/vList6"/>
    <dgm:cxn modelId="{88F67747-D555-4B90-9050-2EED6AADF0C7}" srcId="{464DBF92-683E-4C9A-90FD-C7C6161E545A}" destId="{337D8F90-965E-4070-824A-3DDF9BAF6880}" srcOrd="1" destOrd="0" parTransId="{E5476677-A032-4488-B84E-5292D3F2EE92}" sibTransId="{63E62332-44A7-431F-AF59-802268EAD8AA}"/>
    <dgm:cxn modelId="{BB7EB86A-C8AF-463B-8A1E-A9B6A6F79A33}" srcId="{337D8F90-965E-4070-824A-3DDF9BAF6880}" destId="{9386E966-3690-4794-BEA2-03F018DD3FDC}" srcOrd="2" destOrd="0" parTransId="{CC846057-FCBD-459F-84AA-E10F8D7D9816}" sibTransId="{17016F86-F4F6-468B-A567-3ABF532470B9}"/>
    <dgm:cxn modelId="{D61C8A72-19E6-412B-BE6F-C4BA56261D13}" type="presOf" srcId="{9386E966-3690-4794-BEA2-03F018DD3FDC}" destId="{2D0BADA9-BB27-4311-9044-79CDC03769C8}" srcOrd="0" destOrd="4" presId="urn:microsoft.com/office/officeart/2005/8/layout/vList6"/>
    <dgm:cxn modelId="{89A73173-F8B2-4489-A82C-5B0A285C4A46}" type="presOf" srcId="{C71A4752-4B15-46EC-9C7D-B71D88E82A1E}" destId="{2D0BADA9-BB27-4311-9044-79CDC03769C8}" srcOrd="0" destOrd="3" presId="urn:microsoft.com/office/officeart/2005/8/layout/vList6"/>
    <dgm:cxn modelId="{99E1E277-F87A-469B-BD88-108F2F9648F8}" srcId="{337D8F90-965E-4070-824A-3DDF9BAF6880}" destId="{B2ED6DEC-C80C-49CF-B061-AC7525D63B5C}" srcOrd="0" destOrd="0" parTransId="{ACEC77F9-3E39-4D98-A718-2466A07FAA3B}" sibTransId="{3B8ECFF0-8C13-47DC-9543-4790814A38B5}"/>
    <dgm:cxn modelId="{DB10E778-114D-4CDF-9974-BA6BC08D4A90}" type="presOf" srcId="{30D16478-22D1-4642-92DF-A70CD3EEDB03}" destId="{2D0BADA9-BB27-4311-9044-79CDC03769C8}" srcOrd="0" destOrd="0" presId="urn:microsoft.com/office/officeart/2005/8/layout/vList6"/>
    <dgm:cxn modelId="{BD315E8A-F211-456A-A827-73FDBF63B3D2}" type="presOf" srcId="{DC2F309C-9951-4A29-9E5A-F2CB6FBDF5FB}" destId="{2D0BADA9-BB27-4311-9044-79CDC03769C8}" srcOrd="0" destOrd="6" presId="urn:microsoft.com/office/officeart/2005/8/layout/vList6"/>
    <dgm:cxn modelId="{A737A88E-8961-4282-8846-F291EE18E274}" type="presOf" srcId="{464DBF92-683E-4C9A-90FD-C7C6161E545A}" destId="{C51012A6-EC1F-4337-A0B2-0A7B770ACF6D}" srcOrd="0" destOrd="0" presId="urn:microsoft.com/office/officeart/2005/8/layout/vList6"/>
    <dgm:cxn modelId="{83A82990-6C96-455B-A3BB-DBF561275EC6}" srcId="{9386E966-3690-4794-BEA2-03F018DD3FDC}" destId="{DC2F309C-9951-4A29-9E5A-F2CB6FBDF5FB}" srcOrd="1" destOrd="0" parTransId="{5309C6B9-974A-4247-B56D-5FCC96128FA9}" sibTransId="{559D260F-C9A3-406E-9DAA-16BE7FD50BE7}"/>
    <dgm:cxn modelId="{72BD5793-9511-488D-B21B-014A9B99CF49}" type="presOf" srcId="{52DC1907-A46C-49FD-8282-AF89D1DD2109}" destId="{2D0BADA9-BB27-4311-9044-79CDC03769C8}" srcOrd="0" destOrd="5" presId="urn:microsoft.com/office/officeart/2005/8/layout/vList6"/>
    <dgm:cxn modelId="{031CA2D9-BCC0-4AF9-B308-DACD40FA8CA9}" srcId="{0960DEFA-53BD-4C55-9107-A57D38BEA00C}" destId="{464DBF92-683E-4C9A-90FD-C7C6161E545A}" srcOrd="0" destOrd="0" parTransId="{2F5BDA52-CEF5-4F5F-82BA-24A496137D24}" sibTransId="{23B0A368-4F90-40F4-BD62-4395ABE077FC}"/>
    <dgm:cxn modelId="{B209FCDD-ABA4-4BA6-B254-3DC7C7B3B1A5}" type="presOf" srcId="{0960DEFA-53BD-4C55-9107-A57D38BEA00C}" destId="{12773709-0B3E-46AE-AF84-2C2516C1F9C9}" srcOrd="0" destOrd="0" presId="urn:microsoft.com/office/officeart/2005/8/layout/vList6"/>
    <dgm:cxn modelId="{5EAE0CEE-379A-464F-8929-675127BC376E}" type="presOf" srcId="{337D8F90-965E-4070-824A-3DDF9BAF6880}" destId="{2D0BADA9-BB27-4311-9044-79CDC03769C8}" srcOrd="0" destOrd="1" presId="urn:microsoft.com/office/officeart/2005/8/layout/vList6"/>
    <dgm:cxn modelId="{26C889BC-CCF8-4A16-83EA-4BF994E87E05}" type="presParOf" srcId="{12773709-0B3E-46AE-AF84-2C2516C1F9C9}" destId="{5ACC6B32-59F5-4C58-9028-B10ED08E153C}" srcOrd="0" destOrd="0" presId="urn:microsoft.com/office/officeart/2005/8/layout/vList6"/>
    <dgm:cxn modelId="{03AA1108-AF43-4C6E-B228-6C96AFC67E13}" type="presParOf" srcId="{5ACC6B32-59F5-4C58-9028-B10ED08E153C}" destId="{C51012A6-EC1F-4337-A0B2-0A7B770ACF6D}" srcOrd="0" destOrd="0" presId="urn:microsoft.com/office/officeart/2005/8/layout/vList6"/>
    <dgm:cxn modelId="{7EBFF8E2-AD97-4405-8234-0A7C690095DD}" type="presParOf" srcId="{5ACC6B32-59F5-4C58-9028-B10ED08E153C}" destId="{2D0BADA9-BB27-4311-9044-79CDC03769C8}"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9.xml><?xml version="1.0" encoding="utf-8"?>
<dgm:dataModel xmlns:dgm="http://schemas.openxmlformats.org/drawingml/2006/diagram" xmlns:a="http://schemas.openxmlformats.org/drawingml/2006/main">
  <dgm:ptLst>
    <dgm:pt modelId="{0960DEFA-53BD-4C55-9107-A57D38BEA00C}"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464DBF92-683E-4C9A-90FD-C7C6161E545A}">
      <dgm:prSet custT="1"/>
      <dgm:spPr/>
      <dgm:t>
        <a:bodyPr/>
        <a:lstStyle/>
        <a:p>
          <a:r>
            <a:rPr lang="en-US" sz="1600" b="1" i="0">
              <a:solidFill>
                <a:schemeClr val="bg1"/>
              </a:solidFill>
              <a:latin typeface="Figtree"/>
            </a:rPr>
            <a:t>Peace at Home is nearing completion of the Youth Housing Campus</a:t>
          </a:r>
          <a:endParaRPr lang="en-US" sz="1600" b="1">
            <a:solidFill>
              <a:schemeClr val="bg1"/>
            </a:solidFill>
            <a:latin typeface="Figtree"/>
          </a:endParaRPr>
        </a:p>
      </dgm:t>
    </dgm:pt>
    <dgm:pt modelId="{2F5BDA52-CEF5-4F5F-82BA-24A496137D24}" type="parTrans" cxnId="{031CA2D9-BCC0-4AF9-B308-DACD40FA8CA9}">
      <dgm:prSet/>
      <dgm:spPr/>
      <dgm:t>
        <a:bodyPr/>
        <a:lstStyle/>
        <a:p>
          <a:endParaRPr lang="en-US"/>
        </a:p>
      </dgm:t>
    </dgm:pt>
    <dgm:pt modelId="{23B0A368-4F90-40F4-BD62-4395ABE077FC}" type="sibTrans" cxnId="{031CA2D9-BCC0-4AF9-B308-DACD40FA8CA9}">
      <dgm:prSet/>
      <dgm:spPr/>
      <dgm:t>
        <a:bodyPr/>
        <a:lstStyle/>
        <a:p>
          <a:endParaRPr lang="en-US"/>
        </a:p>
      </dgm:t>
    </dgm:pt>
    <dgm:pt modelId="{2EA92E30-162F-4C5B-B1E7-E6CEB50D2F27}">
      <dgm:prSet custT="1"/>
      <dgm:spPr/>
      <dgm:t>
        <a:bodyPr/>
        <a:lstStyle/>
        <a:p>
          <a:pPr rtl="0"/>
          <a:r>
            <a:rPr lang="en-US" sz="1200" b="0" i="0">
              <a:solidFill>
                <a:schemeClr val="bg2"/>
              </a:solidFill>
              <a:latin typeface="Figtree"/>
            </a:rPr>
            <a:t>Five rooms for transitional housing for people 18-24, with or without children. </a:t>
          </a:r>
          <a:endParaRPr lang="en-US" sz="1200">
            <a:solidFill>
              <a:schemeClr val="bg2"/>
            </a:solidFill>
            <a:latin typeface="Figtree"/>
          </a:endParaRPr>
        </a:p>
      </dgm:t>
    </dgm:pt>
    <dgm:pt modelId="{572A458A-2A33-47C1-95FC-898F2BDFF99A}" type="parTrans" cxnId="{48052711-7F8A-4281-9E5E-78D891D1C613}">
      <dgm:prSet/>
      <dgm:spPr/>
      <dgm:t>
        <a:bodyPr/>
        <a:lstStyle/>
        <a:p>
          <a:endParaRPr lang="en-US"/>
        </a:p>
      </dgm:t>
    </dgm:pt>
    <dgm:pt modelId="{55B88466-9463-446B-A2DD-47691CB1CF07}" type="sibTrans" cxnId="{48052711-7F8A-4281-9E5E-78D891D1C613}">
      <dgm:prSet/>
      <dgm:spPr/>
      <dgm:t>
        <a:bodyPr/>
        <a:lstStyle/>
        <a:p>
          <a:endParaRPr lang="en-US"/>
        </a:p>
      </dgm:t>
    </dgm:pt>
    <dgm:pt modelId="{EAEE7E54-CE33-4458-BAA2-3A3CC8EF2CD9}">
      <dgm:prSet custT="1"/>
      <dgm:spPr/>
      <dgm:t>
        <a:bodyPr/>
        <a:lstStyle/>
        <a:p>
          <a:r>
            <a:rPr lang="en-US" sz="1200" b="0" i="0">
              <a:solidFill>
                <a:schemeClr val="bg2"/>
              </a:solidFill>
              <a:latin typeface="Figtree"/>
            </a:rPr>
            <a:t>A shared food pantry, gender inclusive clothing closet, and laundry facilities with community partners who have also leased part of this space for additional services.​</a:t>
          </a:r>
          <a:endParaRPr lang="en-US" sz="1200" b="0">
            <a:solidFill>
              <a:schemeClr val="bg2"/>
            </a:solidFill>
            <a:latin typeface="Figtree"/>
          </a:endParaRPr>
        </a:p>
      </dgm:t>
    </dgm:pt>
    <dgm:pt modelId="{8EAAE059-CF47-4994-AB0F-0D3F1444E05F}" type="parTrans" cxnId="{8F5E8383-1E3C-4B09-A0B7-87B8DD4AF4B0}">
      <dgm:prSet/>
      <dgm:spPr/>
      <dgm:t>
        <a:bodyPr/>
        <a:lstStyle/>
        <a:p>
          <a:endParaRPr lang="en-US"/>
        </a:p>
      </dgm:t>
    </dgm:pt>
    <dgm:pt modelId="{C4AA0F94-4E15-4CA6-9434-5DEB3C13A467}" type="sibTrans" cxnId="{8F5E8383-1E3C-4B09-A0B7-87B8DD4AF4B0}">
      <dgm:prSet/>
      <dgm:spPr/>
      <dgm:t>
        <a:bodyPr/>
        <a:lstStyle/>
        <a:p>
          <a:endParaRPr lang="en-US"/>
        </a:p>
      </dgm:t>
    </dgm:pt>
    <dgm:pt modelId="{83EAB0C3-8032-4388-87D3-56B16CE847F0}" type="pres">
      <dgm:prSet presAssocID="{0960DEFA-53BD-4C55-9107-A57D38BEA00C}" presName="Name0" presStyleCnt="0">
        <dgm:presLayoutVars>
          <dgm:dir/>
          <dgm:animLvl val="lvl"/>
          <dgm:resizeHandles val="exact"/>
        </dgm:presLayoutVars>
      </dgm:prSet>
      <dgm:spPr/>
    </dgm:pt>
    <dgm:pt modelId="{4C9B5891-D5EA-4396-99D8-354C7AE10B9A}" type="pres">
      <dgm:prSet presAssocID="{464DBF92-683E-4C9A-90FD-C7C6161E545A}" presName="composite" presStyleCnt="0"/>
      <dgm:spPr/>
    </dgm:pt>
    <dgm:pt modelId="{8A21840E-96A9-48D8-BFB7-6573199AD23F}" type="pres">
      <dgm:prSet presAssocID="{464DBF92-683E-4C9A-90FD-C7C6161E545A}" presName="parTx" presStyleLbl="alignNode1" presStyleIdx="0" presStyleCnt="1" custLinFactNeighborX="3383" custLinFactNeighborY="2621">
        <dgm:presLayoutVars>
          <dgm:chMax val="0"/>
          <dgm:chPref val="0"/>
          <dgm:bulletEnabled val="1"/>
        </dgm:presLayoutVars>
      </dgm:prSet>
      <dgm:spPr/>
    </dgm:pt>
    <dgm:pt modelId="{3BC32561-50AB-46E0-89C0-C05A58687F93}" type="pres">
      <dgm:prSet presAssocID="{464DBF92-683E-4C9A-90FD-C7C6161E545A}" presName="desTx" presStyleLbl="alignAccFollowNode1" presStyleIdx="0" presStyleCnt="1">
        <dgm:presLayoutVars>
          <dgm:bulletEnabled val="1"/>
        </dgm:presLayoutVars>
      </dgm:prSet>
      <dgm:spPr/>
    </dgm:pt>
  </dgm:ptLst>
  <dgm:cxnLst>
    <dgm:cxn modelId="{48052711-7F8A-4281-9E5E-78D891D1C613}" srcId="{464DBF92-683E-4C9A-90FD-C7C6161E545A}" destId="{2EA92E30-162F-4C5B-B1E7-E6CEB50D2F27}" srcOrd="0" destOrd="0" parTransId="{572A458A-2A33-47C1-95FC-898F2BDFF99A}" sibTransId="{55B88466-9463-446B-A2DD-47691CB1CF07}"/>
    <dgm:cxn modelId="{5763162A-80C2-46A4-945A-AF5E0DCFA0B4}" type="presOf" srcId="{2EA92E30-162F-4C5B-B1E7-E6CEB50D2F27}" destId="{3BC32561-50AB-46E0-89C0-C05A58687F93}" srcOrd="0" destOrd="0" presId="urn:microsoft.com/office/officeart/2005/8/layout/hList1"/>
    <dgm:cxn modelId="{F541C345-1DD7-4A1F-AC3D-BFA8034A8920}" type="presOf" srcId="{EAEE7E54-CE33-4458-BAA2-3A3CC8EF2CD9}" destId="{3BC32561-50AB-46E0-89C0-C05A58687F93}" srcOrd="0" destOrd="1" presId="urn:microsoft.com/office/officeart/2005/8/layout/hList1"/>
    <dgm:cxn modelId="{8F5E8383-1E3C-4B09-A0B7-87B8DD4AF4B0}" srcId="{2EA92E30-162F-4C5B-B1E7-E6CEB50D2F27}" destId="{EAEE7E54-CE33-4458-BAA2-3A3CC8EF2CD9}" srcOrd="0" destOrd="0" parTransId="{8EAAE059-CF47-4994-AB0F-0D3F1444E05F}" sibTransId="{C4AA0F94-4E15-4CA6-9434-5DEB3C13A467}"/>
    <dgm:cxn modelId="{83D9A3B9-F6FC-4C8C-A5B0-224FD0CEE508}" type="presOf" srcId="{0960DEFA-53BD-4C55-9107-A57D38BEA00C}" destId="{83EAB0C3-8032-4388-87D3-56B16CE847F0}" srcOrd="0" destOrd="0" presId="urn:microsoft.com/office/officeart/2005/8/layout/hList1"/>
    <dgm:cxn modelId="{031CA2D9-BCC0-4AF9-B308-DACD40FA8CA9}" srcId="{0960DEFA-53BD-4C55-9107-A57D38BEA00C}" destId="{464DBF92-683E-4C9A-90FD-C7C6161E545A}" srcOrd="0" destOrd="0" parTransId="{2F5BDA52-CEF5-4F5F-82BA-24A496137D24}" sibTransId="{23B0A368-4F90-40F4-BD62-4395ABE077FC}"/>
    <dgm:cxn modelId="{D67B56DB-F8D3-4AE7-8220-1E00ABD9C15D}" type="presOf" srcId="{464DBF92-683E-4C9A-90FD-C7C6161E545A}" destId="{8A21840E-96A9-48D8-BFB7-6573199AD23F}" srcOrd="0" destOrd="0" presId="urn:microsoft.com/office/officeart/2005/8/layout/hList1"/>
    <dgm:cxn modelId="{1BD8625F-D2BC-4CFE-B837-EF549378CB47}" type="presParOf" srcId="{83EAB0C3-8032-4388-87D3-56B16CE847F0}" destId="{4C9B5891-D5EA-4396-99D8-354C7AE10B9A}" srcOrd="0" destOrd="0" presId="urn:microsoft.com/office/officeart/2005/8/layout/hList1"/>
    <dgm:cxn modelId="{8097291B-3714-40D0-BA32-19D9E107D68C}" type="presParOf" srcId="{4C9B5891-D5EA-4396-99D8-354C7AE10B9A}" destId="{8A21840E-96A9-48D8-BFB7-6573199AD23F}" srcOrd="0" destOrd="0" presId="urn:microsoft.com/office/officeart/2005/8/layout/hList1"/>
    <dgm:cxn modelId="{48B6A5D0-4DD6-4E38-B5D5-45AD24634D8B}" type="presParOf" srcId="{4C9B5891-D5EA-4396-99D8-354C7AE10B9A}" destId="{3BC32561-50AB-46E0-89C0-C05A58687F93}"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83DD3C-A38A-4FC3-B981-EEBAA1F99228}" type="doc">
      <dgm:prSet loTypeId="urn:microsoft.com/office/officeart/2005/8/layout/vList2" loCatId="list" qsTypeId="urn:microsoft.com/office/officeart/2005/8/quickstyle/simple1" qsCatId="simple" csTypeId="urn:microsoft.com/office/officeart/2005/8/colors/accent0_3" csCatId="mainScheme" phldr="1"/>
      <dgm:spPr/>
    </dgm:pt>
    <dgm:pt modelId="{FC27AFBA-65F2-4AEC-A1E2-E1B93F692CA2}">
      <dgm:prSet phldrT="[Text]"/>
      <dgm:spPr/>
      <dgm:t>
        <a:bodyPr/>
        <a:lstStyle/>
        <a:p>
          <a:pPr>
            <a:buFont typeface="Arial,Sans-Serif"/>
            <a:buChar char="•"/>
          </a:pPr>
          <a:r>
            <a:rPr lang="en-US" b="0">
              <a:latin typeface="Figtree" pitchFamily="2" charset="0"/>
            </a:rPr>
            <a:t>UH understands the pursuit of equity is an ongoing process and therefore has allocated resources to continue this work. The Director of Health Equity, Diversity, and Inclusion who serves as the Health Equity Administrator is responsible for tracking progress in this area through the annual Health Equity Plan submission to the OHA, as well as in UH’s internal Culturally and Linguistically Appropriate Services (CLAS) workgroup and through the NCQA Health Equity Accreditation process. ​</a:t>
          </a:r>
        </a:p>
      </dgm:t>
    </dgm:pt>
    <dgm:pt modelId="{5F7A5069-64C6-4F30-8C9E-79318435AE28}" type="parTrans" cxnId="{C2C5FF4A-8017-44F3-BCEF-B52A175DDA42}">
      <dgm:prSet/>
      <dgm:spPr/>
      <dgm:t>
        <a:bodyPr/>
        <a:lstStyle/>
        <a:p>
          <a:endParaRPr lang="en-US"/>
        </a:p>
      </dgm:t>
    </dgm:pt>
    <dgm:pt modelId="{75BC3B11-A628-4239-93D0-D63D2D580C4D}" type="sibTrans" cxnId="{C2C5FF4A-8017-44F3-BCEF-B52A175DDA42}">
      <dgm:prSet/>
      <dgm:spPr/>
      <dgm:t>
        <a:bodyPr/>
        <a:lstStyle/>
        <a:p>
          <a:endParaRPr lang="en-US"/>
        </a:p>
      </dgm:t>
    </dgm:pt>
    <dgm:pt modelId="{7F8CC2A8-5141-4468-8A9D-66312E693C1B}">
      <dgm:prSet phldrT="[Text]"/>
      <dgm:spPr/>
      <dgm:t>
        <a:bodyPr/>
        <a:lstStyle/>
        <a:p>
          <a:pPr>
            <a:buFont typeface="Arial,Sans-Serif"/>
            <a:buChar char="•"/>
          </a:pPr>
          <a:r>
            <a:rPr lang="en-US" b="0">
              <a:latin typeface="Figtree" pitchFamily="2" charset="0"/>
            </a:rPr>
            <a:t>In each of these areas, UH evaluates data to identify disparities related to race and ethnicity, language, disability, sexual orientation, and gender identity. This data is monitored by the Quality Improvement Committee (QIC), and relevant subcommittees, and interventions are identified and implemented based on these findings. As part of the annual evaluation of the CLAS and Quality work plan, UH evaluates the effectiveness of these interventions and acts based on these analyses. This information is shared with the QIC, board, and Community Advisory Committee (CAC) to ensure effective communication to and feedback from all relevant stakeholders.</a:t>
          </a:r>
        </a:p>
      </dgm:t>
    </dgm:pt>
    <dgm:pt modelId="{4C8D3BD7-8A0C-4DB5-96B4-C6BE4A5A1D0A}" type="parTrans" cxnId="{81F05E49-3A56-41BC-9C46-A2D188FE7A31}">
      <dgm:prSet/>
      <dgm:spPr/>
      <dgm:t>
        <a:bodyPr/>
        <a:lstStyle/>
        <a:p>
          <a:endParaRPr lang="en-US"/>
        </a:p>
      </dgm:t>
    </dgm:pt>
    <dgm:pt modelId="{DA744A85-BA4F-4EFD-8A82-594D3844FB54}" type="sibTrans" cxnId="{81F05E49-3A56-41BC-9C46-A2D188FE7A31}">
      <dgm:prSet/>
      <dgm:spPr/>
      <dgm:t>
        <a:bodyPr/>
        <a:lstStyle/>
        <a:p>
          <a:endParaRPr lang="en-US"/>
        </a:p>
      </dgm:t>
    </dgm:pt>
    <dgm:pt modelId="{B40FD973-95AE-4A4B-AF79-EF3C9A60403D}" type="pres">
      <dgm:prSet presAssocID="{8E83DD3C-A38A-4FC3-B981-EEBAA1F99228}" presName="linear" presStyleCnt="0">
        <dgm:presLayoutVars>
          <dgm:animLvl val="lvl"/>
          <dgm:resizeHandles val="exact"/>
        </dgm:presLayoutVars>
      </dgm:prSet>
      <dgm:spPr/>
    </dgm:pt>
    <dgm:pt modelId="{C3963A3E-BB48-48E6-8DC7-31AAFCD3F40C}" type="pres">
      <dgm:prSet presAssocID="{FC27AFBA-65F2-4AEC-A1E2-E1B93F692CA2}" presName="parentText" presStyleLbl="node1" presStyleIdx="0" presStyleCnt="2" custLinFactNeighborX="-826" custLinFactNeighborY="-24056">
        <dgm:presLayoutVars>
          <dgm:chMax val="0"/>
          <dgm:bulletEnabled val="1"/>
        </dgm:presLayoutVars>
      </dgm:prSet>
      <dgm:spPr/>
    </dgm:pt>
    <dgm:pt modelId="{877EF765-659E-403C-BB5D-75AB068C24C3}" type="pres">
      <dgm:prSet presAssocID="{75BC3B11-A628-4239-93D0-D63D2D580C4D}" presName="spacer" presStyleCnt="0"/>
      <dgm:spPr/>
    </dgm:pt>
    <dgm:pt modelId="{979AF00E-D2D7-4F08-AAF0-944ABBDCA645}" type="pres">
      <dgm:prSet presAssocID="{7F8CC2A8-5141-4468-8A9D-66312E693C1B}" presName="parentText" presStyleLbl="node1" presStyleIdx="1" presStyleCnt="2">
        <dgm:presLayoutVars>
          <dgm:chMax val="0"/>
          <dgm:bulletEnabled val="1"/>
        </dgm:presLayoutVars>
      </dgm:prSet>
      <dgm:spPr/>
    </dgm:pt>
  </dgm:ptLst>
  <dgm:cxnLst>
    <dgm:cxn modelId="{1580AF04-986D-47B5-A44C-55AED55811A4}" type="presOf" srcId="{8E83DD3C-A38A-4FC3-B981-EEBAA1F99228}" destId="{B40FD973-95AE-4A4B-AF79-EF3C9A60403D}" srcOrd="0" destOrd="0" presId="urn:microsoft.com/office/officeart/2005/8/layout/vList2"/>
    <dgm:cxn modelId="{1C7B142E-6E82-4C2F-8FFF-96952AD561C6}" type="presOf" srcId="{FC27AFBA-65F2-4AEC-A1E2-E1B93F692CA2}" destId="{C3963A3E-BB48-48E6-8DC7-31AAFCD3F40C}" srcOrd="0" destOrd="0" presId="urn:microsoft.com/office/officeart/2005/8/layout/vList2"/>
    <dgm:cxn modelId="{81F05E49-3A56-41BC-9C46-A2D188FE7A31}" srcId="{8E83DD3C-A38A-4FC3-B981-EEBAA1F99228}" destId="{7F8CC2A8-5141-4468-8A9D-66312E693C1B}" srcOrd="1" destOrd="0" parTransId="{4C8D3BD7-8A0C-4DB5-96B4-C6BE4A5A1D0A}" sibTransId="{DA744A85-BA4F-4EFD-8A82-594D3844FB54}"/>
    <dgm:cxn modelId="{C2C5FF4A-8017-44F3-BCEF-B52A175DDA42}" srcId="{8E83DD3C-A38A-4FC3-B981-EEBAA1F99228}" destId="{FC27AFBA-65F2-4AEC-A1E2-E1B93F692CA2}" srcOrd="0" destOrd="0" parTransId="{5F7A5069-64C6-4F30-8C9E-79318435AE28}" sibTransId="{75BC3B11-A628-4239-93D0-D63D2D580C4D}"/>
    <dgm:cxn modelId="{34E77358-3E92-45FD-9708-15F9ACBA2745}" type="presOf" srcId="{7F8CC2A8-5141-4468-8A9D-66312E693C1B}" destId="{979AF00E-D2D7-4F08-AAF0-944ABBDCA645}" srcOrd="0" destOrd="0" presId="urn:microsoft.com/office/officeart/2005/8/layout/vList2"/>
    <dgm:cxn modelId="{32B35BC5-4B85-4096-AB7E-B477CFC0B09F}" type="presParOf" srcId="{B40FD973-95AE-4A4B-AF79-EF3C9A60403D}" destId="{C3963A3E-BB48-48E6-8DC7-31AAFCD3F40C}" srcOrd="0" destOrd="0" presId="urn:microsoft.com/office/officeart/2005/8/layout/vList2"/>
    <dgm:cxn modelId="{4D116357-5B01-44D1-9EFB-1870D2D6ECE3}" type="presParOf" srcId="{B40FD973-95AE-4A4B-AF79-EF3C9A60403D}" destId="{877EF765-659E-403C-BB5D-75AB068C24C3}" srcOrd="1" destOrd="0" presId="urn:microsoft.com/office/officeart/2005/8/layout/vList2"/>
    <dgm:cxn modelId="{8202068E-7499-40B9-825C-B05B7A1DF689}" type="presParOf" srcId="{B40FD973-95AE-4A4B-AF79-EF3C9A60403D}" destId="{979AF00E-D2D7-4F08-AAF0-944ABBDCA645}" srcOrd="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0.xml><?xml version="1.0" encoding="utf-8"?>
<dgm:dataModel xmlns:dgm="http://schemas.openxmlformats.org/drawingml/2006/diagram" xmlns:a="http://schemas.openxmlformats.org/drawingml/2006/main">
  <dgm:ptLst>
    <dgm:pt modelId="{AD118EDA-0B50-45FB-BA08-CA3DEAC74CD6}" type="doc">
      <dgm:prSet loTypeId="urn:microsoft.com/office/officeart/2005/8/layout/hList9" loCatId="list" qsTypeId="urn:microsoft.com/office/officeart/2005/8/quickstyle/simple2" qsCatId="simple" csTypeId="urn:microsoft.com/office/officeart/2005/8/colors/accent0_3" csCatId="mainScheme" phldr="1"/>
      <dgm:spPr/>
      <dgm:t>
        <a:bodyPr/>
        <a:lstStyle/>
        <a:p>
          <a:endParaRPr lang="en-US"/>
        </a:p>
      </dgm:t>
    </dgm:pt>
    <dgm:pt modelId="{9341BAA6-F34D-49C8-B3F5-E1A8704A3B54}">
      <dgm:prSet phldrT="[Text]" custT="1"/>
      <dgm:spPr/>
      <dgm:t>
        <a:bodyPr/>
        <a:lstStyle/>
        <a:p>
          <a:r>
            <a:rPr lang="en-US" sz="1800" b="1">
              <a:latin typeface="Bitter"/>
            </a:rPr>
            <a:t>$10,000 granted to Tasha’s House</a:t>
          </a:r>
        </a:p>
      </dgm:t>
    </dgm:pt>
    <dgm:pt modelId="{E85B080C-234D-4125-8152-532695165602}" type="parTrans" cxnId="{112D1D07-2140-466C-9EA9-5078C1590976}">
      <dgm:prSet/>
      <dgm:spPr/>
      <dgm:t>
        <a:bodyPr/>
        <a:lstStyle/>
        <a:p>
          <a:endParaRPr lang="en-US"/>
        </a:p>
      </dgm:t>
    </dgm:pt>
    <dgm:pt modelId="{A3AD3658-E951-4A32-A6BE-2AE063F72E8D}" type="sibTrans" cxnId="{112D1D07-2140-466C-9EA9-5078C1590976}">
      <dgm:prSet/>
      <dgm:spPr/>
      <dgm:t>
        <a:bodyPr/>
        <a:lstStyle/>
        <a:p>
          <a:endParaRPr lang="en-US"/>
        </a:p>
      </dgm:t>
    </dgm:pt>
    <dgm:pt modelId="{797D3A8F-F122-4F29-B9F1-A702CBE449CA}">
      <dgm:prSet phldrT="[Text]" custT="1"/>
      <dgm:spPr/>
      <dgm:t>
        <a:bodyPr/>
        <a:lstStyle/>
        <a:p>
          <a:pPr rtl="0"/>
          <a:r>
            <a:rPr lang="en-US" sz="1600" b="1">
              <a:solidFill>
                <a:schemeClr val="bg2"/>
              </a:solidFill>
              <a:latin typeface="Bitter"/>
            </a:rPr>
            <a:t>To support the purchase of a transport van for field trips and to safety drive youth home if they need a ride after using the resource center on the youth transitional housing campus.</a:t>
          </a:r>
        </a:p>
      </dgm:t>
    </dgm:pt>
    <dgm:pt modelId="{79D72476-98D6-4CE5-8472-E744CFD41543}" type="parTrans" cxnId="{0775A5C4-9BD6-473D-BAD9-98C30E95D7D2}">
      <dgm:prSet/>
      <dgm:spPr/>
      <dgm:t>
        <a:bodyPr/>
        <a:lstStyle/>
        <a:p>
          <a:endParaRPr lang="en-US"/>
        </a:p>
      </dgm:t>
    </dgm:pt>
    <dgm:pt modelId="{A8627A93-E4B8-4C97-A747-D9AD5A6B367D}" type="sibTrans" cxnId="{0775A5C4-9BD6-473D-BAD9-98C30E95D7D2}">
      <dgm:prSet/>
      <dgm:spPr/>
      <dgm:t>
        <a:bodyPr/>
        <a:lstStyle/>
        <a:p>
          <a:endParaRPr lang="en-US"/>
        </a:p>
      </dgm:t>
    </dgm:pt>
    <dgm:pt modelId="{BAA15C94-5220-4D6F-8949-1DB498E63691}" type="pres">
      <dgm:prSet presAssocID="{AD118EDA-0B50-45FB-BA08-CA3DEAC74CD6}" presName="list" presStyleCnt="0">
        <dgm:presLayoutVars>
          <dgm:dir/>
          <dgm:animLvl val="lvl"/>
        </dgm:presLayoutVars>
      </dgm:prSet>
      <dgm:spPr/>
    </dgm:pt>
    <dgm:pt modelId="{FEDC62C4-6D88-447C-924C-1D2886F1E3BD}" type="pres">
      <dgm:prSet presAssocID="{9341BAA6-F34D-49C8-B3F5-E1A8704A3B54}" presName="posSpace" presStyleCnt="0"/>
      <dgm:spPr/>
    </dgm:pt>
    <dgm:pt modelId="{D223A5C8-BA6A-42BE-81BE-A3DAAE6A06F1}" type="pres">
      <dgm:prSet presAssocID="{9341BAA6-F34D-49C8-B3F5-E1A8704A3B54}" presName="vertFlow" presStyleCnt="0"/>
      <dgm:spPr/>
    </dgm:pt>
    <dgm:pt modelId="{3EBB4486-4656-4B83-A393-BE44ACFE496C}" type="pres">
      <dgm:prSet presAssocID="{9341BAA6-F34D-49C8-B3F5-E1A8704A3B54}" presName="topSpace" presStyleCnt="0"/>
      <dgm:spPr/>
    </dgm:pt>
    <dgm:pt modelId="{7A563FB5-2F02-4FA4-8500-DEDABD6CC26D}" type="pres">
      <dgm:prSet presAssocID="{9341BAA6-F34D-49C8-B3F5-E1A8704A3B54}" presName="firstComp" presStyleCnt="0"/>
      <dgm:spPr/>
    </dgm:pt>
    <dgm:pt modelId="{2E9A8FCA-9817-4C0F-B7E9-5C11725228B3}" type="pres">
      <dgm:prSet presAssocID="{9341BAA6-F34D-49C8-B3F5-E1A8704A3B54}" presName="firstChild" presStyleLbl="bgAccFollowNode1" presStyleIdx="0" presStyleCnt="1" custScaleX="111701"/>
      <dgm:spPr/>
    </dgm:pt>
    <dgm:pt modelId="{38FA4878-604D-4176-9F4D-0665B8AC83C1}" type="pres">
      <dgm:prSet presAssocID="{9341BAA6-F34D-49C8-B3F5-E1A8704A3B54}" presName="firstChildTx" presStyleLbl="bgAccFollowNode1" presStyleIdx="0" presStyleCnt="1">
        <dgm:presLayoutVars>
          <dgm:bulletEnabled val="1"/>
        </dgm:presLayoutVars>
      </dgm:prSet>
      <dgm:spPr/>
    </dgm:pt>
    <dgm:pt modelId="{A7A1B0E8-02D9-4F47-B3E4-622DC3B44331}" type="pres">
      <dgm:prSet presAssocID="{9341BAA6-F34D-49C8-B3F5-E1A8704A3B54}" presName="negSpace" presStyleCnt="0"/>
      <dgm:spPr/>
    </dgm:pt>
    <dgm:pt modelId="{9A79F95E-117D-4EFD-B38B-04C541D596D8}" type="pres">
      <dgm:prSet presAssocID="{9341BAA6-F34D-49C8-B3F5-E1A8704A3B54}" presName="circle" presStyleLbl="node1" presStyleIdx="0" presStyleCnt="1" custScaleX="213887" custScaleY="34285" custLinFactNeighborX="-206" custLinFactNeighborY="17306"/>
      <dgm:spPr/>
    </dgm:pt>
  </dgm:ptLst>
  <dgm:cxnLst>
    <dgm:cxn modelId="{112D1D07-2140-466C-9EA9-5078C1590976}" srcId="{AD118EDA-0B50-45FB-BA08-CA3DEAC74CD6}" destId="{9341BAA6-F34D-49C8-B3F5-E1A8704A3B54}" srcOrd="0" destOrd="0" parTransId="{E85B080C-234D-4125-8152-532695165602}" sibTransId="{A3AD3658-E951-4A32-A6BE-2AE063F72E8D}"/>
    <dgm:cxn modelId="{58E62B0A-997E-4590-AE94-99BCF9D3A17C}" type="presOf" srcId="{797D3A8F-F122-4F29-B9F1-A702CBE449CA}" destId="{38FA4878-604D-4176-9F4D-0665B8AC83C1}" srcOrd="1" destOrd="0" presId="urn:microsoft.com/office/officeart/2005/8/layout/hList9"/>
    <dgm:cxn modelId="{0C806D9E-E1BB-4808-9902-068FAFA4893D}" type="presOf" srcId="{797D3A8F-F122-4F29-B9F1-A702CBE449CA}" destId="{2E9A8FCA-9817-4C0F-B7E9-5C11725228B3}" srcOrd="0" destOrd="0" presId="urn:microsoft.com/office/officeart/2005/8/layout/hList9"/>
    <dgm:cxn modelId="{0775A5C4-9BD6-473D-BAD9-98C30E95D7D2}" srcId="{9341BAA6-F34D-49C8-B3F5-E1A8704A3B54}" destId="{797D3A8F-F122-4F29-B9F1-A702CBE449CA}" srcOrd="0" destOrd="0" parTransId="{79D72476-98D6-4CE5-8472-E744CFD41543}" sibTransId="{A8627A93-E4B8-4C97-A747-D9AD5A6B367D}"/>
    <dgm:cxn modelId="{94926BD5-61F4-4496-A1AD-4D9FC33F5623}" type="presOf" srcId="{9341BAA6-F34D-49C8-B3F5-E1A8704A3B54}" destId="{9A79F95E-117D-4EFD-B38B-04C541D596D8}" srcOrd="0" destOrd="0" presId="urn:microsoft.com/office/officeart/2005/8/layout/hList9"/>
    <dgm:cxn modelId="{A374FDE9-5BD5-4833-BCF3-52EEE86D60A4}" type="presOf" srcId="{AD118EDA-0B50-45FB-BA08-CA3DEAC74CD6}" destId="{BAA15C94-5220-4D6F-8949-1DB498E63691}" srcOrd="0" destOrd="0" presId="urn:microsoft.com/office/officeart/2005/8/layout/hList9"/>
    <dgm:cxn modelId="{AEBB5D98-4B34-4B95-909A-957FC719C5BA}" type="presParOf" srcId="{BAA15C94-5220-4D6F-8949-1DB498E63691}" destId="{FEDC62C4-6D88-447C-924C-1D2886F1E3BD}" srcOrd="0" destOrd="0" presId="urn:microsoft.com/office/officeart/2005/8/layout/hList9"/>
    <dgm:cxn modelId="{E0BFD032-0258-4E1C-BEF2-A0E265F4E790}" type="presParOf" srcId="{BAA15C94-5220-4D6F-8949-1DB498E63691}" destId="{D223A5C8-BA6A-42BE-81BE-A3DAAE6A06F1}" srcOrd="1" destOrd="0" presId="urn:microsoft.com/office/officeart/2005/8/layout/hList9"/>
    <dgm:cxn modelId="{4AC93B05-D931-4BF7-9ED9-0264EFCA435E}" type="presParOf" srcId="{D223A5C8-BA6A-42BE-81BE-A3DAAE6A06F1}" destId="{3EBB4486-4656-4B83-A393-BE44ACFE496C}" srcOrd="0" destOrd="0" presId="urn:microsoft.com/office/officeart/2005/8/layout/hList9"/>
    <dgm:cxn modelId="{946B06D6-F28B-4FB2-AE75-8DE8D94B8221}" type="presParOf" srcId="{D223A5C8-BA6A-42BE-81BE-A3DAAE6A06F1}" destId="{7A563FB5-2F02-4FA4-8500-DEDABD6CC26D}" srcOrd="1" destOrd="0" presId="urn:microsoft.com/office/officeart/2005/8/layout/hList9"/>
    <dgm:cxn modelId="{72F6E08E-B9BD-400B-8DA1-3E692CEF6681}" type="presParOf" srcId="{7A563FB5-2F02-4FA4-8500-DEDABD6CC26D}" destId="{2E9A8FCA-9817-4C0F-B7E9-5C11725228B3}" srcOrd="0" destOrd="0" presId="urn:microsoft.com/office/officeart/2005/8/layout/hList9"/>
    <dgm:cxn modelId="{D9836790-5D4C-431A-A90F-2194883FE5E3}" type="presParOf" srcId="{7A563FB5-2F02-4FA4-8500-DEDABD6CC26D}" destId="{38FA4878-604D-4176-9F4D-0665B8AC83C1}" srcOrd="1" destOrd="0" presId="urn:microsoft.com/office/officeart/2005/8/layout/hList9"/>
    <dgm:cxn modelId="{63134C02-D51A-419E-9211-6F2477A06871}" type="presParOf" srcId="{BAA15C94-5220-4D6F-8949-1DB498E63691}" destId="{A7A1B0E8-02D9-4F47-B3E4-622DC3B44331}" srcOrd="2" destOrd="0" presId="urn:microsoft.com/office/officeart/2005/8/layout/hList9"/>
    <dgm:cxn modelId="{DDDF164F-84A3-477C-ADAE-EF11FE37CF7C}" type="presParOf" srcId="{BAA15C94-5220-4D6F-8949-1DB498E63691}" destId="{9A79F95E-117D-4EFD-B38B-04C541D596D8}" srcOrd="3" destOrd="0" presId="urn:microsoft.com/office/officeart/2005/8/layout/hList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1.xml><?xml version="1.0" encoding="utf-8"?>
<dgm:dataModel xmlns:dgm="http://schemas.openxmlformats.org/drawingml/2006/diagram" xmlns:a="http://schemas.openxmlformats.org/drawingml/2006/main">
  <dgm:ptLst>
    <dgm:pt modelId="{7F1379D2-7F93-4F45-8EBC-A7FB684CD6F0}" type="doc">
      <dgm:prSet loTypeId="urn:microsoft.com/office/officeart/2008/layout/AlternatingPictureBlocks" loCatId="picture" qsTypeId="urn:microsoft.com/office/officeart/2005/8/quickstyle/simple1" qsCatId="simple" csTypeId="urn:microsoft.com/office/officeart/2005/8/colors/accent0_3" csCatId="mainScheme" phldr="1"/>
      <dgm:spPr/>
    </dgm:pt>
    <dgm:pt modelId="{FCE7EE17-B937-467B-91B1-F2C7AA0A98AA}">
      <dgm:prSet phldrT="[Text]" custT="1"/>
      <dgm:spPr/>
      <dgm:t>
        <a:bodyPr/>
        <a:lstStyle/>
        <a:p>
          <a:pPr algn="ctr">
            <a:buFont typeface="Arial" panose="020B0604020202020204" pitchFamily="34" charset="0"/>
            <a:buChar char="•"/>
          </a:pPr>
          <a:r>
            <a:rPr lang="en-US" sz="1600" b="1">
              <a:effectLst/>
              <a:latin typeface="Figtree" pitchFamily="2" charset="0"/>
            </a:rPr>
            <a:t>Events and Locations in which UH Community Health Workers actively engage with our community and offer Care Coordination Services:</a:t>
          </a:r>
          <a:br>
            <a:rPr lang="en-US" sz="1600" b="1">
              <a:effectLst/>
              <a:latin typeface="Figtree" pitchFamily="2" charset="0"/>
            </a:rPr>
          </a:br>
          <a:endParaRPr lang="en-US" sz="1600" b="1">
            <a:effectLst/>
            <a:latin typeface="Figtree" pitchFamily="2" charset="0"/>
          </a:endParaRPr>
        </a:p>
      </dgm:t>
    </dgm:pt>
    <dgm:pt modelId="{2E6FD7FD-F572-4D8B-9B67-5304C00B2DE4}" type="parTrans" cxnId="{E7B191A8-3358-435D-A095-B2724A60276B}">
      <dgm:prSet/>
      <dgm:spPr/>
      <dgm:t>
        <a:bodyPr/>
        <a:lstStyle/>
        <a:p>
          <a:endParaRPr lang="en-US"/>
        </a:p>
      </dgm:t>
    </dgm:pt>
    <dgm:pt modelId="{B3C92428-5C9C-4A9F-974C-F98D5FE000ED}" type="sibTrans" cxnId="{E7B191A8-3358-435D-A095-B2724A60276B}">
      <dgm:prSet/>
      <dgm:spPr/>
      <dgm:t>
        <a:bodyPr/>
        <a:lstStyle/>
        <a:p>
          <a:endParaRPr lang="en-US"/>
        </a:p>
      </dgm:t>
    </dgm:pt>
    <dgm:pt modelId="{E8457FDF-5894-45F6-8FD7-590087583EB9}">
      <dgm:prSet custT="1"/>
      <dgm:spPr/>
      <dgm:t>
        <a:bodyPr/>
        <a:lstStyle/>
        <a:p>
          <a:pPr algn="l"/>
          <a:r>
            <a:rPr lang="en-US" sz="1350" b="0">
              <a:effectLst/>
              <a:latin typeface="Figtree" pitchFamily="2" charset="0"/>
            </a:rPr>
            <a:t>Every Tuesday at the Navigation Center from 10AM-12PM​</a:t>
          </a:r>
        </a:p>
      </dgm:t>
    </dgm:pt>
    <dgm:pt modelId="{9E18D7A0-0833-4753-A785-40D8ACE8BF9A}" type="parTrans" cxnId="{CDD24EB4-F985-4C8D-BD56-BA527A897658}">
      <dgm:prSet/>
      <dgm:spPr/>
      <dgm:t>
        <a:bodyPr/>
        <a:lstStyle/>
        <a:p>
          <a:endParaRPr lang="en-US"/>
        </a:p>
      </dgm:t>
    </dgm:pt>
    <dgm:pt modelId="{21E52EDC-19D1-4EA5-B7C1-94E551EA5216}" type="sibTrans" cxnId="{CDD24EB4-F985-4C8D-BD56-BA527A897658}">
      <dgm:prSet/>
      <dgm:spPr/>
      <dgm:t>
        <a:bodyPr/>
        <a:lstStyle/>
        <a:p>
          <a:endParaRPr lang="en-US"/>
        </a:p>
      </dgm:t>
    </dgm:pt>
    <dgm:pt modelId="{7D29023B-CC53-4E42-BDC2-059EDEEF0D8F}">
      <dgm:prSet custT="1"/>
      <dgm:spPr/>
      <dgm:t>
        <a:bodyPr/>
        <a:lstStyle/>
        <a:p>
          <a:pPr algn="l"/>
          <a:r>
            <a:rPr lang="en-US" sz="1350" b="0">
              <a:effectLst/>
              <a:latin typeface="Figtree" pitchFamily="2" charset="0"/>
            </a:rPr>
            <a:t>The first Thursday of every month at ODHS from 10am-12pm​</a:t>
          </a:r>
        </a:p>
      </dgm:t>
    </dgm:pt>
    <dgm:pt modelId="{42F01544-3121-45F3-B683-FB4501851175}" type="parTrans" cxnId="{0803C6FD-C571-4C8C-92CF-BAD25EDB4F6D}">
      <dgm:prSet/>
      <dgm:spPr/>
      <dgm:t>
        <a:bodyPr/>
        <a:lstStyle/>
        <a:p>
          <a:endParaRPr lang="en-US"/>
        </a:p>
      </dgm:t>
    </dgm:pt>
    <dgm:pt modelId="{FE363839-47D9-450A-A777-675096613AF8}" type="sibTrans" cxnId="{0803C6FD-C571-4C8C-92CF-BAD25EDB4F6D}">
      <dgm:prSet/>
      <dgm:spPr/>
      <dgm:t>
        <a:bodyPr/>
        <a:lstStyle/>
        <a:p>
          <a:endParaRPr lang="en-US"/>
        </a:p>
      </dgm:t>
    </dgm:pt>
    <dgm:pt modelId="{517B50D1-CB74-49CC-B5C6-B46A16124390}">
      <dgm:prSet custT="1"/>
      <dgm:spPr/>
      <dgm:t>
        <a:bodyPr/>
        <a:lstStyle/>
        <a:p>
          <a:pPr algn="l"/>
          <a:r>
            <a:rPr lang="en-US" sz="1350" b="0">
              <a:effectLst/>
              <a:latin typeface="Figtree" pitchFamily="2" charset="0"/>
            </a:rPr>
            <a:t>The annual Point In Time (PIT) Homeless Count</a:t>
          </a:r>
        </a:p>
      </dgm:t>
    </dgm:pt>
    <dgm:pt modelId="{AB3ACF22-89CA-4549-9D05-4F768FA561E9}" type="parTrans" cxnId="{6CDE72F7-CA68-47AA-94E0-FD9AF61C65ED}">
      <dgm:prSet/>
      <dgm:spPr/>
      <dgm:t>
        <a:bodyPr/>
        <a:lstStyle/>
        <a:p>
          <a:endParaRPr lang="en-US"/>
        </a:p>
      </dgm:t>
    </dgm:pt>
    <dgm:pt modelId="{377DC0E0-FD29-4E74-A925-6652F29D5E1D}" type="sibTrans" cxnId="{6CDE72F7-CA68-47AA-94E0-FD9AF61C65ED}">
      <dgm:prSet/>
      <dgm:spPr/>
      <dgm:t>
        <a:bodyPr/>
        <a:lstStyle/>
        <a:p>
          <a:endParaRPr lang="en-US"/>
        </a:p>
      </dgm:t>
    </dgm:pt>
    <dgm:pt modelId="{E4562890-C0B5-4D8E-8A45-610DDAF61D16}">
      <dgm:prSet custT="1"/>
      <dgm:spPr/>
      <dgm:t>
        <a:bodyPr/>
        <a:lstStyle/>
        <a:p>
          <a:pPr algn="l"/>
          <a:r>
            <a:rPr lang="en-US" sz="1350" b="0">
              <a:effectLst/>
              <a:latin typeface="Figtree" pitchFamily="2" charset="0"/>
            </a:rPr>
            <a:t>Canvassing houselessness camps to offer supplies and support engagement in healthcare services.</a:t>
          </a:r>
        </a:p>
      </dgm:t>
    </dgm:pt>
    <dgm:pt modelId="{A376B7DD-E57F-44CC-AB2E-69090761FE1B}" type="parTrans" cxnId="{8179BD8A-E6FF-41BB-A9D4-B4AD0CC99AEB}">
      <dgm:prSet/>
      <dgm:spPr/>
      <dgm:t>
        <a:bodyPr/>
        <a:lstStyle/>
        <a:p>
          <a:endParaRPr lang="en-US"/>
        </a:p>
      </dgm:t>
    </dgm:pt>
    <dgm:pt modelId="{4B92DCFD-2649-4E4C-B29A-1F7C76B88C99}" type="sibTrans" cxnId="{8179BD8A-E6FF-41BB-A9D4-B4AD0CC99AEB}">
      <dgm:prSet/>
      <dgm:spPr/>
      <dgm:t>
        <a:bodyPr/>
        <a:lstStyle/>
        <a:p>
          <a:endParaRPr lang="en-US"/>
        </a:p>
      </dgm:t>
    </dgm:pt>
    <dgm:pt modelId="{A5D9D049-727F-49C4-A253-1EAFC2E1B8E1}">
      <dgm:prSet phldrT="[Text]" custT="1"/>
      <dgm:spPr/>
      <dgm:t>
        <a:bodyPr/>
        <a:lstStyle/>
        <a:p>
          <a:pPr algn="l">
            <a:buFont typeface="Arial" panose="020B0604020202020204" pitchFamily="34" charset="0"/>
            <a:buChar char="•"/>
          </a:pPr>
          <a:r>
            <a:rPr lang="en-US" sz="1350" b="0">
              <a:effectLst/>
              <a:latin typeface="Figtree" pitchFamily="2" charset="0"/>
            </a:rPr>
            <a:t>Every Monday at the Roseburg Dream Center from 10AM-12PM​</a:t>
          </a:r>
          <a:endParaRPr lang="en-US" sz="1350" b="1">
            <a:latin typeface="Figtree" pitchFamily="2" charset="0"/>
          </a:endParaRPr>
        </a:p>
      </dgm:t>
    </dgm:pt>
    <dgm:pt modelId="{BA317B3D-ED8F-4103-BDAF-4245DD4A23D1}" type="parTrans" cxnId="{65C6C39E-F3AD-417D-BC59-93CF480E14FD}">
      <dgm:prSet/>
      <dgm:spPr/>
      <dgm:t>
        <a:bodyPr/>
        <a:lstStyle/>
        <a:p>
          <a:endParaRPr lang="en-US"/>
        </a:p>
      </dgm:t>
    </dgm:pt>
    <dgm:pt modelId="{A4348797-9643-4D72-A022-A51FD20CF3FE}" type="sibTrans" cxnId="{65C6C39E-F3AD-417D-BC59-93CF480E14FD}">
      <dgm:prSet/>
      <dgm:spPr/>
      <dgm:t>
        <a:bodyPr/>
        <a:lstStyle/>
        <a:p>
          <a:endParaRPr lang="en-US"/>
        </a:p>
      </dgm:t>
    </dgm:pt>
    <dgm:pt modelId="{26BCFFC7-CD7E-4275-8920-B2DD238B6D35}" type="pres">
      <dgm:prSet presAssocID="{7F1379D2-7F93-4F45-8EBC-A7FB684CD6F0}" presName="linearFlow" presStyleCnt="0">
        <dgm:presLayoutVars>
          <dgm:dir/>
          <dgm:resizeHandles val="exact"/>
        </dgm:presLayoutVars>
      </dgm:prSet>
      <dgm:spPr/>
    </dgm:pt>
    <dgm:pt modelId="{B2A7F03F-6FE8-4552-8346-7BFD7274BA10}" type="pres">
      <dgm:prSet presAssocID="{FCE7EE17-B937-467B-91B1-F2C7AA0A98AA}" presName="comp" presStyleCnt="0"/>
      <dgm:spPr/>
    </dgm:pt>
    <dgm:pt modelId="{DAAE1503-346D-4C36-BEB9-EF147F352529}" type="pres">
      <dgm:prSet presAssocID="{FCE7EE17-B937-467B-91B1-F2C7AA0A98AA}" presName="rect2" presStyleLbl="node1" presStyleIdx="0" presStyleCnt="1" custScaleX="103505" custScaleY="121268" custLinFactNeighborX="-196" custLinFactNeighborY="6408">
        <dgm:presLayoutVars>
          <dgm:bulletEnabled val="1"/>
        </dgm:presLayoutVars>
      </dgm:prSet>
      <dgm:spPr/>
    </dgm:pt>
    <dgm:pt modelId="{AEF02F10-18B2-4CFE-BE49-B8D1586EF245}" type="pres">
      <dgm:prSet presAssocID="{FCE7EE17-B937-467B-91B1-F2C7AA0A98AA}" presName="rect1" presStyleLbl="lnNode1" presStyleIdx="0" presStyleCnt="1"/>
      <dgm:spPr>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dgm:spPr>
    </dgm:pt>
  </dgm:ptLst>
  <dgm:cxnLst>
    <dgm:cxn modelId="{7549F016-DB72-4215-AB9B-8D88463D766F}" type="presOf" srcId="{7F1379D2-7F93-4F45-8EBC-A7FB684CD6F0}" destId="{26BCFFC7-CD7E-4275-8920-B2DD238B6D35}" srcOrd="0" destOrd="0" presId="urn:microsoft.com/office/officeart/2008/layout/AlternatingPictureBlocks"/>
    <dgm:cxn modelId="{EFDE5828-2AF9-41DD-A57B-81ADC8B7D9AC}" type="presOf" srcId="{517B50D1-CB74-49CC-B5C6-B46A16124390}" destId="{DAAE1503-346D-4C36-BEB9-EF147F352529}" srcOrd="0" destOrd="4" presId="urn:microsoft.com/office/officeart/2008/layout/AlternatingPictureBlocks"/>
    <dgm:cxn modelId="{FC7D862A-AC14-4B46-A04D-B49E48167CFD}" type="presOf" srcId="{E8457FDF-5894-45F6-8FD7-590087583EB9}" destId="{DAAE1503-346D-4C36-BEB9-EF147F352529}" srcOrd="0" destOrd="2" presId="urn:microsoft.com/office/officeart/2008/layout/AlternatingPictureBlocks"/>
    <dgm:cxn modelId="{8179BD8A-E6FF-41BB-A9D4-B4AD0CC99AEB}" srcId="{FCE7EE17-B937-467B-91B1-F2C7AA0A98AA}" destId="{E4562890-C0B5-4D8E-8A45-610DDAF61D16}" srcOrd="4" destOrd="0" parTransId="{A376B7DD-E57F-44CC-AB2E-69090761FE1B}" sibTransId="{4B92DCFD-2649-4E4C-B29A-1F7C76B88C99}"/>
    <dgm:cxn modelId="{2601E99A-2EFD-406A-97D5-5B800FA08FDC}" type="presOf" srcId="{A5D9D049-727F-49C4-A253-1EAFC2E1B8E1}" destId="{DAAE1503-346D-4C36-BEB9-EF147F352529}" srcOrd="0" destOrd="1" presId="urn:microsoft.com/office/officeart/2008/layout/AlternatingPictureBlocks"/>
    <dgm:cxn modelId="{65C6C39E-F3AD-417D-BC59-93CF480E14FD}" srcId="{FCE7EE17-B937-467B-91B1-F2C7AA0A98AA}" destId="{A5D9D049-727F-49C4-A253-1EAFC2E1B8E1}" srcOrd="0" destOrd="0" parTransId="{BA317B3D-ED8F-4103-BDAF-4245DD4A23D1}" sibTransId="{A4348797-9643-4D72-A022-A51FD20CF3FE}"/>
    <dgm:cxn modelId="{E7B191A8-3358-435D-A095-B2724A60276B}" srcId="{7F1379D2-7F93-4F45-8EBC-A7FB684CD6F0}" destId="{FCE7EE17-B937-467B-91B1-F2C7AA0A98AA}" srcOrd="0" destOrd="0" parTransId="{2E6FD7FD-F572-4D8B-9B67-5304C00B2DE4}" sibTransId="{B3C92428-5C9C-4A9F-974C-F98D5FE000ED}"/>
    <dgm:cxn modelId="{CDD24EB4-F985-4C8D-BD56-BA527A897658}" srcId="{FCE7EE17-B937-467B-91B1-F2C7AA0A98AA}" destId="{E8457FDF-5894-45F6-8FD7-590087583EB9}" srcOrd="1" destOrd="0" parTransId="{9E18D7A0-0833-4753-A785-40D8ACE8BF9A}" sibTransId="{21E52EDC-19D1-4EA5-B7C1-94E551EA5216}"/>
    <dgm:cxn modelId="{0D1C0EB7-D6FF-49CC-9ABE-48CD66ACBDA6}" type="presOf" srcId="{7D29023B-CC53-4E42-BDC2-059EDEEF0D8F}" destId="{DAAE1503-346D-4C36-BEB9-EF147F352529}" srcOrd="0" destOrd="3" presId="urn:microsoft.com/office/officeart/2008/layout/AlternatingPictureBlocks"/>
    <dgm:cxn modelId="{BF54B0E3-1C3A-44EF-A354-69D8158475AE}" type="presOf" srcId="{FCE7EE17-B937-467B-91B1-F2C7AA0A98AA}" destId="{DAAE1503-346D-4C36-BEB9-EF147F352529}" srcOrd="0" destOrd="0" presId="urn:microsoft.com/office/officeart/2008/layout/AlternatingPictureBlocks"/>
    <dgm:cxn modelId="{290205F2-16B2-4686-A60D-E4DA986D7BA1}" type="presOf" srcId="{E4562890-C0B5-4D8E-8A45-610DDAF61D16}" destId="{DAAE1503-346D-4C36-BEB9-EF147F352529}" srcOrd="0" destOrd="5" presId="urn:microsoft.com/office/officeart/2008/layout/AlternatingPictureBlocks"/>
    <dgm:cxn modelId="{6CDE72F7-CA68-47AA-94E0-FD9AF61C65ED}" srcId="{FCE7EE17-B937-467B-91B1-F2C7AA0A98AA}" destId="{517B50D1-CB74-49CC-B5C6-B46A16124390}" srcOrd="3" destOrd="0" parTransId="{AB3ACF22-89CA-4549-9D05-4F768FA561E9}" sibTransId="{377DC0E0-FD29-4E74-A925-6652F29D5E1D}"/>
    <dgm:cxn modelId="{0803C6FD-C571-4C8C-92CF-BAD25EDB4F6D}" srcId="{FCE7EE17-B937-467B-91B1-F2C7AA0A98AA}" destId="{7D29023B-CC53-4E42-BDC2-059EDEEF0D8F}" srcOrd="2" destOrd="0" parTransId="{42F01544-3121-45F3-B683-FB4501851175}" sibTransId="{FE363839-47D9-450A-A777-675096613AF8}"/>
    <dgm:cxn modelId="{A140570B-8235-4D1C-BDFC-DD8116B8A376}" type="presParOf" srcId="{26BCFFC7-CD7E-4275-8920-B2DD238B6D35}" destId="{B2A7F03F-6FE8-4552-8346-7BFD7274BA10}" srcOrd="0" destOrd="0" presId="urn:microsoft.com/office/officeart/2008/layout/AlternatingPictureBlocks"/>
    <dgm:cxn modelId="{08278440-6ECF-4B37-A48E-5981EB4D5B01}" type="presParOf" srcId="{B2A7F03F-6FE8-4552-8346-7BFD7274BA10}" destId="{DAAE1503-346D-4C36-BEB9-EF147F352529}" srcOrd="0" destOrd="0" presId="urn:microsoft.com/office/officeart/2008/layout/AlternatingPictureBlocks"/>
    <dgm:cxn modelId="{5A5C6651-C847-4BE2-8F9F-AC36EF44518A}" type="presParOf" srcId="{B2A7F03F-6FE8-4552-8346-7BFD7274BA10}" destId="{AEF02F10-18B2-4CFE-BE49-B8D1586EF245}" srcOrd="1" destOrd="0" presId="urn:microsoft.com/office/officeart/2008/layout/AlternatingPictureBlock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2.xml><?xml version="1.0" encoding="utf-8"?>
<dgm:dataModel xmlns:dgm="http://schemas.openxmlformats.org/drawingml/2006/diagram" xmlns:a="http://schemas.openxmlformats.org/drawingml/2006/main">
  <dgm:ptLst>
    <dgm:pt modelId="{789561CB-36F9-452E-B827-1C7B38992BAA}" type="doc">
      <dgm:prSet loTypeId="urn:microsoft.com/office/officeart/2005/8/layout/vProcess5" loCatId="process" qsTypeId="urn:microsoft.com/office/officeart/2005/8/quickstyle/simple1" qsCatId="simple" csTypeId="urn:microsoft.com/office/officeart/2005/8/colors/accent1_5" csCatId="accent1" phldr="1"/>
      <dgm:spPr/>
      <dgm:t>
        <a:bodyPr/>
        <a:lstStyle/>
        <a:p>
          <a:endParaRPr lang="en-US"/>
        </a:p>
      </dgm:t>
    </dgm:pt>
    <dgm:pt modelId="{F9CCD98C-DAC4-4BAC-B729-AA7536ACA37D}">
      <dgm:prSet/>
      <dgm:spPr/>
      <dgm:t>
        <a:bodyPr/>
        <a:lstStyle/>
        <a:p>
          <a:r>
            <a:rPr lang="en-US" b="1">
              <a:solidFill>
                <a:srgbClr val="005B7B"/>
              </a:solidFill>
            </a:rPr>
            <a:t>Convened CHP Steering Committee in January 2024</a:t>
          </a:r>
        </a:p>
      </dgm:t>
    </dgm:pt>
    <dgm:pt modelId="{1608CC46-953C-456E-8A3D-1B72BCE80496}" type="parTrans" cxnId="{40362069-867A-4DE9-ABD6-560A164C1FEA}">
      <dgm:prSet/>
      <dgm:spPr/>
      <dgm:t>
        <a:bodyPr/>
        <a:lstStyle/>
        <a:p>
          <a:endParaRPr lang="en-US"/>
        </a:p>
      </dgm:t>
    </dgm:pt>
    <dgm:pt modelId="{0437C26D-5C1D-48D6-A5B6-E6A2C0773917}" type="sibTrans" cxnId="{40362069-867A-4DE9-ABD6-560A164C1FEA}">
      <dgm:prSet/>
      <dgm:spPr/>
      <dgm:t>
        <a:bodyPr/>
        <a:lstStyle/>
        <a:p>
          <a:endParaRPr lang="en-US"/>
        </a:p>
      </dgm:t>
    </dgm:pt>
    <dgm:pt modelId="{E23D494A-DBBE-486F-BEF5-992ECEE059A3}">
      <dgm:prSet/>
      <dgm:spPr/>
      <dgm:t>
        <a:bodyPr/>
        <a:lstStyle/>
        <a:p>
          <a:r>
            <a:rPr lang="en-US" b="1">
              <a:solidFill>
                <a:srgbClr val="005B7B"/>
              </a:solidFill>
            </a:rPr>
            <a:t>Gathering community input on key focus areas and related strategies</a:t>
          </a:r>
        </a:p>
      </dgm:t>
    </dgm:pt>
    <dgm:pt modelId="{83B814C6-1641-4ECE-A27C-0480165AEC09}" type="parTrans" cxnId="{7D6A2DA6-C341-4B2B-A164-DFC8E6B73BC0}">
      <dgm:prSet/>
      <dgm:spPr/>
      <dgm:t>
        <a:bodyPr/>
        <a:lstStyle/>
        <a:p>
          <a:endParaRPr lang="en-US"/>
        </a:p>
      </dgm:t>
    </dgm:pt>
    <dgm:pt modelId="{4DF221FA-C5A0-4E12-81C2-AC8BBDDBCB49}" type="sibTrans" cxnId="{7D6A2DA6-C341-4B2B-A164-DFC8E6B73BC0}">
      <dgm:prSet/>
      <dgm:spPr/>
      <dgm:t>
        <a:bodyPr/>
        <a:lstStyle/>
        <a:p>
          <a:endParaRPr lang="en-US"/>
        </a:p>
      </dgm:t>
    </dgm:pt>
    <dgm:pt modelId="{041C3FC4-7303-4DDA-B1B4-10E8755353B7}">
      <dgm:prSet/>
      <dgm:spPr/>
      <dgm:t>
        <a:bodyPr/>
        <a:lstStyle/>
        <a:p>
          <a:r>
            <a:rPr lang="en-US" b="1">
              <a:solidFill>
                <a:srgbClr val="005B7B"/>
              </a:solidFill>
            </a:rPr>
            <a:t>Held community meeting on April 18, 2024</a:t>
          </a:r>
        </a:p>
      </dgm:t>
    </dgm:pt>
    <dgm:pt modelId="{AF0231C2-C792-4158-9C7B-CEF775FB8815}" type="parTrans" cxnId="{0F6F5B43-ACDA-4BAF-951A-B2EDF9583FC4}">
      <dgm:prSet/>
      <dgm:spPr/>
      <dgm:t>
        <a:bodyPr/>
        <a:lstStyle/>
        <a:p>
          <a:endParaRPr lang="en-US"/>
        </a:p>
      </dgm:t>
    </dgm:pt>
    <dgm:pt modelId="{22E2F07B-C2C5-48EF-9365-714DF82464FD}" type="sibTrans" cxnId="{0F6F5B43-ACDA-4BAF-951A-B2EDF9583FC4}">
      <dgm:prSet/>
      <dgm:spPr/>
      <dgm:t>
        <a:bodyPr/>
        <a:lstStyle/>
        <a:p>
          <a:endParaRPr lang="en-US"/>
        </a:p>
      </dgm:t>
    </dgm:pt>
    <dgm:pt modelId="{93CF55A2-3DAF-4778-8C84-B389B8EC9DE3}">
      <dgm:prSet/>
      <dgm:spPr/>
      <dgm:t>
        <a:bodyPr/>
        <a:lstStyle/>
        <a:p>
          <a:r>
            <a:rPr lang="en-US" b="1">
              <a:solidFill>
                <a:srgbClr val="005B7B"/>
              </a:solidFill>
            </a:rPr>
            <a:t>Follow up community meeting on June 13, 2024</a:t>
          </a:r>
        </a:p>
      </dgm:t>
    </dgm:pt>
    <dgm:pt modelId="{D8042912-77E9-494C-8EC8-FD4326348E62}" type="parTrans" cxnId="{8012F348-CAFC-46A7-BA22-23353A873365}">
      <dgm:prSet/>
      <dgm:spPr/>
      <dgm:t>
        <a:bodyPr/>
        <a:lstStyle/>
        <a:p>
          <a:endParaRPr lang="en-US"/>
        </a:p>
      </dgm:t>
    </dgm:pt>
    <dgm:pt modelId="{FAA16F01-F57A-4A1F-986B-103788C0A6A0}" type="sibTrans" cxnId="{8012F348-CAFC-46A7-BA22-23353A873365}">
      <dgm:prSet/>
      <dgm:spPr/>
      <dgm:t>
        <a:bodyPr/>
        <a:lstStyle/>
        <a:p>
          <a:endParaRPr lang="en-US"/>
        </a:p>
      </dgm:t>
    </dgm:pt>
    <dgm:pt modelId="{E9EF050B-FF48-4BA8-9576-7FEDF175A0D2}">
      <dgm:prSet/>
      <dgm:spPr/>
      <dgm:t>
        <a:bodyPr/>
        <a:lstStyle/>
        <a:p>
          <a:r>
            <a:rPr lang="en-US" b="1">
              <a:solidFill>
                <a:srgbClr val="005B7B"/>
              </a:solidFill>
            </a:rPr>
            <a:t>CHP Due to OHA by December 31, 2024</a:t>
          </a:r>
        </a:p>
      </dgm:t>
    </dgm:pt>
    <dgm:pt modelId="{2F66DFB9-52DE-4AA6-8500-11C6D90EB4D5}" type="parTrans" cxnId="{F8C6CB52-0355-4ACB-B06A-67451768015C}">
      <dgm:prSet/>
      <dgm:spPr/>
      <dgm:t>
        <a:bodyPr/>
        <a:lstStyle/>
        <a:p>
          <a:endParaRPr lang="en-US"/>
        </a:p>
      </dgm:t>
    </dgm:pt>
    <dgm:pt modelId="{3E82FBE0-007D-43AF-8A29-43B864EB29C7}" type="sibTrans" cxnId="{F8C6CB52-0355-4ACB-B06A-67451768015C}">
      <dgm:prSet/>
      <dgm:spPr/>
      <dgm:t>
        <a:bodyPr/>
        <a:lstStyle/>
        <a:p>
          <a:endParaRPr lang="en-US"/>
        </a:p>
      </dgm:t>
    </dgm:pt>
    <dgm:pt modelId="{2390AFD7-7D86-4010-9416-210F75562780}" type="pres">
      <dgm:prSet presAssocID="{789561CB-36F9-452E-B827-1C7B38992BAA}" presName="outerComposite" presStyleCnt="0">
        <dgm:presLayoutVars>
          <dgm:chMax val="5"/>
          <dgm:dir/>
          <dgm:resizeHandles val="exact"/>
        </dgm:presLayoutVars>
      </dgm:prSet>
      <dgm:spPr/>
    </dgm:pt>
    <dgm:pt modelId="{0000949F-0845-4B9A-BA5F-A00A35DCAA6A}" type="pres">
      <dgm:prSet presAssocID="{789561CB-36F9-452E-B827-1C7B38992BAA}" presName="dummyMaxCanvas" presStyleCnt="0">
        <dgm:presLayoutVars/>
      </dgm:prSet>
      <dgm:spPr/>
    </dgm:pt>
    <dgm:pt modelId="{3783DF50-76E5-497F-891C-033CDAE9D545}" type="pres">
      <dgm:prSet presAssocID="{789561CB-36F9-452E-B827-1C7B38992BAA}" presName="FiveNodes_1" presStyleLbl="node1" presStyleIdx="0" presStyleCnt="5" custLinFactY="-100000" custLinFactNeighborX="3335" custLinFactNeighborY="-151257">
        <dgm:presLayoutVars>
          <dgm:bulletEnabled val="1"/>
        </dgm:presLayoutVars>
      </dgm:prSet>
      <dgm:spPr/>
    </dgm:pt>
    <dgm:pt modelId="{2A459922-38A5-4E1E-BC9D-0A5058A15499}" type="pres">
      <dgm:prSet presAssocID="{789561CB-36F9-452E-B827-1C7B38992BAA}" presName="FiveNodes_2" presStyleLbl="node1" presStyleIdx="1" presStyleCnt="5">
        <dgm:presLayoutVars>
          <dgm:bulletEnabled val="1"/>
        </dgm:presLayoutVars>
      </dgm:prSet>
      <dgm:spPr/>
    </dgm:pt>
    <dgm:pt modelId="{28C19F5C-DEF3-4464-A723-94DE03F9B44B}" type="pres">
      <dgm:prSet presAssocID="{789561CB-36F9-452E-B827-1C7B38992BAA}" presName="FiveNodes_3" presStyleLbl="node1" presStyleIdx="2" presStyleCnt="5">
        <dgm:presLayoutVars>
          <dgm:bulletEnabled val="1"/>
        </dgm:presLayoutVars>
      </dgm:prSet>
      <dgm:spPr/>
    </dgm:pt>
    <dgm:pt modelId="{2872E3C2-4AE3-410D-94E4-B953CDD21F21}" type="pres">
      <dgm:prSet presAssocID="{789561CB-36F9-452E-B827-1C7B38992BAA}" presName="FiveNodes_4" presStyleLbl="node1" presStyleIdx="3" presStyleCnt="5">
        <dgm:presLayoutVars>
          <dgm:bulletEnabled val="1"/>
        </dgm:presLayoutVars>
      </dgm:prSet>
      <dgm:spPr/>
    </dgm:pt>
    <dgm:pt modelId="{C5089932-3EE5-4D7F-B844-D5E7438DEF72}" type="pres">
      <dgm:prSet presAssocID="{789561CB-36F9-452E-B827-1C7B38992BAA}" presName="FiveNodes_5" presStyleLbl="node1" presStyleIdx="4" presStyleCnt="5">
        <dgm:presLayoutVars>
          <dgm:bulletEnabled val="1"/>
        </dgm:presLayoutVars>
      </dgm:prSet>
      <dgm:spPr/>
    </dgm:pt>
    <dgm:pt modelId="{B672C34F-CE7F-4F49-B5F3-51D0CC254FCB}" type="pres">
      <dgm:prSet presAssocID="{789561CB-36F9-452E-B827-1C7B38992BAA}" presName="FiveConn_1-2" presStyleLbl="fgAccFollowNode1" presStyleIdx="0" presStyleCnt="4">
        <dgm:presLayoutVars>
          <dgm:bulletEnabled val="1"/>
        </dgm:presLayoutVars>
      </dgm:prSet>
      <dgm:spPr/>
    </dgm:pt>
    <dgm:pt modelId="{1F0ADF84-7C63-428E-95CA-6737111C53CF}" type="pres">
      <dgm:prSet presAssocID="{789561CB-36F9-452E-B827-1C7B38992BAA}" presName="FiveConn_2-3" presStyleLbl="fgAccFollowNode1" presStyleIdx="1" presStyleCnt="4">
        <dgm:presLayoutVars>
          <dgm:bulletEnabled val="1"/>
        </dgm:presLayoutVars>
      </dgm:prSet>
      <dgm:spPr/>
    </dgm:pt>
    <dgm:pt modelId="{B2E3C26C-25D0-4F3B-9AC8-EC59339EB872}" type="pres">
      <dgm:prSet presAssocID="{789561CB-36F9-452E-B827-1C7B38992BAA}" presName="FiveConn_3-4" presStyleLbl="fgAccFollowNode1" presStyleIdx="2" presStyleCnt="4">
        <dgm:presLayoutVars>
          <dgm:bulletEnabled val="1"/>
        </dgm:presLayoutVars>
      </dgm:prSet>
      <dgm:spPr/>
    </dgm:pt>
    <dgm:pt modelId="{9E3A8A84-63A4-40A9-A0A7-A70BCF542B1B}" type="pres">
      <dgm:prSet presAssocID="{789561CB-36F9-452E-B827-1C7B38992BAA}" presName="FiveConn_4-5" presStyleLbl="fgAccFollowNode1" presStyleIdx="3" presStyleCnt="4">
        <dgm:presLayoutVars>
          <dgm:bulletEnabled val="1"/>
        </dgm:presLayoutVars>
      </dgm:prSet>
      <dgm:spPr/>
    </dgm:pt>
    <dgm:pt modelId="{F2D1F59A-2612-402F-BAC7-C41A59924129}" type="pres">
      <dgm:prSet presAssocID="{789561CB-36F9-452E-B827-1C7B38992BAA}" presName="FiveNodes_1_text" presStyleLbl="node1" presStyleIdx="4" presStyleCnt="5">
        <dgm:presLayoutVars>
          <dgm:bulletEnabled val="1"/>
        </dgm:presLayoutVars>
      </dgm:prSet>
      <dgm:spPr/>
    </dgm:pt>
    <dgm:pt modelId="{A443DC53-E420-44DA-9804-2837D0F92603}" type="pres">
      <dgm:prSet presAssocID="{789561CB-36F9-452E-B827-1C7B38992BAA}" presName="FiveNodes_2_text" presStyleLbl="node1" presStyleIdx="4" presStyleCnt="5">
        <dgm:presLayoutVars>
          <dgm:bulletEnabled val="1"/>
        </dgm:presLayoutVars>
      </dgm:prSet>
      <dgm:spPr/>
    </dgm:pt>
    <dgm:pt modelId="{80CD8E88-310E-4D7A-877C-2F16A3EC1633}" type="pres">
      <dgm:prSet presAssocID="{789561CB-36F9-452E-B827-1C7B38992BAA}" presName="FiveNodes_3_text" presStyleLbl="node1" presStyleIdx="4" presStyleCnt="5">
        <dgm:presLayoutVars>
          <dgm:bulletEnabled val="1"/>
        </dgm:presLayoutVars>
      </dgm:prSet>
      <dgm:spPr/>
    </dgm:pt>
    <dgm:pt modelId="{E3EE26BC-F8D7-456D-AA32-3449583E2E28}" type="pres">
      <dgm:prSet presAssocID="{789561CB-36F9-452E-B827-1C7B38992BAA}" presName="FiveNodes_4_text" presStyleLbl="node1" presStyleIdx="4" presStyleCnt="5">
        <dgm:presLayoutVars>
          <dgm:bulletEnabled val="1"/>
        </dgm:presLayoutVars>
      </dgm:prSet>
      <dgm:spPr/>
    </dgm:pt>
    <dgm:pt modelId="{D1BE0933-AF0B-40BF-9ACD-F384860A25EF}" type="pres">
      <dgm:prSet presAssocID="{789561CB-36F9-452E-B827-1C7B38992BAA}" presName="FiveNodes_5_text" presStyleLbl="node1" presStyleIdx="4" presStyleCnt="5">
        <dgm:presLayoutVars>
          <dgm:bulletEnabled val="1"/>
        </dgm:presLayoutVars>
      </dgm:prSet>
      <dgm:spPr/>
    </dgm:pt>
  </dgm:ptLst>
  <dgm:cxnLst>
    <dgm:cxn modelId="{5C1F6C0F-D3BF-47EA-8B4F-19FDFB1F9085}" type="presOf" srcId="{FAA16F01-F57A-4A1F-986B-103788C0A6A0}" destId="{9E3A8A84-63A4-40A9-A0A7-A70BCF542B1B}" srcOrd="0" destOrd="0" presId="urn:microsoft.com/office/officeart/2005/8/layout/vProcess5"/>
    <dgm:cxn modelId="{DD9C4D11-A50D-45BA-BDD8-22E214E928B6}" type="presOf" srcId="{E23D494A-DBBE-486F-BEF5-992ECEE059A3}" destId="{2A459922-38A5-4E1E-BC9D-0A5058A15499}" srcOrd="0" destOrd="0" presId="urn:microsoft.com/office/officeart/2005/8/layout/vProcess5"/>
    <dgm:cxn modelId="{E6AC691E-CB60-44A1-9664-FDFFCFA2D489}" type="presOf" srcId="{4DF221FA-C5A0-4E12-81C2-AC8BBDDBCB49}" destId="{1F0ADF84-7C63-428E-95CA-6737111C53CF}" srcOrd="0" destOrd="0" presId="urn:microsoft.com/office/officeart/2005/8/layout/vProcess5"/>
    <dgm:cxn modelId="{1BB02A22-C965-43EE-AE6B-E27F7ECF9318}" type="presOf" srcId="{E9EF050B-FF48-4BA8-9576-7FEDF175A0D2}" destId="{D1BE0933-AF0B-40BF-9ACD-F384860A25EF}" srcOrd="1" destOrd="0" presId="urn:microsoft.com/office/officeart/2005/8/layout/vProcess5"/>
    <dgm:cxn modelId="{C53E8826-DE47-4111-9037-23CF9DCB4A6E}" type="presOf" srcId="{789561CB-36F9-452E-B827-1C7B38992BAA}" destId="{2390AFD7-7D86-4010-9416-210F75562780}" srcOrd="0" destOrd="0" presId="urn:microsoft.com/office/officeart/2005/8/layout/vProcess5"/>
    <dgm:cxn modelId="{A9990C5C-CDFD-4365-B7AA-3465BBC6EC84}" type="presOf" srcId="{F9CCD98C-DAC4-4BAC-B729-AA7536ACA37D}" destId="{F2D1F59A-2612-402F-BAC7-C41A59924129}" srcOrd="1" destOrd="0" presId="urn:microsoft.com/office/officeart/2005/8/layout/vProcess5"/>
    <dgm:cxn modelId="{3BBF305D-ECBA-4889-B50D-C54D1FA3A8C4}" type="presOf" srcId="{22E2F07B-C2C5-48EF-9365-714DF82464FD}" destId="{B2E3C26C-25D0-4F3B-9AC8-EC59339EB872}" srcOrd="0" destOrd="0" presId="urn:microsoft.com/office/officeart/2005/8/layout/vProcess5"/>
    <dgm:cxn modelId="{774DE95E-1708-4D3D-B17A-3ECD7ED7FE17}" type="presOf" srcId="{E9EF050B-FF48-4BA8-9576-7FEDF175A0D2}" destId="{C5089932-3EE5-4D7F-B844-D5E7438DEF72}" srcOrd="0" destOrd="0" presId="urn:microsoft.com/office/officeart/2005/8/layout/vProcess5"/>
    <dgm:cxn modelId="{3C04F75E-399C-47A3-979E-2C6B0703F08C}" type="presOf" srcId="{93CF55A2-3DAF-4778-8C84-B389B8EC9DE3}" destId="{E3EE26BC-F8D7-456D-AA32-3449583E2E28}" srcOrd="1" destOrd="0" presId="urn:microsoft.com/office/officeart/2005/8/layout/vProcess5"/>
    <dgm:cxn modelId="{0F6F5B43-ACDA-4BAF-951A-B2EDF9583FC4}" srcId="{789561CB-36F9-452E-B827-1C7B38992BAA}" destId="{041C3FC4-7303-4DDA-B1B4-10E8755353B7}" srcOrd="2" destOrd="0" parTransId="{AF0231C2-C792-4158-9C7B-CEF775FB8815}" sibTransId="{22E2F07B-C2C5-48EF-9365-714DF82464FD}"/>
    <dgm:cxn modelId="{8012F348-CAFC-46A7-BA22-23353A873365}" srcId="{789561CB-36F9-452E-B827-1C7B38992BAA}" destId="{93CF55A2-3DAF-4778-8C84-B389B8EC9DE3}" srcOrd="3" destOrd="0" parTransId="{D8042912-77E9-494C-8EC8-FD4326348E62}" sibTransId="{FAA16F01-F57A-4A1F-986B-103788C0A6A0}"/>
    <dgm:cxn modelId="{40362069-867A-4DE9-ABD6-560A164C1FEA}" srcId="{789561CB-36F9-452E-B827-1C7B38992BAA}" destId="{F9CCD98C-DAC4-4BAC-B729-AA7536ACA37D}" srcOrd="0" destOrd="0" parTransId="{1608CC46-953C-456E-8A3D-1B72BCE80496}" sibTransId="{0437C26D-5C1D-48D6-A5B6-E6A2C0773917}"/>
    <dgm:cxn modelId="{F8C6CB52-0355-4ACB-B06A-67451768015C}" srcId="{789561CB-36F9-452E-B827-1C7B38992BAA}" destId="{E9EF050B-FF48-4BA8-9576-7FEDF175A0D2}" srcOrd="4" destOrd="0" parTransId="{2F66DFB9-52DE-4AA6-8500-11C6D90EB4D5}" sibTransId="{3E82FBE0-007D-43AF-8A29-43B864EB29C7}"/>
    <dgm:cxn modelId="{084F7385-9F72-4713-9EB0-CC6C7B768E1F}" type="presOf" srcId="{93CF55A2-3DAF-4778-8C84-B389B8EC9DE3}" destId="{2872E3C2-4AE3-410D-94E4-B953CDD21F21}" srcOrd="0" destOrd="0" presId="urn:microsoft.com/office/officeart/2005/8/layout/vProcess5"/>
    <dgm:cxn modelId="{DF1E3BA1-D4C9-42BE-8657-8D2C7AE240BE}" type="presOf" srcId="{0437C26D-5C1D-48D6-A5B6-E6A2C0773917}" destId="{B672C34F-CE7F-4F49-B5F3-51D0CC254FCB}" srcOrd="0" destOrd="0" presId="urn:microsoft.com/office/officeart/2005/8/layout/vProcess5"/>
    <dgm:cxn modelId="{FAB79CA4-F637-4A19-BC90-B67CF3D2D2A6}" type="presOf" srcId="{041C3FC4-7303-4DDA-B1B4-10E8755353B7}" destId="{28C19F5C-DEF3-4464-A723-94DE03F9B44B}" srcOrd="0" destOrd="0" presId="urn:microsoft.com/office/officeart/2005/8/layout/vProcess5"/>
    <dgm:cxn modelId="{7D6A2DA6-C341-4B2B-A164-DFC8E6B73BC0}" srcId="{789561CB-36F9-452E-B827-1C7B38992BAA}" destId="{E23D494A-DBBE-486F-BEF5-992ECEE059A3}" srcOrd="1" destOrd="0" parTransId="{83B814C6-1641-4ECE-A27C-0480165AEC09}" sibTransId="{4DF221FA-C5A0-4E12-81C2-AC8BBDDBCB49}"/>
    <dgm:cxn modelId="{C5D247CC-8515-40A3-96F1-CA3FC0AFCC96}" type="presOf" srcId="{F9CCD98C-DAC4-4BAC-B729-AA7536ACA37D}" destId="{3783DF50-76E5-497F-891C-033CDAE9D545}" srcOrd="0" destOrd="0" presId="urn:microsoft.com/office/officeart/2005/8/layout/vProcess5"/>
    <dgm:cxn modelId="{6B5EF4E9-9721-40F9-9D45-014131D6F0D0}" type="presOf" srcId="{041C3FC4-7303-4DDA-B1B4-10E8755353B7}" destId="{80CD8E88-310E-4D7A-877C-2F16A3EC1633}" srcOrd="1" destOrd="0" presId="urn:microsoft.com/office/officeart/2005/8/layout/vProcess5"/>
    <dgm:cxn modelId="{294C72F1-A57B-4D55-93A7-2B8CC4110A30}" type="presOf" srcId="{E23D494A-DBBE-486F-BEF5-992ECEE059A3}" destId="{A443DC53-E420-44DA-9804-2837D0F92603}" srcOrd="1" destOrd="0" presId="urn:microsoft.com/office/officeart/2005/8/layout/vProcess5"/>
    <dgm:cxn modelId="{5EB6D878-1FCD-41F8-9AF5-7520CDB9A1EC}" type="presParOf" srcId="{2390AFD7-7D86-4010-9416-210F75562780}" destId="{0000949F-0845-4B9A-BA5F-A00A35DCAA6A}" srcOrd="0" destOrd="0" presId="urn:microsoft.com/office/officeart/2005/8/layout/vProcess5"/>
    <dgm:cxn modelId="{54B8697A-BEC9-49D1-A2B2-548EE12823F1}" type="presParOf" srcId="{2390AFD7-7D86-4010-9416-210F75562780}" destId="{3783DF50-76E5-497F-891C-033CDAE9D545}" srcOrd="1" destOrd="0" presId="urn:microsoft.com/office/officeart/2005/8/layout/vProcess5"/>
    <dgm:cxn modelId="{6EDEC4BB-99DA-4280-AD9F-F6C46A196B8D}" type="presParOf" srcId="{2390AFD7-7D86-4010-9416-210F75562780}" destId="{2A459922-38A5-4E1E-BC9D-0A5058A15499}" srcOrd="2" destOrd="0" presId="urn:microsoft.com/office/officeart/2005/8/layout/vProcess5"/>
    <dgm:cxn modelId="{E8355865-54CB-4FCF-958D-B0B8C4A63EB8}" type="presParOf" srcId="{2390AFD7-7D86-4010-9416-210F75562780}" destId="{28C19F5C-DEF3-4464-A723-94DE03F9B44B}" srcOrd="3" destOrd="0" presId="urn:microsoft.com/office/officeart/2005/8/layout/vProcess5"/>
    <dgm:cxn modelId="{674A249B-E56F-40E5-A9E3-BF01F20AC052}" type="presParOf" srcId="{2390AFD7-7D86-4010-9416-210F75562780}" destId="{2872E3C2-4AE3-410D-94E4-B953CDD21F21}" srcOrd="4" destOrd="0" presId="urn:microsoft.com/office/officeart/2005/8/layout/vProcess5"/>
    <dgm:cxn modelId="{13FE1FEC-D228-4365-B7A3-73F231F2092A}" type="presParOf" srcId="{2390AFD7-7D86-4010-9416-210F75562780}" destId="{C5089932-3EE5-4D7F-B844-D5E7438DEF72}" srcOrd="5" destOrd="0" presId="urn:microsoft.com/office/officeart/2005/8/layout/vProcess5"/>
    <dgm:cxn modelId="{C3D3C992-42A1-41E9-8CFF-4FD185362BF1}" type="presParOf" srcId="{2390AFD7-7D86-4010-9416-210F75562780}" destId="{B672C34F-CE7F-4F49-B5F3-51D0CC254FCB}" srcOrd="6" destOrd="0" presId="urn:microsoft.com/office/officeart/2005/8/layout/vProcess5"/>
    <dgm:cxn modelId="{8CFD5AA1-9C9B-48BA-8E10-E0787C970636}" type="presParOf" srcId="{2390AFD7-7D86-4010-9416-210F75562780}" destId="{1F0ADF84-7C63-428E-95CA-6737111C53CF}" srcOrd="7" destOrd="0" presId="urn:microsoft.com/office/officeart/2005/8/layout/vProcess5"/>
    <dgm:cxn modelId="{68C6556B-7E3D-4D79-B8E5-B0071814EEEE}" type="presParOf" srcId="{2390AFD7-7D86-4010-9416-210F75562780}" destId="{B2E3C26C-25D0-4F3B-9AC8-EC59339EB872}" srcOrd="8" destOrd="0" presId="urn:microsoft.com/office/officeart/2005/8/layout/vProcess5"/>
    <dgm:cxn modelId="{C4A8FC98-0095-4C72-977F-360204FFB568}" type="presParOf" srcId="{2390AFD7-7D86-4010-9416-210F75562780}" destId="{9E3A8A84-63A4-40A9-A0A7-A70BCF542B1B}" srcOrd="9" destOrd="0" presId="urn:microsoft.com/office/officeart/2005/8/layout/vProcess5"/>
    <dgm:cxn modelId="{E041FA76-A1EB-4542-8A4C-30273CC3FB2D}" type="presParOf" srcId="{2390AFD7-7D86-4010-9416-210F75562780}" destId="{F2D1F59A-2612-402F-BAC7-C41A59924129}" srcOrd="10" destOrd="0" presId="urn:microsoft.com/office/officeart/2005/8/layout/vProcess5"/>
    <dgm:cxn modelId="{93CBC748-90A0-425F-BE2E-8115CD4C76F6}" type="presParOf" srcId="{2390AFD7-7D86-4010-9416-210F75562780}" destId="{A443DC53-E420-44DA-9804-2837D0F92603}" srcOrd="11" destOrd="0" presId="urn:microsoft.com/office/officeart/2005/8/layout/vProcess5"/>
    <dgm:cxn modelId="{A03869E9-8661-4EFF-9388-203920271DBD}" type="presParOf" srcId="{2390AFD7-7D86-4010-9416-210F75562780}" destId="{80CD8E88-310E-4D7A-877C-2F16A3EC1633}" srcOrd="12" destOrd="0" presId="urn:microsoft.com/office/officeart/2005/8/layout/vProcess5"/>
    <dgm:cxn modelId="{EF7E934C-5C24-4584-9831-101B1E587F9A}" type="presParOf" srcId="{2390AFD7-7D86-4010-9416-210F75562780}" destId="{E3EE26BC-F8D7-456D-AA32-3449583E2E28}" srcOrd="13" destOrd="0" presId="urn:microsoft.com/office/officeart/2005/8/layout/vProcess5"/>
    <dgm:cxn modelId="{DBC07C68-F4E6-466C-BFD0-764CF790D750}" type="presParOf" srcId="{2390AFD7-7D86-4010-9416-210F75562780}" destId="{D1BE0933-AF0B-40BF-9ACD-F384860A25EF}" srcOrd="14"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3.xml><?xml version="1.0" encoding="utf-8"?>
<dgm:dataModel xmlns:dgm="http://schemas.openxmlformats.org/drawingml/2006/diagram" xmlns:a="http://schemas.openxmlformats.org/drawingml/2006/main">
  <dgm:ptLst>
    <dgm:pt modelId="{B7305747-CF37-4464-B95D-93249E098510}" type="doc">
      <dgm:prSet loTypeId="urn:microsoft.com/office/officeart/2008/layout/PictureLineup" loCatId="picture" qsTypeId="urn:microsoft.com/office/officeart/2005/8/quickstyle/simple1" qsCatId="simple" csTypeId="urn:microsoft.com/office/officeart/2005/8/colors/colorful1" csCatId="colorful" phldr="1"/>
      <dgm:spPr/>
      <dgm:t>
        <a:bodyPr/>
        <a:lstStyle/>
        <a:p>
          <a:endParaRPr lang="en-US"/>
        </a:p>
      </dgm:t>
    </dgm:pt>
    <dgm:pt modelId="{538CA88D-61D5-4954-8264-2FDB34812E02}">
      <dgm:prSet custT="1"/>
      <dgm:spPr/>
      <dgm:t>
        <a:bodyPr/>
        <a:lstStyle/>
        <a:p>
          <a:r>
            <a:rPr lang="en-US" sz="1400" b="1">
              <a:solidFill>
                <a:srgbClr val="005B7B"/>
              </a:solidFill>
              <a:latin typeface="Figtree" pitchFamily="2" charset="0"/>
            </a:rPr>
            <a:t>$5,000</a:t>
          </a:r>
          <a:br>
            <a:rPr lang="en-US" sz="1100" b="1">
              <a:latin typeface="Figtree" pitchFamily="2" charset="0"/>
            </a:rPr>
          </a:br>
          <a:r>
            <a:rPr lang="en-US" sz="1400" b="1">
              <a:latin typeface="Figtree" pitchFamily="2" charset="0"/>
            </a:rPr>
            <a:t>Umpqua Valley Rainbow Collective </a:t>
          </a:r>
          <a:endParaRPr lang="en-US" sz="1400">
            <a:latin typeface="Figtree" pitchFamily="2" charset="0"/>
          </a:endParaRPr>
        </a:p>
      </dgm:t>
    </dgm:pt>
    <dgm:pt modelId="{764447E1-C4E9-445B-B64E-D1AB6D5BDD78}" type="parTrans" cxnId="{D9C85469-6B6F-4209-9F46-CF24FCECFB83}">
      <dgm:prSet/>
      <dgm:spPr/>
      <dgm:t>
        <a:bodyPr/>
        <a:lstStyle/>
        <a:p>
          <a:endParaRPr lang="en-US"/>
        </a:p>
      </dgm:t>
    </dgm:pt>
    <dgm:pt modelId="{968BA589-94BD-43AC-8119-04B2C591CC98}" type="sibTrans" cxnId="{D9C85469-6B6F-4209-9F46-CF24FCECFB83}">
      <dgm:prSet/>
      <dgm:spPr/>
      <dgm:t>
        <a:bodyPr/>
        <a:lstStyle/>
        <a:p>
          <a:endParaRPr lang="en-US"/>
        </a:p>
      </dgm:t>
    </dgm:pt>
    <dgm:pt modelId="{CEC8865A-796C-457A-B53A-703B568889C0}">
      <dgm:prSet custT="1"/>
      <dgm:spPr/>
      <dgm:t>
        <a:bodyPr/>
        <a:lstStyle/>
        <a:p>
          <a:r>
            <a:rPr lang="en-US" sz="1200" b="1">
              <a:latin typeface="Figtree" pitchFamily="2" charset="0"/>
            </a:rPr>
            <a:t>LGBTQIA2+ Outreach expansion</a:t>
          </a:r>
        </a:p>
      </dgm:t>
    </dgm:pt>
    <dgm:pt modelId="{65DEA9EF-AF3A-49FA-B2C6-6C5A74B83427}" type="parTrans" cxnId="{E99EC3BC-CFBF-4619-AFAA-2AEDC7B073DA}">
      <dgm:prSet custT="1"/>
      <dgm:spPr/>
      <dgm:t>
        <a:bodyPr/>
        <a:lstStyle/>
        <a:p>
          <a:endParaRPr lang="en-US" sz="1200"/>
        </a:p>
      </dgm:t>
    </dgm:pt>
    <dgm:pt modelId="{3F8B1E9B-63DD-4B64-9A7C-893505628E48}" type="sibTrans" cxnId="{E99EC3BC-CFBF-4619-AFAA-2AEDC7B073DA}">
      <dgm:prSet/>
      <dgm:spPr/>
      <dgm:t>
        <a:bodyPr/>
        <a:lstStyle/>
        <a:p>
          <a:endParaRPr lang="en-US"/>
        </a:p>
      </dgm:t>
    </dgm:pt>
    <dgm:pt modelId="{706C97B4-64E3-4099-9028-1EED602A9591}">
      <dgm:prSet custT="1"/>
      <dgm:spPr/>
      <dgm:t>
        <a:bodyPr/>
        <a:lstStyle/>
        <a:p>
          <a:r>
            <a:rPr lang="en-US" sz="1300" b="1">
              <a:solidFill>
                <a:schemeClr val="accent1"/>
              </a:solidFill>
              <a:latin typeface="Figtree" pitchFamily="2" charset="0"/>
            </a:rPr>
            <a:t>$12,500</a:t>
          </a:r>
        </a:p>
        <a:p>
          <a:r>
            <a:rPr lang="en-US" sz="1400" b="1">
              <a:latin typeface="Figtree" pitchFamily="2" charset="0"/>
            </a:rPr>
            <a:t>Friendly Kitchen Meals on Wheels</a:t>
          </a:r>
        </a:p>
        <a:p>
          <a:r>
            <a:rPr lang="en-US" sz="1200" b="0">
              <a:latin typeface="Figtree" pitchFamily="2" charset="0"/>
            </a:rPr>
            <a:t>Promote food security and nutrition education</a:t>
          </a:r>
        </a:p>
      </dgm:t>
    </dgm:pt>
    <dgm:pt modelId="{977A04C6-6783-4122-B5EC-9011790D7AAA}" type="parTrans" cxnId="{CF49368C-EB05-481F-A9E3-239F4FE2EA83}">
      <dgm:prSet/>
      <dgm:spPr/>
      <dgm:t>
        <a:bodyPr/>
        <a:lstStyle/>
        <a:p>
          <a:endParaRPr lang="en-US"/>
        </a:p>
      </dgm:t>
    </dgm:pt>
    <dgm:pt modelId="{09DD62F8-94A4-421A-A326-2B8DA486DE6D}" type="sibTrans" cxnId="{CF49368C-EB05-481F-A9E3-239F4FE2EA83}">
      <dgm:prSet/>
      <dgm:spPr/>
      <dgm:t>
        <a:bodyPr/>
        <a:lstStyle/>
        <a:p>
          <a:endParaRPr lang="en-US"/>
        </a:p>
      </dgm:t>
    </dgm:pt>
    <dgm:pt modelId="{B8CDC707-06F0-4224-B5C6-6FC73CC21B01}">
      <dgm:prSet custT="1"/>
      <dgm:spPr/>
      <dgm:t>
        <a:bodyPr/>
        <a:lstStyle/>
        <a:p>
          <a:r>
            <a:rPr lang="en-US" sz="1200">
              <a:latin typeface="Figtree" pitchFamily="2" charset="0"/>
            </a:rPr>
            <a:t>Secure housing, </a:t>
          </a:r>
        </a:p>
      </dgm:t>
    </dgm:pt>
    <dgm:pt modelId="{684ABD6C-E4AB-4598-A9FB-BD19475290C9}" type="parTrans" cxnId="{381725B6-D566-459D-A878-249290798580}">
      <dgm:prSet custT="1"/>
      <dgm:spPr/>
      <dgm:t>
        <a:bodyPr/>
        <a:lstStyle/>
        <a:p>
          <a:endParaRPr lang="en-US" sz="1200"/>
        </a:p>
      </dgm:t>
    </dgm:pt>
    <dgm:pt modelId="{5758672E-31D9-4681-9B40-942D1FE96D7E}" type="sibTrans" cxnId="{381725B6-D566-459D-A878-249290798580}">
      <dgm:prSet custT="1"/>
      <dgm:spPr/>
      <dgm:t>
        <a:bodyPr/>
        <a:lstStyle/>
        <a:p>
          <a:endParaRPr lang="en-US" sz="1200"/>
        </a:p>
      </dgm:t>
    </dgm:pt>
    <dgm:pt modelId="{CC88C3C9-ECAB-4D41-9D5F-E9AE165BB224}">
      <dgm:prSet custT="1"/>
      <dgm:spPr/>
      <dgm:t>
        <a:bodyPr/>
        <a:lstStyle/>
        <a:p>
          <a:r>
            <a:rPr lang="en-US" sz="1200">
              <a:latin typeface="Figtree" pitchFamily="2" charset="0"/>
            </a:rPr>
            <a:t>Obtain ID’s and benefits, </a:t>
          </a:r>
        </a:p>
      </dgm:t>
    </dgm:pt>
    <dgm:pt modelId="{CEC50611-3BE9-49E5-AF7D-CEC3946D028D}" type="parTrans" cxnId="{A83B99E5-E3B9-4F9E-8682-98CE8C035ECD}">
      <dgm:prSet custT="1"/>
      <dgm:spPr/>
      <dgm:t>
        <a:bodyPr/>
        <a:lstStyle/>
        <a:p>
          <a:endParaRPr lang="en-US" sz="1200"/>
        </a:p>
      </dgm:t>
    </dgm:pt>
    <dgm:pt modelId="{B28D8158-3191-4C22-9F00-430A50CE5F86}" type="sibTrans" cxnId="{A83B99E5-E3B9-4F9E-8682-98CE8C035ECD}">
      <dgm:prSet custT="1"/>
      <dgm:spPr/>
      <dgm:t>
        <a:bodyPr/>
        <a:lstStyle/>
        <a:p>
          <a:endParaRPr lang="en-US" sz="1200"/>
        </a:p>
      </dgm:t>
    </dgm:pt>
    <dgm:pt modelId="{DDA38FE9-0578-42F4-9CCB-9FA57E7F70DC}">
      <dgm:prSet custT="1"/>
      <dgm:spPr/>
      <dgm:t>
        <a:bodyPr/>
        <a:lstStyle/>
        <a:p>
          <a:r>
            <a:rPr lang="en-US" sz="1200">
              <a:latin typeface="Figtree" pitchFamily="2" charset="0"/>
            </a:rPr>
            <a:t>Eliminate barriers to success</a:t>
          </a:r>
        </a:p>
      </dgm:t>
    </dgm:pt>
    <dgm:pt modelId="{9B6BAFDA-F3B0-4023-A3E1-D1623960B3EA}" type="parTrans" cxnId="{83145DCE-E820-44DB-99B3-16A70BEC277E}">
      <dgm:prSet custT="1"/>
      <dgm:spPr/>
      <dgm:t>
        <a:bodyPr/>
        <a:lstStyle/>
        <a:p>
          <a:endParaRPr lang="en-US" sz="1200"/>
        </a:p>
      </dgm:t>
    </dgm:pt>
    <dgm:pt modelId="{E8F292E9-3B7C-4AF8-AFEC-DF99BD03F124}" type="sibTrans" cxnId="{83145DCE-E820-44DB-99B3-16A70BEC277E}">
      <dgm:prSet/>
      <dgm:spPr/>
      <dgm:t>
        <a:bodyPr/>
        <a:lstStyle/>
        <a:p>
          <a:endParaRPr lang="en-US"/>
        </a:p>
      </dgm:t>
    </dgm:pt>
    <dgm:pt modelId="{7A52CF18-96EA-4592-BF34-142004E218C6}">
      <dgm:prSet custT="1"/>
      <dgm:spPr/>
      <dgm:t>
        <a:bodyPr/>
        <a:lstStyle/>
        <a:p>
          <a:r>
            <a:rPr lang="en-US" sz="1400" b="1">
              <a:solidFill>
                <a:schemeClr val="accent4"/>
              </a:solidFill>
              <a:latin typeface="Figtree" pitchFamily="2" charset="0"/>
            </a:rPr>
            <a:t>$32,000</a:t>
          </a:r>
        </a:p>
        <a:p>
          <a:r>
            <a:rPr lang="en-US" sz="1400" b="1">
              <a:latin typeface="Figtree" pitchFamily="2" charset="0"/>
            </a:rPr>
            <a:t>Onward Roseburg </a:t>
          </a:r>
          <a:br>
            <a:rPr lang="en-US" sz="1100" b="1">
              <a:latin typeface="Figtree" pitchFamily="2" charset="0"/>
            </a:rPr>
          </a:br>
          <a:r>
            <a:rPr lang="en-US" sz="1200" b="1">
              <a:latin typeface="Figtree" pitchFamily="2" charset="0"/>
            </a:rPr>
            <a:t>Conduct outreach to people experiencing </a:t>
          </a:r>
          <a:br>
            <a:rPr lang="en-US" sz="1200" b="1">
              <a:latin typeface="Figtree" pitchFamily="2" charset="0"/>
            </a:rPr>
          </a:br>
          <a:r>
            <a:rPr lang="en-US" sz="1200" b="1">
              <a:latin typeface="Figtree" pitchFamily="2" charset="0"/>
            </a:rPr>
            <a:t>houselessness</a:t>
          </a:r>
          <a:endParaRPr lang="en-US" sz="1200" b="0">
            <a:latin typeface="Figtree" pitchFamily="2" charset="0"/>
          </a:endParaRPr>
        </a:p>
      </dgm:t>
    </dgm:pt>
    <dgm:pt modelId="{C393FEE5-A09B-4068-81E7-DBDB316628C5}" type="parTrans" cxnId="{DA656F8A-522B-4D6B-B3FA-73EA7B1E3BD4}">
      <dgm:prSet/>
      <dgm:spPr/>
      <dgm:t>
        <a:bodyPr/>
        <a:lstStyle/>
        <a:p>
          <a:endParaRPr lang="en-US"/>
        </a:p>
      </dgm:t>
    </dgm:pt>
    <dgm:pt modelId="{71A4953C-7189-474A-85B6-AAB815444EEA}" type="sibTrans" cxnId="{DA656F8A-522B-4D6B-B3FA-73EA7B1E3BD4}">
      <dgm:prSet/>
      <dgm:spPr/>
      <dgm:t>
        <a:bodyPr/>
        <a:lstStyle/>
        <a:p>
          <a:endParaRPr lang="en-US"/>
        </a:p>
      </dgm:t>
    </dgm:pt>
    <dgm:pt modelId="{07A5FE59-252D-4033-9AED-DB95736A400E}" type="pres">
      <dgm:prSet presAssocID="{B7305747-CF37-4464-B95D-93249E098510}" presName="Name0" presStyleCnt="0">
        <dgm:presLayoutVars>
          <dgm:chMax/>
          <dgm:chPref/>
          <dgm:dir/>
          <dgm:animLvl val="lvl"/>
          <dgm:resizeHandles val="exact"/>
        </dgm:presLayoutVars>
      </dgm:prSet>
      <dgm:spPr/>
    </dgm:pt>
    <dgm:pt modelId="{E039F2B1-A5AA-4E79-A821-6FE875D1C0BB}" type="pres">
      <dgm:prSet presAssocID="{538CA88D-61D5-4954-8264-2FDB34812E02}" presName="composite" presStyleCnt="0"/>
      <dgm:spPr/>
    </dgm:pt>
    <dgm:pt modelId="{76F2AB80-487D-4C05-AA23-A4FD4A9D76EF}" type="pres">
      <dgm:prSet presAssocID="{538CA88D-61D5-4954-8264-2FDB34812E02}" presName="Image" presStyleLbl="alignNode1" presStyleIdx="0" presStyleCnt="3"/>
      <dgm:spPr>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dgm:spPr>
    </dgm:pt>
    <dgm:pt modelId="{E4AB622D-A163-4C7E-A86C-5ED51B2612CA}" type="pres">
      <dgm:prSet presAssocID="{538CA88D-61D5-4954-8264-2FDB34812E02}" presName="Accent" presStyleLbl="parChTrans1D1" presStyleIdx="0" presStyleCnt="3"/>
      <dgm:spPr/>
    </dgm:pt>
    <dgm:pt modelId="{0F619E59-5908-4FE9-9467-39C8A1E474DB}" type="pres">
      <dgm:prSet presAssocID="{538CA88D-61D5-4954-8264-2FDB34812E02}" presName="Parent" presStyleLbl="revTx" presStyleIdx="0" presStyleCnt="3">
        <dgm:presLayoutVars>
          <dgm:chMax val="0"/>
          <dgm:chPref val="0"/>
          <dgm:bulletEnabled val="1"/>
        </dgm:presLayoutVars>
      </dgm:prSet>
      <dgm:spPr/>
    </dgm:pt>
    <dgm:pt modelId="{D857DE46-CB64-4A70-8358-DDEA2D1EBEBA}" type="pres">
      <dgm:prSet presAssocID="{968BA589-94BD-43AC-8119-04B2C591CC98}" presName="sibTrans" presStyleCnt="0"/>
      <dgm:spPr/>
    </dgm:pt>
    <dgm:pt modelId="{2D5CC5DA-0BD7-4DFB-BACC-93F73A4A1862}" type="pres">
      <dgm:prSet presAssocID="{7A52CF18-96EA-4592-BF34-142004E218C6}" presName="composite" presStyleCnt="0"/>
      <dgm:spPr/>
    </dgm:pt>
    <dgm:pt modelId="{3684D708-3BBD-4D2B-8D42-D60B6737B916}" type="pres">
      <dgm:prSet presAssocID="{7A52CF18-96EA-4592-BF34-142004E218C6}" presName="Image" presStyleLbl="alignNode1" presStyleIdx="1" presStyleCnt="3"/>
      <dgm:spPr>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dgm:spPr>
    </dgm:pt>
    <dgm:pt modelId="{D968FAC2-6D69-483B-867B-81D9F99CAC13}" type="pres">
      <dgm:prSet presAssocID="{7A52CF18-96EA-4592-BF34-142004E218C6}" presName="Accent" presStyleLbl="parChTrans1D1" presStyleIdx="1" presStyleCnt="3"/>
      <dgm:spPr/>
    </dgm:pt>
    <dgm:pt modelId="{4027650D-79B1-430E-A510-383DEA3F6C5A}" type="pres">
      <dgm:prSet presAssocID="{7A52CF18-96EA-4592-BF34-142004E218C6}" presName="Parent" presStyleLbl="revTx" presStyleIdx="1" presStyleCnt="3">
        <dgm:presLayoutVars>
          <dgm:chMax val="0"/>
          <dgm:chPref val="0"/>
          <dgm:bulletEnabled val="1"/>
        </dgm:presLayoutVars>
      </dgm:prSet>
      <dgm:spPr/>
    </dgm:pt>
    <dgm:pt modelId="{5F255474-BCEC-4AF1-9563-C25A4DC15345}" type="pres">
      <dgm:prSet presAssocID="{71A4953C-7189-474A-85B6-AAB815444EEA}" presName="sibTrans" presStyleCnt="0"/>
      <dgm:spPr/>
    </dgm:pt>
    <dgm:pt modelId="{6085CB0D-5359-4F32-8D90-D61F635CED72}" type="pres">
      <dgm:prSet presAssocID="{706C97B4-64E3-4099-9028-1EED602A9591}" presName="composite" presStyleCnt="0"/>
      <dgm:spPr/>
    </dgm:pt>
    <dgm:pt modelId="{8817EBC8-A982-4CFC-A177-7B3967671139}" type="pres">
      <dgm:prSet presAssocID="{706C97B4-64E3-4099-9028-1EED602A9591}" presName="Image" presStyleLbl="alignNode1" presStyleIdx="2" presStyleCnt="3"/>
      <dgm:spPr>
        <a:blipFill>
          <a:blip xmlns:r="http://schemas.openxmlformats.org/officeDocument/2006/relationships" r:embed="rId3">
            <a:extLst>
              <a:ext uri="{28A0092B-C50C-407E-A947-70E740481C1C}">
                <a14:useLocalDpi xmlns:a14="http://schemas.microsoft.com/office/drawing/2010/main" val="0"/>
              </a:ext>
            </a:extLst>
          </a:blip>
          <a:srcRect/>
          <a:stretch>
            <a:fillRect l="-32000" r="-32000"/>
          </a:stretch>
        </a:blipFill>
      </dgm:spPr>
    </dgm:pt>
    <dgm:pt modelId="{C4385CE3-6F1E-420F-914E-554FC6EADC8E}" type="pres">
      <dgm:prSet presAssocID="{706C97B4-64E3-4099-9028-1EED602A9591}" presName="Accent" presStyleLbl="parChTrans1D1" presStyleIdx="2" presStyleCnt="3"/>
      <dgm:spPr/>
    </dgm:pt>
    <dgm:pt modelId="{C39B04D9-160D-4168-A667-E6083E9F7787}" type="pres">
      <dgm:prSet presAssocID="{706C97B4-64E3-4099-9028-1EED602A9591}" presName="Parent" presStyleLbl="revTx" presStyleIdx="2" presStyleCnt="3">
        <dgm:presLayoutVars>
          <dgm:chMax val="0"/>
          <dgm:chPref val="0"/>
          <dgm:bulletEnabled val="1"/>
        </dgm:presLayoutVars>
      </dgm:prSet>
      <dgm:spPr/>
    </dgm:pt>
  </dgm:ptLst>
  <dgm:cxnLst>
    <dgm:cxn modelId="{D9C85469-6B6F-4209-9F46-CF24FCECFB83}" srcId="{B7305747-CF37-4464-B95D-93249E098510}" destId="{538CA88D-61D5-4954-8264-2FDB34812E02}" srcOrd="0" destOrd="0" parTransId="{764447E1-C4E9-445B-B64E-D1AB6D5BDD78}" sibTransId="{968BA589-94BD-43AC-8119-04B2C591CC98}"/>
    <dgm:cxn modelId="{7797016F-04E4-4BA8-82C4-2141AAC71520}" type="presOf" srcId="{B8CDC707-06F0-4224-B5C6-6FC73CC21B01}" destId="{4027650D-79B1-430E-A510-383DEA3F6C5A}" srcOrd="0" destOrd="1" presId="urn:microsoft.com/office/officeart/2008/layout/PictureLineup"/>
    <dgm:cxn modelId="{A6F2F27A-F567-4E44-9700-68DD00D323E8}" type="presOf" srcId="{CEC8865A-796C-457A-B53A-703B568889C0}" destId="{0F619E59-5908-4FE9-9467-39C8A1E474DB}" srcOrd="0" destOrd="1" presId="urn:microsoft.com/office/officeart/2008/layout/PictureLineup"/>
    <dgm:cxn modelId="{1570417E-139E-44C1-9756-1536CABAEF84}" type="presOf" srcId="{706C97B4-64E3-4099-9028-1EED602A9591}" destId="{C39B04D9-160D-4168-A667-E6083E9F7787}" srcOrd="0" destOrd="0" presId="urn:microsoft.com/office/officeart/2008/layout/PictureLineup"/>
    <dgm:cxn modelId="{9C1B0A89-6BAD-46ED-86E2-046A6E604224}" type="presOf" srcId="{B7305747-CF37-4464-B95D-93249E098510}" destId="{07A5FE59-252D-4033-9AED-DB95736A400E}" srcOrd="0" destOrd="0" presId="urn:microsoft.com/office/officeart/2008/layout/PictureLineup"/>
    <dgm:cxn modelId="{DA656F8A-522B-4D6B-B3FA-73EA7B1E3BD4}" srcId="{B7305747-CF37-4464-B95D-93249E098510}" destId="{7A52CF18-96EA-4592-BF34-142004E218C6}" srcOrd="1" destOrd="0" parTransId="{C393FEE5-A09B-4068-81E7-DBDB316628C5}" sibTransId="{71A4953C-7189-474A-85B6-AAB815444EEA}"/>
    <dgm:cxn modelId="{A387568B-F192-42FF-990D-BB2BDFDD9C54}" type="presOf" srcId="{7A52CF18-96EA-4592-BF34-142004E218C6}" destId="{4027650D-79B1-430E-A510-383DEA3F6C5A}" srcOrd="0" destOrd="0" presId="urn:microsoft.com/office/officeart/2008/layout/PictureLineup"/>
    <dgm:cxn modelId="{CF49368C-EB05-481F-A9E3-239F4FE2EA83}" srcId="{B7305747-CF37-4464-B95D-93249E098510}" destId="{706C97B4-64E3-4099-9028-1EED602A9591}" srcOrd="2" destOrd="0" parTransId="{977A04C6-6783-4122-B5EC-9011790D7AAA}" sibTransId="{09DD62F8-94A4-421A-A326-2B8DA486DE6D}"/>
    <dgm:cxn modelId="{8F935C99-F030-41D1-B356-6A6153298231}" type="presOf" srcId="{538CA88D-61D5-4954-8264-2FDB34812E02}" destId="{0F619E59-5908-4FE9-9467-39C8A1E474DB}" srcOrd="0" destOrd="0" presId="urn:microsoft.com/office/officeart/2008/layout/PictureLineup"/>
    <dgm:cxn modelId="{381725B6-D566-459D-A878-249290798580}" srcId="{7A52CF18-96EA-4592-BF34-142004E218C6}" destId="{B8CDC707-06F0-4224-B5C6-6FC73CC21B01}" srcOrd="0" destOrd="0" parTransId="{684ABD6C-E4AB-4598-A9FB-BD19475290C9}" sibTransId="{5758672E-31D9-4681-9B40-942D1FE96D7E}"/>
    <dgm:cxn modelId="{168627B9-BA56-46B7-B8B6-7425E59121A9}" type="presOf" srcId="{CC88C3C9-ECAB-4D41-9D5F-E9AE165BB224}" destId="{4027650D-79B1-430E-A510-383DEA3F6C5A}" srcOrd="0" destOrd="2" presId="urn:microsoft.com/office/officeart/2008/layout/PictureLineup"/>
    <dgm:cxn modelId="{E99EC3BC-CFBF-4619-AFAA-2AEDC7B073DA}" srcId="{538CA88D-61D5-4954-8264-2FDB34812E02}" destId="{CEC8865A-796C-457A-B53A-703B568889C0}" srcOrd="0" destOrd="0" parTransId="{65DEA9EF-AF3A-49FA-B2C6-6C5A74B83427}" sibTransId="{3F8B1E9B-63DD-4B64-9A7C-893505628E48}"/>
    <dgm:cxn modelId="{83145DCE-E820-44DB-99B3-16A70BEC277E}" srcId="{7A52CF18-96EA-4592-BF34-142004E218C6}" destId="{DDA38FE9-0578-42F4-9CCB-9FA57E7F70DC}" srcOrd="2" destOrd="0" parTransId="{9B6BAFDA-F3B0-4023-A3E1-D1623960B3EA}" sibTransId="{E8F292E9-3B7C-4AF8-AFEC-DF99BD03F124}"/>
    <dgm:cxn modelId="{A83B99E5-E3B9-4F9E-8682-98CE8C035ECD}" srcId="{7A52CF18-96EA-4592-BF34-142004E218C6}" destId="{CC88C3C9-ECAB-4D41-9D5F-E9AE165BB224}" srcOrd="1" destOrd="0" parTransId="{CEC50611-3BE9-49E5-AF7D-CEC3946D028D}" sibTransId="{B28D8158-3191-4C22-9F00-430A50CE5F86}"/>
    <dgm:cxn modelId="{E69DDEF8-D9F2-4F36-9A00-2F41F46E552D}" type="presOf" srcId="{DDA38FE9-0578-42F4-9CCB-9FA57E7F70DC}" destId="{4027650D-79B1-430E-A510-383DEA3F6C5A}" srcOrd="0" destOrd="3" presId="urn:microsoft.com/office/officeart/2008/layout/PictureLineup"/>
    <dgm:cxn modelId="{2265C89B-7AC6-4548-9034-0C23FF399D1A}" type="presParOf" srcId="{07A5FE59-252D-4033-9AED-DB95736A400E}" destId="{E039F2B1-A5AA-4E79-A821-6FE875D1C0BB}" srcOrd="0" destOrd="0" presId="urn:microsoft.com/office/officeart/2008/layout/PictureLineup"/>
    <dgm:cxn modelId="{4BE875F6-80F1-499C-9923-BA7DCF881E2D}" type="presParOf" srcId="{E039F2B1-A5AA-4E79-A821-6FE875D1C0BB}" destId="{76F2AB80-487D-4C05-AA23-A4FD4A9D76EF}" srcOrd="0" destOrd="0" presId="urn:microsoft.com/office/officeart/2008/layout/PictureLineup"/>
    <dgm:cxn modelId="{46320000-393A-4B29-B65E-2B697725C043}" type="presParOf" srcId="{E039F2B1-A5AA-4E79-A821-6FE875D1C0BB}" destId="{E4AB622D-A163-4C7E-A86C-5ED51B2612CA}" srcOrd="1" destOrd="0" presId="urn:microsoft.com/office/officeart/2008/layout/PictureLineup"/>
    <dgm:cxn modelId="{E47C56D8-0FCB-44BD-A070-68446CAB1445}" type="presParOf" srcId="{E039F2B1-A5AA-4E79-A821-6FE875D1C0BB}" destId="{0F619E59-5908-4FE9-9467-39C8A1E474DB}" srcOrd="2" destOrd="0" presId="urn:microsoft.com/office/officeart/2008/layout/PictureLineup"/>
    <dgm:cxn modelId="{EFF0A923-45E5-4748-A2FA-A85FA7AD0496}" type="presParOf" srcId="{07A5FE59-252D-4033-9AED-DB95736A400E}" destId="{D857DE46-CB64-4A70-8358-DDEA2D1EBEBA}" srcOrd="1" destOrd="0" presId="urn:microsoft.com/office/officeart/2008/layout/PictureLineup"/>
    <dgm:cxn modelId="{E6F99B39-10C9-4660-8510-F98245299345}" type="presParOf" srcId="{07A5FE59-252D-4033-9AED-DB95736A400E}" destId="{2D5CC5DA-0BD7-4DFB-BACC-93F73A4A1862}" srcOrd="2" destOrd="0" presId="urn:microsoft.com/office/officeart/2008/layout/PictureLineup"/>
    <dgm:cxn modelId="{3B5092C0-DECB-44FD-B0D0-44B519478564}" type="presParOf" srcId="{2D5CC5DA-0BD7-4DFB-BACC-93F73A4A1862}" destId="{3684D708-3BBD-4D2B-8D42-D60B6737B916}" srcOrd="0" destOrd="0" presId="urn:microsoft.com/office/officeart/2008/layout/PictureLineup"/>
    <dgm:cxn modelId="{C3A67F84-FB13-4A15-8CF0-59A715456E1D}" type="presParOf" srcId="{2D5CC5DA-0BD7-4DFB-BACC-93F73A4A1862}" destId="{D968FAC2-6D69-483B-867B-81D9F99CAC13}" srcOrd="1" destOrd="0" presId="urn:microsoft.com/office/officeart/2008/layout/PictureLineup"/>
    <dgm:cxn modelId="{FA60664C-DB85-46D6-82A0-B22A4E2C640E}" type="presParOf" srcId="{2D5CC5DA-0BD7-4DFB-BACC-93F73A4A1862}" destId="{4027650D-79B1-430E-A510-383DEA3F6C5A}" srcOrd="2" destOrd="0" presId="urn:microsoft.com/office/officeart/2008/layout/PictureLineup"/>
    <dgm:cxn modelId="{94744E08-0044-42FA-A589-5BAC954AC3EC}" type="presParOf" srcId="{07A5FE59-252D-4033-9AED-DB95736A400E}" destId="{5F255474-BCEC-4AF1-9563-C25A4DC15345}" srcOrd="3" destOrd="0" presId="urn:microsoft.com/office/officeart/2008/layout/PictureLineup"/>
    <dgm:cxn modelId="{969BC4A0-E145-4E0C-8F51-5E8198D6E3EB}" type="presParOf" srcId="{07A5FE59-252D-4033-9AED-DB95736A400E}" destId="{6085CB0D-5359-4F32-8D90-D61F635CED72}" srcOrd="4" destOrd="0" presId="urn:microsoft.com/office/officeart/2008/layout/PictureLineup"/>
    <dgm:cxn modelId="{13EE9A33-FCED-4961-8159-7A5FF01D76F8}" type="presParOf" srcId="{6085CB0D-5359-4F32-8D90-D61F635CED72}" destId="{8817EBC8-A982-4CFC-A177-7B3967671139}" srcOrd="0" destOrd="0" presId="urn:microsoft.com/office/officeart/2008/layout/PictureLineup"/>
    <dgm:cxn modelId="{6717B05D-128A-4C62-A878-3462DFBC4C80}" type="presParOf" srcId="{6085CB0D-5359-4F32-8D90-D61F635CED72}" destId="{C4385CE3-6F1E-420F-914E-554FC6EADC8E}" srcOrd="1" destOrd="0" presId="urn:microsoft.com/office/officeart/2008/layout/PictureLineup"/>
    <dgm:cxn modelId="{8E033451-F417-4CAA-95F3-53FEF116AC60}" type="presParOf" srcId="{6085CB0D-5359-4F32-8D90-D61F635CED72}" destId="{C39B04D9-160D-4168-A667-E6083E9F7787}" srcOrd="2" destOrd="0" presId="urn:microsoft.com/office/officeart/2008/layout/PictureLineup"/>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4.xml><?xml version="1.0" encoding="utf-8"?>
<dgm:dataModel xmlns:dgm="http://schemas.openxmlformats.org/drawingml/2006/diagram" xmlns:a="http://schemas.openxmlformats.org/drawingml/2006/main">
  <dgm:ptLst>
    <dgm:pt modelId="{A423637F-F7F3-442A-9639-D43D9613FAE7}"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19CB03AE-3CE9-453F-A832-6ED29EDBAD0A}">
      <dgm:prSet phldrT="[Text]"/>
      <dgm:spPr/>
      <dgm:t>
        <a:bodyPr/>
        <a:lstStyle/>
        <a:p>
          <a:r>
            <a:rPr lang="en-US" b="1" i="0" u="none">
              <a:latin typeface="Figtree" pitchFamily="2" charset="0"/>
            </a:rPr>
            <a:t>Mental Health</a:t>
          </a:r>
          <a:r>
            <a:rPr lang="en-US" b="1" i="0">
              <a:latin typeface="Figtree" pitchFamily="2" charset="0"/>
            </a:rPr>
            <a:t>​</a:t>
          </a:r>
          <a:endParaRPr lang="en-US" b="1">
            <a:latin typeface="Figtree" pitchFamily="2" charset="0"/>
          </a:endParaRPr>
        </a:p>
      </dgm:t>
    </dgm:pt>
    <dgm:pt modelId="{C69FD8FA-44FB-47C7-9A4B-1F61FF668401}" type="parTrans" cxnId="{4ABDD2DB-7531-4156-9029-958776745CF6}">
      <dgm:prSet/>
      <dgm:spPr/>
      <dgm:t>
        <a:bodyPr/>
        <a:lstStyle/>
        <a:p>
          <a:endParaRPr lang="en-US"/>
        </a:p>
      </dgm:t>
    </dgm:pt>
    <dgm:pt modelId="{2CC0B784-18B0-423B-9212-DAED3F474BC3}" type="sibTrans" cxnId="{4ABDD2DB-7531-4156-9029-958776745CF6}">
      <dgm:prSet/>
      <dgm:spPr/>
      <dgm:t>
        <a:bodyPr/>
        <a:lstStyle/>
        <a:p>
          <a:endParaRPr lang="en-US"/>
        </a:p>
      </dgm:t>
    </dgm:pt>
    <dgm:pt modelId="{8CD81BF1-F7E2-4D5D-B483-46F3B6DB067D}">
      <dgm:prSet/>
      <dgm:spPr/>
      <dgm:t>
        <a:bodyPr/>
        <a:lstStyle/>
        <a:p>
          <a:pPr>
            <a:buFont typeface="Arial" panose="020B0604020202020204" pitchFamily="34" charset="0"/>
            <a:buChar char="•"/>
          </a:pPr>
          <a:r>
            <a:rPr lang="en-US" b="0" i="0" u="none">
              <a:latin typeface="Figtree" pitchFamily="2" charset="0"/>
            </a:rPr>
            <a:t>4.9 average mentally unhealthy days among adults</a:t>
          </a:r>
          <a:r>
            <a:rPr lang="en-US" b="0" i="0">
              <a:latin typeface="Figtree" pitchFamily="2" charset="0"/>
            </a:rPr>
            <a:t>​</a:t>
          </a:r>
        </a:p>
      </dgm:t>
    </dgm:pt>
    <dgm:pt modelId="{88A50C42-7290-4C40-9999-EFA9DEEA3C24}" type="parTrans" cxnId="{097AE4E1-F6A2-49B9-B8DD-C14EF5CF2F14}">
      <dgm:prSet/>
      <dgm:spPr/>
      <dgm:t>
        <a:bodyPr/>
        <a:lstStyle/>
        <a:p>
          <a:endParaRPr lang="en-US"/>
        </a:p>
      </dgm:t>
    </dgm:pt>
    <dgm:pt modelId="{86E13280-7FDA-4F3B-A34A-18A0814A680C}" type="sibTrans" cxnId="{097AE4E1-F6A2-49B9-B8DD-C14EF5CF2F14}">
      <dgm:prSet/>
      <dgm:spPr/>
      <dgm:t>
        <a:bodyPr/>
        <a:lstStyle/>
        <a:p>
          <a:endParaRPr lang="en-US"/>
        </a:p>
      </dgm:t>
    </dgm:pt>
    <dgm:pt modelId="{C93B1579-482A-4CA4-8FE6-F555D16376DB}">
      <dgm:prSet/>
      <dgm:spPr/>
      <dgm:t>
        <a:bodyPr/>
        <a:lstStyle/>
        <a:p>
          <a:pPr>
            <a:buFont typeface="Arial" panose="020B0604020202020204" pitchFamily="34" charset="0"/>
            <a:buChar char="•"/>
          </a:pPr>
          <a:r>
            <a:rPr lang="en-US" b="0" i="0" u="none">
              <a:latin typeface="Figtree" pitchFamily="2" charset="0"/>
            </a:rPr>
            <a:t>42.7% of 11th graders reported depression symptoms</a:t>
          </a:r>
          <a:r>
            <a:rPr lang="en-US" b="0" i="0">
              <a:latin typeface="Figtree" pitchFamily="2" charset="0"/>
            </a:rPr>
            <a:t>​</a:t>
          </a:r>
        </a:p>
      </dgm:t>
    </dgm:pt>
    <dgm:pt modelId="{1AC15C50-4006-47D7-8818-5EA0A0A47AA6}" type="parTrans" cxnId="{E64A15CC-3D20-4F15-9A78-958118812CD7}">
      <dgm:prSet/>
      <dgm:spPr/>
      <dgm:t>
        <a:bodyPr/>
        <a:lstStyle/>
        <a:p>
          <a:endParaRPr lang="en-US"/>
        </a:p>
      </dgm:t>
    </dgm:pt>
    <dgm:pt modelId="{83780ABF-AD13-48C4-822B-4206CF144E37}" type="sibTrans" cxnId="{E64A15CC-3D20-4F15-9A78-958118812CD7}">
      <dgm:prSet/>
      <dgm:spPr/>
      <dgm:t>
        <a:bodyPr/>
        <a:lstStyle/>
        <a:p>
          <a:endParaRPr lang="en-US"/>
        </a:p>
      </dgm:t>
    </dgm:pt>
    <dgm:pt modelId="{90529DE2-84DB-4DD4-B835-1CE4095B7A88}">
      <dgm:prSet/>
      <dgm:spPr/>
      <dgm:t>
        <a:bodyPr/>
        <a:lstStyle/>
        <a:p>
          <a:pPr>
            <a:buFont typeface="Arial" panose="020B0604020202020204" pitchFamily="34" charset="0"/>
            <a:buChar char="•"/>
          </a:pPr>
          <a:r>
            <a:rPr lang="en-US" b="0" i="0" u="none">
              <a:latin typeface="Figtree" pitchFamily="2" charset="0"/>
            </a:rPr>
            <a:t>One in five 11th graders and one in eight 6th and 8th graders self-reported suicidal ideation</a:t>
          </a:r>
          <a:r>
            <a:rPr lang="en-US" b="0" i="0">
              <a:latin typeface="Figtree" pitchFamily="2" charset="0"/>
            </a:rPr>
            <a:t>​</a:t>
          </a:r>
        </a:p>
      </dgm:t>
    </dgm:pt>
    <dgm:pt modelId="{D1EE5691-9546-4940-97B2-D90EB97AF612}" type="parTrans" cxnId="{D624DB9A-B4FE-4D52-AA35-DE26AB7BC435}">
      <dgm:prSet/>
      <dgm:spPr/>
      <dgm:t>
        <a:bodyPr/>
        <a:lstStyle/>
        <a:p>
          <a:endParaRPr lang="en-US"/>
        </a:p>
      </dgm:t>
    </dgm:pt>
    <dgm:pt modelId="{19AF73B8-FB2E-4896-B711-394A05E47DB8}" type="sibTrans" cxnId="{D624DB9A-B4FE-4D52-AA35-DE26AB7BC435}">
      <dgm:prSet/>
      <dgm:spPr/>
      <dgm:t>
        <a:bodyPr/>
        <a:lstStyle/>
        <a:p>
          <a:endParaRPr lang="en-US"/>
        </a:p>
      </dgm:t>
    </dgm:pt>
    <dgm:pt modelId="{C31F385A-DABA-4BD6-93AF-7B95EB108DD6}">
      <dgm:prSet/>
      <dgm:spPr/>
      <dgm:t>
        <a:bodyPr/>
        <a:lstStyle/>
        <a:p>
          <a:pPr>
            <a:buFont typeface="Arial" panose="020B0604020202020204" pitchFamily="34" charset="0"/>
            <a:buChar char="•"/>
          </a:pPr>
          <a:r>
            <a:rPr lang="en-US" b="1" i="0" u="none">
              <a:latin typeface="Figtree" pitchFamily="2" charset="0"/>
            </a:rPr>
            <a:t>Substance Use Disorders</a:t>
          </a:r>
          <a:r>
            <a:rPr lang="en-US" b="0" i="0">
              <a:latin typeface="Figtree" pitchFamily="2" charset="0"/>
            </a:rPr>
            <a:t>​</a:t>
          </a:r>
        </a:p>
      </dgm:t>
    </dgm:pt>
    <dgm:pt modelId="{B44EFBA6-8BC2-447B-A64C-2197F7AFCBBE}" type="parTrans" cxnId="{AC2B3771-E752-4601-85EC-A9457447DD48}">
      <dgm:prSet/>
      <dgm:spPr/>
      <dgm:t>
        <a:bodyPr/>
        <a:lstStyle/>
        <a:p>
          <a:endParaRPr lang="en-US"/>
        </a:p>
      </dgm:t>
    </dgm:pt>
    <dgm:pt modelId="{FFD8DD5F-E375-471C-83EB-850C0EB611B2}" type="sibTrans" cxnId="{AC2B3771-E752-4601-85EC-A9457447DD48}">
      <dgm:prSet/>
      <dgm:spPr/>
      <dgm:t>
        <a:bodyPr/>
        <a:lstStyle/>
        <a:p>
          <a:endParaRPr lang="en-US"/>
        </a:p>
      </dgm:t>
    </dgm:pt>
    <dgm:pt modelId="{6455E1CE-D425-4298-94BE-98218988A12D}">
      <dgm:prSet/>
      <dgm:spPr/>
      <dgm:t>
        <a:bodyPr/>
        <a:lstStyle/>
        <a:p>
          <a:pPr>
            <a:buFont typeface="Arial" panose="020B0604020202020204" pitchFamily="34" charset="0"/>
            <a:buChar char="•"/>
          </a:pPr>
          <a:r>
            <a:rPr lang="en-US" b="0" i="0" u="none">
              <a:latin typeface="Figtree" pitchFamily="2" charset="0"/>
            </a:rPr>
            <a:t>One in five Douglas County residents aged 12 or older have a substance use disorder</a:t>
          </a:r>
          <a:r>
            <a:rPr lang="en-US" b="0" i="0">
              <a:latin typeface="Figtree" pitchFamily="2" charset="0"/>
            </a:rPr>
            <a:t>​</a:t>
          </a:r>
        </a:p>
      </dgm:t>
    </dgm:pt>
    <dgm:pt modelId="{5C1BB36F-9686-4C7A-8E67-9CBB88732B0E}" type="parTrans" cxnId="{76A87414-CE79-48CD-AA8D-ADC46FA24A83}">
      <dgm:prSet/>
      <dgm:spPr/>
      <dgm:t>
        <a:bodyPr/>
        <a:lstStyle/>
        <a:p>
          <a:endParaRPr lang="en-US"/>
        </a:p>
      </dgm:t>
    </dgm:pt>
    <dgm:pt modelId="{7DB6FFA9-A813-4BF7-802E-7ED900F14061}" type="sibTrans" cxnId="{76A87414-CE79-48CD-AA8D-ADC46FA24A83}">
      <dgm:prSet/>
      <dgm:spPr/>
      <dgm:t>
        <a:bodyPr/>
        <a:lstStyle/>
        <a:p>
          <a:endParaRPr lang="en-US"/>
        </a:p>
      </dgm:t>
    </dgm:pt>
    <dgm:pt modelId="{5723248E-7F45-40B1-B712-7665AB483530}">
      <dgm:prSet/>
      <dgm:spPr/>
      <dgm:t>
        <a:bodyPr/>
        <a:lstStyle/>
        <a:p>
          <a:pPr>
            <a:buFont typeface="Arial" panose="020B0604020202020204" pitchFamily="34" charset="0"/>
            <a:buChar char="•"/>
          </a:pPr>
          <a:r>
            <a:rPr lang="en-US" b="0" i="0" u="none">
              <a:latin typeface="Figtree" pitchFamily="2" charset="0"/>
            </a:rPr>
            <a:t>Drug-induced death rates more than doubled in Douglas County between 2016 and 2021</a:t>
          </a:r>
          <a:r>
            <a:rPr lang="en-US" b="0" i="0">
              <a:latin typeface="Figtree" pitchFamily="2" charset="0"/>
            </a:rPr>
            <a:t>​</a:t>
          </a:r>
        </a:p>
      </dgm:t>
    </dgm:pt>
    <dgm:pt modelId="{EA081618-8191-4858-BA2E-5BDAA6F9E019}" type="parTrans" cxnId="{3A31B013-39DE-4D8B-BD41-8E461FD2B6F6}">
      <dgm:prSet/>
      <dgm:spPr/>
      <dgm:t>
        <a:bodyPr/>
        <a:lstStyle/>
        <a:p>
          <a:endParaRPr lang="en-US"/>
        </a:p>
      </dgm:t>
    </dgm:pt>
    <dgm:pt modelId="{01F93059-AF43-4408-AB72-2788BBBF6CC3}" type="sibTrans" cxnId="{3A31B013-39DE-4D8B-BD41-8E461FD2B6F6}">
      <dgm:prSet/>
      <dgm:spPr/>
      <dgm:t>
        <a:bodyPr/>
        <a:lstStyle/>
        <a:p>
          <a:endParaRPr lang="en-US"/>
        </a:p>
      </dgm:t>
    </dgm:pt>
    <dgm:pt modelId="{4CF18AFD-F813-4822-B319-16A9FAC7D865}">
      <dgm:prSet/>
      <dgm:spPr/>
      <dgm:t>
        <a:bodyPr/>
        <a:lstStyle/>
        <a:p>
          <a:pPr>
            <a:buFont typeface="Arial" panose="020B0604020202020204" pitchFamily="34" charset="0"/>
            <a:buChar char="•"/>
          </a:pPr>
          <a:r>
            <a:rPr lang="en-US" b="0" i="0" u="none">
              <a:latin typeface="Figtree" pitchFamily="2" charset="0"/>
            </a:rPr>
            <a:t>Survey respondents identified addiction to stimulants, opioids, and alcohol as the top three contributors to health deterioration in the community.</a:t>
          </a:r>
          <a:endParaRPr lang="en-US" b="0" i="0">
            <a:latin typeface="Figtree" pitchFamily="2" charset="0"/>
          </a:endParaRPr>
        </a:p>
      </dgm:t>
    </dgm:pt>
    <dgm:pt modelId="{6ED1937C-CB24-4687-8BBA-93102E60CE85}" type="parTrans" cxnId="{F344654E-F338-4AEB-B512-CEA97BC915C8}">
      <dgm:prSet/>
      <dgm:spPr/>
      <dgm:t>
        <a:bodyPr/>
        <a:lstStyle/>
        <a:p>
          <a:endParaRPr lang="en-US"/>
        </a:p>
      </dgm:t>
    </dgm:pt>
    <dgm:pt modelId="{3E0452C3-E2D4-4985-9235-D0E4B5FC7725}" type="sibTrans" cxnId="{F344654E-F338-4AEB-B512-CEA97BC915C8}">
      <dgm:prSet/>
      <dgm:spPr/>
      <dgm:t>
        <a:bodyPr/>
        <a:lstStyle/>
        <a:p>
          <a:endParaRPr lang="en-US"/>
        </a:p>
      </dgm:t>
    </dgm:pt>
    <dgm:pt modelId="{FE630F86-A4A4-478C-A8F2-EC877B5C6A42}" type="pres">
      <dgm:prSet presAssocID="{A423637F-F7F3-442A-9639-D43D9613FAE7}" presName="linear" presStyleCnt="0">
        <dgm:presLayoutVars>
          <dgm:dir/>
          <dgm:animLvl val="lvl"/>
          <dgm:resizeHandles val="exact"/>
        </dgm:presLayoutVars>
      </dgm:prSet>
      <dgm:spPr/>
    </dgm:pt>
    <dgm:pt modelId="{19A352A2-1631-47D2-8F94-939E705560B9}" type="pres">
      <dgm:prSet presAssocID="{19CB03AE-3CE9-453F-A832-6ED29EDBAD0A}" presName="parentLin" presStyleCnt="0"/>
      <dgm:spPr/>
    </dgm:pt>
    <dgm:pt modelId="{23395076-1977-4ECD-A360-269355CE442D}" type="pres">
      <dgm:prSet presAssocID="{19CB03AE-3CE9-453F-A832-6ED29EDBAD0A}" presName="parentLeftMargin" presStyleLbl="node1" presStyleIdx="0" presStyleCnt="2"/>
      <dgm:spPr/>
    </dgm:pt>
    <dgm:pt modelId="{52ACC5D2-DA25-4D65-8511-E9D8D448C2EB}" type="pres">
      <dgm:prSet presAssocID="{19CB03AE-3CE9-453F-A832-6ED29EDBAD0A}" presName="parentText" presStyleLbl="node1" presStyleIdx="0" presStyleCnt="2">
        <dgm:presLayoutVars>
          <dgm:chMax val="0"/>
          <dgm:bulletEnabled val="1"/>
        </dgm:presLayoutVars>
      </dgm:prSet>
      <dgm:spPr/>
    </dgm:pt>
    <dgm:pt modelId="{1778B88F-FA39-4B5A-8895-CD69076EEAA3}" type="pres">
      <dgm:prSet presAssocID="{19CB03AE-3CE9-453F-A832-6ED29EDBAD0A}" presName="negativeSpace" presStyleCnt="0"/>
      <dgm:spPr/>
    </dgm:pt>
    <dgm:pt modelId="{057E98ED-E0EE-4031-BEE2-5A0918E541AC}" type="pres">
      <dgm:prSet presAssocID="{19CB03AE-3CE9-453F-A832-6ED29EDBAD0A}" presName="childText" presStyleLbl="conFgAcc1" presStyleIdx="0" presStyleCnt="2">
        <dgm:presLayoutVars>
          <dgm:bulletEnabled val="1"/>
        </dgm:presLayoutVars>
      </dgm:prSet>
      <dgm:spPr/>
    </dgm:pt>
    <dgm:pt modelId="{1A473FEA-0203-4505-8744-1CFADD7702C1}" type="pres">
      <dgm:prSet presAssocID="{2CC0B784-18B0-423B-9212-DAED3F474BC3}" presName="spaceBetweenRectangles" presStyleCnt="0"/>
      <dgm:spPr/>
    </dgm:pt>
    <dgm:pt modelId="{ACAA007E-E4A5-4590-A71B-24917C899CF1}" type="pres">
      <dgm:prSet presAssocID="{C31F385A-DABA-4BD6-93AF-7B95EB108DD6}" presName="parentLin" presStyleCnt="0"/>
      <dgm:spPr/>
    </dgm:pt>
    <dgm:pt modelId="{70963832-D7FD-4AD2-91F3-D6A81B241744}" type="pres">
      <dgm:prSet presAssocID="{C31F385A-DABA-4BD6-93AF-7B95EB108DD6}" presName="parentLeftMargin" presStyleLbl="node1" presStyleIdx="0" presStyleCnt="2"/>
      <dgm:spPr/>
    </dgm:pt>
    <dgm:pt modelId="{24AE61A7-AF1C-42E8-A590-13C66DADFDE0}" type="pres">
      <dgm:prSet presAssocID="{C31F385A-DABA-4BD6-93AF-7B95EB108DD6}" presName="parentText" presStyleLbl="node1" presStyleIdx="1" presStyleCnt="2">
        <dgm:presLayoutVars>
          <dgm:chMax val="0"/>
          <dgm:bulletEnabled val="1"/>
        </dgm:presLayoutVars>
      </dgm:prSet>
      <dgm:spPr/>
    </dgm:pt>
    <dgm:pt modelId="{4CA21775-BF0F-45D1-B664-29A2685BB992}" type="pres">
      <dgm:prSet presAssocID="{C31F385A-DABA-4BD6-93AF-7B95EB108DD6}" presName="negativeSpace" presStyleCnt="0"/>
      <dgm:spPr/>
    </dgm:pt>
    <dgm:pt modelId="{A239118F-10AC-40EA-BE28-DAC19C637EE2}" type="pres">
      <dgm:prSet presAssocID="{C31F385A-DABA-4BD6-93AF-7B95EB108DD6}" presName="childText" presStyleLbl="conFgAcc1" presStyleIdx="1" presStyleCnt="2">
        <dgm:presLayoutVars>
          <dgm:bulletEnabled val="1"/>
        </dgm:presLayoutVars>
      </dgm:prSet>
      <dgm:spPr/>
    </dgm:pt>
  </dgm:ptLst>
  <dgm:cxnLst>
    <dgm:cxn modelId="{F584A407-55DE-41F2-92E8-69527B190819}" type="presOf" srcId="{A423637F-F7F3-442A-9639-D43D9613FAE7}" destId="{FE630F86-A4A4-478C-A8F2-EC877B5C6A42}" srcOrd="0" destOrd="0" presId="urn:microsoft.com/office/officeart/2005/8/layout/list1"/>
    <dgm:cxn modelId="{3A31B013-39DE-4D8B-BD41-8E461FD2B6F6}" srcId="{C31F385A-DABA-4BD6-93AF-7B95EB108DD6}" destId="{5723248E-7F45-40B1-B712-7665AB483530}" srcOrd="1" destOrd="0" parTransId="{EA081618-8191-4858-BA2E-5BDAA6F9E019}" sibTransId="{01F93059-AF43-4408-AB72-2788BBBF6CC3}"/>
    <dgm:cxn modelId="{76A87414-CE79-48CD-AA8D-ADC46FA24A83}" srcId="{C31F385A-DABA-4BD6-93AF-7B95EB108DD6}" destId="{6455E1CE-D425-4298-94BE-98218988A12D}" srcOrd="0" destOrd="0" parTransId="{5C1BB36F-9686-4C7A-8E67-9CBB88732B0E}" sibTransId="{7DB6FFA9-A813-4BF7-802E-7ED900F14061}"/>
    <dgm:cxn modelId="{2DCAAD5C-BAA3-4C4A-83E9-8FF698078E20}" type="presOf" srcId="{5723248E-7F45-40B1-B712-7665AB483530}" destId="{A239118F-10AC-40EA-BE28-DAC19C637EE2}" srcOrd="0" destOrd="1" presId="urn:microsoft.com/office/officeart/2005/8/layout/list1"/>
    <dgm:cxn modelId="{E4765162-62A0-4FAF-B1DA-8548C1603F2C}" type="presOf" srcId="{19CB03AE-3CE9-453F-A832-6ED29EDBAD0A}" destId="{52ACC5D2-DA25-4D65-8511-E9D8D448C2EB}" srcOrd="1" destOrd="0" presId="urn:microsoft.com/office/officeart/2005/8/layout/list1"/>
    <dgm:cxn modelId="{2B6AA34B-0EF9-43DF-96D9-FE6614BC7B33}" type="presOf" srcId="{C31F385A-DABA-4BD6-93AF-7B95EB108DD6}" destId="{24AE61A7-AF1C-42E8-A590-13C66DADFDE0}" srcOrd="1" destOrd="0" presId="urn:microsoft.com/office/officeart/2005/8/layout/list1"/>
    <dgm:cxn modelId="{F344654E-F338-4AEB-B512-CEA97BC915C8}" srcId="{C31F385A-DABA-4BD6-93AF-7B95EB108DD6}" destId="{4CF18AFD-F813-4822-B319-16A9FAC7D865}" srcOrd="2" destOrd="0" parTransId="{6ED1937C-CB24-4687-8BBA-93102E60CE85}" sibTransId="{3E0452C3-E2D4-4985-9235-D0E4B5FC7725}"/>
    <dgm:cxn modelId="{5FAF996F-2025-4CBA-9285-F0297D1773F0}" type="presOf" srcId="{8CD81BF1-F7E2-4D5D-B483-46F3B6DB067D}" destId="{057E98ED-E0EE-4031-BEE2-5A0918E541AC}" srcOrd="0" destOrd="0" presId="urn:microsoft.com/office/officeart/2005/8/layout/list1"/>
    <dgm:cxn modelId="{AC2B3771-E752-4601-85EC-A9457447DD48}" srcId="{A423637F-F7F3-442A-9639-D43D9613FAE7}" destId="{C31F385A-DABA-4BD6-93AF-7B95EB108DD6}" srcOrd="1" destOrd="0" parTransId="{B44EFBA6-8BC2-447B-A64C-2197F7AFCBBE}" sibTransId="{FFD8DD5F-E375-471C-83EB-850C0EB611B2}"/>
    <dgm:cxn modelId="{EB3F1454-9705-41E5-9109-7E303AF7CDBB}" type="presOf" srcId="{C31F385A-DABA-4BD6-93AF-7B95EB108DD6}" destId="{70963832-D7FD-4AD2-91F3-D6A81B241744}" srcOrd="0" destOrd="0" presId="urn:microsoft.com/office/officeart/2005/8/layout/list1"/>
    <dgm:cxn modelId="{6E2E9D86-393F-4CEB-B5EB-FE6AAD662ADA}" type="presOf" srcId="{90529DE2-84DB-4DD4-B835-1CE4095B7A88}" destId="{057E98ED-E0EE-4031-BEE2-5A0918E541AC}" srcOrd="0" destOrd="2" presId="urn:microsoft.com/office/officeart/2005/8/layout/list1"/>
    <dgm:cxn modelId="{D624DB9A-B4FE-4D52-AA35-DE26AB7BC435}" srcId="{19CB03AE-3CE9-453F-A832-6ED29EDBAD0A}" destId="{90529DE2-84DB-4DD4-B835-1CE4095B7A88}" srcOrd="2" destOrd="0" parTransId="{D1EE5691-9546-4940-97B2-D90EB97AF612}" sibTransId="{19AF73B8-FB2E-4896-B711-394A05E47DB8}"/>
    <dgm:cxn modelId="{6219BEA2-9920-43E4-BE78-88884660DA7E}" type="presOf" srcId="{6455E1CE-D425-4298-94BE-98218988A12D}" destId="{A239118F-10AC-40EA-BE28-DAC19C637EE2}" srcOrd="0" destOrd="0" presId="urn:microsoft.com/office/officeart/2005/8/layout/list1"/>
    <dgm:cxn modelId="{DFC369C6-14EF-435B-9A7F-692FE7C5C440}" type="presOf" srcId="{C93B1579-482A-4CA4-8FE6-F555D16376DB}" destId="{057E98ED-E0EE-4031-BEE2-5A0918E541AC}" srcOrd="0" destOrd="1" presId="urn:microsoft.com/office/officeart/2005/8/layout/list1"/>
    <dgm:cxn modelId="{E64A15CC-3D20-4F15-9A78-958118812CD7}" srcId="{19CB03AE-3CE9-453F-A832-6ED29EDBAD0A}" destId="{C93B1579-482A-4CA4-8FE6-F555D16376DB}" srcOrd="1" destOrd="0" parTransId="{1AC15C50-4006-47D7-8818-5EA0A0A47AA6}" sibTransId="{83780ABF-AD13-48C4-822B-4206CF144E37}"/>
    <dgm:cxn modelId="{A9A25FDA-CED9-4710-B476-8A1CBAD8D3A2}" type="presOf" srcId="{19CB03AE-3CE9-453F-A832-6ED29EDBAD0A}" destId="{23395076-1977-4ECD-A360-269355CE442D}" srcOrd="0" destOrd="0" presId="urn:microsoft.com/office/officeart/2005/8/layout/list1"/>
    <dgm:cxn modelId="{4ABDD2DB-7531-4156-9029-958776745CF6}" srcId="{A423637F-F7F3-442A-9639-D43D9613FAE7}" destId="{19CB03AE-3CE9-453F-A832-6ED29EDBAD0A}" srcOrd="0" destOrd="0" parTransId="{C69FD8FA-44FB-47C7-9A4B-1F61FF668401}" sibTransId="{2CC0B784-18B0-423B-9212-DAED3F474BC3}"/>
    <dgm:cxn modelId="{097AE4E1-F6A2-49B9-B8DD-C14EF5CF2F14}" srcId="{19CB03AE-3CE9-453F-A832-6ED29EDBAD0A}" destId="{8CD81BF1-F7E2-4D5D-B483-46F3B6DB067D}" srcOrd="0" destOrd="0" parTransId="{88A50C42-7290-4C40-9999-EFA9DEEA3C24}" sibTransId="{86E13280-7FDA-4F3B-A34A-18A0814A680C}"/>
    <dgm:cxn modelId="{4D4E1EF8-59CD-496F-8D5A-357430F97657}" type="presOf" srcId="{4CF18AFD-F813-4822-B319-16A9FAC7D865}" destId="{A239118F-10AC-40EA-BE28-DAC19C637EE2}" srcOrd="0" destOrd="2" presId="urn:microsoft.com/office/officeart/2005/8/layout/list1"/>
    <dgm:cxn modelId="{A28BA581-CBBA-476A-BE96-316F3496DB6A}" type="presParOf" srcId="{FE630F86-A4A4-478C-A8F2-EC877B5C6A42}" destId="{19A352A2-1631-47D2-8F94-939E705560B9}" srcOrd="0" destOrd="0" presId="urn:microsoft.com/office/officeart/2005/8/layout/list1"/>
    <dgm:cxn modelId="{F0A91883-E5D1-4E46-AC0F-387BD465953B}" type="presParOf" srcId="{19A352A2-1631-47D2-8F94-939E705560B9}" destId="{23395076-1977-4ECD-A360-269355CE442D}" srcOrd="0" destOrd="0" presId="urn:microsoft.com/office/officeart/2005/8/layout/list1"/>
    <dgm:cxn modelId="{689689B1-9D21-4293-9EB0-06E6D7CC8DC0}" type="presParOf" srcId="{19A352A2-1631-47D2-8F94-939E705560B9}" destId="{52ACC5D2-DA25-4D65-8511-E9D8D448C2EB}" srcOrd="1" destOrd="0" presId="urn:microsoft.com/office/officeart/2005/8/layout/list1"/>
    <dgm:cxn modelId="{BC039F59-E765-4BBE-A718-C0524013063E}" type="presParOf" srcId="{FE630F86-A4A4-478C-A8F2-EC877B5C6A42}" destId="{1778B88F-FA39-4B5A-8895-CD69076EEAA3}" srcOrd="1" destOrd="0" presId="urn:microsoft.com/office/officeart/2005/8/layout/list1"/>
    <dgm:cxn modelId="{B34E15A7-30D9-484E-B242-0F88BAC0EB70}" type="presParOf" srcId="{FE630F86-A4A4-478C-A8F2-EC877B5C6A42}" destId="{057E98ED-E0EE-4031-BEE2-5A0918E541AC}" srcOrd="2" destOrd="0" presId="urn:microsoft.com/office/officeart/2005/8/layout/list1"/>
    <dgm:cxn modelId="{95027C78-D52C-4AA4-BC08-833A4BC3B1C2}" type="presParOf" srcId="{FE630F86-A4A4-478C-A8F2-EC877B5C6A42}" destId="{1A473FEA-0203-4505-8744-1CFADD7702C1}" srcOrd="3" destOrd="0" presId="urn:microsoft.com/office/officeart/2005/8/layout/list1"/>
    <dgm:cxn modelId="{6B260FE4-CC83-4DE3-9890-D9F17CA611A5}" type="presParOf" srcId="{FE630F86-A4A4-478C-A8F2-EC877B5C6A42}" destId="{ACAA007E-E4A5-4590-A71B-24917C899CF1}" srcOrd="4" destOrd="0" presId="urn:microsoft.com/office/officeart/2005/8/layout/list1"/>
    <dgm:cxn modelId="{F076A4D9-CA96-4361-806A-47163361D80E}" type="presParOf" srcId="{ACAA007E-E4A5-4590-A71B-24917C899CF1}" destId="{70963832-D7FD-4AD2-91F3-D6A81B241744}" srcOrd="0" destOrd="0" presId="urn:microsoft.com/office/officeart/2005/8/layout/list1"/>
    <dgm:cxn modelId="{5A6B6AAE-24C3-4ADE-82C5-C7485FE974B5}" type="presParOf" srcId="{ACAA007E-E4A5-4590-A71B-24917C899CF1}" destId="{24AE61A7-AF1C-42E8-A590-13C66DADFDE0}" srcOrd="1" destOrd="0" presId="urn:microsoft.com/office/officeart/2005/8/layout/list1"/>
    <dgm:cxn modelId="{7D85742B-BDF0-4AA4-B6DC-F75DDA1A81A4}" type="presParOf" srcId="{FE630F86-A4A4-478C-A8F2-EC877B5C6A42}" destId="{4CA21775-BF0F-45D1-B664-29A2685BB992}" srcOrd="5" destOrd="0" presId="urn:microsoft.com/office/officeart/2005/8/layout/list1"/>
    <dgm:cxn modelId="{076EFB9B-1F63-4477-9C8A-75F87E4A5A16}" type="presParOf" srcId="{FE630F86-A4A4-478C-A8F2-EC877B5C6A42}" destId="{A239118F-10AC-40EA-BE28-DAC19C637EE2}"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5.xml><?xml version="1.0" encoding="utf-8"?>
<dgm:dataModel xmlns:dgm="http://schemas.openxmlformats.org/drawingml/2006/diagram" xmlns:a="http://schemas.openxmlformats.org/drawingml/2006/main">
  <dgm:ptLst>
    <dgm:pt modelId="{804FA3EA-7657-4859-AE7B-5E89CFF50593}" type="doc">
      <dgm:prSet loTypeId="urn:microsoft.com/office/officeart/2017/3/layout/DropPinTimeline" loCatId="timeline" qsTypeId="urn:microsoft.com/office/officeart/2005/8/quickstyle/simple1" qsCatId="simple" csTypeId="urn:microsoft.com/office/officeart/2005/8/colors/accent1_5" csCatId="accent1" phldr="1"/>
      <dgm:spPr/>
      <dgm:t>
        <a:bodyPr/>
        <a:lstStyle/>
        <a:p>
          <a:endParaRPr lang="en-US"/>
        </a:p>
      </dgm:t>
    </dgm:pt>
    <dgm:pt modelId="{F6B84D3B-70F8-47CB-BD65-2C9D0615ED9E}">
      <dgm:prSet phldrT="[Text]" phldr="0" custT="1"/>
      <dgm:spPr/>
      <dgm:t>
        <a:bodyPr/>
        <a:lstStyle/>
        <a:p>
          <a:pPr>
            <a:defRPr b="1"/>
          </a:pPr>
          <a:r>
            <a:rPr lang="en-US" sz="1200">
              <a:latin typeface="Figtree" pitchFamily="2" charset="0"/>
            </a:rPr>
            <a:t>Quarter 1</a:t>
          </a:r>
        </a:p>
      </dgm:t>
    </dgm:pt>
    <dgm:pt modelId="{D0320F96-3986-491F-A4BF-18A14F1FCF86}" type="parTrans" cxnId="{8CE94207-3918-4B1E-9376-2BA365EE7ED9}">
      <dgm:prSet/>
      <dgm:spPr/>
      <dgm:t>
        <a:bodyPr/>
        <a:lstStyle/>
        <a:p>
          <a:endParaRPr lang="en-US"/>
        </a:p>
      </dgm:t>
    </dgm:pt>
    <dgm:pt modelId="{16ED146B-F49F-464A-BFF1-F5CC3B928749}" type="sibTrans" cxnId="{8CE94207-3918-4B1E-9376-2BA365EE7ED9}">
      <dgm:prSet/>
      <dgm:spPr/>
      <dgm:t>
        <a:bodyPr/>
        <a:lstStyle/>
        <a:p>
          <a:endParaRPr lang="en-US"/>
        </a:p>
      </dgm:t>
    </dgm:pt>
    <dgm:pt modelId="{D6A8F65F-61AE-42DA-9BAF-FEB96AA3A601}">
      <dgm:prSet phldrT="[Text]" phldr="0" custT="1"/>
      <dgm:spPr/>
      <dgm:t>
        <a:bodyPr/>
        <a:lstStyle/>
        <a:p>
          <a:r>
            <a:rPr lang="en-US" sz="1050">
              <a:latin typeface="Figtree" pitchFamily="2" charset="0"/>
            </a:rPr>
            <a:t>MOU Executed with Adapt Integrated Health Care in December of 2023 to begin January 1st, 2024, to remodel and develop 52-unit hotel for transitional housing</a:t>
          </a:r>
        </a:p>
      </dgm:t>
    </dgm:pt>
    <dgm:pt modelId="{093AA888-E377-48BF-BB4F-B8C84B541AAD}" type="parTrans" cxnId="{DC4921CE-E87A-4793-AE51-2E8F93DC961A}">
      <dgm:prSet/>
      <dgm:spPr/>
      <dgm:t>
        <a:bodyPr/>
        <a:lstStyle/>
        <a:p>
          <a:endParaRPr lang="en-US"/>
        </a:p>
      </dgm:t>
    </dgm:pt>
    <dgm:pt modelId="{212944C8-3F4A-49C0-82FF-E45DD95CF0A5}" type="sibTrans" cxnId="{DC4921CE-E87A-4793-AE51-2E8F93DC961A}">
      <dgm:prSet/>
      <dgm:spPr/>
      <dgm:t>
        <a:bodyPr/>
        <a:lstStyle/>
        <a:p>
          <a:endParaRPr lang="en-US"/>
        </a:p>
      </dgm:t>
    </dgm:pt>
    <dgm:pt modelId="{2F891E55-2E22-44E0-8439-4166343693A2}">
      <dgm:prSet phldrT="[Text]" phldr="0" custT="1"/>
      <dgm:spPr/>
      <dgm:t>
        <a:bodyPr/>
        <a:lstStyle/>
        <a:p>
          <a:pPr>
            <a:defRPr b="1"/>
          </a:pPr>
          <a:r>
            <a:rPr lang="en-US" sz="1200">
              <a:latin typeface="Figtree" pitchFamily="2" charset="0"/>
            </a:rPr>
            <a:t>Quarter 3</a:t>
          </a:r>
        </a:p>
      </dgm:t>
    </dgm:pt>
    <dgm:pt modelId="{3041A0C8-4B49-475E-A55A-8598C0F0C9F8}" type="parTrans" cxnId="{970855CC-7936-4EA8-9E0D-F66F20D30971}">
      <dgm:prSet/>
      <dgm:spPr/>
      <dgm:t>
        <a:bodyPr/>
        <a:lstStyle/>
        <a:p>
          <a:endParaRPr lang="en-US"/>
        </a:p>
      </dgm:t>
    </dgm:pt>
    <dgm:pt modelId="{D2F4C50C-F4CB-43B0-A13B-4A1ED321524C}" type="sibTrans" cxnId="{970855CC-7936-4EA8-9E0D-F66F20D30971}">
      <dgm:prSet/>
      <dgm:spPr/>
      <dgm:t>
        <a:bodyPr/>
        <a:lstStyle/>
        <a:p>
          <a:endParaRPr lang="en-US"/>
        </a:p>
      </dgm:t>
    </dgm:pt>
    <dgm:pt modelId="{5FF614B5-246C-4877-92E0-C3612722D8A2}">
      <dgm:prSet phldrT="[Text]" phldr="0" custT="1"/>
      <dgm:spPr/>
      <dgm:t>
        <a:bodyPr/>
        <a:lstStyle/>
        <a:p>
          <a:pPr>
            <a:defRPr b="1"/>
          </a:pPr>
          <a:r>
            <a:rPr lang="en-US" sz="1200">
              <a:latin typeface="Figtree" pitchFamily="2" charset="0"/>
            </a:rPr>
            <a:t>Quarter 2</a:t>
          </a:r>
        </a:p>
      </dgm:t>
    </dgm:pt>
    <dgm:pt modelId="{C7926A89-D242-42E7-BD35-F4265B01C492}" type="parTrans" cxnId="{5676C40D-D955-469D-BA57-CB24F99F4B73}">
      <dgm:prSet/>
      <dgm:spPr/>
      <dgm:t>
        <a:bodyPr/>
        <a:lstStyle/>
        <a:p>
          <a:endParaRPr lang="en-US"/>
        </a:p>
      </dgm:t>
    </dgm:pt>
    <dgm:pt modelId="{6E0330FE-4EDD-421C-8F02-5485D79336F6}" type="sibTrans" cxnId="{5676C40D-D955-469D-BA57-CB24F99F4B73}">
      <dgm:prSet/>
      <dgm:spPr/>
      <dgm:t>
        <a:bodyPr/>
        <a:lstStyle/>
        <a:p>
          <a:endParaRPr lang="en-US"/>
        </a:p>
      </dgm:t>
    </dgm:pt>
    <dgm:pt modelId="{26179DC0-E5ED-4567-ADDB-1FCCE96E3BD1}">
      <dgm:prSet phldr="0" custT="1"/>
      <dgm:spPr/>
      <dgm:t>
        <a:bodyPr/>
        <a:lstStyle/>
        <a:p>
          <a:pPr>
            <a:defRPr b="1"/>
          </a:pPr>
          <a:r>
            <a:rPr lang="en-US" sz="1200" b="1">
              <a:latin typeface="Figtree" pitchFamily="2" charset="0"/>
            </a:rPr>
            <a:t>Quarter 4:</a:t>
          </a:r>
        </a:p>
      </dgm:t>
    </dgm:pt>
    <dgm:pt modelId="{9BBFB1A8-F842-47EE-A16D-8A9552EC5CAB}" type="parTrans" cxnId="{42351F47-A24C-4626-BD14-250BC67BD070}">
      <dgm:prSet/>
      <dgm:spPr/>
      <dgm:t>
        <a:bodyPr/>
        <a:lstStyle/>
        <a:p>
          <a:endParaRPr lang="en-US"/>
        </a:p>
      </dgm:t>
    </dgm:pt>
    <dgm:pt modelId="{C0FCE8D4-7918-4F89-87FB-376EC3E7A5CA}" type="sibTrans" cxnId="{42351F47-A24C-4626-BD14-250BC67BD070}">
      <dgm:prSet/>
      <dgm:spPr/>
      <dgm:t>
        <a:bodyPr/>
        <a:lstStyle/>
        <a:p>
          <a:endParaRPr lang="en-US"/>
        </a:p>
      </dgm:t>
    </dgm:pt>
    <dgm:pt modelId="{596DA92A-A7A9-4B8B-A7CE-9B7627AEAFDE}">
      <dgm:prSet phldr="0" custT="1"/>
      <dgm:spPr/>
      <dgm:t>
        <a:bodyPr/>
        <a:lstStyle/>
        <a:p>
          <a:r>
            <a:rPr lang="en-US" sz="1050" b="0">
              <a:latin typeface="Figtree" pitchFamily="2" charset="0"/>
            </a:rPr>
            <a:t>Umpqua Innovation Conference scheduled for January of 2025 (modified conference cadence from fall of 2023)</a:t>
          </a:r>
        </a:p>
      </dgm:t>
    </dgm:pt>
    <dgm:pt modelId="{9A3A8BC6-8984-4B9E-AC1B-24A1A327FA58}" type="parTrans" cxnId="{B8D47F22-4D77-48E4-821A-5495843A9A90}">
      <dgm:prSet/>
      <dgm:spPr/>
      <dgm:t>
        <a:bodyPr/>
        <a:lstStyle/>
        <a:p>
          <a:endParaRPr lang="en-US"/>
        </a:p>
      </dgm:t>
    </dgm:pt>
    <dgm:pt modelId="{35D46FA0-CC01-476C-B012-488C082ED298}" type="sibTrans" cxnId="{B8D47F22-4D77-48E4-821A-5495843A9A90}">
      <dgm:prSet/>
      <dgm:spPr/>
      <dgm:t>
        <a:bodyPr/>
        <a:lstStyle/>
        <a:p>
          <a:endParaRPr lang="en-US"/>
        </a:p>
      </dgm:t>
    </dgm:pt>
    <dgm:pt modelId="{3329CA26-D296-49B1-96C2-A767D1EACCC1}">
      <dgm:prSet phldr="0" custT="1"/>
      <dgm:spPr/>
      <dgm:t>
        <a:bodyPr/>
        <a:lstStyle/>
        <a:p>
          <a:r>
            <a:rPr lang="en-US" sz="1050" b="0">
              <a:latin typeface="Figtree" pitchFamily="2" charset="0"/>
            </a:rPr>
            <a:t>Adapt Integrated Health Care begins</a:t>
          </a:r>
          <a:r>
            <a:rPr lang="en-US" sz="1050" b="0">
              <a:latin typeface="Figtree" pitchFamily="2" charset="0"/>
              <a:ea typeface="Calibri"/>
              <a:cs typeface="Calibri"/>
            </a:rPr>
            <a:t> the process of selecting a contractor for their Recovery Campus; 6 contractors in the running</a:t>
          </a:r>
        </a:p>
      </dgm:t>
    </dgm:pt>
    <dgm:pt modelId="{65A8FC5A-A7E4-467A-B7D7-7E316F5C2842}" type="parTrans" cxnId="{5AACC5B0-21B8-4F60-9B06-A4729AD33626}">
      <dgm:prSet/>
      <dgm:spPr/>
      <dgm:t>
        <a:bodyPr/>
        <a:lstStyle/>
        <a:p>
          <a:endParaRPr lang="en-US"/>
        </a:p>
      </dgm:t>
    </dgm:pt>
    <dgm:pt modelId="{D5EC1B03-49A0-4A97-9217-495A153C7481}" type="sibTrans" cxnId="{5AACC5B0-21B8-4F60-9B06-A4729AD33626}">
      <dgm:prSet/>
      <dgm:spPr/>
      <dgm:t>
        <a:bodyPr/>
        <a:lstStyle/>
        <a:p>
          <a:endParaRPr lang="en-US"/>
        </a:p>
      </dgm:t>
    </dgm:pt>
    <dgm:pt modelId="{B0321139-68E2-431D-B592-E425627519D0}">
      <dgm:prSet phldr="0" custT="1"/>
      <dgm:spPr/>
      <dgm:t>
        <a:bodyPr/>
        <a:lstStyle/>
        <a:p>
          <a:r>
            <a:rPr lang="en-US" sz="1050" b="0">
              <a:latin typeface="Figtree" pitchFamily="2" charset="0"/>
            </a:rPr>
            <a:t>Hillside Terrace occupancy at 100%</a:t>
          </a:r>
        </a:p>
      </dgm:t>
    </dgm:pt>
    <dgm:pt modelId="{2B55A358-06A8-460F-B2CA-B7CF7696CD2B}" type="parTrans" cxnId="{1D4EF6F3-B3A6-4666-9A1C-713710E47410}">
      <dgm:prSet/>
      <dgm:spPr/>
      <dgm:t>
        <a:bodyPr/>
        <a:lstStyle/>
        <a:p>
          <a:endParaRPr lang="en-US"/>
        </a:p>
      </dgm:t>
    </dgm:pt>
    <dgm:pt modelId="{95A342B8-60BC-4D4F-8800-924629794103}" type="sibTrans" cxnId="{1D4EF6F3-B3A6-4666-9A1C-713710E47410}">
      <dgm:prSet/>
      <dgm:spPr/>
      <dgm:t>
        <a:bodyPr/>
        <a:lstStyle/>
        <a:p>
          <a:endParaRPr lang="en-US"/>
        </a:p>
      </dgm:t>
    </dgm:pt>
    <dgm:pt modelId="{23FC57B0-7735-48FC-9A59-7DC848325833}">
      <dgm:prSet phldr="0" custT="1"/>
      <dgm:spPr/>
      <dgm:t>
        <a:bodyPr/>
        <a:lstStyle/>
        <a:p>
          <a:r>
            <a:rPr lang="en-US" sz="1050" b="0">
              <a:latin typeface="Figtree" pitchFamily="2" charset="0"/>
              <a:ea typeface="Calibri"/>
              <a:cs typeface="Calibri"/>
            </a:rPr>
            <a:t>CHIP funding scheduled to be announced at the end of December 2024</a:t>
          </a:r>
        </a:p>
      </dgm:t>
    </dgm:pt>
    <dgm:pt modelId="{EA8ED2E4-6894-4D1A-9DF1-7782170F4FF2}" type="parTrans" cxnId="{D86C854D-639D-4C80-9D28-44AD85A9B3E3}">
      <dgm:prSet/>
      <dgm:spPr/>
      <dgm:t>
        <a:bodyPr/>
        <a:lstStyle/>
        <a:p>
          <a:endParaRPr lang="en-US"/>
        </a:p>
      </dgm:t>
    </dgm:pt>
    <dgm:pt modelId="{C503C72A-0B79-4A96-902A-5C21ED719316}" type="sibTrans" cxnId="{D86C854D-639D-4C80-9D28-44AD85A9B3E3}">
      <dgm:prSet/>
      <dgm:spPr/>
      <dgm:t>
        <a:bodyPr/>
        <a:lstStyle/>
        <a:p>
          <a:endParaRPr lang="en-US"/>
        </a:p>
      </dgm:t>
    </dgm:pt>
    <dgm:pt modelId="{A52EFD79-3442-4DDB-8F86-7CB3EA7699FD}">
      <dgm:prSet phldrT="[Text]" phldr="0" custT="1"/>
      <dgm:spPr/>
      <dgm:t>
        <a:bodyPr/>
        <a:lstStyle/>
        <a:p>
          <a:r>
            <a:rPr lang="en-US" sz="1050">
              <a:latin typeface="Figtree" pitchFamily="2" charset="0"/>
            </a:rPr>
            <a:t>Hosted Community Capacity Building Webinar in February 2024 to promote housing development</a:t>
          </a:r>
        </a:p>
      </dgm:t>
    </dgm:pt>
    <dgm:pt modelId="{32BB3F60-9EBF-4BB9-9E30-08F1B89DB097}" type="parTrans" cxnId="{7413B601-676B-426F-BAB3-25EF7CE18A9E}">
      <dgm:prSet/>
      <dgm:spPr/>
      <dgm:t>
        <a:bodyPr/>
        <a:lstStyle/>
        <a:p>
          <a:endParaRPr lang="en-US"/>
        </a:p>
      </dgm:t>
    </dgm:pt>
    <dgm:pt modelId="{54C04A79-512C-4F60-8EEA-B13AA91C1A3B}" type="sibTrans" cxnId="{7413B601-676B-426F-BAB3-25EF7CE18A9E}">
      <dgm:prSet/>
      <dgm:spPr/>
      <dgm:t>
        <a:bodyPr/>
        <a:lstStyle/>
        <a:p>
          <a:endParaRPr lang="en-US"/>
        </a:p>
      </dgm:t>
    </dgm:pt>
    <dgm:pt modelId="{AC95424F-5E03-466B-90B9-9620D14289E0}">
      <dgm:prSet phldr="0" custT="1"/>
      <dgm:spPr/>
      <dgm:t>
        <a:bodyPr/>
        <a:lstStyle/>
        <a:p>
          <a:r>
            <a:rPr lang="en-US" sz="1200" b="0">
              <a:latin typeface="Figtree" pitchFamily="2" charset="0"/>
            </a:rPr>
            <a:t>Hosted grant educational webinar May 2024 to support organizations in applying for UHA grant funding (including SHARE)</a:t>
          </a:r>
        </a:p>
      </dgm:t>
    </dgm:pt>
    <dgm:pt modelId="{2BE8EF2C-7D5C-4278-9857-45374E63A7A8}" type="parTrans" cxnId="{5690B614-0E61-4135-9D96-3FF69D06A279}">
      <dgm:prSet/>
      <dgm:spPr/>
      <dgm:t>
        <a:bodyPr/>
        <a:lstStyle/>
        <a:p>
          <a:endParaRPr lang="en-US"/>
        </a:p>
      </dgm:t>
    </dgm:pt>
    <dgm:pt modelId="{71E789DA-CFBE-4AC0-AC52-C66B61CF7A0D}" type="sibTrans" cxnId="{5690B614-0E61-4135-9D96-3FF69D06A279}">
      <dgm:prSet/>
      <dgm:spPr/>
      <dgm:t>
        <a:bodyPr/>
        <a:lstStyle/>
        <a:p>
          <a:endParaRPr lang="en-US"/>
        </a:p>
      </dgm:t>
    </dgm:pt>
    <dgm:pt modelId="{40D78DED-BA51-4FF8-947C-953894071E06}">
      <dgm:prSet phldr="0" custT="1"/>
      <dgm:spPr/>
      <dgm:t>
        <a:bodyPr/>
        <a:lstStyle/>
        <a:p>
          <a:r>
            <a:rPr lang="en-US" sz="1200" b="0">
              <a:latin typeface="Figtree" pitchFamily="2" charset="0"/>
            </a:rPr>
            <a:t>100% funding achieved for each development phase of the Adapt Recovery Campus</a:t>
          </a:r>
        </a:p>
      </dgm:t>
    </dgm:pt>
    <dgm:pt modelId="{56B9F6DC-EF2B-4591-B11B-1616154FED16}" type="parTrans" cxnId="{7EE61313-544E-4905-9321-730B0B191E70}">
      <dgm:prSet/>
      <dgm:spPr/>
      <dgm:t>
        <a:bodyPr/>
        <a:lstStyle/>
        <a:p>
          <a:endParaRPr lang="en-US"/>
        </a:p>
      </dgm:t>
    </dgm:pt>
    <dgm:pt modelId="{0A641239-247F-4F68-924C-E4995175B506}" type="sibTrans" cxnId="{7EE61313-544E-4905-9321-730B0B191E70}">
      <dgm:prSet/>
      <dgm:spPr/>
      <dgm:t>
        <a:bodyPr/>
        <a:lstStyle/>
        <a:p>
          <a:endParaRPr lang="en-US"/>
        </a:p>
      </dgm:t>
    </dgm:pt>
    <dgm:pt modelId="{AB713CFB-9365-47D3-8443-1DAA2DE21827}">
      <dgm:prSet phldrT="[Text]" phldr="0" custT="1"/>
      <dgm:spPr/>
      <dgm:t>
        <a:bodyPr/>
        <a:lstStyle/>
        <a:p>
          <a:r>
            <a:rPr lang="en-US" sz="1200">
              <a:latin typeface="Figtree" pitchFamily="2" charset="0"/>
            </a:rPr>
            <a:t>Adapt currently in the remodel phase of their 52-unit motel where UHA will have 10 beds for members with behavioral health needs in need of stable housing to promote safe discharge from Mercy Medical Center</a:t>
          </a:r>
        </a:p>
        <a:p>
          <a:r>
            <a:rPr lang="en-US" sz="1200">
              <a:latin typeface="Figtree" pitchFamily="2" charset="0"/>
            </a:rPr>
            <a:t>CHA of 2023 concluded housing was a need within the SDoH (Priority Area 1)- Details listed in next slide</a:t>
          </a:r>
        </a:p>
      </dgm:t>
    </dgm:pt>
    <dgm:pt modelId="{54F02DEE-9A6A-47CB-8EF6-A75FDE89CC64}" type="parTrans" cxnId="{AAF1762E-3BFD-4E19-9581-89924C4F6071}">
      <dgm:prSet/>
      <dgm:spPr/>
      <dgm:t>
        <a:bodyPr/>
        <a:lstStyle/>
        <a:p>
          <a:endParaRPr lang="en-US"/>
        </a:p>
      </dgm:t>
    </dgm:pt>
    <dgm:pt modelId="{262C9D96-EE19-43D5-8653-B691BF63BC6E}" type="sibTrans" cxnId="{AAF1762E-3BFD-4E19-9581-89924C4F6071}">
      <dgm:prSet/>
      <dgm:spPr/>
      <dgm:t>
        <a:bodyPr/>
        <a:lstStyle/>
        <a:p>
          <a:endParaRPr lang="en-US"/>
        </a:p>
      </dgm:t>
    </dgm:pt>
    <dgm:pt modelId="{3850F07A-42DD-4CE6-BB90-EE98A5F63E2A}" type="pres">
      <dgm:prSet presAssocID="{804FA3EA-7657-4859-AE7B-5E89CFF50593}" presName="root" presStyleCnt="0">
        <dgm:presLayoutVars>
          <dgm:chMax/>
          <dgm:chPref/>
          <dgm:animLvl val="lvl"/>
        </dgm:presLayoutVars>
      </dgm:prSet>
      <dgm:spPr/>
    </dgm:pt>
    <dgm:pt modelId="{A97459CC-0D0D-4FA1-8847-931D641D9E9E}" type="pres">
      <dgm:prSet presAssocID="{804FA3EA-7657-4859-AE7B-5E89CFF50593}" presName="divider" presStyleLbl="fgAcc1" presStyleIdx="0" presStyleCnt="5"/>
      <dgm:spPr>
        <a:solidFill>
          <a:schemeClr val="lt1">
            <a:alpha val="90000"/>
            <a:hueOff val="0"/>
            <a:satOff val="0"/>
            <a:lumOff val="0"/>
            <a:alphaOff val="0"/>
          </a:schemeClr>
        </a:solidFill>
        <a:ln w="19050" cap="flat" cmpd="sng" algn="ctr">
          <a:solidFill>
            <a:schemeClr val="accent1">
              <a:alpha val="90000"/>
              <a:hueOff val="0"/>
              <a:satOff val="0"/>
              <a:lumOff val="0"/>
              <a:alphaOff val="0"/>
            </a:schemeClr>
          </a:solidFill>
          <a:prstDash val="solid"/>
          <a:tailEnd type="triangle" w="lg" len="lg"/>
        </a:ln>
        <a:effectLst/>
      </dgm:spPr>
    </dgm:pt>
    <dgm:pt modelId="{F1B7A7CC-B64D-4240-88FA-654D2C52216D}" type="pres">
      <dgm:prSet presAssocID="{804FA3EA-7657-4859-AE7B-5E89CFF50593}" presName="nodes" presStyleCnt="0">
        <dgm:presLayoutVars>
          <dgm:chMax/>
          <dgm:chPref/>
          <dgm:animLvl val="lvl"/>
        </dgm:presLayoutVars>
      </dgm:prSet>
      <dgm:spPr/>
    </dgm:pt>
    <dgm:pt modelId="{E1245239-8019-4060-A1B1-FC6C6246D36A}" type="pres">
      <dgm:prSet presAssocID="{F6B84D3B-70F8-47CB-BD65-2C9D0615ED9E}" presName="composite" presStyleCnt="0"/>
      <dgm:spPr/>
    </dgm:pt>
    <dgm:pt modelId="{B2F3CF68-BB2B-4E4A-90FB-713795B6E9CE}" type="pres">
      <dgm:prSet presAssocID="{F6B84D3B-70F8-47CB-BD65-2C9D0615ED9E}" presName="ConnectorPoint" presStyleLbl="lnNode1" presStyleIdx="0" presStyleCnt="4"/>
      <dgm:spPr>
        <a:solidFill>
          <a:schemeClr val="accent1">
            <a:shade val="90000"/>
            <a:hueOff val="0"/>
            <a:satOff val="0"/>
            <a:lumOff val="0"/>
            <a:alphaOff val="0"/>
          </a:schemeClr>
        </a:solidFill>
        <a:ln w="6350" cap="flat" cmpd="sng" algn="ctr">
          <a:solidFill>
            <a:schemeClr val="lt1">
              <a:hueOff val="0"/>
              <a:satOff val="0"/>
              <a:lumOff val="0"/>
              <a:alphaOff val="0"/>
            </a:schemeClr>
          </a:solidFill>
          <a:prstDash val="solid"/>
        </a:ln>
        <a:effectLst/>
      </dgm:spPr>
    </dgm:pt>
    <dgm:pt modelId="{B48BA03D-3D7E-4353-9B47-992768656F9C}" type="pres">
      <dgm:prSet presAssocID="{F6B84D3B-70F8-47CB-BD65-2C9D0615ED9E}" presName="DropPinPlaceHolder" presStyleCnt="0"/>
      <dgm:spPr/>
    </dgm:pt>
    <dgm:pt modelId="{91D21972-544E-4617-8A23-5EF04B1E0736}" type="pres">
      <dgm:prSet presAssocID="{F6B84D3B-70F8-47CB-BD65-2C9D0615ED9E}" presName="DropPin" presStyleLbl="alignNode1" presStyleIdx="0" presStyleCnt="4"/>
      <dgm:spPr/>
    </dgm:pt>
    <dgm:pt modelId="{D2D53C39-6B80-4A80-939F-94E62DD0B551}" type="pres">
      <dgm:prSet presAssocID="{F6B84D3B-70F8-47CB-BD65-2C9D0615ED9E}" presName="Ellipse" presStyleLbl="fgAcc1" presStyleIdx="1" presStyleCnt="5"/>
      <dgm:spPr>
        <a:solidFill>
          <a:schemeClr val="lt1">
            <a:alpha val="90000"/>
            <a:hueOff val="0"/>
            <a:satOff val="0"/>
            <a:lumOff val="0"/>
            <a:alphaOff val="0"/>
          </a:schemeClr>
        </a:solidFill>
        <a:ln w="25400" cap="flat" cmpd="sng" algn="ctr">
          <a:noFill/>
          <a:prstDash val="solid"/>
        </a:ln>
        <a:effectLst/>
      </dgm:spPr>
    </dgm:pt>
    <dgm:pt modelId="{893323C0-372D-45FB-92A8-F657867CBBC0}" type="pres">
      <dgm:prSet presAssocID="{F6B84D3B-70F8-47CB-BD65-2C9D0615ED9E}" presName="L2TextContainer" presStyleLbl="revTx" presStyleIdx="0" presStyleCnt="8">
        <dgm:presLayoutVars>
          <dgm:bulletEnabled val="1"/>
        </dgm:presLayoutVars>
      </dgm:prSet>
      <dgm:spPr/>
    </dgm:pt>
    <dgm:pt modelId="{8B97086D-65A3-4257-9686-105F0CEA2625}" type="pres">
      <dgm:prSet presAssocID="{F6B84D3B-70F8-47CB-BD65-2C9D0615ED9E}" presName="L1TextContainer" presStyleLbl="revTx" presStyleIdx="1" presStyleCnt="8">
        <dgm:presLayoutVars>
          <dgm:chMax val="1"/>
          <dgm:chPref val="1"/>
          <dgm:bulletEnabled val="1"/>
        </dgm:presLayoutVars>
      </dgm:prSet>
      <dgm:spPr/>
    </dgm:pt>
    <dgm:pt modelId="{E94C33A6-54DB-45AA-9B14-05377082B726}" type="pres">
      <dgm:prSet presAssocID="{F6B84D3B-70F8-47CB-BD65-2C9D0615ED9E}" presName="ConnectLine" presStyleLbl="sibTrans1D1" presStyleIdx="0" presStyleCnt="4"/>
      <dgm:spPr>
        <a:noFill/>
        <a:ln w="12700" cap="flat" cmpd="sng" algn="ctr">
          <a:solidFill>
            <a:schemeClr val="accent1">
              <a:shade val="90000"/>
              <a:hueOff val="0"/>
              <a:satOff val="0"/>
              <a:lumOff val="0"/>
              <a:alphaOff val="0"/>
            </a:schemeClr>
          </a:solidFill>
          <a:prstDash val="dash"/>
        </a:ln>
        <a:effectLst/>
      </dgm:spPr>
    </dgm:pt>
    <dgm:pt modelId="{713B28FD-4A3F-4F1D-AA4C-E91C0F0F3144}" type="pres">
      <dgm:prSet presAssocID="{F6B84D3B-70F8-47CB-BD65-2C9D0615ED9E}" presName="EmptyPlaceHolder" presStyleCnt="0"/>
      <dgm:spPr/>
    </dgm:pt>
    <dgm:pt modelId="{440FD742-08F6-44DC-8DDE-72D8F97F4D52}" type="pres">
      <dgm:prSet presAssocID="{16ED146B-F49F-464A-BFF1-F5CC3B928749}" presName="spaceBetweenRectangles" presStyleCnt="0"/>
      <dgm:spPr/>
    </dgm:pt>
    <dgm:pt modelId="{89A2CECA-BEE3-47DF-9C30-35CDDC97B9F0}" type="pres">
      <dgm:prSet presAssocID="{2F891E55-2E22-44E0-8439-4166343693A2}" presName="composite" presStyleCnt="0"/>
      <dgm:spPr/>
    </dgm:pt>
    <dgm:pt modelId="{4C1C2D46-AC05-4BD2-9D00-3539FF19306D}" type="pres">
      <dgm:prSet presAssocID="{2F891E55-2E22-44E0-8439-4166343693A2}" presName="ConnectorPoint" presStyleLbl="lnNode1" presStyleIdx="1" presStyleCnt="4"/>
      <dgm:spPr>
        <a:solidFill>
          <a:schemeClr val="accent1">
            <a:shade val="90000"/>
            <a:hueOff val="19889"/>
            <a:satOff val="-4198"/>
            <a:lumOff val="11598"/>
            <a:alphaOff val="-16667"/>
          </a:schemeClr>
        </a:solidFill>
        <a:ln w="6350" cap="flat" cmpd="sng" algn="ctr">
          <a:solidFill>
            <a:schemeClr val="lt1">
              <a:hueOff val="0"/>
              <a:satOff val="0"/>
              <a:lumOff val="0"/>
              <a:alphaOff val="0"/>
            </a:schemeClr>
          </a:solidFill>
          <a:prstDash val="solid"/>
        </a:ln>
        <a:effectLst/>
      </dgm:spPr>
    </dgm:pt>
    <dgm:pt modelId="{65B7421E-7CFF-42E1-90DE-210AE8D66A5B}" type="pres">
      <dgm:prSet presAssocID="{2F891E55-2E22-44E0-8439-4166343693A2}" presName="DropPinPlaceHolder" presStyleCnt="0"/>
      <dgm:spPr/>
    </dgm:pt>
    <dgm:pt modelId="{BCBFFB55-BAFA-4A8B-8665-D863900B8F93}" type="pres">
      <dgm:prSet presAssocID="{2F891E55-2E22-44E0-8439-4166343693A2}" presName="DropPin" presStyleLbl="alignNode1" presStyleIdx="1" presStyleCnt="4"/>
      <dgm:spPr/>
    </dgm:pt>
    <dgm:pt modelId="{0F6317BB-0089-4465-9CFF-2B26F555160E}" type="pres">
      <dgm:prSet presAssocID="{2F891E55-2E22-44E0-8439-4166343693A2}" presName="Ellipse" presStyleLbl="fgAcc1" presStyleIdx="2" presStyleCnt="5"/>
      <dgm:spPr>
        <a:solidFill>
          <a:schemeClr val="lt1">
            <a:alpha val="90000"/>
            <a:hueOff val="0"/>
            <a:satOff val="0"/>
            <a:lumOff val="0"/>
            <a:alphaOff val="0"/>
          </a:schemeClr>
        </a:solidFill>
        <a:ln w="25400" cap="flat" cmpd="sng" algn="ctr">
          <a:noFill/>
          <a:prstDash val="solid"/>
        </a:ln>
        <a:effectLst/>
      </dgm:spPr>
    </dgm:pt>
    <dgm:pt modelId="{955C4CDE-8CE7-492F-96E9-436EECBD7C44}" type="pres">
      <dgm:prSet presAssocID="{2F891E55-2E22-44E0-8439-4166343693A2}" presName="L2TextContainer" presStyleLbl="revTx" presStyleIdx="2" presStyleCnt="8">
        <dgm:presLayoutVars>
          <dgm:bulletEnabled val="1"/>
        </dgm:presLayoutVars>
      </dgm:prSet>
      <dgm:spPr/>
    </dgm:pt>
    <dgm:pt modelId="{E9E6FDC5-52FB-4B93-817D-C1EB9DE819A9}" type="pres">
      <dgm:prSet presAssocID="{2F891E55-2E22-44E0-8439-4166343693A2}" presName="L1TextContainer" presStyleLbl="revTx" presStyleIdx="3" presStyleCnt="8" custLinFactNeighborX="-1891" custLinFactNeighborY="24621">
        <dgm:presLayoutVars>
          <dgm:chMax val="1"/>
          <dgm:chPref val="1"/>
          <dgm:bulletEnabled val="1"/>
        </dgm:presLayoutVars>
      </dgm:prSet>
      <dgm:spPr/>
    </dgm:pt>
    <dgm:pt modelId="{483EAA08-E0C3-49AA-BFD3-5D4CFA069CC1}" type="pres">
      <dgm:prSet presAssocID="{2F891E55-2E22-44E0-8439-4166343693A2}" presName="ConnectLine" presStyleLbl="sibTrans1D1" presStyleIdx="1" presStyleCnt="4"/>
      <dgm:spPr>
        <a:noFill/>
        <a:ln w="12700" cap="flat" cmpd="sng" algn="ctr">
          <a:solidFill>
            <a:schemeClr val="accent1">
              <a:shade val="90000"/>
              <a:hueOff val="19889"/>
              <a:satOff val="-4198"/>
              <a:lumOff val="11598"/>
              <a:alphaOff val="0"/>
            </a:schemeClr>
          </a:solidFill>
          <a:prstDash val="dash"/>
        </a:ln>
        <a:effectLst/>
      </dgm:spPr>
    </dgm:pt>
    <dgm:pt modelId="{1FACDA32-8383-446E-8294-474AF1F1357D}" type="pres">
      <dgm:prSet presAssocID="{2F891E55-2E22-44E0-8439-4166343693A2}" presName="EmptyPlaceHolder" presStyleCnt="0"/>
      <dgm:spPr/>
    </dgm:pt>
    <dgm:pt modelId="{FF863677-DDA9-466D-842E-D3AF27B0629A}" type="pres">
      <dgm:prSet presAssocID="{D2F4C50C-F4CB-43B0-A13B-4A1ED321524C}" presName="spaceBetweenRectangles" presStyleCnt="0"/>
      <dgm:spPr/>
    </dgm:pt>
    <dgm:pt modelId="{AD88C843-4776-472D-AE96-F4A8023775FA}" type="pres">
      <dgm:prSet presAssocID="{5FF614B5-246C-4877-92E0-C3612722D8A2}" presName="composite" presStyleCnt="0"/>
      <dgm:spPr/>
    </dgm:pt>
    <dgm:pt modelId="{02F62B47-5CEB-4BC8-BDD3-DEE6CFB2AFCA}" type="pres">
      <dgm:prSet presAssocID="{5FF614B5-246C-4877-92E0-C3612722D8A2}" presName="ConnectorPoint" presStyleLbl="lnNode1" presStyleIdx="2" presStyleCnt="4"/>
      <dgm:spPr>
        <a:solidFill>
          <a:schemeClr val="accent1">
            <a:shade val="90000"/>
            <a:hueOff val="39779"/>
            <a:satOff val="-8396"/>
            <a:lumOff val="23197"/>
            <a:alphaOff val="-33333"/>
          </a:schemeClr>
        </a:solidFill>
        <a:ln w="6350" cap="flat" cmpd="sng" algn="ctr">
          <a:solidFill>
            <a:schemeClr val="lt1">
              <a:hueOff val="0"/>
              <a:satOff val="0"/>
              <a:lumOff val="0"/>
              <a:alphaOff val="0"/>
            </a:schemeClr>
          </a:solidFill>
          <a:prstDash val="solid"/>
        </a:ln>
        <a:effectLst/>
      </dgm:spPr>
    </dgm:pt>
    <dgm:pt modelId="{449ADE88-BF61-4BB9-8DE5-5B70F1F21859}" type="pres">
      <dgm:prSet presAssocID="{5FF614B5-246C-4877-92E0-C3612722D8A2}" presName="DropPinPlaceHolder" presStyleCnt="0"/>
      <dgm:spPr/>
    </dgm:pt>
    <dgm:pt modelId="{D4013C9A-AE0C-4CD1-8B5A-47B13E818DC3}" type="pres">
      <dgm:prSet presAssocID="{5FF614B5-246C-4877-92E0-C3612722D8A2}" presName="DropPin" presStyleLbl="alignNode1" presStyleIdx="2" presStyleCnt="4"/>
      <dgm:spPr/>
    </dgm:pt>
    <dgm:pt modelId="{DB1C61E7-FE9B-4F9F-BB7A-44DD2FE34882}" type="pres">
      <dgm:prSet presAssocID="{5FF614B5-246C-4877-92E0-C3612722D8A2}" presName="Ellipse" presStyleLbl="fgAcc1" presStyleIdx="3" presStyleCnt="5"/>
      <dgm:spPr>
        <a:solidFill>
          <a:schemeClr val="lt1">
            <a:alpha val="90000"/>
            <a:hueOff val="0"/>
            <a:satOff val="0"/>
            <a:lumOff val="0"/>
            <a:alphaOff val="0"/>
          </a:schemeClr>
        </a:solidFill>
        <a:ln w="25400" cap="flat" cmpd="sng" algn="ctr">
          <a:noFill/>
          <a:prstDash val="solid"/>
        </a:ln>
        <a:effectLst/>
      </dgm:spPr>
    </dgm:pt>
    <dgm:pt modelId="{EB2DCCF3-A671-4771-8233-C3291C139B4A}" type="pres">
      <dgm:prSet presAssocID="{5FF614B5-246C-4877-92E0-C3612722D8A2}" presName="L2TextContainer" presStyleLbl="revTx" presStyleIdx="4" presStyleCnt="8">
        <dgm:presLayoutVars>
          <dgm:bulletEnabled val="1"/>
        </dgm:presLayoutVars>
      </dgm:prSet>
      <dgm:spPr/>
    </dgm:pt>
    <dgm:pt modelId="{41E3EF96-BFA4-41E8-AEF0-D67498DB8005}" type="pres">
      <dgm:prSet presAssocID="{5FF614B5-246C-4877-92E0-C3612722D8A2}" presName="L1TextContainer" presStyleLbl="revTx" presStyleIdx="5" presStyleCnt="8" custLinFactNeighborX="5153" custLinFactNeighborY="-17587">
        <dgm:presLayoutVars>
          <dgm:chMax val="1"/>
          <dgm:chPref val="1"/>
          <dgm:bulletEnabled val="1"/>
        </dgm:presLayoutVars>
      </dgm:prSet>
      <dgm:spPr/>
    </dgm:pt>
    <dgm:pt modelId="{5D6234DD-1A2A-4243-BB5F-D550C2FA8F47}" type="pres">
      <dgm:prSet presAssocID="{5FF614B5-246C-4877-92E0-C3612722D8A2}" presName="ConnectLine" presStyleLbl="sibTrans1D1" presStyleIdx="2" presStyleCnt="4"/>
      <dgm:spPr>
        <a:noFill/>
        <a:ln w="12700" cap="flat" cmpd="sng" algn="ctr">
          <a:solidFill>
            <a:schemeClr val="accent1">
              <a:shade val="90000"/>
              <a:hueOff val="39779"/>
              <a:satOff val="-8396"/>
              <a:lumOff val="23197"/>
              <a:alphaOff val="0"/>
            </a:schemeClr>
          </a:solidFill>
          <a:prstDash val="dash"/>
        </a:ln>
        <a:effectLst/>
      </dgm:spPr>
    </dgm:pt>
    <dgm:pt modelId="{FB7A7816-26CA-4903-B241-C0D6AA64840C}" type="pres">
      <dgm:prSet presAssocID="{5FF614B5-246C-4877-92E0-C3612722D8A2}" presName="EmptyPlaceHolder" presStyleCnt="0"/>
      <dgm:spPr/>
    </dgm:pt>
    <dgm:pt modelId="{84C3A955-8DA3-49F5-83B9-8B5360C397F1}" type="pres">
      <dgm:prSet presAssocID="{6E0330FE-4EDD-421C-8F02-5485D79336F6}" presName="spaceBetweenRectangles" presStyleCnt="0"/>
      <dgm:spPr/>
    </dgm:pt>
    <dgm:pt modelId="{9C0ED9C9-B0B6-4F33-9569-A11EF5E2358F}" type="pres">
      <dgm:prSet presAssocID="{26179DC0-E5ED-4567-ADDB-1FCCE96E3BD1}" presName="composite" presStyleCnt="0"/>
      <dgm:spPr/>
    </dgm:pt>
    <dgm:pt modelId="{A135B225-0BE3-4000-9A42-FF609490DD2E}" type="pres">
      <dgm:prSet presAssocID="{26179DC0-E5ED-4567-ADDB-1FCCE96E3BD1}" presName="ConnectorPoint" presStyleLbl="lnNode1" presStyleIdx="3" presStyleCnt="4"/>
      <dgm:spPr>
        <a:solidFill>
          <a:schemeClr val="accent1">
            <a:shade val="90000"/>
            <a:hueOff val="59668"/>
            <a:satOff val="-12594"/>
            <a:lumOff val="34795"/>
            <a:alphaOff val="-50000"/>
          </a:schemeClr>
        </a:solidFill>
        <a:ln w="6350" cap="flat" cmpd="sng" algn="ctr">
          <a:solidFill>
            <a:schemeClr val="lt1">
              <a:hueOff val="0"/>
              <a:satOff val="0"/>
              <a:lumOff val="0"/>
              <a:alphaOff val="0"/>
            </a:schemeClr>
          </a:solidFill>
          <a:prstDash val="solid"/>
        </a:ln>
        <a:effectLst/>
      </dgm:spPr>
    </dgm:pt>
    <dgm:pt modelId="{88E8317E-BB7A-4CCE-A4B7-E57AAB1DECA4}" type="pres">
      <dgm:prSet presAssocID="{26179DC0-E5ED-4567-ADDB-1FCCE96E3BD1}" presName="DropPinPlaceHolder" presStyleCnt="0"/>
      <dgm:spPr/>
    </dgm:pt>
    <dgm:pt modelId="{4EBA0AA5-5040-43DD-BE6D-E34672F42825}" type="pres">
      <dgm:prSet presAssocID="{26179DC0-E5ED-4567-ADDB-1FCCE96E3BD1}" presName="DropPin" presStyleLbl="alignNode1" presStyleIdx="3" presStyleCnt="4"/>
      <dgm:spPr/>
    </dgm:pt>
    <dgm:pt modelId="{B6E39880-C2FE-4045-AC3F-38D73EA5E3D1}" type="pres">
      <dgm:prSet presAssocID="{26179DC0-E5ED-4567-ADDB-1FCCE96E3BD1}" presName="Ellipse" presStyleLbl="fgAcc1" presStyleIdx="4" presStyleCnt="5"/>
      <dgm:spPr>
        <a:solidFill>
          <a:schemeClr val="lt1">
            <a:alpha val="90000"/>
            <a:hueOff val="0"/>
            <a:satOff val="0"/>
            <a:lumOff val="0"/>
            <a:alphaOff val="0"/>
          </a:schemeClr>
        </a:solidFill>
        <a:ln w="25400" cap="flat" cmpd="sng" algn="ctr">
          <a:noFill/>
          <a:prstDash val="solid"/>
        </a:ln>
        <a:effectLst/>
      </dgm:spPr>
    </dgm:pt>
    <dgm:pt modelId="{910C1FEC-20CB-49FA-8471-24D6BC85695C}" type="pres">
      <dgm:prSet presAssocID="{26179DC0-E5ED-4567-ADDB-1FCCE96E3BD1}" presName="L2TextContainer" presStyleLbl="revTx" presStyleIdx="6" presStyleCnt="8">
        <dgm:presLayoutVars>
          <dgm:bulletEnabled val="1"/>
        </dgm:presLayoutVars>
      </dgm:prSet>
      <dgm:spPr/>
    </dgm:pt>
    <dgm:pt modelId="{1BCBB521-59A5-4757-91C2-2DA1051981CA}" type="pres">
      <dgm:prSet presAssocID="{26179DC0-E5ED-4567-ADDB-1FCCE96E3BD1}" presName="L1TextContainer" presStyleLbl="revTx" presStyleIdx="7" presStyleCnt="8">
        <dgm:presLayoutVars>
          <dgm:chMax val="1"/>
          <dgm:chPref val="1"/>
          <dgm:bulletEnabled val="1"/>
        </dgm:presLayoutVars>
      </dgm:prSet>
      <dgm:spPr/>
    </dgm:pt>
    <dgm:pt modelId="{EF59A41E-9D66-47DE-B080-F726813DC643}" type="pres">
      <dgm:prSet presAssocID="{26179DC0-E5ED-4567-ADDB-1FCCE96E3BD1}" presName="ConnectLine" presStyleLbl="sibTrans1D1" presStyleIdx="3" presStyleCnt="4"/>
      <dgm:spPr>
        <a:noFill/>
        <a:ln w="12700" cap="flat" cmpd="sng" algn="ctr">
          <a:solidFill>
            <a:schemeClr val="accent1">
              <a:shade val="90000"/>
              <a:hueOff val="59668"/>
              <a:satOff val="-12594"/>
              <a:lumOff val="34795"/>
              <a:alphaOff val="0"/>
            </a:schemeClr>
          </a:solidFill>
          <a:prstDash val="dash"/>
        </a:ln>
        <a:effectLst/>
      </dgm:spPr>
    </dgm:pt>
    <dgm:pt modelId="{F49D853A-DF46-40DB-9B3D-A91663F859BB}" type="pres">
      <dgm:prSet presAssocID="{26179DC0-E5ED-4567-ADDB-1FCCE96E3BD1}" presName="EmptyPlaceHolder" presStyleCnt="0"/>
      <dgm:spPr/>
    </dgm:pt>
  </dgm:ptLst>
  <dgm:cxnLst>
    <dgm:cxn modelId="{7413B601-676B-426F-BAB3-25EF7CE18A9E}" srcId="{5FF614B5-246C-4877-92E0-C3612722D8A2}" destId="{A52EFD79-3442-4DDB-8F86-7CB3EA7699FD}" srcOrd="0" destOrd="0" parTransId="{32BB3F60-9EBF-4BB9-9E30-08F1B89DB097}" sibTransId="{54C04A79-512C-4F60-8EEA-B13AA91C1A3B}"/>
    <dgm:cxn modelId="{8CE94207-3918-4B1E-9376-2BA365EE7ED9}" srcId="{804FA3EA-7657-4859-AE7B-5E89CFF50593}" destId="{F6B84D3B-70F8-47CB-BD65-2C9D0615ED9E}" srcOrd="0" destOrd="0" parTransId="{D0320F96-3986-491F-A4BF-18A14F1FCF86}" sibTransId="{16ED146B-F49F-464A-BFF1-F5CC3B928749}"/>
    <dgm:cxn modelId="{5676C40D-D955-469D-BA57-CB24F99F4B73}" srcId="{804FA3EA-7657-4859-AE7B-5E89CFF50593}" destId="{5FF614B5-246C-4877-92E0-C3612722D8A2}" srcOrd="2" destOrd="0" parTransId="{C7926A89-D242-42E7-BD35-F4265B01C492}" sibTransId="{6E0330FE-4EDD-421C-8F02-5485D79336F6}"/>
    <dgm:cxn modelId="{7EE61313-544E-4905-9321-730B0B191E70}" srcId="{5FF614B5-246C-4877-92E0-C3612722D8A2}" destId="{40D78DED-BA51-4FF8-947C-953894071E06}" srcOrd="2" destOrd="0" parTransId="{56B9F6DC-EF2B-4591-B11B-1616154FED16}" sibTransId="{0A641239-247F-4F68-924C-E4995175B506}"/>
    <dgm:cxn modelId="{5690B614-0E61-4135-9D96-3FF69D06A279}" srcId="{5FF614B5-246C-4877-92E0-C3612722D8A2}" destId="{AC95424F-5E03-466B-90B9-9620D14289E0}" srcOrd="1" destOrd="0" parTransId="{2BE8EF2C-7D5C-4278-9857-45374E63A7A8}" sibTransId="{71E789DA-CFBE-4AC0-AC52-C66B61CF7A0D}"/>
    <dgm:cxn modelId="{DC164E17-AB6F-4C85-872B-A0B31F9E0D77}" type="presOf" srcId="{AB713CFB-9365-47D3-8443-1DAA2DE21827}" destId="{955C4CDE-8CE7-492F-96E9-436EECBD7C44}" srcOrd="0" destOrd="0" presId="urn:microsoft.com/office/officeart/2017/3/layout/DropPinTimeline"/>
    <dgm:cxn modelId="{B8D47F22-4D77-48E4-821A-5495843A9A90}" srcId="{F6B84D3B-70F8-47CB-BD65-2C9D0615ED9E}" destId="{596DA92A-A7A9-4B8B-A7CE-9B7627AEAFDE}" srcOrd="1" destOrd="0" parTransId="{9A3A8BC6-8984-4B9E-AC1B-24A1A327FA58}" sibTransId="{35D46FA0-CC01-476C-B012-488C082ED298}"/>
    <dgm:cxn modelId="{5D68712A-9E1C-4D3D-BDF6-EABD438BB2B7}" type="presOf" srcId="{804FA3EA-7657-4859-AE7B-5E89CFF50593}" destId="{3850F07A-42DD-4CE6-BB90-EE98A5F63E2A}" srcOrd="0" destOrd="0" presId="urn:microsoft.com/office/officeart/2017/3/layout/DropPinTimeline"/>
    <dgm:cxn modelId="{AAF1762E-3BFD-4E19-9581-89924C4F6071}" srcId="{2F891E55-2E22-44E0-8439-4166343693A2}" destId="{AB713CFB-9365-47D3-8443-1DAA2DE21827}" srcOrd="0" destOrd="0" parTransId="{54F02DEE-9A6A-47CB-8EF6-A75FDE89CC64}" sibTransId="{262C9D96-EE19-43D5-8653-B691BF63BC6E}"/>
    <dgm:cxn modelId="{E1879039-B162-44BE-8FFF-8D245B399A8A}" type="presOf" srcId="{23FC57B0-7735-48FC-9A59-7DC848325833}" destId="{910C1FEC-20CB-49FA-8471-24D6BC85695C}" srcOrd="0" destOrd="0" presId="urn:microsoft.com/office/officeart/2017/3/layout/DropPinTimeline"/>
    <dgm:cxn modelId="{42351F47-A24C-4626-BD14-250BC67BD070}" srcId="{804FA3EA-7657-4859-AE7B-5E89CFF50593}" destId="{26179DC0-E5ED-4567-ADDB-1FCCE96E3BD1}" srcOrd="3" destOrd="0" parTransId="{9BBFB1A8-F842-47EE-A16D-8A9552EC5CAB}" sibTransId="{C0FCE8D4-7918-4F89-87FB-376EC3E7A5CA}"/>
    <dgm:cxn modelId="{D86C854D-639D-4C80-9D28-44AD85A9B3E3}" srcId="{26179DC0-E5ED-4567-ADDB-1FCCE96E3BD1}" destId="{23FC57B0-7735-48FC-9A59-7DC848325833}" srcOrd="0" destOrd="0" parTransId="{EA8ED2E4-6894-4D1A-9DF1-7782170F4FF2}" sibTransId="{C503C72A-0B79-4A96-902A-5C21ED719316}"/>
    <dgm:cxn modelId="{BD60A974-170B-4295-B42B-33D9F928DCD6}" type="presOf" srcId="{3329CA26-D296-49B1-96C2-A767D1EACCC1}" destId="{910C1FEC-20CB-49FA-8471-24D6BC85695C}" srcOrd="0" destOrd="1" presId="urn:microsoft.com/office/officeart/2017/3/layout/DropPinTimeline"/>
    <dgm:cxn modelId="{2B5A6E56-109B-4B6D-AFCE-67EB8AF10A0C}" type="presOf" srcId="{5FF614B5-246C-4877-92E0-C3612722D8A2}" destId="{41E3EF96-BFA4-41E8-AEF0-D67498DB8005}" srcOrd="0" destOrd="0" presId="urn:microsoft.com/office/officeart/2017/3/layout/DropPinTimeline"/>
    <dgm:cxn modelId="{09101795-4B8C-44A0-B67E-869672D366BA}" type="presOf" srcId="{AC95424F-5E03-466B-90B9-9620D14289E0}" destId="{EB2DCCF3-A671-4771-8233-C3291C139B4A}" srcOrd="0" destOrd="1" presId="urn:microsoft.com/office/officeart/2017/3/layout/DropPinTimeline"/>
    <dgm:cxn modelId="{AEC38C96-1397-476E-9245-F702EE661901}" type="presOf" srcId="{D6A8F65F-61AE-42DA-9BAF-FEB96AA3A601}" destId="{893323C0-372D-45FB-92A8-F657867CBBC0}" srcOrd="0" destOrd="0" presId="urn:microsoft.com/office/officeart/2017/3/layout/DropPinTimeline"/>
    <dgm:cxn modelId="{F72370AC-398B-4262-A55A-D639E31F98DE}" type="presOf" srcId="{596DA92A-A7A9-4B8B-A7CE-9B7627AEAFDE}" destId="{893323C0-372D-45FB-92A8-F657867CBBC0}" srcOrd="0" destOrd="1" presId="urn:microsoft.com/office/officeart/2017/3/layout/DropPinTimeline"/>
    <dgm:cxn modelId="{5AACC5B0-21B8-4F60-9B06-A4729AD33626}" srcId="{26179DC0-E5ED-4567-ADDB-1FCCE96E3BD1}" destId="{3329CA26-D296-49B1-96C2-A767D1EACCC1}" srcOrd="1" destOrd="0" parTransId="{65A8FC5A-A7E4-467A-B7D7-7E316F5C2842}" sibTransId="{D5EC1B03-49A0-4A97-9217-495A153C7481}"/>
    <dgm:cxn modelId="{3B2AB5BE-EA51-4469-A276-F10C8620DAB5}" type="presOf" srcId="{A52EFD79-3442-4DDB-8F86-7CB3EA7699FD}" destId="{EB2DCCF3-A671-4771-8233-C3291C139B4A}" srcOrd="0" destOrd="0" presId="urn:microsoft.com/office/officeart/2017/3/layout/DropPinTimeline"/>
    <dgm:cxn modelId="{C3DE3FC0-DC81-405E-824A-0E46F4370A42}" type="presOf" srcId="{2F891E55-2E22-44E0-8439-4166343693A2}" destId="{E9E6FDC5-52FB-4B93-817D-C1EB9DE819A9}" srcOrd="0" destOrd="0" presId="urn:microsoft.com/office/officeart/2017/3/layout/DropPinTimeline"/>
    <dgm:cxn modelId="{C6122CC1-76AD-47B4-A4A5-10248008CE69}" type="presOf" srcId="{B0321139-68E2-431D-B592-E425627519D0}" destId="{893323C0-372D-45FB-92A8-F657867CBBC0}" srcOrd="0" destOrd="2" presId="urn:microsoft.com/office/officeart/2017/3/layout/DropPinTimeline"/>
    <dgm:cxn modelId="{970855CC-7936-4EA8-9E0D-F66F20D30971}" srcId="{804FA3EA-7657-4859-AE7B-5E89CFF50593}" destId="{2F891E55-2E22-44E0-8439-4166343693A2}" srcOrd="1" destOrd="0" parTransId="{3041A0C8-4B49-475E-A55A-8598C0F0C9F8}" sibTransId="{D2F4C50C-F4CB-43B0-A13B-4A1ED321524C}"/>
    <dgm:cxn modelId="{DC4921CE-E87A-4793-AE51-2E8F93DC961A}" srcId="{F6B84D3B-70F8-47CB-BD65-2C9D0615ED9E}" destId="{D6A8F65F-61AE-42DA-9BAF-FEB96AA3A601}" srcOrd="0" destOrd="0" parTransId="{093AA888-E377-48BF-BB4F-B8C84B541AAD}" sibTransId="{212944C8-3F4A-49C0-82FF-E45DD95CF0A5}"/>
    <dgm:cxn modelId="{32E4ACD6-54C8-49DC-B719-11F5A84C0C1E}" type="presOf" srcId="{F6B84D3B-70F8-47CB-BD65-2C9D0615ED9E}" destId="{8B97086D-65A3-4257-9686-105F0CEA2625}" srcOrd="0" destOrd="0" presId="urn:microsoft.com/office/officeart/2017/3/layout/DropPinTimeline"/>
    <dgm:cxn modelId="{6603F5EC-F6B1-48F4-AC2D-E0C1C1D27D12}" type="presOf" srcId="{26179DC0-E5ED-4567-ADDB-1FCCE96E3BD1}" destId="{1BCBB521-59A5-4757-91C2-2DA1051981CA}" srcOrd="0" destOrd="0" presId="urn:microsoft.com/office/officeart/2017/3/layout/DropPinTimeline"/>
    <dgm:cxn modelId="{1D4EF6F3-B3A6-4666-9A1C-713710E47410}" srcId="{F6B84D3B-70F8-47CB-BD65-2C9D0615ED9E}" destId="{B0321139-68E2-431D-B592-E425627519D0}" srcOrd="2" destOrd="0" parTransId="{2B55A358-06A8-460F-B2CA-B7CF7696CD2B}" sibTransId="{95A342B8-60BC-4D4F-8800-924629794103}"/>
    <dgm:cxn modelId="{3F867EF5-8DE5-4A18-8AD5-CA2C922986F4}" type="presOf" srcId="{40D78DED-BA51-4FF8-947C-953894071E06}" destId="{EB2DCCF3-A671-4771-8233-C3291C139B4A}" srcOrd="0" destOrd="2" presId="urn:microsoft.com/office/officeart/2017/3/layout/DropPinTimeline"/>
    <dgm:cxn modelId="{61A03FF1-41F4-4AB9-BC85-98D083ECB1C8}" type="presParOf" srcId="{3850F07A-42DD-4CE6-BB90-EE98A5F63E2A}" destId="{A97459CC-0D0D-4FA1-8847-931D641D9E9E}" srcOrd="0" destOrd="0" presId="urn:microsoft.com/office/officeart/2017/3/layout/DropPinTimeline"/>
    <dgm:cxn modelId="{5C06F62D-8A1D-4BFB-9217-D92F463CFE9C}" type="presParOf" srcId="{3850F07A-42DD-4CE6-BB90-EE98A5F63E2A}" destId="{F1B7A7CC-B64D-4240-88FA-654D2C52216D}" srcOrd="1" destOrd="0" presId="urn:microsoft.com/office/officeart/2017/3/layout/DropPinTimeline"/>
    <dgm:cxn modelId="{FA898EBD-6625-423F-8C4E-DA8B602D3126}" type="presParOf" srcId="{F1B7A7CC-B64D-4240-88FA-654D2C52216D}" destId="{E1245239-8019-4060-A1B1-FC6C6246D36A}" srcOrd="0" destOrd="0" presId="urn:microsoft.com/office/officeart/2017/3/layout/DropPinTimeline"/>
    <dgm:cxn modelId="{910D81D1-5C40-4E78-8133-C3CEC015BC23}" type="presParOf" srcId="{E1245239-8019-4060-A1B1-FC6C6246D36A}" destId="{B2F3CF68-BB2B-4E4A-90FB-713795B6E9CE}" srcOrd="0" destOrd="0" presId="urn:microsoft.com/office/officeart/2017/3/layout/DropPinTimeline"/>
    <dgm:cxn modelId="{A68EEF73-4A11-4D1D-ACCA-8329B9B739FA}" type="presParOf" srcId="{E1245239-8019-4060-A1B1-FC6C6246D36A}" destId="{B48BA03D-3D7E-4353-9B47-992768656F9C}" srcOrd="1" destOrd="0" presId="urn:microsoft.com/office/officeart/2017/3/layout/DropPinTimeline"/>
    <dgm:cxn modelId="{ED1E3AFD-DB3A-461D-9686-4995956A58F6}" type="presParOf" srcId="{B48BA03D-3D7E-4353-9B47-992768656F9C}" destId="{91D21972-544E-4617-8A23-5EF04B1E0736}" srcOrd="0" destOrd="0" presId="urn:microsoft.com/office/officeart/2017/3/layout/DropPinTimeline"/>
    <dgm:cxn modelId="{2F9A433B-0C7F-49F8-BD89-9FC699151189}" type="presParOf" srcId="{B48BA03D-3D7E-4353-9B47-992768656F9C}" destId="{D2D53C39-6B80-4A80-939F-94E62DD0B551}" srcOrd="1" destOrd="0" presId="urn:microsoft.com/office/officeart/2017/3/layout/DropPinTimeline"/>
    <dgm:cxn modelId="{7F429B74-AFA0-4798-827C-9C2E841E9014}" type="presParOf" srcId="{E1245239-8019-4060-A1B1-FC6C6246D36A}" destId="{893323C0-372D-45FB-92A8-F657867CBBC0}" srcOrd="2" destOrd="0" presId="urn:microsoft.com/office/officeart/2017/3/layout/DropPinTimeline"/>
    <dgm:cxn modelId="{AE088E9D-462A-49E7-ABA1-504A3AB80E9A}" type="presParOf" srcId="{E1245239-8019-4060-A1B1-FC6C6246D36A}" destId="{8B97086D-65A3-4257-9686-105F0CEA2625}" srcOrd="3" destOrd="0" presId="urn:microsoft.com/office/officeart/2017/3/layout/DropPinTimeline"/>
    <dgm:cxn modelId="{10401E7B-CDDC-4DF6-997A-DEF6B869422C}" type="presParOf" srcId="{E1245239-8019-4060-A1B1-FC6C6246D36A}" destId="{E94C33A6-54DB-45AA-9B14-05377082B726}" srcOrd="4" destOrd="0" presId="urn:microsoft.com/office/officeart/2017/3/layout/DropPinTimeline"/>
    <dgm:cxn modelId="{451A0A8D-F63B-4F92-B872-8D8EAD7F50B4}" type="presParOf" srcId="{E1245239-8019-4060-A1B1-FC6C6246D36A}" destId="{713B28FD-4A3F-4F1D-AA4C-E91C0F0F3144}" srcOrd="5" destOrd="0" presId="urn:microsoft.com/office/officeart/2017/3/layout/DropPinTimeline"/>
    <dgm:cxn modelId="{86C3F3D5-034B-4C12-8AE0-D742818A93BA}" type="presParOf" srcId="{F1B7A7CC-B64D-4240-88FA-654D2C52216D}" destId="{440FD742-08F6-44DC-8DDE-72D8F97F4D52}" srcOrd="1" destOrd="0" presId="urn:microsoft.com/office/officeart/2017/3/layout/DropPinTimeline"/>
    <dgm:cxn modelId="{30AFF22F-3E87-455C-9A6C-650A6088510D}" type="presParOf" srcId="{F1B7A7CC-B64D-4240-88FA-654D2C52216D}" destId="{89A2CECA-BEE3-47DF-9C30-35CDDC97B9F0}" srcOrd="2" destOrd="0" presId="urn:microsoft.com/office/officeart/2017/3/layout/DropPinTimeline"/>
    <dgm:cxn modelId="{9C17A3BD-F632-42B3-B4FF-E93D7F3D8AD4}" type="presParOf" srcId="{89A2CECA-BEE3-47DF-9C30-35CDDC97B9F0}" destId="{4C1C2D46-AC05-4BD2-9D00-3539FF19306D}" srcOrd="0" destOrd="0" presId="urn:microsoft.com/office/officeart/2017/3/layout/DropPinTimeline"/>
    <dgm:cxn modelId="{1FC5A02A-C1B3-49F8-ADB8-C984D4010FF8}" type="presParOf" srcId="{89A2CECA-BEE3-47DF-9C30-35CDDC97B9F0}" destId="{65B7421E-7CFF-42E1-90DE-210AE8D66A5B}" srcOrd="1" destOrd="0" presId="urn:microsoft.com/office/officeart/2017/3/layout/DropPinTimeline"/>
    <dgm:cxn modelId="{866860C9-6308-41E9-8172-6B052C4960B6}" type="presParOf" srcId="{65B7421E-7CFF-42E1-90DE-210AE8D66A5B}" destId="{BCBFFB55-BAFA-4A8B-8665-D863900B8F93}" srcOrd="0" destOrd="0" presId="urn:microsoft.com/office/officeart/2017/3/layout/DropPinTimeline"/>
    <dgm:cxn modelId="{5FFADB72-FDB8-4AD8-94CF-4A611C4E72D3}" type="presParOf" srcId="{65B7421E-7CFF-42E1-90DE-210AE8D66A5B}" destId="{0F6317BB-0089-4465-9CFF-2B26F555160E}" srcOrd="1" destOrd="0" presId="urn:microsoft.com/office/officeart/2017/3/layout/DropPinTimeline"/>
    <dgm:cxn modelId="{2AC76C33-E542-4F7B-BB4A-17CE98EC593E}" type="presParOf" srcId="{89A2CECA-BEE3-47DF-9C30-35CDDC97B9F0}" destId="{955C4CDE-8CE7-492F-96E9-436EECBD7C44}" srcOrd="2" destOrd="0" presId="urn:microsoft.com/office/officeart/2017/3/layout/DropPinTimeline"/>
    <dgm:cxn modelId="{5CC67C9A-9405-4110-A6A9-7041294F5B99}" type="presParOf" srcId="{89A2CECA-BEE3-47DF-9C30-35CDDC97B9F0}" destId="{E9E6FDC5-52FB-4B93-817D-C1EB9DE819A9}" srcOrd="3" destOrd="0" presId="urn:microsoft.com/office/officeart/2017/3/layout/DropPinTimeline"/>
    <dgm:cxn modelId="{ADD869CB-C42F-4E48-AEFE-CC22C055A6CC}" type="presParOf" srcId="{89A2CECA-BEE3-47DF-9C30-35CDDC97B9F0}" destId="{483EAA08-E0C3-49AA-BFD3-5D4CFA069CC1}" srcOrd="4" destOrd="0" presId="urn:microsoft.com/office/officeart/2017/3/layout/DropPinTimeline"/>
    <dgm:cxn modelId="{45FA17DC-D0A7-4F5E-B06D-EC8C23469F82}" type="presParOf" srcId="{89A2CECA-BEE3-47DF-9C30-35CDDC97B9F0}" destId="{1FACDA32-8383-446E-8294-474AF1F1357D}" srcOrd="5" destOrd="0" presId="urn:microsoft.com/office/officeart/2017/3/layout/DropPinTimeline"/>
    <dgm:cxn modelId="{AF58BF8C-B27A-474E-8145-2AF84FB29EC3}" type="presParOf" srcId="{F1B7A7CC-B64D-4240-88FA-654D2C52216D}" destId="{FF863677-DDA9-466D-842E-D3AF27B0629A}" srcOrd="3" destOrd="0" presId="urn:microsoft.com/office/officeart/2017/3/layout/DropPinTimeline"/>
    <dgm:cxn modelId="{6D4E3769-E019-4625-A673-93A476842FBD}" type="presParOf" srcId="{F1B7A7CC-B64D-4240-88FA-654D2C52216D}" destId="{AD88C843-4776-472D-AE96-F4A8023775FA}" srcOrd="4" destOrd="0" presId="urn:microsoft.com/office/officeart/2017/3/layout/DropPinTimeline"/>
    <dgm:cxn modelId="{57E9DACE-69D2-4CDD-82C2-FF4A3CC202B1}" type="presParOf" srcId="{AD88C843-4776-472D-AE96-F4A8023775FA}" destId="{02F62B47-5CEB-4BC8-BDD3-DEE6CFB2AFCA}" srcOrd="0" destOrd="0" presId="urn:microsoft.com/office/officeart/2017/3/layout/DropPinTimeline"/>
    <dgm:cxn modelId="{E72DBE40-2E48-4DC3-B703-3FB939FF95E9}" type="presParOf" srcId="{AD88C843-4776-472D-AE96-F4A8023775FA}" destId="{449ADE88-BF61-4BB9-8DE5-5B70F1F21859}" srcOrd="1" destOrd="0" presId="urn:microsoft.com/office/officeart/2017/3/layout/DropPinTimeline"/>
    <dgm:cxn modelId="{E389B694-ED91-4B13-AA1D-D4AB79FA98E6}" type="presParOf" srcId="{449ADE88-BF61-4BB9-8DE5-5B70F1F21859}" destId="{D4013C9A-AE0C-4CD1-8B5A-47B13E818DC3}" srcOrd="0" destOrd="0" presId="urn:microsoft.com/office/officeart/2017/3/layout/DropPinTimeline"/>
    <dgm:cxn modelId="{244B682C-0B9C-4FF3-88D1-E04BFE248712}" type="presParOf" srcId="{449ADE88-BF61-4BB9-8DE5-5B70F1F21859}" destId="{DB1C61E7-FE9B-4F9F-BB7A-44DD2FE34882}" srcOrd="1" destOrd="0" presId="urn:microsoft.com/office/officeart/2017/3/layout/DropPinTimeline"/>
    <dgm:cxn modelId="{76434269-20F9-4841-A5B1-9367DF902EB9}" type="presParOf" srcId="{AD88C843-4776-472D-AE96-F4A8023775FA}" destId="{EB2DCCF3-A671-4771-8233-C3291C139B4A}" srcOrd="2" destOrd="0" presId="urn:microsoft.com/office/officeart/2017/3/layout/DropPinTimeline"/>
    <dgm:cxn modelId="{0EB9EF7A-ED43-47CA-8463-FC3988B7EEC7}" type="presParOf" srcId="{AD88C843-4776-472D-AE96-F4A8023775FA}" destId="{41E3EF96-BFA4-41E8-AEF0-D67498DB8005}" srcOrd="3" destOrd="0" presId="urn:microsoft.com/office/officeart/2017/3/layout/DropPinTimeline"/>
    <dgm:cxn modelId="{021E90A0-A925-4B19-AA39-A5FBC5280AEB}" type="presParOf" srcId="{AD88C843-4776-472D-AE96-F4A8023775FA}" destId="{5D6234DD-1A2A-4243-BB5F-D550C2FA8F47}" srcOrd="4" destOrd="0" presId="urn:microsoft.com/office/officeart/2017/3/layout/DropPinTimeline"/>
    <dgm:cxn modelId="{B20CF4E2-E6CC-43B7-900A-67ADC355D577}" type="presParOf" srcId="{AD88C843-4776-472D-AE96-F4A8023775FA}" destId="{FB7A7816-26CA-4903-B241-C0D6AA64840C}" srcOrd="5" destOrd="0" presId="urn:microsoft.com/office/officeart/2017/3/layout/DropPinTimeline"/>
    <dgm:cxn modelId="{0951BBA5-381E-4D8B-A47E-5982F69840E2}" type="presParOf" srcId="{F1B7A7CC-B64D-4240-88FA-654D2C52216D}" destId="{84C3A955-8DA3-49F5-83B9-8B5360C397F1}" srcOrd="5" destOrd="0" presId="urn:microsoft.com/office/officeart/2017/3/layout/DropPinTimeline"/>
    <dgm:cxn modelId="{FB71F8D9-CAB3-4AA6-830A-A6F86F85F86B}" type="presParOf" srcId="{F1B7A7CC-B64D-4240-88FA-654D2C52216D}" destId="{9C0ED9C9-B0B6-4F33-9569-A11EF5E2358F}" srcOrd="6" destOrd="0" presId="urn:microsoft.com/office/officeart/2017/3/layout/DropPinTimeline"/>
    <dgm:cxn modelId="{96336A8D-4CF8-433D-815E-CF1544CF4CBB}" type="presParOf" srcId="{9C0ED9C9-B0B6-4F33-9569-A11EF5E2358F}" destId="{A135B225-0BE3-4000-9A42-FF609490DD2E}" srcOrd="0" destOrd="0" presId="urn:microsoft.com/office/officeart/2017/3/layout/DropPinTimeline"/>
    <dgm:cxn modelId="{6A09E5DA-FCDA-4AE1-AD89-8CA1CE128DE0}" type="presParOf" srcId="{9C0ED9C9-B0B6-4F33-9569-A11EF5E2358F}" destId="{88E8317E-BB7A-4CCE-A4B7-E57AAB1DECA4}" srcOrd="1" destOrd="0" presId="urn:microsoft.com/office/officeart/2017/3/layout/DropPinTimeline"/>
    <dgm:cxn modelId="{FC873AAA-AA8D-4F29-9621-82B1BD9BE9F0}" type="presParOf" srcId="{88E8317E-BB7A-4CCE-A4B7-E57AAB1DECA4}" destId="{4EBA0AA5-5040-43DD-BE6D-E34672F42825}" srcOrd="0" destOrd="0" presId="urn:microsoft.com/office/officeart/2017/3/layout/DropPinTimeline"/>
    <dgm:cxn modelId="{E6B7407C-4F0E-4D98-97B6-1CEB74BA7552}" type="presParOf" srcId="{88E8317E-BB7A-4CCE-A4B7-E57AAB1DECA4}" destId="{B6E39880-C2FE-4045-AC3F-38D73EA5E3D1}" srcOrd="1" destOrd="0" presId="urn:microsoft.com/office/officeart/2017/3/layout/DropPinTimeline"/>
    <dgm:cxn modelId="{2A2998DB-D9DE-4E2B-834B-5B1F32441587}" type="presParOf" srcId="{9C0ED9C9-B0B6-4F33-9569-A11EF5E2358F}" destId="{910C1FEC-20CB-49FA-8471-24D6BC85695C}" srcOrd="2" destOrd="0" presId="urn:microsoft.com/office/officeart/2017/3/layout/DropPinTimeline"/>
    <dgm:cxn modelId="{18CE52C6-6A30-4080-B144-DCDB949EBE93}" type="presParOf" srcId="{9C0ED9C9-B0B6-4F33-9569-A11EF5E2358F}" destId="{1BCBB521-59A5-4757-91C2-2DA1051981CA}" srcOrd="3" destOrd="0" presId="urn:microsoft.com/office/officeart/2017/3/layout/DropPinTimeline"/>
    <dgm:cxn modelId="{604FC8B0-967F-4318-A963-FCBE05671197}" type="presParOf" srcId="{9C0ED9C9-B0B6-4F33-9569-A11EF5E2358F}" destId="{EF59A41E-9D66-47DE-B080-F726813DC643}" srcOrd="4" destOrd="0" presId="urn:microsoft.com/office/officeart/2017/3/layout/DropPinTimeline"/>
    <dgm:cxn modelId="{5C4F12B4-C1EF-4D14-BF2C-6F03A0516A6D}" type="presParOf" srcId="{9C0ED9C9-B0B6-4F33-9569-A11EF5E2358F}" destId="{F49D853A-DF46-40DB-9B3D-A91663F859BB}"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6.xml><?xml version="1.0" encoding="utf-8"?>
<dgm:dataModel xmlns:dgm="http://schemas.openxmlformats.org/drawingml/2006/diagram" xmlns:a="http://schemas.openxmlformats.org/drawingml/2006/main">
  <dgm:ptLst>
    <dgm:pt modelId="{9A6AEB84-7996-48C3-99CF-3AB2474020E6}" type="doc">
      <dgm:prSet loTypeId="urn:microsoft.com/office/officeart/2005/8/layout/hProcess4" loCatId="process" qsTypeId="urn:microsoft.com/office/officeart/2005/8/quickstyle/simple1" qsCatId="simple" csTypeId="urn:microsoft.com/office/officeart/2005/8/colors/accent2_2" csCatId="accent2" phldr="1"/>
      <dgm:spPr/>
      <dgm:t>
        <a:bodyPr/>
        <a:lstStyle/>
        <a:p>
          <a:endParaRPr lang="en-US"/>
        </a:p>
      </dgm:t>
    </dgm:pt>
    <dgm:pt modelId="{8A5F517F-7BA9-4EDC-AF48-794C525ACC05}">
      <dgm:prSet custT="1"/>
      <dgm:spPr/>
      <dgm:t>
        <a:bodyPr/>
        <a:lstStyle/>
        <a:p>
          <a:r>
            <a:rPr lang="en-US" sz="1100" b="1" i="0">
              <a:latin typeface="Figtree" pitchFamily="2" charset="0"/>
            </a:rPr>
            <a:t>Intervention 1:  </a:t>
          </a:r>
          <a:r>
            <a:rPr lang="en-US" sz="1100" b="0" i="0">
              <a:latin typeface="Figtree" pitchFamily="2" charset="0"/>
            </a:rPr>
            <a:t>Strategic involvement with community partners, focusing on housing capacity developments </a:t>
          </a:r>
          <a:r>
            <a:rPr lang="en-US" sz="1100" b="1" i="0">
              <a:latin typeface="Figtree" pitchFamily="2" charset="0"/>
            </a:rPr>
            <a:t>​</a:t>
          </a:r>
          <a:endParaRPr lang="en-US" sz="1100">
            <a:latin typeface="Figtree" pitchFamily="2" charset="0"/>
          </a:endParaRPr>
        </a:p>
      </dgm:t>
    </dgm:pt>
    <dgm:pt modelId="{862450C6-44E4-4A0D-9197-07F904728EB9}" type="parTrans" cxnId="{95C4F205-58AE-41BF-BA8C-BABD61232469}">
      <dgm:prSet/>
      <dgm:spPr/>
      <dgm:t>
        <a:bodyPr/>
        <a:lstStyle/>
        <a:p>
          <a:endParaRPr lang="en-US"/>
        </a:p>
      </dgm:t>
    </dgm:pt>
    <dgm:pt modelId="{1971399C-7230-4AE0-BF21-1F0B7D230A9C}" type="sibTrans" cxnId="{95C4F205-58AE-41BF-BA8C-BABD61232469}">
      <dgm:prSet/>
      <dgm:spPr/>
      <dgm:t>
        <a:bodyPr/>
        <a:lstStyle/>
        <a:p>
          <a:endParaRPr lang="en-US"/>
        </a:p>
      </dgm:t>
    </dgm:pt>
    <dgm:pt modelId="{AC75071C-F88A-4249-A39D-C5666FC5F39F}">
      <dgm:prSet custT="1"/>
      <dgm:spPr/>
      <dgm:t>
        <a:bodyPr/>
        <a:lstStyle/>
        <a:p>
          <a:r>
            <a:rPr lang="en-US" sz="700" b="1" i="0">
              <a:latin typeface="Figtree" pitchFamily="2" charset="0"/>
            </a:rPr>
            <a:t>Attend all the Homeless Transition Action Group (HTAG) meetings and the LPSCC Behavioral Health &amp; Housing Subcommittee Meetings in 2025 to increase strategic involvement with community partners.​</a:t>
          </a:r>
          <a:endParaRPr lang="en-US" sz="700">
            <a:latin typeface="Figtree" pitchFamily="2" charset="0"/>
          </a:endParaRPr>
        </a:p>
      </dgm:t>
    </dgm:pt>
    <dgm:pt modelId="{F3800B5D-E8E2-4797-A2CE-E02B1184C7A4}" type="parTrans" cxnId="{8012DE24-CC29-4ECF-95D3-3B9391231483}">
      <dgm:prSet/>
      <dgm:spPr/>
      <dgm:t>
        <a:bodyPr/>
        <a:lstStyle/>
        <a:p>
          <a:endParaRPr lang="en-US"/>
        </a:p>
      </dgm:t>
    </dgm:pt>
    <dgm:pt modelId="{0C9F3269-E15F-4673-B28C-4F31EBD5FBA9}" type="sibTrans" cxnId="{8012DE24-CC29-4ECF-95D3-3B9391231483}">
      <dgm:prSet/>
      <dgm:spPr/>
      <dgm:t>
        <a:bodyPr/>
        <a:lstStyle/>
        <a:p>
          <a:endParaRPr lang="en-US"/>
        </a:p>
      </dgm:t>
    </dgm:pt>
    <dgm:pt modelId="{9B6BB301-25B2-41C7-818C-DE1E2CF21526}">
      <dgm:prSet custT="1"/>
      <dgm:spPr/>
      <dgm:t>
        <a:bodyPr/>
        <a:lstStyle/>
        <a:p>
          <a:r>
            <a:rPr lang="en-US" sz="700" b="1" i="0">
              <a:latin typeface="Figtree" pitchFamily="2" charset="0"/>
            </a:rPr>
            <a:t>Gather information and updates during these meetings on housing capacity developments including urban campground development and promote the Share Application for increased potential funded housing opportunities.​</a:t>
          </a:r>
          <a:endParaRPr lang="en-US" sz="700">
            <a:latin typeface="Figtree" pitchFamily="2" charset="0"/>
          </a:endParaRPr>
        </a:p>
      </dgm:t>
    </dgm:pt>
    <dgm:pt modelId="{DC7E446D-E44F-4809-B9E1-5445ED2DEB5C}" type="parTrans" cxnId="{A650DB70-F964-4CE8-8034-6085387E9558}">
      <dgm:prSet/>
      <dgm:spPr/>
      <dgm:t>
        <a:bodyPr/>
        <a:lstStyle/>
        <a:p>
          <a:endParaRPr lang="en-US"/>
        </a:p>
      </dgm:t>
    </dgm:pt>
    <dgm:pt modelId="{CA200919-6C2C-43FA-ACBE-793601B59F7A}" type="sibTrans" cxnId="{A650DB70-F964-4CE8-8034-6085387E9558}">
      <dgm:prSet/>
      <dgm:spPr/>
      <dgm:t>
        <a:bodyPr/>
        <a:lstStyle/>
        <a:p>
          <a:endParaRPr lang="en-US"/>
        </a:p>
      </dgm:t>
    </dgm:pt>
    <dgm:pt modelId="{4A74FEDE-03ED-4DE5-9883-ABF2E3DF64B2}">
      <dgm:prSet custT="1"/>
      <dgm:spPr/>
      <dgm:t>
        <a:bodyPr/>
        <a:lstStyle/>
        <a:p>
          <a:r>
            <a:rPr lang="en-US" sz="700" b="1" i="0">
              <a:latin typeface="Figtree" pitchFamily="2" charset="0"/>
            </a:rPr>
            <a:t>UHA will participate in the annual Point in Time Houseless count in January 2025.​</a:t>
          </a:r>
          <a:endParaRPr lang="en-US" sz="700">
            <a:latin typeface="Figtree" pitchFamily="2" charset="0"/>
          </a:endParaRPr>
        </a:p>
      </dgm:t>
    </dgm:pt>
    <dgm:pt modelId="{02221F2D-C93A-4246-B534-97C90795EDA2}" type="parTrans" cxnId="{307C5BA1-67F7-473E-A1FD-300ED59743FB}">
      <dgm:prSet/>
      <dgm:spPr/>
      <dgm:t>
        <a:bodyPr/>
        <a:lstStyle/>
        <a:p>
          <a:endParaRPr lang="en-US"/>
        </a:p>
      </dgm:t>
    </dgm:pt>
    <dgm:pt modelId="{660AB60B-0C56-43B3-BC5E-B5EDD2ACFB6F}" type="sibTrans" cxnId="{307C5BA1-67F7-473E-A1FD-300ED59743FB}">
      <dgm:prSet/>
      <dgm:spPr/>
      <dgm:t>
        <a:bodyPr/>
        <a:lstStyle/>
        <a:p>
          <a:endParaRPr lang="en-US"/>
        </a:p>
      </dgm:t>
    </dgm:pt>
    <dgm:pt modelId="{3FC7E3A3-13F1-420F-870B-8FACDAF08D3F}">
      <dgm:prSet custT="1"/>
      <dgm:spPr/>
      <dgm:t>
        <a:bodyPr/>
        <a:lstStyle/>
        <a:p>
          <a:r>
            <a:rPr lang="en-US" sz="700" b="1" i="0">
              <a:latin typeface="Figtree" pitchFamily="2" charset="0"/>
            </a:rPr>
            <a:t>Socialize housing capacity development updates with the Behavioral Health Committee, at least once quarterly throughout 2025.​</a:t>
          </a:r>
          <a:endParaRPr lang="en-US" sz="700">
            <a:latin typeface="Figtree" pitchFamily="2" charset="0"/>
          </a:endParaRPr>
        </a:p>
      </dgm:t>
    </dgm:pt>
    <dgm:pt modelId="{FB3566AB-AF8C-40AE-9B20-EE04E94E7C9B}" type="parTrans" cxnId="{8646B829-B63F-49FD-8B82-D65E253A3EEA}">
      <dgm:prSet/>
      <dgm:spPr/>
      <dgm:t>
        <a:bodyPr/>
        <a:lstStyle/>
        <a:p>
          <a:endParaRPr lang="en-US"/>
        </a:p>
      </dgm:t>
    </dgm:pt>
    <dgm:pt modelId="{5DB2270F-EF01-466E-89E7-1D4F30ACF6AB}" type="sibTrans" cxnId="{8646B829-B63F-49FD-8B82-D65E253A3EEA}">
      <dgm:prSet/>
      <dgm:spPr/>
      <dgm:t>
        <a:bodyPr/>
        <a:lstStyle/>
        <a:p>
          <a:endParaRPr lang="en-US"/>
        </a:p>
      </dgm:t>
    </dgm:pt>
    <dgm:pt modelId="{8AAFC848-A9E0-4782-A2A3-B414FDD16527}">
      <dgm:prSet custT="1"/>
      <dgm:spPr/>
      <dgm:t>
        <a:bodyPr/>
        <a:lstStyle/>
        <a:p>
          <a:r>
            <a:rPr lang="en-US" sz="1100" b="1" i="0">
              <a:latin typeface="Figtree" pitchFamily="2" charset="0"/>
            </a:rPr>
            <a:t>Intervention 2: </a:t>
          </a:r>
          <a:r>
            <a:rPr lang="en-US" sz="1100" b="0" i="0">
              <a:latin typeface="Figtree" pitchFamily="2" charset="0"/>
            </a:rPr>
            <a:t>Increase investment in infrastructure development focused on housing for individuals with behavioral health needs</a:t>
          </a:r>
          <a:r>
            <a:rPr lang="en-US" sz="1100" b="1" i="0">
              <a:latin typeface="Figtree" pitchFamily="2" charset="0"/>
            </a:rPr>
            <a:t>​</a:t>
          </a:r>
          <a:endParaRPr lang="en-US" sz="1100">
            <a:latin typeface="Figtree" pitchFamily="2" charset="0"/>
          </a:endParaRPr>
        </a:p>
      </dgm:t>
    </dgm:pt>
    <dgm:pt modelId="{3A0D6C1F-6AB2-4D16-8D2C-AD467EF79D21}" type="parTrans" cxnId="{A8A4E94F-F8C3-4598-B816-3A2B6F80D809}">
      <dgm:prSet/>
      <dgm:spPr/>
      <dgm:t>
        <a:bodyPr/>
        <a:lstStyle/>
        <a:p>
          <a:endParaRPr lang="en-US"/>
        </a:p>
      </dgm:t>
    </dgm:pt>
    <dgm:pt modelId="{5E8D4121-0C00-44C2-94FF-AF31D294144E}" type="sibTrans" cxnId="{A8A4E94F-F8C3-4598-B816-3A2B6F80D809}">
      <dgm:prSet/>
      <dgm:spPr/>
      <dgm:t>
        <a:bodyPr/>
        <a:lstStyle/>
        <a:p>
          <a:endParaRPr lang="en-US"/>
        </a:p>
      </dgm:t>
    </dgm:pt>
    <dgm:pt modelId="{C395C0CC-B238-4C43-BC7D-631C1FBC8D88}">
      <dgm:prSet/>
      <dgm:spPr/>
      <dgm:t>
        <a:bodyPr/>
        <a:lstStyle/>
        <a:p>
          <a:r>
            <a:rPr lang="en-US" b="1" i="0">
              <a:latin typeface="Figtree" pitchFamily="2" charset="0"/>
            </a:rPr>
            <a:t>Monitor the number of members with substance use disorders provided transitional housing through Adapts Lodge and promote the services within care coordination teams and community in 2025.​</a:t>
          </a:r>
          <a:endParaRPr lang="en-US">
            <a:latin typeface="Figtree" pitchFamily="2" charset="0"/>
          </a:endParaRPr>
        </a:p>
      </dgm:t>
    </dgm:pt>
    <dgm:pt modelId="{182B2201-0065-4352-8F4D-E8F9FDC1F925}" type="parTrans" cxnId="{78CDDB85-D060-454A-8810-AE7F8C551585}">
      <dgm:prSet/>
      <dgm:spPr/>
      <dgm:t>
        <a:bodyPr/>
        <a:lstStyle/>
        <a:p>
          <a:endParaRPr lang="en-US"/>
        </a:p>
      </dgm:t>
    </dgm:pt>
    <dgm:pt modelId="{4E3180FF-A1FF-455A-B543-775722939FC4}" type="sibTrans" cxnId="{78CDDB85-D060-454A-8810-AE7F8C551585}">
      <dgm:prSet/>
      <dgm:spPr/>
      <dgm:t>
        <a:bodyPr/>
        <a:lstStyle/>
        <a:p>
          <a:endParaRPr lang="en-US"/>
        </a:p>
      </dgm:t>
    </dgm:pt>
    <dgm:pt modelId="{7A51BB70-093B-45E0-8441-92FA40D495AC}">
      <dgm:prSet/>
      <dgm:spPr/>
      <dgm:t>
        <a:bodyPr/>
        <a:lstStyle/>
        <a:p>
          <a:r>
            <a:rPr lang="en-US" b="1" i="0">
              <a:latin typeface="Figtree" pitchFamily="2" charset="0"/>
            </a:rPr>
            <a:t>Increase the capacity of Adapts Rodeway Project for individuals experiencing behavioral health concerns and in need of transitional housing, by adding 10 beds by the end of 2025.​</a:t>
          </a:r>
          <a:endParaRPr lang="en-US">
            <a:latin typeface="Figtree" pitchFamily="2" charset="0"/>
          </a:endParaRPr>
        </a:p>
      </dgm:t>
    </dgm:pt>
    <dgm:pt modelId="{BAA68E99-A567-4F11-878A-FF7A58783EF2}" type="parTrans" cxnId="{88C3D27F-EA89-4860-B5ED-F2778036861F}">
      <dgm:prSet/>
      <dgm:spPr/>
      <dgm:t>
        <a:bodyPr/>
        <a:lstStyle/>
        <a:p>
          <a:endParaRPr lang="en-US"/>
        </a:p>
      </dgm:t>
    </dgm:pt>
    <dgm:pt modelId="{9C06E229-776E-4CF3-A7FC-5C033737EF81}" type="sibTrans" cxnId="{88C3D27F-EA89-4860-B5ED-F2778036861F}">
      <dgm:prSet/>
      <dgm:spPr/>
      <dgm:t>
        <a:bodyPr/>
        <a:lstStyle/>
        <a:p>
          <a:endParaRPr lang="en-US"/>
        </a:p>
      </dgm:t>
    </dgm:pt>
    <dgm:pt modelId="{5C92E2D7-0A1F-40FB-93B8-3E222D4C994B}">
      <dgm:prSet/>
      <dgm:spPr/>
      <dgm:t>
        <a:bodyPr/>
        <a:lstStyle/>
        <a:p>
          <a:r>
            <a:rPr lang="en-US" b="1" i="0">
              <a:latin typeface="Figtree" pitchFamily="2" charset="0"/>
            </a:rPr>
            <a:t>Implement quarterly tracking  and monitoring of the number of members with behavioral health needs receiving Housing-Related HRS.  Looking to identify trends and opportunities for improvement in housing support services.​</a:t>
          </a:r>
          <a:endParaRPr lang="en-US">
            <a:latin typeface="Figtree" pitchFamily="2" charset="0"/>
          </a:endParaRPr>
        </a:p>
      </dgm:t>
    </dgm:pt>
    <dgm:pt modelId="{61F5E025-C972-480D-94B2-C52595A9FDC7}" type="parTrans" cxnId="{28969C23-99EC-4694-BB28-629B0EB2461E}">
      <dgm:prSet/>
      <dgm:spPr/>
      <dgm:t>
        <a:bodyPr/>
        <a:lstStyle/>
        <a:p>
          <a:endParaRPr lang="en-US"/>
        </a:p>
      </dgm:t>
    </dgm:pt>
    <dgm:pt modelId="{3C51C654-ABFA-4D62-9243-85BD72DD66F4}" type="sibTrans" cxnId="{28969C23-99EC-4694-BB28-629B0EB2461E}">
      <dgm:prSet/>
      <dgm:spPr/>
      <dgm:t>
        <a:bodyPr/>
        <a:lstStyle/>
        <a:p>
          <a:endParaRPr lang="en-US"/>
        </a:p>
      </dgm:t>
    </dgm:pt>
    <dgm:pt modelId="{80D91A0F-A36F-4A99-9C3C-65F44C327051}">
      <dgm:prSet custT="1"/>
      <dgm:spPr/>
      <dgm:t>
        <a:bodyPr/>
        <a:lstStyle/>
        <a:p>
          <a:r>
            <a:rPr lang="en-US" sz="1100" b="1" i="0">
              <a:latin typeface="Figtree" pitchFamily="2" charset="0"/>
            </a:rPr>
            <a:t>Intervention 3:  </a:t>
          </a:r>
          <a:r>
            <a:rPr lang="en-US" sz="1100" b="0" i="0">
              <a:latin typeface="Figtree" pitchFamily="2" charset="0"/>
            </a:rPr>
            <a:t>Increase youth and family-centered housing resources ​</a:t>
          </a:r>
          <a:endParaRPr lang="en-US" sz="1100" b="0">
            <a:latin typeface="Figtree" pitchFamily="2" charset="0"/>
          </a:endParaRPr>
        </a:p>
      </dgm:t>
    </dgm:pt>
    <dgm:pt modelId="{3E0E14A9-74DF-4B0A-91FA-4645984265B9}" type="parTrans" cxnId="{DC3C92D9-63EA-4B0F-B19B-97EC7D6F576A}">
      <dgm:prSet/>
      <dgm:spPr/>
      <dgm:t>
        <a:bodyPr/>
        <a:lstStyle/>
        <a:p>
          <a:endParaRPr lang="en-US"/>
        </a:p>
      </dgm:t>
    </dgm:pt>
    <dgm:pt modelId="{A61F59A0-C123-4EE1-A929-91504F4C85AD}" type="sibTrans" cxnId="{DC3C92D9-63EA-4B0F-B19B-97EC7D6F576A}">
      <dgm:prSet/>
      <dgm:spPr/>
      <dgm:t>
        <a:bodyPr/>
        <a:lstStyle/>
        <a:p>
          <a:endParaRPr lang="en-US"/>
        </a:p>
      </dgm:t>
    </dgm:pt>
    <dgm:pt modelId="{D370A575-3135-4F3E-B8A6-380A48B5F4AC}">
      <dgm:prSet/>
      <dgm:spPr/>
      <dgm:t>
        <a:bodyPr/>
        <a:lstStyle/>
        <a:p>
          <a:r>
            <a:rPr lang="en-US" b="1" i="0">
              <a:latin typeface="Figtree" pitchFamily="2" charset="0"/>
            </a:rPr>
            <a:t>Monitor the number of families sheltered through the Gary Leif Navigation Center in 2025.​</a:t>
          </a:r>
          <a:endParaRPr lang="en-US">
            <a:latin typeface="Figtree" pitchFamily="2" charset="0"/>
          </a:endParaRPr>
        </a:p>
      </dgm:t>
    </dgm:pt>
    <dgm:pt modelId="{9D2846BA-97B5-4BD9-A18C-9CC2A597E7E0}" type="parTrans" cxnId="{1CA7AAA3-D7FE-48BE-A5CD-8769367B2481}">
      <dgm:prSet/>
      <dgm:spPr/>
      <dgm:t>
        <a:bodyPr/>
        <a:lstStyle/>
        <a:p>
          <a:endParaRPr lang="en-US"/>
        </a:p>
      </dgm:t>
    </dgm:pt>
    <dgm:pt modelId="{93C8AF34-F716-4717-B6AF-5A8346444ADC}" type="sibTrans" cxnId="{1CA7AAA3-D7FE-48BE-A5CD-8769367B2481}">
      <dgm:prSet/>
      <dgm:spPr/>
      <dgm:t>
        <a:bodyPr/>
        <a:lstStyle/>
        <a:p>
          <a:endParaRPr lang="en-US"/>
        </a:p>
      </dgm:t>
    </dgm:pt>
    <dgm:pt modelId="{521D4205-889D-4A27-BE2B-C84057D897BF}">
      <dgm:prSet/>
      <dgm:spPr/>
      <dgm:t>
        <a:bodyPr/>
        <a:lstStyle/>
        <a:p>
          <a:r>
            <a:rPr lang="en-US" b="1" i="0">
              <a:latin typeface="Figtree" pitchFamily="2" charset="0"/>
            </a:rPr>
            <a:t>Monitor the family occupancy of Hillside Terrace in 2025.​</a:t>
          </a:r>
          <a:endParaRPr lang="en-US">
            <a:latin typeface="Figtree" pitchFamily="2" charset="0"/>
          </a:endParaRPr>
        </a:p>
      </dgm:t>
    </dgm:pt>
    <dgm:pt modelId="{7BCDFCB1-1643-4C8F-9C86-10E35445375B}" type="parTrans" cxnId="{514F9289-D7DD-4FBB-A3AA-4F125DAC01DB}">
      <dgm:prSet/>
      <dgm:spPr/>
      <dgm:t>
        <a:bodyPr/>
        <a:lstStyle/>
        <a:p>
          <a:endParaRPr lang="en-US"/>
        </a:p>
      </dgm:t>
    </dgm:pt>
    <dgm:pt modelId="{2E2B8BA4-D171-4327-8842-EF5602F62350}" type="sibTrans" cxnId="{514F9289-D7DD-4FBB-A3AA-4F125DAC01DB}">
      <dgm:prSet/>
      <dgm:spPr/>
      <dgm:t>
        <a:bodyPr/>
        <a:lstStyle/>
        <a:p>
          <a:endParaRPr lang="en-US"/>
        </a:p>
      </dgm:t>
    </dgm:pt>
    <dgm:pt modelId="{51920ED1-3427-47EC-B983-29642137AB53}">
      <dgm:prSet/>
      <dgm:spPr/>
      <dgm:t>
        <a:bodyPr/>
        <a:lstStyle/>
        <a:p>
          <a:r>
            <a:rPr lang="en-US" b="1" i="0">
              <a:latin typeface="Figtree" pitchFamily="2" charset="0"/>
            </a:rPr>
            <a:t>Monitor utilization of the supportive housing program for transitional aged youth, 18-24 in 2025.​</a:t>
          </a:r>
          <a:endParaRPr lang="en-US">
            <a:latin typeface="Figtree" pitchFamily="2" charset="0"/>
          </a:endParaRPr>
        </a:p>
      </dgm:t>
    </dgm:pt>
    <dgm:pt modelId="{DD4DC72A-CEE3-4F0C-A145-0D433D1F4093}" type="parTrans" cxnId="{314BAB3D-3145-44F2-890B-DB39329635DB}">
      <dgm:prSet/>
      <dgm:spPr/>
      <dgm:t>
        <a:bodyPr/>
        <a:lstStyle/>
        <a:p>
          <a:endParaRPr lang="en-US"/>
        </a:p>
      </dgm:t>
    </dgm:pt>
    <dgm:pt modelId="{94D579D8-99CA-4011-9A73-D4DBBDB8C455}" type="sibTrans" cxnId="{314BAB3D-3145-44F2-890B-DB39329635DB}">
      <dgm:prSet/>
      <dgm:spPr/>
      <dgm:t>
        <a:bodyPr/>
        <a:lstStyle/>
        <a:p>
          <a:endParaRPr lang="en-US"/>
        </a:p>
      </dgm:t>
    </dgm:pt>
    <dgm:pt modelId="{44C4F812-72E4-41C3-9B0E-761D856EFBF9}">
      <dgm:prSet custT="1"/>
      <dgm:spPr/>
      <dgm:t>
        <a:bodyPr/>
        <a:lstStyle/>
        <a:p>
          <a:r>
            <a:rPr lang="en-US" sz="700" b="1">
              <a:latin typeface="Figtree" pitchFamily="2" charset="0"/>
            </a:rPr>
            <a:t>Promote behavioral health housing in HRSN provider recruitment.</a:t>
          </a:r>
        </a:p>
      </dgm:t>
    </dgm:pt>
    <dgm:pt modelId="{394C2D46-5A02-4060-B4E5-C84DDBF6D07D}" type="parTrans" cxnId="{E811A6C8-BF4F-4D2E-82AD-6AC00BEE5ED8}">
      <dgm:prSet/>
      <dgm:spPr/>
      <dgm:t>
        <a:bodyPr/>
        <a:lstStyle/>
        <a:p>
          <a:endParaRPr lang="en-US"/>
        </a:p>
      </dgm:t>
    </dgm:pt>
    <dgm:pt modelId="{D42988A2-C4B9-4454-A0E0-DF39B5065D1F}" type="sibTrans" cxnId="{E811A6C8-BF4F-4D2E-82AD-6AC00BEE5ED8}">
      <dgm:prSet/>
      <dgm:spPr/>
      <dgm:t>
        <a:bodyPr/>
        <a:lstStyle/>
        <a:p>
          <a:endParaRPr lang="en-US"/>
        </a:p>
      </dgm:t>
    </dgm:pt>
    <dgm:pt modelId="{6368DDEC-1475-4686-8878-D9E09714F0AB}" type="pres">
      <dgm:prSet presAssocID="{9A6AEB84-7996-48C3-99CF-3AB2474020E6}" presName="Name0" presStyleCnt="0">
        <dgm:presLayoutVars>
          <dgm:dir/>
          <dgm:animLvl val="lvl"/>
          <dgm:resizeHandles val="exact"/>
        </dgm:presLayoutVars>
      </dgm:prSet>
      <dgm:spPr/>
    </dgm:pt>
    <dgm:pt modelId="{9A62EF4C-89F6-4D11-A3B2-A5B830EC1E4E}" type="pres">
      <dgm:prSet presAssocID="{9A6AEB84-7996-48C3-99CF-3AB2474020E6}" presName="tSp" presStyleCnt="0"/>
      <dgm:spPr/>
    </dgm:pt>
    <dgm:pt modelId="{AD6137DF-949E-43F7-9E2E-C2E03E1D9EBF}" type="pres">
      <dgm:prSet presAssocID="{9A6AEB84-7996-48C3-99CF-3AB2474020E6}" presName="bSp" presStyleCnt="0"/>
      <dgm:spPr/>
    </dgm:pt>
    <dgm:pt modelId="{5FC272AA-04C0-4B0B-9510-751706FF3237}" type="pres">
      <dgm:prSet presAssocID="{9A6AEB84-7996-48C3-99CF-3AB2474020E6}" presName="process" presStyleCnt="0"/>
      <dgm:spPr/>
    </dgm:pt>
    <dgm:pt modelId="{71B441A6-C17D-4F2B-A3D4-8B8975514180}" type="pres">
      <dgm:prSet presAssocID="{8A5F517F-7BA9-4EDC-AF48-794C525ACC05}" presName="composite1" presStyleCnt="0"/>
      <dgm:spPr/>
    </dgm:pt>
    <dgm:pt modelId="{BC07416B-9AE8-43CF-AC2A-C08B21BFA1B7}" type="pres">
      <dgm:prSet presAssocID="{8A5F517F-7BA9-4EDC-AF48-794C525ACC05}" presName="dummyNode1" presStyleLbl="node1" presStyleIdx="0" presStyleCnt="3"/>
      <dgm:spPr/>
    </dgm:pt>
    <dgm:pt modelId="{A7DCD2CE-8529-44B9-984A-66D2E3A562A2}" type="pres">
      <dgm:prSet presAssocID="{8A5F517F-7BA9-4EDC-AF48-794C525ACC05}" presName="childNode1" presStyleLbl="bgAcc1" presStyleIdx="0" presStyleCnt="3">
        <dgm:presLayoutVars>
          <dgm:bulletEnabled val="1"/>
        </dgm:presLayoutVars>
      </dgm:prSet>
      <dgm:spPr/>
    </dgm:pt>
    <dgm:pt modelId="{C4808B58-BED5-4A9B-926A-543A08F15031}" type="pres">
      <dgm:prSet presAssocID="{8A5F517F-7BA9-4EDC-AF48-794C525ACC05}" presName="childNode1tx" presStyleLbl="bgAcc1" presStyleIdx="0" presStyleCnt="3">
        <dgm:presLayoutVars>
          <dgm:bulletEnabled val="1"/>
        </dgm:presLayoutVars>
      </dgm:prSet>
      <dgm:spPr/>
    </dgm:pt>
    <dgm:pt modelId="{D0AC59A7-87C8-4BCB-BD9A-6DD2D870FF14}" type="pres">
      <dgm:prSet presAssocID="{8A5F517F-7BA9-4EDC-AF48-794C525ACC05}" presName="parentNode1" presStyleLbl="node1" presStyleIdx="0" presStyleCnt="3">
        <dgm:presLayoutVars>
          <dgm:chMax val="1"/>
          <dgm:bulletEnabled val="1"/>
        </dgm:presLayoutVars>
      </dgm:prSet>
      <dgm:spPr/>
    </dgm:pt>
    <dgm:pt modelId="{62EA9DBD-786E-48FB-8084-BA31BEDD7D61}" type="pres">
      <dgm:prSet presAssocID="{8A5F517F-7BA9-4EDC-AF48-794C525ACC05}" presName="connSite1" presStyleCnt="0"/>
      <dgm:spPr/>
    </dgm:pt>
    <dgm:pt modelId="{705FC5DA-C038-4A3C-B2B1-E2C027194B59}" type="pres">
      <dgm:prSet presAssocID="{1971399C-7230-4AE0-BF21-1F0B7D230A9C}" presName="Name9" presStyleLbl="sibTrans2D1" presStyleIdx="0" presStyleCnt="2"/>
      <dgm:spPr/>
    </dgm:pt>
    <dgm:pt modelId="{1D9C5259-7D58-405F-81A3-5C1859A96A6B}" type="pres">
      <dgm:prSet presAssocID="{8AAFC848-A9E0-4782-A2A3-B414FDD16527}" presName="composite2" presStyleCnt="0"/>
      <dgm:spPr/>
    </dgm:pt>
    <dgm:pt modelId="{F1BD5473-349F-4E8D-AFD1-DABA0BE73EC1}" type="pres">
      <dgm:prSet presAssocID="{8AAFC848-A9E0-4782-A2A3-B414FDD16527}" presName="dummyNode2" presStyleLbl="node1" presStyleIdx="0" presStyleCnt="3"/>
      <dgm:spPr/>
    </dgm:pt>
    <dgm:pt modelId="{485923CE-189C-4E0D-A650-A2DA2572A09A}" type="pres">
      <dgm:prSet presAssocID="{8AAFC848-A9E0-4782-A2A3-B414FDD16527}" presName="childNode2" presStyleLbl="bgAcc1" presStyleIdx="1" presStyleCnt="3">
        <dgm:presLayoutVars>
          <dgm:bulletEnabled val="1"/>
        </dgm:presLayoutVars>
      </dgm:prSet>
      <dgm:spPr/>
    </dgm:pt>
    <dgm:pt modelId="{5DB66BB7-1615-4A66-A78A-22963F0A735F}" type="pres">
      <dgm:prSet presAssocID="{8AAFC848-A9E0-4782-A2A3-B414FDD16527}" presName="childNode2tx" presStyleLbl="bgAcc1" presStyleIdx="1" presStyleCnt="3">
        <dgm:presLayoutVars>
          <dgm:bulletEnabled val="1"/>
        </dgm:presLayoutVars>
      </dgm:prSet>
      <dgm:spPr/>
    </dgm:pt>
    <dgm:pt modelId="{D7103611-091B-48C5-ABAD-A54010BE2A4A}" type="pres">
      <dgm:prSet presAssocID="{8AAFC848-A9E0-4782-A2A3-B414FDD16527}" presName="parentNode2" presStyleLbl="node1" presStyleIdx="1" presStyleCnt="3">
        <dgm:presLayoutVars>
          <dgm:chMax val="0"/>
          <dgm:bulletEnabled val="1"/>
        </dgm:presLayoutVars>
      </dgm:prSet>
      <dgm:spPr/>
    </dgm:pt>
    <dgm:pt modelId="{A341EF13-669A-4D92-A3BE-87EA44E47473}" type="pres">
      <dgm:prSet presAssocID="{8AAFC848-A9E0-4782-A2A3-B414FDD16527}" presName="connSite2" presStyleCnt="0"/>
      <dgm:spPr/>
    </dgm:pt>
    <dgm:pt modelId="{1B818997-5AAB-4B11-B510-2F5E372444FF}" type="pres">
      <dgm:prSet presAssocID="{5E8D4121-0C00-44C2-94FF-AF31D294144E}" presName="Name18" presStyleLbl="sibTrans2D1" presStyleIdx="1" presStyleCnt="2"/>
      <dgm:spPr/>
    </dgm:pt>
    <dgm:pt modelId="{89F89C3B-32FC-4299-BF83-79C832513378}" type="pres">
      <dgm:prSet presAssocID="{80D91A0F-A36F-4A99-9C3C-65F44C327051}" presName="composite1" presStyleCnt="0"/>
      <dgm:spPr/>
    </dgm:pt>
    <dgm:pt modelId="{18E56A2B-DCE6-49F0-A2ED-78B7322066B6}" type="pres">
      <dgm:prSet presAssocID="{80D91A0F-A36F-4A99-9C3C-65F44C327051}" presName="dummyNode1" presStyleLbl="node1" presStyleIdx="1" presStyleCnt="3"/>
      <dgm:spPr/>
    </dgm:pt>
    <dgm:pt modelId="{06F8F975-E2AF-4449-9723-19EEC9ACBFA0}" type="pres">
      <dgm:prSet presAssocID="{80D91A0F-A36F-4A99-9C3C-65F44C327051}" presName="childNode1" presStyleLbl="bgAcc1" presStyleIdx="2" presStyleCnt="3">
        <dgm:presLayoutVars>
          <dgm:bulletEnabled val="1"/>
        </dgm:presLayoutVars>
      </dgm:prSet>
      <dgm:spPr/>
    </dgm:pt>
    <dgm:pt modelId="{81EDAD5E-7F31-49EC-978F-AE7BDE4BC706}" type="pres">
      <dgm:prSet presAssocID="{80D91A0F-A36F-4A99-9C3C-65F44C327051}" presName="childNode1tx" presStyleLbl="bgAcc1" presStyleIdx="2" presStyleCnt="3">
        <dgm:presLayoutVars>
          <dgm:bulletEnabled val="1"/>
        </dgm:presLayoutVars>
      </dgm:prSet>
      <dgm:spPr/>
    </dgm:pt>
    <dgm:pt modelId="{EA1809EF-7583-41FE-9326-D6731B298F36}" type="pres">
      <dgm:prSet presAssocID="{80D91A0F-A36F-4A99-9C3C-65F44C327051}" presName="parentNode1" presStyleLbl="node1" presStyleIdx="2" presStyleCnt="3">
        <dgm:presLayoutVars>
          <dgm:chMax val="1"/>
          <dgm:bulletEnabled val="1"/>
        </dgm:presLayoutVars>
      </dgm:prSet>
      <dgm:spPr/>
    </dgm:pt>
    <dgm:pt modelId="{4C355515-E6AB-41A7-B6DF-AEDAC5F01380}" type="pres">
      <dgm:prSet presAssocID="{80D91A0F-A36F-4A99-9C3C-65F44C327051}" presName="connSite1" presStyleCnt="0"/>
      <dgm:spPr/>
    </dgm:pt>
  </dgm:ptLst>
  <dgm:cxnLst>
    <dgm:cxn modelId="{95C4F205-58AE-41BF-BA8C-BABD61232469}" srcId="{9A6AEB84-7996-48C3-99CF-3AB2474020E6}" destId="{8A5F517F-7BA9-4EDC-AF48-794C525ACC05}" srcOrd="0" destOrd="0" parTransId="{862450C6-44E4-4A0D-9197-07F904728EB9}" sibTransId="{1971399C-7230-4AE0-BF21-1F0B7D230A9C}"/>
    <dgm:cxn modelId="{B1755A08-7E1F-4C71-BBE9-8330AAB54913}" type="presOf" srcId="{D370A575-3135-4F3E-B8A6-380A48B5F4AC}" destId="{81EDAD5E-7F31-49EC-978F-AE7BDE4BC706}" srcOrd="1" destOrd="0" presId="urn:microsoft.com/office/officeart/2005/8/layout/hProcess4"/>
    <dgm:cxn modelId="{C79CBF11-E209-4D20-B1CC-BBDE91E105B2}" type="presOf" srcId="{4A74FEDE-03ED-4DE5-9883-ABF2E3DF64B2}" destId="{C4808B58-BED5-4A9B-926A-543A08F15031}" srcOrd="1" destOrd="2" presId="urn:microsoft.com/office/officeart/2005/8/layout/hProcess4"/>
    <dgm:cxn modelId="{E3B4E214-2A99-4C1C-AC4D-7A553C9F1AED}" type="presOf" srcId="{7A51BB70-093B-45E0-8441-92FA40D495AC}" destId="{485923CE-189C-4E0D-A650-A2DA2572A09A}" srcOrd="0" destOrd="1" presId="urn:microsoft.com/office/officeart/2005/8/layout/hProcess4"/>
    <dgm:cxn modelId="{2849231D-77B5-4AB7-B077-3A83B29DAF82}" type="presOf" srcId="{44C4F812-72E4-41C3-9B0E-761D856EFBF9}" destId="{C4808B58-BED5-4A9B-926A-543A08F15031}" srcOrd="1" destOrd="4" presId="urn:microsoft.com/office/officeart/2005/8/layout/hProcess4"/>
    <dgm:cxn modelId="{C3BF921D-6650-4992-9A93-85D8938C79F7}" type="presOf" srcId="{AC75071C-F88A-4249-A39D-C5666FC5F39F}" destId="{A7DCD2CE-8529-44B9-984A-66D2E3A562A2}" srcOrd="0" destOrd="0" presId="urn:microsoft.com/office/officeart/2005/8/layout/hProcess4"/>
    <dgm:cxn modelId="{F12BB61F-ECBC-4206-8056-6DB8B75680D0}" type="presOf" srcId="{80D91A0F-A36F-4A99-9C3C-65F44C327051}" destId="{EA1809EF-7583-41FE-9326-D6731B298F36}" srcOrd="0" destOrd="0" presId="urn:microsoft.com/office/officeart/2005/8/layout/hProcess4"/>
    <dgm:cxn modelId="{28969C23-99EC-4694-BB28-629B0EB2461E}" srcId="{8AAFC848-A9E0-4782-A2A3-B414FDD16527}" destId="{5C92E2D7-0A1F-40FB-93B8-3E222D4C994B}" srcOrd="2" destOrd="0" parTransId="{61F5E025-C972-480D-94B2-C52595A9FDC7}" sibTransId="{3C51C654-ABFA-4D62-9243-85BD72DD66F4}"/>
    <dgm:cxn modelId="{8012DE24-CC29-4ECF-95D3-3B9391231483}" srcId="{8A5F517F-7BA9-4EDC-AF48-794C525ACC05}" destId="{AC75071C-F88A-4249-A39D-C5666FC5F39F}" srcOrd="0" destOrd="0" parTransId="{F3800B5D-E8E2-4797-A2CE-E02B1184C7A4}" sibTransId="{0C9F3269-E15F-4673-B28C-4F31EBD5FBA9}"/>
    <dgm:cxn modelId="{8646B829-B63F-49FD-8B82-D65E253A3EEA}" srcId="{8A5F517F-7BA9-4EDC-AF48-794C525ACC05}" destId="{3FC7E3A3-13F1-420F-870B-8FACDAF08D3F}" srcOrd="3" destOrd="0" parTransId="{FB3566AB-AF8C-40AE-9B20-EE04E94E7C9B}" sibTransId="{5DB2270F-EF01-466E-89E7-1D4F30ACF6AB}"/>
    <dgm:cxn modelId="{C849072A-6BEE-430D-B202-8141A6A396FC}" type="presOf" srcId="{521D4205-889D-4A27-BE2B-C84057D897BF}" destId="{06F8F975-E2AF-4449-9723-19EEC9ACBFA0}" srcOrd="0" destOrd="1" presId="urn:microsoft.com/office/officeart/2005/8/layout/hProcess4"/>
    <dgm:cxn modelId="{EA3D5E36-9CC4-4B93-B4C6-0AB197D6EEFD}" type="presOf" srcId="{521D4205-889D-4A27-BE2B-C84057D897BF}" destId="{81EDAD5E-7F31-49EC-978F-AE7BDE4BC706}" srcOrd="1" destOrd="1" presId="urn:microsoft.com/office/officeart/2005/8/layout/hProcess4"/>
    <dgm:cxn modelId="{50A30E3D-A8B5-4B63-9EFC-3C3BF0B289BA}" type="presOf" srcId="{51920ED1-3427-47EC-B983-29642137AB53}" destId="{06F8F975-E2AF-4449-9723-19EEC9ACBFA0}" srcOrd="0" destOrd="2" presId="urn:microsoft.com/office/officeart/2005/8/layout/hProcess4"/>
    <dgm:cxn modelId="{314BAB3D-3145-44F2-890B-DB39329635DB}" srcId="{80D91A0F-A36F-4A99-9C3C-65F44C327051}" destId="{51920ED1-3427-47EC-B983-29642137AB53}" srcOrd="2" destOrd="0" parTransId="{DD4DC72A-CEE3-4F0C-A145-0D433D1F4093}" sibTransId="{94D579D8-99CA-4011-9A73-D4DBBDB8C455}"/>
    <dgm:cxn modelId="{90774F5F-C423-4290-AF8C-E7A971AE3B9E}" type="presOf" srcId="{9B6BB301-25B2-41C7-818C-DE1E2CF21526}" destId="{C4808B58-BED5-4A9B-926A-543A08F15031}" srcOrd="1" destOrd="1" presId="urn:microsoft.com/office/officeart/2005/8/layout/hProcess4"/>
    <dgm:cxn modelId="{AF508347-2D07-42B8-851D-32A05B1B17D2}" type="presOf" srcId="{5C92E2D7-0A1F-40FB-93B8-3E222D4C994B}" destId="{485923CE-189C-4E0D-A650-A2DA2572A09A}" srcOrd="0" destOrd="2" presId="urn:microsoft.com/office/officeart/2005/8/layout/hProcess4"/>
    <dgm:cxn modelId="{BB9DF048-C205-4B65-A2F2-FBA5EF892192}" type="presOf" srcId="{D370A575-3135-4F3E-B8A6-380A48B5F4AC}" destId="{06F8F975-E2AF-4449-9723-19EEC9ACBFA0}" srcOrd="0" destOrd="0" presId="urn:microsoft.com/office/officeart/2005/8/layout/hProcess4"/>
    <dgm:cxn modelId="{87B2C16A-69F6-4E9B-A004-96D73B71B70C}" type="presOf" srcId="{C395C0CC-B238-4C43-BC7D-631C1FBC8D88}" destId="{5DB66BB7-1615-4A66-A78A-22963F0A735F}" srcOrd="1" destOrd="0" presId="urn:microsoft.com/office/officeart/2005/8/layout/hProcess4"/>
    <dgm:cxn modelId="{FBAAC96B-64F1-43BB-94C3-FBC931831DA8}" type="presOf" srcId="{3FC7E3A3-13F1-420F-870B-8FACDAF08D3F}" destId="{C4808B58-BED5-4A9B-926A-543A08F15031}" srcOrd="1" destOrd="3" presId="urn:microsoft.com/office/officeart/2005/8/layout/hProcess4"/>
    <dgm:cxn modelId="{31B9A94E-38E4-4211-9924-F43470B9B640}" type="presOf" srcId="{51920ED1-3427-47EC-B983-29642137AB53}" destId="{81EDAD5E-7F31-49EC-978F-AE7BDE4BC706}" srcOrd="1" destOrd="2" presId="urn:microsoft.com/office/officeart/2005/8/layout/hProcess4"/>
    <dgm:cxn modelId="{A8A4E94F-F8C3-4598-B816-3A2B6F80D809}" srcId="{9A6AEB84-7996-48C3-99CF-3AB2474020E6}" destId="{8AAFC848-A9E0-4782-A2A3-B414FDD16527}" srcOrd="1" destOrd="0" parTransId="{3A0D6C1F-6AB2-4D16-8D2C-AD467EF79D21}" sibTransId="{5E8D4121-0C00-44C2-94FF-AF31D294144E}"/>
    <dgm:cxn modelId="{A650DB70-F964-4CE8-8034-6085387E9558}" srcId="{8A5F517F-7BA9-4EDC-AF48-794C525ACC05}" destId="{9B6BB301-25B2-41C7-818C-DE1E2CF21526}" srcOrd="1" destOrd="0" parTransId="{DC7E446D-E44F-4809-B9E1-5445ED2DEB5C}" sibTransId="{CA200919-6C2C-43FA-ACBE-793601B59F7A}"/>
    <dgm:cxn modelId="{CC743654-5BBC-42C5-A363-8BBB2D6044B1}" type="presOf" srcId="{8AAFC848-A9E0-4782-A2A3-B414FDD16527}" destId="{D7103611-091B-48C5-ABAD-A54010BE2A4A}" srcOrd="0" destOrd="0" presId="urn:microsoft.com/office/officeart/2005/8/layout/hProcess4"/>
    <dgm:cxn modelId="{D9170256-92A3-4EA2-84CA-B7EDF4B34785}" type="presOf" srcId="{1971399C-7230-4AE0-BF21-1F0B7D230A9C}" destId="{705FC5DA-C038-4A3C-B2B1-E2C027194B59}" srcOrd="0" destOrd="0" presId="urn:microsoft.com/office/officeart/2005/8/layout/hProcess4"/>
    <dgm:cxn modelId="{53C3477C-0254-4730-AD5A-4CAA9676C951}" type="presOf" srcId="{9B6BB301-25B2-41C7-818C-DE1E2CF21526}" destId="{A7DCD2CE-8529-44B9-984A-66D2E3A562A2}" srcOrd="0" destOrd="1" presId="urn:microsoft.com/office/officeart/2005/8/layout/hProcess4"/>
    <dgm:cxn modelId="{88C3D27F-EA89-4860-B5ED-F2778036861F}" srcId="{8AAFC848-A9E0-4782-A2A3-B414FDD16527}" destId="{7A51BB70-093B-45E0-8441-92FA40D495AC}" srcOrd="1" destOrd="0" parTransId="{BAA68E99-A567-4F11-878A-FF7A58783EF2}" sibTransId="{9C06E229-776E-4CF3-A7FC-5C033737EF81}"/>
    <dgm:cxn modelId="{91A34480-BE5A-4CBC-AB69-6E58FE356690}" type="presOf" srcId="{3FC7E3A3-13F1-420F-870B-8FACDAF08D3F}" destId="{A7DCD2CE-8529-44B9-984A-66D2E3A562A2}" srcOrd="0" destOrd="3" presId="urn:microsoft.com/office/officeart/2005/8/layout/hProcess4"/>
    <dgm:cxn modelId="{78CDDB85-D060-454A-8810-AE7F8C551585}" srcId="{8AAFC848-A9E0-4782-A2A3-B414FDD16527}" destId="{C395C0CC-B238-4C43-BC7D-631C1FBC8D88}" srcOrd="0" destOrd="0" parTransId="{182B2201-0065-4352-8F4D-E8F9FDC1F925}" sibTransId="{4E3180FF-A1FF-455A-B543-775722939FC4}"/>
    <dgm:cxn modelId="{514F9289-D7DD-4FBB-A3AA-4F125DAC01DB}" srcId="{80D91A0F-A36F-4A99-9C3C-65F44C327051}" destId="{521D4205-889D-4A27-BE2B-C84057D897BF}" srcOrd="1" destOrd="0" parTransId="{7BCDFCB1-1643-4C8F-9C86-10E35445375B}" sibTransId="{2E2B8BA4-D171-4327-8842-EF5602F62350}"/>
    <dgm:cxn modelId="{7A3E428D-C3BC-431B-A7C2-64D87F5406E6}" type="presOf" srcId="{4A74FEDE-03ED-4DE5-9883-ABF2E3DF64B2}" destId="{A7DCD2CE-8529-44B9-984A-66D2E3A562A2}" srcOrd="0" destOrd="2" presId="urn:microsoft.com/office/officeart/2005/8/layout/hProcess4"/>
    <dgm:cxn modelId="{7B020E95-D5A4-4F0A-A631-F49D4417F55C}" type="presOf" srcId="{8A5F517F-7BA9-4EDC-AF48-794C525ACC05}" destId="{D0AC59A7-87C8-4BCB-BD9A-6DD2D870FF14}" srcOrd="0" destOrd="0" presId="urn:microsoft.com/office/officeart/2005/8/layout/hProcess4"/>
    <dgm:cxn modelId="{307C5BA1-67F7-473E-A1FD-300ED59743FB}" srcId="{8A5F517F-7BA9-4EDC-AF48-794C525ACC05}" destId="{4A74FEDE-03ED-4DE5-9883-ABF2E3DF64B2}" srcOrd="2" destOrd="0" parTransId="{02221F2D-C93A-4246-B534-97C90795EDA2}" sibTransId="{660AB60B-0C56-43B3-BC5E-B5EDD2ACFB6F}"/>
    <dgm:cxn modelId="{1CA7AAA3-D7FE-48BE-A5CD-8769367B2481}" srcId="{80D91A0F-A36F-4A99-9C3C-65F44C327051}" destId="{D370A575-3135-4F3E-B8A6-380A48B5F4AC}" srcOrd="0" destOrd="0" parTransId="{9D2846BA-97B5-4BD9-A18C-9CC2A597E7E0}" sibTransId="{93C8AF34-F716-4717-B6AF-5A8346444ADC}"/>
    <dgm:cxn modelId="{FEA1D7A4-8534-426C-86E4-EA7E592A91B3}" type="presOf" srcId="{9A6AEB84-7996-48C3-99CF-3AB2474020E6}" destId="{6368DDEC-1475-4686-8878-D9E09714F0AB}" srcOrd="0" destOrd="0" presId="urn:microsoft.com/office/officeart/2005/8/layout/hProcess4"/>
    <dgm:cxn modelId="{5D73C3B1-B2A6-49EB-B616-B62926244035}" type="presOf" srcId="{7A51BB70-093B-45E0-8441-92FA40D495AC}" destId="{5DB66BB7-1615-4A66-A78A-22963F0A735F}" srcOrd="1" destOrd="1" presId="urn:microsoft.com/office/officeart/2005/8/layout/hProcess4"/>
    <dgm:cxn modelId="{7808ADBB-5EF2-4359-A8F0-09C7276C86E1}" type="presOf" srcId="{C395C0CC-B238-4C43-BC7D-631C1FBC8D88}" destId="{485923CE-189C-4E0D-A650-A2DA2572A09A}" srcOrd="0" destOrd="0" presId="urn:microsoft.com/office/officeart/2005/8/layout/hProcess4"/>
    <dgm:cxn modelId="{BA303BC3-C979-4F72-9D94-7AA14A06D5EA}" type="presOf" srcId="{AC75071C-F88A-4249-A39D-C5666FC5F39F}" destId="{C4808B58-BED5-4A9B-926A-543A08F15031}" srcOrd="1" destOrd="0" presId="urn:microsoft.com/office/officeart/2005/8/layout/hProcess4"/>
    <dgm:cxn modelId="{E811A6C8-BF4F-4D2E-82AD-6AC00BEE5ED8}" srcId="{8A5F517F-7BA9-4EDC-AF48-794C525ACC05}" destId="{44C4F812-72E4-41C3-9B0E-761D856EFBF9}" srcOrd="4" destOrd="0" parTransId="{394C2D46-5A02-4060-B4E5-C84DDBF6D07D}" sibTransId="{D42988A2-C4B9-4454-A0E0-DF39B5065D1F}"/>
    <dgm:cxn modelId="{DC3C92D9-63EA-4B0F-B19B-97EC7D6F576A}" srcId="{9A6AEB84-7996-48C3-99CF-3AB2474020E6}" destId="{80D91A0F-A36F-4A99-9C3C-65F44C327051}" srcOrd="2" destOrd="0" parTransId="{3E0E14A9-74DF-4B0A-91FA-4645984265B9}" sibTransId="{A61F59A0-C123-4EE1-A929-91504F4C85AD}"/>
    <dgm:cxn modelId="{31420CE3-716A-4A05-A1EE-4E626E5CEA24}" type="presOf" srcId="{5E8D4121-0C00-44C2-94FF-AF31D294144E}" destId="{1B818997-5AAB-4B11-B510-2F5E372444FF}" srcOrd="0" destOrd="0" presId="urn:microsoft.com/office/officeart/2005/8/layout/hProcess4"/>
    <dgm:cxn modelId="{D991FDEE-6748-41DD-9275-9D4535F26512}" type="presOf" srcId="{5C92E2D7-0A1F-40FB-93B8-3E222D4C994B}" destId="{5DB66BB7-1615-4A66-A78A-22963F0A735F}" srcOrd="1" destOrd="2" presId="urn:microsoft.com/office/officeart/2005/8/layout/hProcess4"/>
    <dgm:cxn modelId="{48E8F8FE-B252-4C72-AFF5-DC2CE30A4EDF}" type="presOf" srcId="{44C4F812-72E4-41C3-9B0E-761D856EFBF9}" destId="{A7DCD2CE-8529-44B9-984A-66D2E3A562A2}" srcOrd="0" destOrd="4" presId="urn:microsoft.com/office/officeart/2005/8/layout/hProcess4"/>
    <dgm:cxn modelId="{86D140BE-FBCC-470E-8CF0-5E194CC1C8BC}" type="presParOf" srcId="{6368DDEC-1475-4686-8878-D9E09714F0AB}" destId="{9A62EF4C-89F6-4D11-A3B2-A5B830EC1E4E}" srcOrd="0" destOrd="0" presId="urn:microsoft.com/office/officeart/2005/8/layout/hProcess4"/>
    <dgm:cxn modelId="{DA83F246-E79E-4655-9F7D-8351B6405E12}" type="presParOf" srcId="{6368DDEC-1475-4686-8878-D9E09714F0AB}" destId="{AD6137DF-949E-43F7-9E2E-C2E03E1D9EBF}" srcOrd="1" destOrd="0" presId="urn:microsoft.com/office/officeart/2005/8/layout/hProcess4"/>
    <dgm:cxn modelId="{5FDEF96E-BC38-4143-A75F-D6B5C160C522}" type="presParOf" srcId="{6368DDEC-1475-4686-8878-D9E09714F0AB}" destId="{5FC272AA-04C0-4B0B-9510-751706FF3237}" srcOrd="2" destOrd="0" presId="urn:microsoft.com/office/officeart/2005/8/layout/hProcess4"/>
    <dgm:cxn modelId="{AE0BC805-8EA1-4663-8DDB-35A7EF158549}" type="presParOf" srcId="{5FC272AA-04C0-4B0B-9510-751706FF3237}" destId="{71B441A6-C17D-4F2B-A3D4-8B8975514180}" srcOrd="0" destOrd="0" presId="urn:microsoft.com/office/officeart/2005/8/layout/hProcess4"/>
    <dgm:cxn modelId="{DB8D8AE7-300B-489D-A879-D10198481A27}" type="presParOf" srcId="{71B441A6-C17D-4F2B-A3D4-8B8975514180}" destId="{BC07416B-9AE8-43CF-AC2A-C08B21BFA1B7}" srcOrd="0" destOrd="0" presId="urn:microsoft.com/office/officeart/2005/8/layout/hProcess4"/>
    <dgm:cxn modelId="{C7D44479-E43D-4B95-A7BC-16B7B5BC63C2}" type="presParOf" srcId="{71B441A6-C17D-4F2B-A3D4-8B8975514180}" destId="{A7DCD2CE-8529-44B9-984A-66D2E3A562A2}" srcOrd="1" destOrd="0" presId="urn:microsoft.com/office/officeart/2005/8/layout/hProcess4"/>
    <dgm:cxn modelId="{29460D4B-B429-4AA2-971B-42C59FAE73D3}" type="presParOf" srcId="{71B441A6-C17D-4F2B-A3D4-8B8975514180}" destId="{C4808B58-BED5-4A9B-926A-543A08F15031}" srcOrd="2" destOrd="0" presId="urn:microsoft.com/office/officeart/2005/8/layout/hProcess4"/>
    <dgm:cxn modelId="{A43F31CD-32F6-40FE-9CCA-8AD7F502A979}" type="presParOf" srcId="{71B441A6-C17D-4F2B-A3D4-8B8975514180}" destId="{D0AC59A7-87C8-4BCB-BD9A-6DD2D870FF14}" srcOrd="3" destOrd="0" presId="urn:microsoft.com/office/officeart/2005/8/layout/hProcess4"/>
    <dgm:cxn modelId="{AE059993-614E-41B4-9A26-8A2CE5317F16}" type="presParOf" srcId="{71B441A6-C17D-4F2B-A3D4-8B8975514180}" destId="{62EA9DBD-786E-48FB-8084-BA31BEDD7D61}" srcOrd="4" destOrd="0" presId="urn:microsoft.com/office/officeart/2005/8/layout/hProcess4"/>
    <dgm:cxn modelId="{E0D85614-2D9A-4210-8FC4-4E7FE6E55088}" type="presParOf" srcId="{5FC272AA-04C0-4B0B-9510-751706FF3237}" destId="{705FC5DA-C038-4A3C-B2B1-E2C027194B59}" srcOrd="1" destOrd="0" presId="urn:microsoft.com/office/officeart/2005/8/layout/hProcess4"/>
    <dgm:cxn modelId="{D93926D5-4B29-4C0D-A33C-048968E3D705}" type="presParOf" srcId="{5FC272AA-04C0-4B0B-9510-751706FF3237}" destId="{1D9C5259-7D58-405F-81A3-5C1859A96A6B}" srcOrd="2" destOrd="0" presId="urn:microsoft.com/office/officeart/2005/8/layout/hProcess4"/>
    <dgm:cxn modelId="{38E77459-EF3C-4719-8D7C-FD589261BF79}" type="presParOf" srcId="{1D9C5259-7D58-405F-81A3-5C1859A96A6B}" destId="{F1BD5473-349F-4E8D-AFD1-DABA0BE73EC1}" srcOrd="0" destOrd="0" presId="urn:microsoft.com/office/officeart/2005/8/layout/hProcess4"/>
    <dgm:cxn modelId="{4BA01C3E-0008-4928-8201-B889BBFC2D01}" type="presParOf" srcId="{1D9C5259-7D58-405F-81A3-5C1859A96A6B}" destId="{485923CE-189C-4E0D-A650-A2DA2572A09A}" srcOrd="1" destOrd="0" presId="urn:microsoft.com/office/officeart/2005/8/layout/hProcess4"/>
    <dgm:cxn modelId="{25507D4C-EAE6-4380-BB3D-1049457CBE26}" type="presParOf" srcId="{1D9C5259-7D58-405F-81A3-5C1859A96A6B}" destId="{5DB66BB7-1615-4A66-A78A-22963F0A735F}" srcOrd="2" destOrd="0" presId="urn:microsoft.com/office/officeart/2005/8/layout/hProcess4"/>
    <dgm:cxn modelId="{C758C600-0859-494A-B66B-E682DB28F012}" type="presParOf" srcId="{1D9C5259-7D58-405F-81A3-5C1859A96A6B}" destId="{D7103611-091B-48C5-ABAD-A54010BE2A4A}" srcOrd="3" destOrd="0" presId="urn:microsoft.com/office/officeart/2005/8/layout/hProcess4"/>
    <dgm:cxn modelId="{54AEF1C3-9C83-4BD4-A5C8-4BE5387F0833}" type="presParOf" srcId="{1D9C5259-7D58-405F-81A3-5C1859A96A6B}" destId="{A341EF13-669A-4D92-A3BE-87EA44E47473}" srcOrd="4" destOrd="0" presId="urn:microsoft.com/office/officeart/2005/8/layout/hProcess4"/>
    <dgm:cxn modelId="{0DDF0F34-8E66-45B8-A363-0638AEE87CB5}" type="presParOf" srcId="{5FC272AA-04C0-4B0B-9510-751706FF3237}" destId="{1B818997-5AAB-4B11-B510-2F5E372444FF}" srcOrd="3" destOrd="0" presId="urn:microsoft.com/office/officeart/2005/8/layout/hProcess4"/>
    <dgm:cxn modelId="{25007A00-7346-4DD6-A24A-3A2F1FF73A06}" type="presParOf" srcId="{5FC272AA-04C0-4B0B-9510-751706FF3237}" destId="{89F89C3B-32FC-4299-BF83-79C832513378}" srcOrd="4" destOrd="0" presId="urn:microsoft.com/office/officeart/2005/8/layout/hProcess4"/>
    <dgm:cxn modelId="{F13AC63B-F7E4-4E84-A38B-7FC6B84402E1}" type="presParOf" srcId="{89F89C3B-32FC-4299-BF83-79C832513378}" destId="{18E56A2B-DCE6-49F0-A2ED-78B7322066B6}" srcOrd="0" destOrd="0" presId="urn:microsoft.com/office/officeart/2005/8/layout/hProcess4"/>
    <dgm:cxn modelId="{D3674AD7-1E71-403D-AE2D-560D04200988}" type="presParOf" srcId="{89F89C3B-32FC-4299-BF83-79C832513378}" destId="{06F8F975-E2AF-4449-9723-19EEC9ACBFA0}" srcOrd="1" destOrd="0" presId="urn:microsoft.com/office/officeart/2005/8/layout/hProcess4"/>
    <dgm:cxn modelId="{86959BEB-FDCF-4731-BB3D-FBE3420BE59A}" type="presParOf" srcId="{89F89C3B-32FC-4299-BF83-79C832513378}" destId="{81EDAD5E-7F31-49EC-978F-AE7BDE4BC706}" srcOrd="2" destOrd="0" presId="urn:microsoft.com/office/officeart/2005/8/layout/hProcess4"/>
    <dgm:cxn modelId="{5989751E-1784-4C3F-9A9D-0EDE13A3BC74}" type="presParOf" srcId="{89F89C3B-32FC-4299-BF83-79C832513378}" destId="{EA1809EF-7583-41FE-9326-D6731B298F36}" srcOrd="3" destOrd="0" presId="urn:microsoft.com/office/officeart/2005/8/layout/hProcess4"/>
    <dgm:cxn modelId="{18968A9E-E743-4D37-9BD8-E0958F2EA4BD}" type="presParOf" srcId="{89F89C3B-32FC-4299-BF83-79C832513378}" destId="{4C355515-E6AB-41A7-B6DF-AEDAC5F01380}" srcOrd="4" destOrd="0" presId="urn:microsoft.com/office/officeart/2005/8/layout/h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7.xml><?xml version="1.0" encoding="utf-8"?>
<dgm:dataModel xmlns:dgm="http://schemas.openxmlformats.org/drawingml/2006/diagram" xmlns:a="http://schemas.openxmlformats.org/drawingml/2006/main">
  <dgm:ptLst>
    <dgm:pt modelId="{6E5BAFA4-C064-48C2-B10F-DE6D112FFD8E}"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55BB2A7A-C2D7-4D78-8C68-6C5312699D05}">
      <dgm:prSet phldrT="[Text]" custT="1"/>
      <dgm:spPr/>
      <dgm:t>
        <a:bodyPr/>
        <a:lstStyle/>
        <a:p>
          <a:pPr>
            <a:buFont typeface="Arial" panose="020B0604020202020204" pitchFamily="34" charset="0"/>
            <a:buChar char="•"/>
          </a:pPr>
          <a:r>
            <a:rPr lang="en-US" sz="1200" b="1" i="0" u="none">
              <a:latin typeface="Figtree" pitchFamily="2" charset="0"/>
            </a:rPr>
            <a:t>Intervention 1: </a:t>
          </a:r>
          <a:r>
            <a:rPr lang="en-US" sz="1200" b="0" i="0" u="none">
              <a:latin typeface="Figtree" pitchFamily="2" charset="0"/>
            </a:rPr>
            <a:t>Decrease inappropriate use of emergency departments for individuals with behavioral health needs</a:t>
          </a:r>
          <a:r>
            <a:rPr lang="en-US" sz="1200" b="0" i="0">
              <a:latin typeface="Figtree" pitchFamily="2" charset="0"/>
            </a:rPr>
            <a:t>​</a:t>
          </a:r>
          <a:endParaRPr lang="en-US" sz="1200">
            <a:latin typeface="Figtree" pitchFamily="2" charset="0"/>
          </a:endParaRPr>
        </a:p>
      </dgm:t>
    </dgm:pt>
    <dgm:pt modelId="{2585D4F3-C6D7-4F6D-934D-6C90758EC3A9}" type="parTrans" cxnId="{510ECE90-45AD-4986-8C63-E473357DB21A}">
      <dgm:prSet/>
      <dgm:spPr/>
      <dgm:t>
        <a:bodyPr/>
        <a:lstStyle/>
        <a:p>
          <a:endParaRPr lang="en-US"/>
        </a:p>
      </dgm:t>
    </dgm:pt>
    <dgm:pt modelId="{7448AAF9-9EAA-4FAE-8EF3-BD871DFD2D96}" type="sibTrans" cxnId="{510ECE90-45AD-4986-8C63-E473357DB21A}">
      <dgm:prSet/>
      <dgm:spPr/>
      <dgm:t>
        <a:bodyPr/>
        <a:lstStyle/>
        <a:p>
          <a:endParaRPr lang="en-US"/>
        </a:p>
      </dgm:t>
    </dgm:pt>
    <dgm:pt modelId="{FA9A8687-A2B5-4E80-B6E7-36BA5B5AF1E2}">
      <dgm:prSet custT="1"/>
      <dgm:spPr/>
      <dgm:t>
        <a:bodyPr/>
        <a:lstStyle/>
        <a:p>
          <a:pPr>
            <a:buFont typeface="Arial" panose="020B0604020202020204" pitchFamily="34" charset="0"/>
            <a:buChar char="•"/>
          </a:pPr>
          <a:r>
            <a:rPr lang="en-US" sz="1200" b="1" i="0" u="none">
              <a:latin typeface="Figtree" pitchFamily="2" charset="0"/>
            </a:rPr>
            <a:t>Intervention 2: </a:t>
          </a:r>
          <a:r>
            <a:rPr lang="en-US" sz="1200" b="0" i="0" u="none">
              <a:latin typeface="Figtree" pitchFamily="2" charset="0"/>
            </a:rPr>
            <a:t>Increase array of behavioral health services available to treat individuals in need of higher levels of care</a:t>
          </a:r>
          <a:r>
            <a:rPr lang="en-US" sz="1200" b="0" i="0">
              <a:latin typeface="Figtree" pitchFamily="2" charset="0"/>
            </a:rPr>
            <a:t>​</a:t>
          </a:r>
        </a:p>
      </dgm:t>
    </dgm:pt>
    <dgm:pt modelId="{4F98D018-097E-4CBD-9501-5AB41B01BF8C}" type="parTrans" cxnId="{790AA695-3A2D-4700-BAFD-931F4622F71B}">
      <dgm:prSet/>
      <dgm:spPr/>
      <dgm:t>
        <a:bodyPr/>
        <a:lstStyle/>
        <a:p>
          <a:endParaRPr lang="en-US"/>
        </a:p>
      </dgm:t>
    </dgm:pt>
    <dgm:pt modelId="{560F2ACD-82DD-4F25-A401-B4D8302AD209}" type="sibTrans" cxnId="{790AA695-3A2D-4700-BAFD-931F4622F71B}">
      <dgm:prSet/>
      <dgm:spPr/>
      <dgm:t>
        <a:bodyPr/>
        <a:lstStyle/>
        <a:p>
          <a:endParaRPr lang="en-US"/>
        </a:p>
      </dgm:t>
    </dgm:pt>
    <dgm:pt modelId="{27CCBDDD-0013-4E69-8D92-7A7420B033DC}">
      <dgm:prSet custT="1"/>
      <dgm:spPr/>
      <dgm:t>
        <a:bodyPr/>
        <a:lstStyle/>
        <a:p>
          <a:pPr>
            <a:buFont typeface="Arial" panose="020B0604020202020204" pitchFamily="34" charset="0"/>
            <a:buChar char="•"/>
          </a:pPr>
          <a:r>
            <a:rPr lang="en-US" sz="1200" b="1" i="0" u="none">
              <a:latin typeface="Figtree" pitchFamily="2" charset="0"/>
            </a:rPr>
            <a:t>Intervention 3: </a:t>
          </a:r>
          <a:r>
            <a:rPr lang="en-US" sz="1200" b="0" i="0" u="none">
              <a:latin typeface="Figtree" pitchFamily="2" charset="0"/>
            </a:rPr>
            <a:t>Incentivize providers to improve quality of care and responsiveness to acute, urgent, and emergent behavioral health needs</a:t>
          </a:r>
          <a:r>
            <a:rPr lang="en-US" sz="1200" b="0" i="0">
              <a:latin typeface="Figtree" pitchFamily="2" charset="0"/>
            </a:rPr>
            <a:t>​</a:t>
          </a:r>
        </a:p>
      </dgm:t>
    </dgm:pt>
    <dgm:pt modelId="{E75BFD9E-08B6-4B41-8FBA-0E39A54F3DF3}" type="parTrans" cxnId="{7080CC18-EB4C-49A5-82BC-12D1F45CBDCD}">
      <dgm:prSet/>
      <dgm:spPr/>
      <dgm:t>
        <a:bodyPr/>
        <a:lstStyle/>
        <a:p>
          <a:endParaRPr lang="en-US"/>
        </a:p>
      </dgm:t>
    </dgm:pt>
    <dgm:pt modelId="{267CF29E-15DF-4A7F-A4D9-2CF77AF0F28D}" type="sibTrans" cxnId="{7080CC18-EB4C-49A5-82BC-12D1F45CBDCD}">
      <dgm:prSet/>
      <dgm:spPr/>
      <dgm:t>
        <a:bodyPr/>
        <a:lstStyle/>
        <a:p>
          <a:endParaRPr lang="en-US"/>
        </a:p>
      </dgm:t>
    </dgm:pt>
    <dgm:pt modelId="{15F216BD-81CE-4999-B315-598E217003EC}">
      <dgm:prSet custT="1"/>
      <dgm:spPr/>
      <dgm:t>
        <a:bodyPr/>
        <a:lstStyle/>
        <a:p>
          <a:pPr>
            <a:buFont typeface="Arial" panose="020B0604020202020204" pitchFamily="34" charset="0"/>
            <a:buChar char="•"/>
          </a:pPr>
          <a:r>
            <a:rPr lang="en-US" sz="1200" b="1" i="0" u="none">
              <a:latin typeface="Figtree" pitchFamily="2" charset="0"/>
            </a:rPr>
            <a:t>Intervention 4: </a:t>
          </a:r>
          <a:r>
            <a:rPr lang="en-US" sz="1200" b="0" i="0" u="none">
              <a:latin typeface="Figtree" pitchFamily="2" charset="0"/>
            </a:rPr>
            <a:t>Increase capacity of youth-serving programs to offer higher intensity outpatient treatment services</a:t>
          </a:r>
          <a:r>
            <a:rPr lang="en-US" sz="1200" b="0" i="0">
              <a:latin typeface="Figtree" pitchFamily="2" charset="0"/>
            </a:rPr>
            <a:t>​</a:t>
          </a:r>
        </a:p>
      </dgm:t>
    </dgm:pt>
    <dgm:pt modelId="{CE0D4AA5-FF66-4FE5-992B-81CCB9C5ED0A}" type="parTrans" cxnId="{5B80A723-CFF9-4FAB-ACD4-2CE76789DA28}">
      <dgm:prSet/>
      <dgm:spPr/>
      <dgm:t>
        <a:bodyPr/>
        <a:lstStyle/>
        <a:p>
          <a:endParaRPr lang="en-US"/>
        </a:p>
      </dgm:t>
    </dgm:pt>
    <dgm:pt modelId="{839D2B2E-2A6F-49C3-8D5B-FFBBA0374E3F}" type="sibTrans" cxnId="{5B80A723-CFF9-4FAB-ACD4-2CE76789DA28}">
      <dgm:prSet/>
      <dgm:spPr/>
      <dgm:t>
        <a:bodyPr/>
        <a:lstStyle/>
        <a:p>
          <a:endParaRPr lang="en-US"/>
        </a:p>
      </dgm:t>
    </dgm:pt>
    <dgm:pt modelId="{3BDD362E-F122-402B-A841-91CD2B3A4B6F}">
      <dgm:prSet custT="1"/>
      <dgm:spPr/>
      <dgm:t>
        <a:bodyPr/>
        <a:lstStyle/>
        <a:p>
          <a:pPr>
            <a:buFont typeface="Arial" panose="020B0604020202020204" pitchFamily="34" charset="0"/>
            <a:buChar char="•"/>
          </a:pPr>
          <a:r>
            <a:rPr lang="en-US" sz="1200" b="1" i="0" u="none">
              <a:latin typeface="Figtree" pitchFamily="2" charset="0"/>
            </a:rPr>
            <a:t>Intervention 5</a:t>
          </a:r>
          <a:r>
            <a:rPr lang="en-US" sz="1200" b="0" i="0" u="none">
              <a:latin typeface="Figtree" pitchFamily="2" charset="0"/>
            </a:rPr>
            <a:t>: Continue to expand collection of infographics and resource/guides on pathways to treatment and available services/programs for 2024</a:t>
          </a:r>
          <a:endParaRPr lang="en-US" sz="1200" b="0" i="0">
            <a:latin typeface="Figtree" pitchFamily="2" charset="0"/>
          </a:endParaRPr>
        </a:p>
      </dgm:t>
    </dgm:pt>
    <dgm:pt modelId="{077E2018-5ACC-41F2-A703-7666CFAE47D9}" type="parTrans" cxnId="{F2D7DE56-F352-43C6-932C-CA70074D4AA9}">
      <dgm:prSet/>
      <dgm:spPr/>
      <dgm:t>
        <a:bodyPr/>
        <a:lstStyle/>
        <a:p>
          <a:endParaRPr lang="en-US"/>
        </a:p>
      </dgm:t>
    </dgm:pt>
    <dgm:pt modelId="{C89F6736-EC9E-4610-8104-83D1D71C72DC}" type="sibTrans" cxnId="{F2D7DE56-F352-43C6-932C-CA70074D4AA9}">
      <dgm:prSet/>
      <dgm:spPr/>
      <dgm:t>
        <a:bodyPr/>
        <a:lstStyle/>
        <a:p>
          <a:endParaRPr lang="en-US"/>
        </a:p>
      </dgm:t>
    </dgm:pt>
    <dgm:pt modelId="{5295D40E-B244-4402-838E-2E4687095304}" type="pres">
      <dgm:prSet presAssocID="{6E5BAFA4-C064-48C2-B10F-DE6D112FFD8E}" presName="linearFlow" presStyleCnt="0">
        <dgm:presLayoutVars>
          <dgm:dir/>
          <dgm:resizeHandles val="exact"/>
        </dgm:presLayoutVars>
      </dgm:prSet>
      <dgm:spPr/>
    </dgm:pt>
    <dgm:pt modelId="{A9748607-6AF6-47BD-96DA-D655DDEAFDEF}" type="pres">
      <dgm:prSet presAssocID="{55BB2A7A-C2D7-4D78-8C68-6C5312699D05}" presName="composite" presStyleCnt="0"/>
      <dgm:spPr/>
    </dgm:pt>
    <dgm:pt modelId="{41585D38-3985-4476-AD26-8AA0827A079A}" type="pres">
      <dgm:prSet presAssocID="{55BB2A7A-C2D7-4D78-8C68-6C5312699D05}" presName="imgShp" presStyleLbl="fgImgPlace1" presStyleIdx="0" presStyleCnt="5" custLinFactNeighborX="-41856" custLinFactNeighborY="4142"/>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Checkmark with solid fill"/>
        </a:ext>
      </dgm:extLst>
    </dgm:pt>
    <dgm:pt modelId="{32ABF0A1-A1E8-4AE5-9CB4-2E9EC758CDCE}" type="pres">
      <dgm:prSet presAssocID="{55BB2A7A-C2D7-4D78-8C68-6C5312699D05}" presName="txShp" presStyleLbl="node1" presStyleIdx="0" presStyleCnt="5">
        <dgm:presLayoutVars>
          <dgm:bulletEnabled val="1"/>
        </dgm:presLayoutVars>
      </dgm:prSet>
      <dgm:spPr/>
    </dgm:pt>
    <dgm:pt modelId="{732F915F-6684-40E6-8576-F52D6AC138DE}" type="pres">
      <dgm:prSet presAssocID="{7448AAF9-9EAA-4FAE-8EF3-BD871DFD2D96}" presName="spacing" presStyleCnt="0"/>
      <dgm:spPr/>
    </dgm:pt>
    <dgm:pt modelId="{00A0C3B7-1CD1-4E88-8B54-5F679CD6A9B3}" type="pres">
      <dgm:prSet presAssocID="{FA9A8687-A2B5-4E80-B6E7-36BA5B5AF1E2}" presName="composite" presStyleCnt="0"/>
      <dgm:spPr/>
    </dgm:pt>
    <dgm:pt modelId="{9085505B-0480-4636-B82A-C90023EB14E0}" type="pres">
      <dgm:prSet presAssocID="{FA9A8687-A2B5-4E80-B6E7-36BA5B5AF1E2}" presName="imgShp" presStyleLbl="fgImgPlace1" presStyleIdx="1" presStyleCnt="5" custLinFactNeighborX="-42619" custLinFactNeighborY="1120"/>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Bullseye with solid fill"/>
        </a:ext>
      </dgm:extLst>
    </dgm:pt>
    <dgm:pt modelId="{FFBBED66-E4C3-4207-B4D6-CCC5C3ACC022}" type="pres">
      <dgm:prSet presAssocID="{FA9A8687-A2B5-4E80-B6E7-36BA5B5AF1E2}" presName="txShp" presStyleLbl="node1" presStyleIdx="1" presStyleCnt="5">
        <dgm:presLayoutVars>
          <dgm:bulletEnabled val="1"/>
        </dgm:presLayoutVars>
      </dgm:prSet>
      <dgm:spPr/>
    </dgm:pt>
    <dgm:pt modelId="{EC30C39A-FF48-47C1-B6C9-B951C5F79F9A}" type="pres">
      <dgm:prSet presAssocID="{560F2ACD-82DD-4F25-A401-B4D8302AD209}" presName="spacing" presStyleCnt="0"/>
      <dgm:spPr/>
    </dgm:pt>
    <dgm:pt modelId="{596E0641-F829-4C7A-82CA-4E14595E19D3}" type="pres">
      <dgm:prSet presAssocID="{27CCBDDD-0013-4E69-8D92-7A7420B033DC}" presName="composite" presStyleCnt="0"/>
      <dgm:spPr/>
    </dgm:pt>
    <dgm:pt modelId="{940B86CD-A121-49BD-9879-291CF0EC888F}" type="pres">
      <dgm:prSet presAssocID="{27CCBDDD-0013-4E69-8D92-7A7420B033DC}" presName="imgShp" presStyleLbl="fgImgPlace1" presStyleIdx="2" presStyleCnt="5" custLinFactNeighborX="-36860" custLinFactNeighborY="4371"/>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29F9291A-E1AB-4206-A108-CE09522647E6}" type="pres">
      <dgm:prSet presAssocID="{27CCBDDD-0013-4E69-8D92-7A7420B033DC}" presName="txShp" presStyleLbl="node1" presStyleIdx="2" presStyleCnt="5">
        <dgm:presLayoutVars>
          <dgm:bulletEnabled val="1"/>
        </dgm:presLayoutVars>
      </dgm:prSet>
      <dgm:spPr/>
    </dgm:pt>
    <dgm:pt modelId="{41E06A2B-AEA9-46B0-BD98-8723EFF42647}" type="pres">
      <dgm:prSet presAssocID="{267CF29E-15DF-4A7F-A4D9-2CF77AF0F28D}" presName="spacing" presStyleCnt="0"/>
      <dgm:spPr/>
    </dgm:pt>
    <dgm:pt modelId="{FA261DAA-7457-4F99-9C12-BDAA8DFE0A84}" type="pres">
      <dgm:prSet presAssocID="{15F216BD-81CE-4999-B315-598E217003EC}" presName="composite" presStyleCnt="0"/>
      <dgm:spPr/>
    </dgm:pt>
    <dgm:pt modelId="{1278764E-C795-4D70-AED3-6DD387C01864}" type="pres">
      <dgm:prSet presAssocID="{15F216BD-81CE-4999-B315-598E217003EC}" presName="imgShp" presStyleLbl="fgImgPlace1" presStyleIdx="3" presStyleCnt="5" custLinFactNeighborX="-36441" custLinFactNeighborY="1706"/>
      <dgm:spPr>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pt>
    <dgm:pt modelId="{ED484DCF-3C1E-4CBB-A145-104B7AED8967}" type="pres">
      <dgm:prSet presAssocID="{15F216BD-81CE-4999-B315-598E217003EC}" presName="txShp" presStyleLbl="node1" presStyleIdx="3" presStyleCnt="5">
        <dgm:presLayoutVars>
          <dgm:bulletEnabled val="1"/>
        </dgm:presLayoutVars>
      </dgm:prSet>
      <dgm:spPr/>
    </dgm:pt>
    <dgm:pt modelId="{3AAA03E0-BCD1-4FB7-82DA-EC42B4F19235}" type="pres">
      <dgm:prSet presAssocID="{839D2B2E-2A6F-49C3-8D5B-FFBBA0374E3F}" presName="spacing" presStyleCnt="0"/>
      <dgm:spPr/>
    </dgm:pt>
    <dgm:pt modelId="{1FC5E4FF-3688-49DA-87EC-190365987E02}" type="pres">
      <dgm:prSet presAssocID="{3BDD362E-F122-402B-A841-91CD2B3A4B6F}" presName="composite" presStyleCnt="0"/>
      <dgm:spPr/>
    </dgm:pt>
    <dgm:pt modelId="{4FB6FC53-061F-4C68-899A-28DA2CCD0D36}" type="pres">
      <dgm:prSet presAssocID="{3BDD362E-F122-402B-A841-91CD2B3A4B6F}" presName="imgShp" presStyleLbl="fgImgPlace1" presStyleIdx="4" presStyleCnt="5" custLinFactNeighborX="-34556" custLinFactNeighborY="7924"/>
      <dgm:spPr>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pt>
    <dgm:pt modelId="{3C015344-9934-426D-AAEB-92080CFD0637}" type="pres">
      <dgm:prSet presAssocID="{3BDD362E-F122-402B-A841-91CD2B3A4B6F}" presName="txShp" presStyleLbl="node1" presStyleIdx="4" presStyleCnt="5">
        <dgm:presLayoutVars>
          <dgm:bulletEnabled val="1"/>
        </dgm:presLayoutVars>
      </dgm:prSet>
      <dgm:spPr/>
    </dgm:pt>
  </dgm:ptLst>
  <dgm:cxnLst>
    <dgm:cxn modelId="{7080CC18-EB4C-49A5-82BC-12D1F45CBDCD}" srcId="{6E5BAFA4-C064-48C2-B10F-DE6D112FFD8E}" destId="{27CCBDDD-0013-4E69-8D92-7A7420B033DC}" srcOrd="2" destOrd="0" parTransId="{E75BFD9E-08B6-4B41-8FBA-0E39A54F3DF3}" sibTransId="{267CF29E-15DF-4A7F-A4D9-2CF77AF0F28D}"/>
    <dgm:cxn modelId="{5B80A723-CFF9-4FAB-ACD4-2CE76789DA28}" srcId="{6E5BAFA4-C064-48C2-B10F-DE6D112FFD8E}" destId="{15F216BD-81CE-4999-B315-598E217003EC}" srcOrd="3" destOrd="0" parTransId="{CE0D4AA5-FF66-4FE5-992B-81CCB9C5ED0A}" sibTransId="{839D2B2E-2A6F-49C3-8D5B-FFBBA0374E3F}"/>
    <dgm:cxn modelId="{3FBA6B3A-7E8A-4FC8-8FE8-095F5633F738}" type="presOf" srcId="{27CCBDDD-0013-4E69-8D92-7A7420B033DC}" destId="{29F9291A-E1AB-4206-A108-CE09522647E6}" srcOrd="0" destOrd="0" presId="urn:microsoft.com/office/officeart/2005/8/layout/vList3"/>
    <dgm:cxn modelId="{F2D7DE56-F352-43C6-932C-CA70074D4AA9}" srcId="{6E5BAFA4-C064-48C2-B10F-DE6D112FFD8E}" destId="{3BDD362E-F122-402B-A841-91CD2B3A4B6F}" srcOrd="4" destOrd="0" parTransId="{077E2018-5ACC-41F2-A703-7666CFAE47D9}" sibTransId="{C89F6736-EC9E-4610-8104-83D1D71C72DC}"/>
    <dgm:cxn modelId="{510ECE90-45AD-4986-8C63-E473357DB21A}" srcId="{6E5BAFA4-C064-48C2-B10F-DE6D112FFD8E}" destId="{55BB2A7A-C2D7-4D78-8C68-6C5312699D05}" srcOrd="0" destOrd="0" parTransId="{2585D4F3-C6D7-4F6D-934D-6C90758EC3A9}" sibTransId="{7448AAF9-9EAA-4FAE-8EF3-BD871DFD2D96}"/>
    <dgm:cxn modelId="{790AA695-3A2D-4700-BAFD-931F4622F71B}" srcId="{6E5BAFA4-C064-48C2-B10F-DE6D112FFD8E}" destId="{FA9A8687-A2B5-4E80-B6E7-36BA5B5AF1E2}" srcOrd="1" destOrd="0" parTransId="{4F98D018-097E-4CBD-9501-5AB41B01BF8C}" sibTransId="{560F2ACD-82DD-4F25-A401-B4D8302AD209}"/>
    <dgm:cxn modelId="{A295F1B3-7DD1-478C-BFF2-05EF7F046280}" type="presOf" srcId="{6E5BAFA4-C064-48C2-B10F-DE6D112FFD8E}" destId="{5295D40E-B244-4402-838E-2E4687095304}" srcOrd="0" destOrd="0" presId="urn:microsoft.com/office/officeart/2005/8/layout/vList3"/>
    <dgm:cxn modelId="{8489C3CB-E81D-458D-B557-E70BEA2E8FDB}" type="presOf" srcId="{55BB2A7A-C2D7-4D78-8C68-6C5312699D05}" destId="{32ABF0A1-A1E8-4AE5-9CB4-2E9EC758CDCE}" srcOrd="0" destOrd="0" presId="urn:microsoft.com/office/officeart/2005/8/layout/vList3"/>
    <dgm:cxn modelId="{E38143E8-E8F4-4349-94B5-E1C0D3A1261F}" type="presOf" srcId="{15F216BD-81CE-4999-B315-598E217003EC}" destId="{ED484DCF-3C1E-4CBB-A145-104B7AED8967}" srcOrd="0" destOrd="0" presId="urn:microsoft.com/office/officeart/2005/8/layout/vList3"/>
    <dgm:cxn modelId="{274C65EA-027C-4EC7-BD72-F747096959FD}" type="presOf" srcId="{3BDD362E-F122-402B-A841-91CD2B3A4B6F}" destId="{3C015344-9934-426D-AAEB-92080CFD0637}" srcOrd="0" destOrd="0" presId="urn:microsoft.com/office/officeart/2005/8/layout/vList3"/>
    <dgm:cxn modelId="{F2675DF0-BC85-42BE-9556-DE72C650C4BA}" type="presOf" srcId="{FA9A8687-A2B5-4E80-B6E7-36BA5B5AF1E2}" destId="{FFBBED66-E4C3-4207-B4D6-CCC5C3ACC022}" srcOrd="0" destOrd="0" presId="urn:microsoft.com/office/officeart/2005/8/layout/vList3"/>
    <dgm:cxn modelId="{03472B35-4BE8-4815-BC86-3EECE46E3171}" type="presParOf" srcId="{5295D40E-B244-4402-838E-2E4687095304}" destId="{A9748607-6AF6-47BD-96DA-D655DDEAFDEF}" srcOrd="0" destOrd="0" presId="urn:microsoft.com/office/officeart/2005/8/layout/vList3"/>
    <dgm:cxn modelId="{F9F3B9C0-E584-4007-82B0-8B4E3B40F968}" type="presParOf" srcId="{A9748607-6AF6-47BD-96DA-D655DDEAFDEF}" destId="{41585D38-3985-4476-AD26-8AA0827A079A}" srcOrd="0" destOrd="0" presId="urn:microsoft.com/office/officeart/2005/8/layout/vList3"/>
    <dgm:cxn modelId="{8268EA9D-5539-49BD-943B-E1D61A0D9CFD}" type="presParOf" srcId="{A9748607-6AF6-47BD-96DA-D655DDEAFDEF}" destId="{32ABF0A1-A1E8-4AE5-9CB4-2E9EC758CDCE}" srcOrd="1" destOrd="0" presId="urn:microsoft.com/office/officeart/2005/8/layout/vList3"/>
    <dgm:cxn modelId="{B7E3D1E1-9BAA-4156-9DA2-FD70EC0A65A3}" type="presParOf" srcId="{5295D40E-B244-4402-838E-2E4687095304}" destId="{732F915F-6684-40E6-8576-F52D6AC138DE}" srcOrd="1" destOrd="0" presId="urn:microsoft.com/office/officeart/2005/8/layout/vList3"/>
    <dgm:cxn modelId="{1A8685C2-379F-4208-9751-013D6EDC36D5}" type="presParOf" srcId="{5295D40E-B244-4402-838E-2E4687095304}" destId="{00A0C3B7-1CD1-4E88-8B54-5F679CD6A9B3}" srcOrd="2" destOrd="0" presId="urn:microsoft.com/office/officeart/2005/8/layout/vList3"/>
    <dgm:cxn modelId="{3BC60BCB-7C61-4E2C-B2EE-F8E48188D150}" type="presParOf" srcId="{00A0C3B7-1CD1-4E88-8B54-5F679CD6A9B3}" destId="{9085505B-0480-4636-B82A-C90023EB14E0}" srcOrd="0" destOrd="0" presId="urn:microsoft.com/office/officeart/2005/8/layout/vList3"/>
    <dgm:cxn modelId="{507469A9-9066-4E03-990F-EF1A904AD8D1}" type="presParOf" srcId="{00A0C3B7-1CD1-4E88-8B54-5F679CD6A9B3}" destId="{FFBBED66-E4C3-4207-B4D6-CCC5C3ACC022}" srcOrd="1" destOrd="0" presId="urn:microsoft.com/office/officeart/2005/8/layout/vList3"/>
    <dgm:cxn modelId="{8E6A1FBC-D698-4E57-A1FE-5E83063C0A1E}" type="presParOf" srcId="{5295D40E-B244-4402-838E-2E4687095304}" destId="{EC30C39A-FF48-47C1-B6C9-B951C5F79F9A}" srcOrd="3" destOrd="0" presId="urn:microsoft.com/office/officeart/2005/8/layout/vList3"/>
    <dgm:cxn modelId="{04741818-09F7-4282-AC78-A018857D3B5F}" type="presParOf" srcId="{5295D40E-B244-4402-838E-2E4687095304}" destId="{596E0641-F829-4C7A-82CA-4E14595E19D3}" srcOrd="4" destOrd="0" presId="urn:microsoft.com/office/officeart/2005/8/layout/vList3"/>
    <dgm:cxn modelId="{1D420A0A-0181-411E-9F50-0B566A07DB9D}" type="presParOf" srcId="{596E0641-F829-4C7A-82CA-4E14595E19D3}" destId="{940B86CD-A121-49BD-9879-291CF0EC888F}" srcOrd="0" destOrd="0" presId="urn:microsoft.com/office/officeart/2005/8/layout/vList3"/>
    <dgm:cxn modelId="{419BB303-4676-4F6D-B77E-022CE5811A5E}" type="presParOf" srcId="{596E0641-F829-4C7A-82CA-4E14595E19D3}" destId="{29F9291A-E1AB-4206-A108-CE09522647E6}" srcOrd="1" destOrd="0" presId="urn:microsoft.com/office/officeart/2005/8/layout/vList3"/>
    <dgm:cxn modelId="{25B1225D-9D10-48BD-BFA3-FFB859F7EF7A}" type="presParOf" srcId="{5295D40E-B244-4402-838E-2E4687095304}" destId="{41E06A2B-AEA9-46B0-BD98-8723EFF42647}" srcOrd="5" destOrd="0" presId="urn:microsoft.com/office/officeart/2005/8/layout/vList3"/>
    <dgm:cxn modelId="{40A974A4-8668-4563-924B-1EF83F2F38B6}" type="presParOf" srcId="{5295D40E-B244-4402-838E-2E4687095304}" destId="{FA261DAA-7457-4F99-9C12-BDAA8DFE0A84}" srcOrd="6" destOrd="0" presId="urn:microsoft.com/office/officeart/2005/8/layout/vList3"/>
    <dgm:cxn modelId="{8D9AD58B-095A-496C-8522-C6CCA7D3AF49}" type="presParOf" srcId="{FA261DAA-7457-4F99-9C12-BDAA8DFE0A84}" destId="{1278764E-C795-4D70-AED3-6DD387C01864}" srcOrd="0" destOrd="0" presId="urn:microsoft.com/office/officeart/2005/8/layout/vList3"/>
    <dgm:cxn modelId="{042EDFD9-13BE-4692-8C6B-C6BDAEE0EF7A}" type="presParOf" srcId="{FA261DAA-7457-4F99-9C12-BDAA8DFE0A84}" destId="{ED484DCF-3C1E-4CBB-A145-104B7AED8967}" srcOrd="1" destOrd="0" presId="urn:microsoft.com/office/officeart/2005/8/layout/vList3"/>
    <dgm:cxn modelId="{93479024-C073-4CC2-A604-85AD2743D4AC}" type="presParOf" srcId="{5295D40E-B244-4402-838E-2E4687095304}" destId="{3AAA03E0-BCD1-4FB7-82DA-EC42B4F19235}" srcOrd="7" destOrd="0" presId="urn:microsoft.com/office/officeart/2005/8/layout/vList3"/>
    <dgm:cxn modelId="{95E18EE9-8B24-4743-8DEC-6DC91D42271C}" type="presParOf" srcId="{5295D40E-B244-4402-838E-2E4687095304}" destId="{1FC5E4FF-3688-49DA-87EC-190365987E02}" srcOrd="8" destOrd="0" presId="urn:microsoft.com/office/officeart/2005/8/layout/vList3"/>
    <dgm:cxn modelId="{E3C96906-3BE2-4805-94D1-96D6B19982FF}" type="presParOf" srcId="{1FC5E4FF-3688-49DA-87EC-190365987E02}" destId="{4FB6FC53-061F-4C68-899A-28DA2CCD0D36}" srcOrd="0" destOrd="0" presId="urn:microsoft.com/office/officeart/2005/8/layout/vList3"/>
    <dgm:cxn modelId="{FDD17A9C-E3CB-43C5-8E05-7A4C1B5BF31D}" type="presParOf" srcId="{1FC5E4FF-3688-49DA-87EC-190365987E02}" destId="{3C015344-9934-426D-AAEB-92080CFD0637}"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8.xml><?xml version="1.0" encoding="utf-8"?>
<dgm:dataModel xmlns:dgm="http://schemas.openxmlformats.org/drawingml/2006/diagram" xmlns:a="http://schemas.openxmlformats.org/drawingml/2006/main">
  <dgm:ptLst>
    <dgm:pt modelId="{A39CDEA6-6C3D-4F1C-B37A-99BE200C556E}" type="doc">
      <dgm:prSet loTypeId="urn:microsoft.com/office/officeart/2005/8/layout/vList5" loCatId="list" qsTypeId="urn:microsoft.com/office/officeart/2005/8/quickstyle/simple1" qsCatId="simple" csTypeId="urn:microsoft.com/office/officeart/2005/8/colors/accent1_2" csCatId="accent1" phldr="1"/>
      <dgm:spPr/>
      <dgm:t>
        <a:bodyPr/>
        <a:lstStyle/>
        <a:p>
          <a:endParaRPr lang="en-US"/>
        </a:p>
      </dgm:t>
    </dgm:pt>
    <dgm:pt modelId="{9504D33E-2B5F-4065-8B70-7D5501A017AF}">
      <dgm:prSet phldrT="[Text]"/>
      <dgm:spPr/>
      <dgm:t>
        <a:bodyPr/>
        <a:lstStyle/>
        <a:p>
          <a:r>
            <a:rPr lang="en-US" b="1">
              <a:latin typeface="Bitter" pitchFamily="2" charset="0"/>
            </a:rPr>
            <a:t>IIBHT</a:t>
          </a:r>
        </a:p>
      </dgm:t>
    </dgm:pt>
    <dgm:pt modelId="{CB35205C-3030-4A2B-ABE7-DF830081E03F}" type="parTrans" cxnId="{6F423945-244F-40CD-8120-0F45551A93B1}">
      <dgm:prSet/>
      <dgm:spPr/>
      <dgm:t>
        <a:bodyPr/>
        <a:lstStyle/>
        <a:p>
          <a:endParaRPr lang="en-US"/>
        </a:p>
      </dgm:t>
    </dgm:pt>
    <dgm:pt modelId="{058E10E3-4477-4692-B739-68B3B0ABB5A3}" type="sibTrans" cxnId="{6F423945-244F-40CD-8120-0F45551A93B1}">
      <dgm:prSet/>
      <dgm:spPr/>
      <dgm:t>
        <a:bodyPr/>
        <a:lstStyle/>
        <a:p>
          <a:endParaRPr lang="en-US"/>
        </a:p>
      </dgm:t>
    </dgm:pt>
    <dgm:pt modelId="{3670BF80-E857-4F50-AEEB-99E17B8A5652}">
      <dgm:prSet phldrT="[Text]"/>
      <dgm:spPr/>
      <dgm:t>
        <a:bodyPr/>
        <a:lstStyle/>
        <a:p>
          <a:r>
            <a:rPr lang="en-US" b="0" i="0" u="none">
              <a:latin typeface="Bitter" pitchFamily="2" charset="0"/>
            </a:rPr>
            <a:t>Members &lt; 18 that had 2 or more ED visits and/or residential stays within 180 days of an IIBHT service.</a:t>
          </a:r>
          <a:endParaRPr lang="en-US">
            <a:latin typeface="Bitter" pitchFamily="2" charset="0"/>
          </a:endParaRPr>
        </a:p>
      </dgm:t>
    </dgm:pt>
    <dgm:pt modelId="{7DD8DA96-F313-4513-BB0A-D7F633932DF1}" type="parTrans" cxnId="{AF235664-1654-4E3B-A50F-D5C19DAF4C83}">
      <dgm:prSet/>
      <dgm:spPr/>
      <dgm:t>
        <a:bodyPr/>
        <a:lstStyle/>
        <a:p>
          <a:endParaRPr lang="en-US"/>
        </a:p>
      </dgm:t>
    </dgm:pt>
    <dgm:pt modelId="{13FA8F85-1FA6-4FAD-82B1-9E11504FBD5A}" type="sibTrans" cxnId="{AF235664-1654-4E3B-A50F-D5C19DAF4C83}">
      <dgm:prSet/>
      <dgm:spPr/>
      <dgm:t>
        <a:bodyPr/>
        <a:lstStyle/>
        <a:p>
          <a:endParaRPr lang="en-US"/>
        </a:p>
      </dgm:t>
    </dgm:pt>
    <dgm:pt modelId="{DE685023-0680-46B7-862E-8B193A8D8B5C}">
      <dgm:prSet phldrT="[Text]"/>
      <dgm:spPr/>
      <dgm:t>
        <a:bodyPr/>
        <a:lstStyle/>
        <a:p>
          <a:r>
            <a:rPr lang="en-US" b="1">
              <a:latin typeface="Bitter" pitchFamily="2" charset="0"/>
            </a:rPr>
            <a:t>Wraparound</a:t>
          </a:r>
        </a:p>
      </dgm:t>
    </dgm:pt>
    <dgm:pt modelId="{4B406DD6-503B-401A-AD32-7E3AE01AA6DB}" type="parTrans" cxnId="{FC85348E-30C2-4152-A48D-FEE5BA9FB279}">
      <dgm:prSet/>
      <dgm:spPr/>
      <dgm:t>
        <a:bodyPr/>
        <a:lstStyle/>
        <a:p>
          <a:endParaRPr lang="en-US"/>
        </a:p>
      </dgm:t>
    </dgm:pt>
    <dgm:pt modelId="{D00122FD-5C0D-421B-9AEE-80C94314F116}" type="sibTrans" cxnId="{FC85348E-30C2-4152-A48D-FEE5BA9FB279}">
      <dgm:prSet/>
      <dgm:spPr/>
      <dgm:t>
        <a:bodyPr/>
        <a:lstStyle/>
        <a:p>
          <a:endParaRPr lang="en-US"/>
        </a:p>
      </dgm:t>
    </dgm:pt>
    <dgm:pt modelId="{6CD7335A-7A42-4A34-971C-B7032838C7F0}">
      <dgm:prSet phldrT="[Text]"/>
      <dgm:spPr/>
      <dgm:t>
        <a:bodyPr/>
        <a:lstStyle/>
        <a:p>
          <a:r>
            <a:rPr lang="en-US" b="0" i="0" u="none">
              <a:latin typeface="Bitter" pitchFamily="2" charset="0"/>
            </a:rPr>
            <a:t>Members &lt; 18 that had 1 or more ED visits and/or residential stays within 180 days of wrap service.</a:t>
          </a:r>
          <a:endParaRPr lang="en-US">
            <a:latin typeface="Bitter" pitchFamily="2" charset="0"/>
          </a:endParaRPr>
        </a:p>
      </dgm:t>
    </dgm:pt>
    <dgm:pt modelId="{3BD4ED63-830F-4EC9-A613-0397B365F2BA}" type="parTrans" cxnId="{A6F5C96F-987C-4435-8AE6-07EDC5153214}">
      <dgm:prSet/>
      <dgm:spPr/>
      <dgm:t>
        <a:bodyPr/>
        <a:lstStyle/>
        <a:p>
          <a:endParaRPr lang="en-US"/>
        </a:p>
      </dgm:t>
    </dgm:pt>
    <dgm:pt modelId="{CE181F6D-3A3B-435F-9CDD-21E0AF725D37}" type="sibTrans" cxnId="{A6F5C96F-987C-4435-8AE6-07EDC5153214}">
      <dgm:prSet/>
      <dgm:spPr/>
      <dgm:t>
        <a:bodyPr/>
        <a:lstStyle/>
        <a:p>
          <a:endParaRPr lang="en-US"/>
        </a:p>
      </dgm:t>
    </dgm:pt>
    <dgm:pt modelId="{D89E23AE-EE08-4155-9E9D-993EEE55EA1B}">
      <dgm:prSet phldrT="[Text]"/>
      <dgm:spPr/>
      <dgm:t>
        <a:bodyPr/>
        <a:lstStyle/>
        <a:p>
          <a:r>
            <a:rPr lang="en-US" b="1">
              <a:latin typeface="Bitter" pitchFamily="2" charset="0"/>
            </a:rPr>
            <a:t>Assertive Community Treatment</a:t>
          </a:r>
        </a:p>
      </dgm:t>
    </dgm:pt>
    <dgm:pt modelId="{8C450444-8394-4A23-8C04-4A2565C0F0E6}" type="parTrans" cxnId="{E494C8EE-4D4B-4E78-95DD-F31529874D3B}">
      <dgm:prSet/>
      <dgm:spPr/>
      <dgm:t>
        <a:bodyPr/>
        <a:lstStyle/>
        <a:p>
          <a:endParaRPr lang="en-US"/>
        </a:p>
      </dgm:t>
    </dgm:pt>
    <dgm:pt modelId="{3F6B46C1-03EF-4958-87F7-BA77B28B5A87}" type="sibTrans" cxnId="{E494C8EE-4D4B-4E78-95DD-F31529874D3B}">
      <dgm:prSet/>
      <dgm:spPr/>
      <dgm:t>
        <a:bodyPr/>
        <a:lstStyle/>
        <a:p>
          <a:endParaRPr lang="en-US"/>
        </a:p>
      </dgm:t>
    </dgm:pt>
    <dgm:pt modelId="{76688BA6-5DE1-4CF2-8176-CF983620E460}">
      <dgm:prSet phldrT="[Text]"/>
      <dgm:spPr/>
      <dgm:t>
        <a:bodyPr/>
        <a:lstStyle/>
        <a:p>
          <a:r>
            <a:rPr lang="en-US" b="0" i="0" u="none">
              <a:latin typeface="Bitter" pitchFamily="2" charset="0"/>
            </a:rPr>
            <a:t>Members 18+ that had 1 or more ED visits within 180 days of wrap service.</a:t>
          </a:r>
          <a:endParaRPr lang="en-US">
            <a:latin typeface="Bitter" pitchFamily="2" charset="0"/>
          </a:endParaRPr>
        </a:p>
      </dgm:t>
    </dgm:pt>
    <dgm:pt modelId="{626CC343-674A-430B-8F98-8E03E73B3312}" type="parTrans" cxnId="{7BE3B777-F15F-4C40-B6CA-3235C4F74AB9}">
      <dgm:prSet/>
      <dgm:spPr/>
      <dgm:t>
        <a:bodyPr/>
        <a:lstStyle/>
        <a:p>
          <a:endParaRPr lang="en-US"/>
        </a:p>
      </dgm:t>
    </dgm:pt>
    <dgm:pt modelId="{E9EDDDBF-79E1-4796-8C1E-DA6D3D3F2EF6}" type="sibTrans" cxnId="{7BE3B777-F15F-4C40-B6CA-3235C4F74AB9}">
      <dgm:prSet/>
      <dgm:spPr/>
      <dgm:t>
        <a:bodyPr/>
        <a:lstStyle/>
        <a:p>
          <a:endParaRPr lang="en-US"/>
        </a:p>
      </dgm:t>
    </dgm:pt>
    <dgm:pt modelId="{ECADCC1F-96B9-4DE4-BFD9-C94A56BFE639}">
      <dgm:prSet phldrT="[Text]"/>
      <dgm:spPr/>
      <dgm:t>
        <a:bodyPr/>
        <a:lstStyle/>
        <a:p>
          <a:r>
            <a:rPr lang="en-US" b="1">
              <a:latin typeface="Bitter" pitchFamily="2" charset="0"/>
            </a:rPr>
            <a:t>Supported Employment</a:t>
          </a:r>
        </a:p>
      </dgm:t>
    </dgm:pt>
    <dgm:pt modelId="{EE1FD09B-ED74-4BD9-BA9E-C0BC29DAA18C}" type="parTrans" cxnId="{2C199722-8181-4100-B7FC-383130049D42}">
      <dgm:prSet/>
      <dgm:spPr/>
      <dgm:t>
        <a:bodyPr/>
        <a:lstStyle/>
        <a:p>
          <a:endParaRPr lang="en-US"/>
        </a:p>
      </dgm:t>
    </dgm:pt>
    <dgm:pt modelId="{81DCFD73-6D18-403C-9753-CFF822C7AC4F}" type="sibTrans" cxnId="{2C199722-8181-4100-B7FC-383130049D42}">
      <dgm:prSet/>
      <dgm:spPr/>
      <dgm:t>
        <a:bodyPr/>
        <a:lstStyle/>
        <a:p>
          <a:endParaRPr lang="en-US"/>
        </a:p>
      </dgm:t>
    </dgm:pt>
    <dgm:pt modelId="{85457FAB-316F-4D86-899D-4213F55E7CD4}">
      <dgm:prSet phldrT="[Text]"/>
      <dgm:spPr/>
      <dgm:t>
        <a:bodyPr/>
        <a:lstStyle/>
        <a:p>
          <a:r>
            <a:rPr lang="en-US" b="0" i="0" u="none">
              <a:latin typeface="Bitter" pitchFamily="2" charset="0"/>
            </a:rPr>
            <a:t>Members &lt; 18 that had 1 or more ED visits within 180 days of wrap service.</a:t>
          </a:r>
          <a:endParaRPr lang="en-US">
            <a:latin typeface="Bitter" pitchFamily="2" charset="0"/>
          </a:endParaRPr>
        </a:p>
      </dgm:t>
    </dgm:pt>
    <dgm:pt modelId="{38C4C222-FBD8-41C5-84D1-FC6CC8CA4B1E}" type="parTrans" cxnId="{8234D454-37DF-451C-A38E-A7BD993DDB07}">
      <dgm:prSet/>
      <dgm:spPr/>
      <dgm:t>
        <a:bodyPr/>
        <a:lstStyle/>
        <a:p>
          <a:endParaRPr lang="en-US"/>
        </a:p>
      </dgm:t>
    </dgm:pt>
    <dgm:pt modelId="{DFFAD5A2-6E97-48BE-9799-4E5A7D3C5CC6}" type="sibTrans" cxnId="{8234D454-37DF-451C-A38E-A7BD993DDB07}">
      <dgm:prSet/>
      <dgm:spPr/>
      <dgm:t>
        <a:bodyPr/>
        <a:lstStyle/>
        <a:p>
          <a:endParaRPr lang="en-US"/>
        </a:p>
      </dgm:t>
    </dgm:pt>
    <dgm:pt modelId="{44A12872-2ED9-48D5-83D6-B4145E9FA54C}" type="pres">
      <dgm:prSet presAssocID="{A39CDEA6-6C3D-4F1C-B37A-99BE200C556E}" presName="Name0" presStyleCnt="0">
        <dgm:presLayoutVars>
          <dgm:dir/>
          <dgm:animLvl val="lvl"/>
          <dgm:resizeHandles val="exact"/>
        </dgm:presLayoutVars>
      </dgm:prSet>
      <dgm:spPr/>
    </dgm:pt>
    <dgm:pt modelId="{315E4CC3-7CB9-41A2-8944-663F547DFE6C}" type="pres">
      <dgm:prSet presAssocID="{9504D33E-2B5F-4065-8B70-7D5501A017AF}" presName="linNode" presStyleCnt="0"/>
      <dgm:spPr/>
    </dgm:pt>
    <dgm:pt modelId="{A1FC6A72-5EBD-4FA3-9013-C9CC507C76EC}" type="pres">
      <dgm:prSet presAssocID="{9504D33E-2B5F-4065-8B70-7D5501A017AF}" presName="parentText" presStyleLbl="node1" presStyleIdx="0" presStyleCnt="4">
        <dgm:presLayoutVars>
          <dgm:chMax val="1"/>
          <dgm:bulletEnabled val="1"/>
        </dgm:presLayoutVars>
      </dgm:prSet>
      <dgm:spPr/>
    </dgm:pt>
    <dgm:pt modelId="{CD9B43B3-0BB9-45C7-A4F6-684CA7E16094}" type="pres">
      <dgm:prSet presAssocID="{9504D33E-2B5F-4065-8B70-7D5501A017AF}" presName="descendantText" presStyleLbl="alignAccFollowNode1" presStyleIdx="0" presStyleCnt="4">
        <dgm:presLayoutVars>
          <dgm:bulletEnabled val="1"/>
        </dgm:presLayoutVars>
      </dgm:prSet>
      <dgm:spPr/>
    </dgm:pt>
    <dgm:pt modelId="{5D03E4FB-1772-4366-BBD4-DF51E71BB25A}" type="pres">
      <dgm:prSet presAssocID="{058E10E3-4477-4692-B739-68B3B0ABB5A3}" presName="sp" presStyleCnt="0"/>
      <dgm:spPr/>
    </dgm:pt>
    <dgm:pt modelId="{1C34C3F2-81C4-41F4-9EFD-CF22AC75DF6A}" type="pres">
      <dgm:prSet presAssocID="{DE685023-0680-46B7-862E-8B193A8D8B5C}" presName="linNode" presStyleCnt="0"/>
      <dgm:spPr/>
    </dgm:pt>
    <dgm:pt modelId="{AF9795BE-033E-4943-962E-E294AF458D36}" type="pres">
      <dgm:prSet presAssocID="{DE685023-0680-46B7-862E-8B193A8D8B5C}" presName="parentText" presStyleLbl="node1" presStyleIdx="1" presStyleCnt="4">
        <dgm:presLayoutVars>
          <dgm:chMax val="1"/>
          <dgm:bulletEnabled val="1"/>
        </dgm:presLayoutVars>
      </dgm:prSet>
      <dgm:spPr/>
    </dgm:pt>
    <dgm:pt modelId="{BEC6454C-899B-4C91-8750-F08C53BF8DAD}" type="pres">
      <dgm:prSet presAssocID="{DE685023-0680-46B7-862E-8B193A8D8B5C}" presName="descendantText" presStyleLbl="alignAccFollowNode1" presStyleIdx="1" presStyleCnt="4">
        <dgm:presLayoutVars>
          <dgm:bulletEnabled val="1"/>
        </dgm:presLayoutVars>
      </dgm:prSet>
      <dgm:spPr/>
    </dgm:pt>
    <dgm:pt modelId="{B02ED2C0-BDA8-4764-AD42-1DDC6C7C28A7}" type="pres">
      <dgm:prSet presAssocID="{D00122FD-5C0D-421B-9AEE-80C94314F116}" presName="sp" presStyleCnt="0"/>
      <dgm:spPr/>
    </dgm:pt>
    <dgm:pt modelId="{AE40BA12-AE00-4929-BB95-02D80A9AE169}" type="pres">
      <dgm:prSet presAssocID="{D89E23AE-EE08-4155-9E9D-993EEE55EA1B}" presName="linNode" presStyleCnt="0"/>
      <dgm:spPr/>
    </dgm:pt>
    <dgm:pt modelId="{2CB4510D-E9B9-46ED-9826-D83252654D14}" type="pres">
      <dgm:prSet presAssocID="{D89E23AE-EE08-4155-9E9D-993EEE55EA1B}" presName="parentText" presStyleLbl="node1" presStyleIdx="2" presStyleCnt="4">
        <dgm:presLayoutVars>
          <dgm:chMax val="1"/>
          <dgm:bulletEnabled val="1"/>
        </dgm:presLayoutVars>
      </dgm:prSet>
      <dgm:spPr/>
    </dgm:pt>
    <dgm:pt modelId="{B1D14A05-BD89-428A-8AF2-88526B70451C}" type="pres">
      <dgm:prSet presAssocID="{D89E23AE-EE08-4155-9E9D-993EEE55EA1B}" presName="descendantText" presStyleLbl="alignAccFollowNode1" presStyleIdx="2" presStyleCnt="4">
        <dgm:presLayoutVars>
          <dgm:bulletEnabled val="1"/>
        </dgm:presLayoutVars>
      </dgm:prSet>
      <dgm:spPr/>
    </dgm:pt>
    <dgm:pt modelId="{19DAB62B-F38C-44AA-A28D-3A951B12B9AA}" type="pres">
      <dgm:prSet presAssocID="{3F6B46C1-03EF-4958-87F7-BA77B28B5A87}" presName="sp" presStyleCnt="0"/>
      <dgm:spPr/>
    </dgm:pt>
    <dgm:pt modelId="{9AC310C4-6A84-4CEA-AE44-C44B18A41F86}" type="pres">
      <dgm:prSet presAssocID="{ECADCC1F-96B9-4DE4-BFD9-C94A56BFE639}" presName="linNode" presStyleCnt="0"/>
      <dgm:spPr/>
    </dgm:pt>
    <dgm:pt modelId="{CA61AF30-96B1-4B88-9F35-56E2D33D46FF}" type="pres">
      <dgm:prSet presAssocID="{ECADCC1F-96B9-4DE4-BFD9-C94A56BFE639}" presName="parentText" presStyleLbl="node1" presStyleIdx="3" presStyleCnt="4">
        <dgm:presLayoutVars>
          <dgm:chMax val="1"/>
          <dgm:bulletEnabled val="1"/>
        </dgm:presLayoutVars>
      </dgm:prSet>
      <dgm:spPr/>
    </dgm:pt>
    <dgm:pt modelId="{B8ADF796-8246-4CD6-8D35-3E57ABEBFABF}" type="pres">
      <dgm:prSet presAssocID="{ECADCC1F-96B9-4DE4-BFD9-C94A56BFE639}" presName="descendantText" presStyleLbl="alignAccFollowNode1" presStyleIdx="3" presStyleCnt="4">
        <dgm:presLayoutVars>
          <dgm:bulletEnabled val="1"/>
        </dgm:presLayoutVars>
      </dgm:prSet>
      <dgm:spPr/>
    </dgm:pt>
  </dgm:ptLst>
  <dgm:cxnLst>
    <dgm:cxn modelId="{2C199722-8181-4100-B7FC-383130049D42}" srcId="{A39CDEA6-6C3D-4F1C-B37A-99BE200C556E}" destId="{ECADCC1F-96B9-4DE4-BFD9-C94A56BFE639}" srcOrd="3" destOrd="0" parTransId="{EE1FD09B-ED74-4BD9-BA9E-C0BC29DAA18C}" sibTransId="{81DCFD73-6D18-403C-9753-CFF822C7AC4F}"/>
    <dgm:cxn modelId="{2F1B302A-6396-4117-A031-BDFFF5808AD8}" type="presOf" srcId="{DE685023-0680-46B7-862E-8B193A8D8B5C}" destId="{AF9795BE-033E-4943-962E-E294AF458D36}" srcOrd="0" destOrd="0" presId="urn:microsoft.com/office/officeart/2005/8/layout/vList5"/>
    <dgm:cxn modelId="{6EAC803A-62DF-4FFF-9DCC-C89E33E7B212}" type="presOf" srcId="{76688BA6-5DE1-4CF2-8176-CF983620E460}" destId="{B1D14A05-BD89-428A-8AF2-88526B70451C}" srcOrd="0" destOrd="0" presId="urn:microsoft.com/office/officeart/2005/8/layout/vList5"/>
    <dgm:cxn modelId="{97F8CF5E-ED4A-4EED-B17F-94CC3C8FFC87}" type="presOf" srcId="{3670BF80-E857-4F50-AEEB-99E17B8A5652}" destId="{CD9B43B3-0BB9-45C7-A4F6-684CA7E16094}" srcOrd="0" destOrd="0" presId="urn:microsoft.com/office/officeart/2005/8/layout/vList5"/>
    <dgm:cxn modelId="{5269E641-3B92-4832-926F-B507CCF6930B}" type="presOf" srcId="{ECADCC1F-96B9-4DE4-BFD9-C94A56BFE639}" destId="{CA61AF30-96B1-4B88-9F35-56E2D33D46FF}" srcOrd="0" destOrd="0" presId="urn:microsoft.com/office/officeart/2005/8/layout/vList5"/>
    <dgm:cxn modelId="{AF235664-1654-4E3B-A50F-D5C19DAF4C83}" srcId="{9504D33E-2B5F-4065-8B70-7D5501A017AF}" destId="{3670BF80-E857-4F50-AEEB-99E17B8A5652}" srcOrd="0" destOrd="0" parTransId="{7DD8DA96-F313-4513-BB0A-D7F633932DF1}" sibTransId="{13FA8F85-1FA6-4FAD-82B1-9E11504FBD5A}"/>
    <dgm:cxn modelId="{6F423945-244F-40CD-8120-0F45551A93B1}" srcId="{A39CDEA6-6C3D-4F1C-B37A-99BE200C556E}" destId="{9504D33E-2B5F-4065-8B70-7D5501A017AF}" srcOrd="0" destOrd="0" parTransId="{CB35205C-3030-4A2B-ABE7-DF830081E03F}" sibTransId="{058E10E3-4477-4692-B739-68B3B0ABB5A3}"/>
    <dgm:cxn modelId="{A6F5C96F-987C-4435-8AE6-07EDC5153214}" srcId="{DE685023-0680-46B7-862E-8B193A8D8B5C}" destId="{6CD7335A-7A42-4A34-971C-B7032838C7F0}" srcOrd="0" destOrd="0" parTransId="{3BD4ED63-830F-4EC9-A613-0397B365F2BA}" sibTransId="{CE181F6D-3A3B-435F-9CDD-21E0AF725D37}"/>
    <dgm:cxn modelId="{8234D454-37DF-451C-A38E-A7BD993DDB07}" srcId="{ECADCC1F-96B9-4DE4-BFD9-C94A56BFE639}" destId="{85457FAB-316F-4D86-899D-4213F55E7CD4}" srcOrd="0" destOrd="0" parTransId="{38C4C222-FBD8-41C5-84D1-FC6CC8CA4B1E}" sibTransId="{DFFAD5A2-6E97-48BE-9799-4E5A7D3C5CC6}"/>
    <dgm:cxn modelId="{1D5FFA74-5A6A-4A4B-A3A9-4168CF390026}" type="presOf" srcId="{A39CDEA6-6C3D-4F1C-B37A-99BE200C556E}" destId="{44A12872-2ED9-48D5-83D6-B4145E9FA54C}" srcOrd="0" destOrd="0" presId="urn:microsoft.com/office/officeart/2005/8/layout/vList5"/>
    <dgm:cxn modelId="{7BE3B777-F15F-4C40-B6CA-3235C4F74AB9}" srcId="{D89E23AE-EE08-4155-9E9D-993EEE55EA1B}" destId="{76688BA6-5DE1-4CF2-8176-CF983620E460}" srcOrd="0" destOrd="0" parTransId="{626CC343-674A-430B-8F98-8E03E73B3312}" sibTransId="{E9EDDDBF-79E1-4796-8C1E-DA6D3D3F2EF6}"/>
    <dgm:cxn modelId="{FC85348E-30C2-4152-A48D-FEE5BA9FB279}" srcId="{A39CDEA6-6C3D-4F1C-B37A-99BE200C556E}" destId="{DE685023-0680-46B7-862E-8B193A8D8B5C}" srcOrd="1" destOrd="0" parTransId="{4B406DD6-503B-401A-AD32-7E3AE01AA6DB}" sibTransId="{D00122FD-5C0D-421B-9AEE-80C94314F116}"/>
    <dgm:cxn modelId="{F40530B7-3E9C-4B3A-8D40-FB8E98FC71CB}" type="presOf" srcId="{9504D33E-2B5F-4065-8B70-7D5501A017AF}" destId="{A1FC6A72-5EBD-4FA3-9013-C9CC507C76EC}" srcOrd="0" destOrd="0" presId="urn:microsoft.com/office/officeart/2005/8/layout/vList5"/>
    <dgm:cxn modelId="{1F61EFC1-039D-4EA5-BAFF-15474A3EB575}" type="presOf" srcId="{6CD7335A-7A42-4A34-971C-B7032838C7F0}" destId="{BEC6454C-899B-4C91-8750-F08C53BF8DAD}" srcOrd="0" destOrd="0" presId="urn:microsoft.com/office/officeart/2005/8/layout/vList5"/>
    <dgm:cxn modelId="{62EC59CD-A537-4332-955C-E0AA46EF8210}" type="presOf" srcId="{D89E23AE-EE08-4155-9E9D-993EEE55EA1B}" destId="{2CB4510D-E9B9-46ED-9826-D83252654D14}" srcOrd="0" destOrd="0" presId="urn:microsoft.com/office/officeart/2005/8/layout/vList5"/>
    <dgm:cxn modelId="{64FBC1E0-0A35-4E4A-AF63-7D0D1AAE9540}" type="presOf" srcId="{85457FAB-316F-4D86-899D-4213F55E7CD4}" destId="{B8ADF796-8246-4CD6-8D35-3E57ABEBFABF}" srcOrd="0" destOrd="0" presId="urn:microsoft.com/office/officeart/2005/8/layout/vList5"/>
    <dgm:cxn modelId="{E494C8EE-4D4B-4E78-95DD-F31529874D3B}" srcId="{A39CDEA6-6C3D-4F1C-B37A-99BE200C556E}" destId="{D89E23AE-EE08-4155-9E9D-993EEE55EA1B}" srcOrd="2" destOrd="0" parTransId="{8C450444-8394-4A23-8C04-4A2565C0F0E6}" sibTransId="{3F6B46C1-03EF-4958-87F7-BA77B28B5A87}"/>
    <dgm:cxn modelId="{E6E8C3BA-A83E-4F8E-B8B1-4558AFC06E57}" type="presParOf" srcId="{44A12872-2ED9-48D5-83D6-B4145E9FA54C}" destId="{315E4CC3-7CB9-41A2-8944-663F547DFE6C}" srcOrd="0" destOrd="0" presId="urn:microsoft.com/office/officeart/2005/8/layout/vList5"/>
    <dgm:cxn modelId="{AD72481A-AD55-4038-9064-A2BC8957E6E3}" type="presParOf" srcId="{315E4CC3-7CB9-41A2-8944-663F547DFE6C}" destId="{A1FC6A72-5EBD-4FA3-9013-C9CC507C76EC}" srcOrd="0" destOrd="0" presId="urn:microsoft.com/office/officeart/2005/8/layout/vList5"/>
    <dgm:cxn modelId="{2114B892-6883-4916-8B28-5795552E024F}" type="presParOf" srcId="{315E4CC3-7CB9-41A2-8944-663F547DFE6C}" destId="{CD9B43B3-0BB9-45C7-A4F6-684CA7E16094}" srcOrd="1" destOrd="0" presId="urn:microsoft.com/office/officeart/2005/8/layout/vList5"/>
    <dgm:cxn modelId="{32E6CB49-F714-440E-8E94-4154C5A7B5EF}" type="presParOf" srcId="{44A12872-2ED9-48D5-83D6-B4145E9FA54C}" destId="{5D03E4FB-1772-4366-BBD4-DF51E71BB25A}" srcOrd="1" destOrd="0" presId="urn:microsoft.com/office/officeart/2005/8/layout/vList5"/>
    <dgm:cxn modelId="{C45F9311-0986-4B00-B7A6-691AAE6121C1}" type="presParOf" srcId="{44A12872-2ED9-48D5-83D6-B4145E9FA54C}" destId="{1C34C3F2-81C4-41F4-9EFD-CF22AC75DF6A}" srcOrd="2" destOrd="0" presId="urn:microsoft.com/office/officeart/2005/8/layout/vList5"/>
    <dgm:cxn modelId="{B77E4917-90B9-4DE4-B075-556106602A44}" type="presParOf" srcId="{1C34C3F2-81C4-41F4-9EFD-CF22AC75DF6A}" destId="{AF9795BE-033E-4943-962E-E294AF458D36}" srcOrd="0" destOrd="0" presId="urn:microsoft.com/office/officeart/2005/8/layout/vList5"/>
    <dgm:cxn modelId="{E0C15CAF-DC92-4E90-8FCA-96B51E75DE73}" type="presParOf" srcId="{1C34C3F2-81C4-41F4-9EFD-CF22AC75DF6A}" destId="{BEC6454C-899B-4C91-8750-F08C53BF8DAD}" srcOrd="1" destOrd="0" presId="urn:microsoft.com/office/officeart/2005/8/layout/vList5"/>
    <dgm:cxn modelId="{4C56AF1A-B99C-477C-8198-819F43E5F95A}" type="presParOf" srcId="{44A12872-2ED9-48D5-83D6-B4145E9FA54C}" destId="{B02ED2C0-BDA8-4764-AD42-1DDC6C7C28A7}" srcOrd="3" destOrd="0" presId="urn:microsoft.com/office/officeart/2005/8/layout/vList5"/>
    <dgm:cxn modelId="{E5AD8308-0C69-426A-B21E-4EA64E59A35F}" type="presParOf" srcId="{44A12872-2ED9-48D5-83D6-B4145E9FA54C}" destId="{AE40BA12-AE00-4929-BB95-02D80A9AE169}" srcOrd="4" destOrd="0" presId="urn:microsoft.com/office/officeart/2005/8/layout/vList5"/>
    <dgm:cxn modelId="{EBFB5C36-52DF-443A-BF4B-CD4B6F5DBC3E}" type="presParOf" srcId="{AE40BA12-AE00-4929-BB95-02D80A9AE169}" destId="{2CB4510D-E9B9-46ED-9826-D83252654D14}" srcOrd="0" destOrd="0" presId="urn:microsoft.com/office/officeart/2005/8/layout/vList5"/>
    <dgm:cxn modelId="{C028AAA3-5036-419E-872A-2182129A43A7}" type="presParOf" srcId="{AE40BA12-AE00-4929-BB95-02D80A9AE169}" destId="{B1D14A05-BD89-428A-8AF2-88526B70451C}" srcOrd="1" destOrd="0" presId="urn:microsoft.com/office/officeart/2005/8/layout/vList5"/>
    <dgm:cxn modelId="{1E068FA3-90E8-4190-A038-1E9A156B67C5}" type="presParOf" srcId="{44A12872-2ED9-48D5-83D6-B4145E9FA54C}" destId="{19DAB62B-F38C-44AA-A28D-3A951B12B9AA}" srcOrd="5" destOrd="0" presId="urn:microsoft.com/office/officeart/2005/8/layout/vList5"/>
    <dgm:cxn modelId="{C404FED6-AA1C-4931-B9CA-AA105FDDC6F8}" type="presParOf" srcId="{44A12872-2ED9-48D5-83D6-B4145E9FA54C}" destId="{9AC310C4-6A84-4CEA-AE44-C44B18A41F86}" srcOrd="6" destOrd="0" presId="urn:microsoft.com/office/officeart/2005/8/layout/vList5"/>
    <dgm:cxn modelId="{FC1BFFA1-96B3-479E-9EF2-07C8E7C7C7AD}" type="presParOf" srcId="{9AC310C4-6A84-4CEA-AE44-C44B18A41F86}" destId="{CA61AF30-96B1-4B88-9F35-56E2D33D46FF}" srcOrd="0" destOrd="0" presId="urn:microsoft.com/office/officeart/2005/8/layout/vList5"/>
    <dgm:cxn modelId="{07217F5C-81F7-4560-B281-4E3373FB21DB}" type="presParOf" srcId="{9AC310C4-6A84-4CEA-AE44-C44B18A41F86}" destId="{B8ADF796-8246-4CD6-8D35-3E57ABEBFABF}" srcOrd="1" destOrd="0" presId="urn:microsoft.com/office/officeart/2005/8/layout/vList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9.xml><?xml version="1.0" encoding="utf-8"?>
<dgm:dataModel xmlns:dgm="http://schemas.openxmlformats.org/drawingml/2006/diagram" xmlns:a="http://schemas.openxmlformats.org/drawingml/2006/main">
  <dgm:ptLst>
    <dgm:pt modelId="{BCA0E070-86B6-4F83-A1CB-51623E814294}" type="doc">
      <dgm:prSet loTypeId="urn:microsoft.com/office/officeart/2005/8/layout/hList7" loCatId="picture" qsTypeId="urn:microsoft.com/office/officeart/2005/8/quickstyle/simple1" qsCatId="simple" csTypeId="urn:microsoft.com/office/officeart/2005/8/colors/accent0_3" csCatId="mainScheme" phldr="1"/>
      <dgm:spPr/>
      <dgm:t>
        <a:bodyPr/>
        <a:lstStyle/>
        <a:p>
          <a:endParaRPr lang="en-US"/>
        </a:p>
      </dgm:t>
    </dgm:pt>
    <dgm:pt modelId="{25C22E0F-0F5A-4EDB-9D4E-A62BA8D5A2F0}">
      <dgm:prSet phldrT="[Text]" custT="1"/>
      <dgm:spPr/>
      <dgm:t>
        <a:bodyPr/>
        <a:lstStyle/>
        <a:p>
          <a:pPr>
            <a:buFont typeface="Arial" panose="020B0604020202020204" pitchFamily="34" charset="0"/>
            <a:buChar char="•"/>
          </a:pPr>
          <a:r>
            <a:rPr lang="en-US" sz="1200" b="0" i="0" u="none">
              <a:latin typeface="Figtree" pitchFamily="2" charset="0"/>
            </a:rPr>
            <a:t>Monitor the number of members utilizing SUD residential and withdrawal management services with a goal to increase their utilization by 10% compared to 2023. </a:t>
          </a:r>
          <a:r>
            <a:rPr lang="en-US" sz="1200" b="0" i="0">
              <a:latin typeface="Figtree" pitchFamily="2" charset="0"/>
            </a:rPr>
            <a:t>​</a:t>
          </a:r>
          <a:endParaRPr lang="en-US" sz="1200">
            <a:latin typeface="Figtree" pitchFamily="2" charset="0"/>
          </a:endParaRPr>
        </a:p>
      </dgm:t>
    </dgm:pt>
    <dgm:pt modelId="{E84594F9-C868-42B8-BAF7-9020E0AE53B1}" type="parTrans" cxnId="{D36443A0-2134-487D-A77F-AEC7DADD0806}">
      <dgm:prSet/>
      <dgm:spPr/>
      <dgm:t>
        <a:bodyPr/>
        <a:lstStyle/>
        <a:p>
          <a:endParaRPr lang="en-US"/>
        </a:p>
      </dgm:t>
    </dgm:pt>
    <dgm:pt modelId="{7951676F-5F92-4603-99A0-6F7AE63B4437}" type="sibTrans" cxnId="{D36443A0-2134-487D-A77F-AEC7DADD0806}">
      <dgm:prSet/>
      <dgm:spPr/>
      <dgm:t>
        <a:bodyPr/>
        <a:lstStyle/>
        <a:p>
          <a:endParaRPr lang="en-US"/>
        </a:p>
      </dgm:t>
    </dgm:pt>
    <dgm:pt modelId="{D8426B85-F7B4-4318-AD1A-9C8FE23C1BA4}">
      <dgm:prSet custT="1"/>
      <dgm:spPr/>
      <dgm:t>
        <a:bodyPr/>
        <a:lstStyle/>
        <a:p>
          <a:pPr>
            <a:buFont typeface="Arial" panose="020B0604020202020204" pitchFamily="34" charset="0"/>
            <a:buChar char="•"/>
          </a:pPr>
          <a:r>
            <a:rPr lang="en-US" sz="1200" b="0" i="0" u="none">
              <a:latin typeface="Figtree" pitchFamily="2" charset="0"/>
            </a:rPr>
            <a:t>Record the number of SUD affected members serviced by the Recovery Lodge and increase participation by at least 10% compared to 2023. </a:t>
          </a:r>
          <a:endParaRPr lang="en-US" sz="1200" b="0" i="0">
            <a:latin typeface="Figtree" pitchFamily="2" charset="0"/>
          </a:endParaRPr>
        </a:p>
      </dgm:t>
    </dgm:pt>
    <dgm:pt modelId="{EA080ACD-6E7C-4461-87B4-ECA52183D068}" type="parTrans" cxnId="{3AB697F7-704C-4205-BD9C-86AAA12FC6EE}">
      <dgm:prSet/>
      <dgm:spPr/>
      <dgm:t>
        <a:bodyPr/>
        <a:lstStyle/>
        <a:p>
          <a:endParaRPr lang="en-US"/>
        </a:p>
      </dgm:t>
    </dgm:pt>
    <dgm:pt modelId="{B1966FEF-ABC0-4D7E-B11D-D4F7376136F8}" type="sibTrans" cxnId="{3AB697F7-704C-4205-BD9C-86AAA12FC6EE}">
      <dgm:prSet/>
      <dgm:spPr/>
      <dgm:t>
        <a:bodyPr/>
        <a:lstStyle/>
        <a:p>
          <a:endParaRPr lang="en-US"/>
        </a:p>
      </dgm:t>
    </dgm:pt>
    <dgm:pt modelId="{50C7BE03-45BF-4922-AF0A-EC6ED25243F4}" type="pres">
      <dgm:prSet presAssocID="{BCA0E070-86B6-4F83-A1CB-51623E814294}" presName="Name0" presStyleCnt="0">
        <dgm:presLayoutVars>
          <dgm:dir/>
          <dgm:resizeHandles val="exact"/>
        </dgm:presLayoutVars>
      </dgm:prSet>
      <dgm:spPr/>
    </dgm:pt>
    <dgm:pt modelId="{727F5616-618C-47F8-9CCD-F2F8E1CBBE08}" type="pres">
      <dgm:prSet presAssocID="{BCA0E070-86B6-4F83-A1CB-51623E814294}" presName="fgShape" presStyleLbl="fgShp" presStyleIdx="0" presStyleCnt="1"/>
      <dgm:spPr/>
    </dgm:pt>
    <dgm:pt modelId="{D97526DD-9A23-46F5-BCE4-826A51FA7ACA}" type="pres">
      <dgm:prSet presAssocID="{BCA0E070-86B6-4F83-A1CB-51623E814294}" presName="linComp" presStyleCnt="0"/>
      <dgm:spPr/>
    </dgm:pt>
    <dgm:pt modelId="{77040420-8E04-4EE3-A364-F6F7FA0CA758}" type="pres">
      <dgm:prSet presAssocID="{25C22E0F-0F5A-4EDB-9D4E-A62BA8D5A2F0}" presName="compNode" presStyleCnt="0"/>
      <dgm:spPr/>
    </dgm:pt>
    <dgm:pt modelId="{559A4F07-F50B-4C48-AA33-ED5A8E8F7BEA}" type="pres">
      <dgm:prSet presAssocID="{25C22E0F-0F5A-4EDB-9D4E-A62BA8D5A2F0}" presName="bkgdShape" presStyleLbl="node1" presStyleIdx="0" presStyleCnt="2" custLinFactNeighborX="-34306" custLinFactNeighborY="-33692"/>
      <dgm:spPr/>
    </dgm:pt>
    <dgm:pt modelId="{F4B456E0-EBEA-4A60-BE53-9DCC81CBD445}" type="pres">
      <dgm:prSet presAssocID="{25C22E0F-0F5A-4EDB-9D4E-A62BA8D5A2F0}" presName="nodeTx" presStyleLbl="node1" presStyleIdx="0" presStyleCnt="2">
        <dgm:presLayoutVars>
          <dgm:bulletEnabled val="1"/>
        </dgm:presLayoutVars>
      </dgm:prSet>
      <dgm:spPr/>
    </dgm:pt>
    <dgm:pt modelId="{605A6A14-5E75-476E-8EE1-46287E471663}" type="pres">
      <dgm:prSet presAssocID="{25C22E0F-0F5A-4EDB-9D4E-A62BA8D5A2F0}" presName="invisiNode" presStyleLbl="node1" presStyleIdx="0" presStyleCnt="2"/>
      <dgm:spPr/>
    </dgm:pt>
    <dgm:pt modelId="{5AD4F01E-7ED1-4A96-8A51-2C0C7B97BEE8}" type="pres">
      <dgm:prSet presAssocID="{25C22E0F-0F5A-4EDB-9D4E-A62BA8D5A2F0}"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3D pie chart graphic"/>
        </a:ext>
      </dgm:extLst>
    </dgm:pt>
    <dgm:pt modelId="{6E7F4119-F3B8-41FE-9A30-436A0FEE6110}" type="pres">
      <dgm:prSet presAssocID="{7951676F-5F92-4603-99A0-6F7AE63B4437}" presName="sibTrans" presStyleLbl="sibTrans2D1" presStyleIdx="0" presStyleCnt="0"/>
      <dgm:spPr/>
    </dgm:pt>
    <dgm:pt modelId="{C0D61DB9-E3FB-4B1E-875B-8DEE9B75560A}" type="pres">
      <dgm:prSet presAssocID="{D8426B85-F7B4-4318-AD1A-9C8FE23C1BA4}" presName="compNode" presStyleCnt="0"/>
      <dgm:spPr/>
    </dgm:pt>
    <dgm:pt modelId="{6B9CB534-721F-479B-B6F4-A256A7028049}" type="pres">
      <dgm:prSet presAssocID="{D8426B85-F7B4-4318-AD1A-9C8FE23C1BA4}" presName="bkgdShape" presStyleLbl="node1" presStyleIdx="1" presStyleCnt="2"/>
      <dgm:spPr/>
    </dgm:pt>
    <dgm:pt modelId="{D674E277-A29B-4E50-8918-3C179E206151}" type="pres">
      <dgm:prSet presAssocID="{D8426B85-F7B4-4318-AD1A-9C8FE23C1BA4}" presName="nodeTx" presStyleLbl="node1" presStyleIdx="1" presStyleCnt="2">
        <dgm:presLayoutVars>
          <dgm:bulletEnabled val="1"/>
        </dgm:presLayoutVars>
      </dgm:prSet>
      <dgm:spPr/>
    </dgm:pt>
    <dgm:pt modelId="{A93EFC03-75C0-4734-8D30-64DE84A27845}" type="pres">
      <dgm:prSet presAssocID="{D8426B85-F7B4-4318-AD1A-9C8FE23C1BA4}" presName="invisiNode" presStyleLbl="node1" presStyleIdx="1" presStyleCnt="2"/>
      <dgm:spPr/>
    </dgm:pt>
    <dgm:pt modelId="{83178958-DB07-4229-8A76-B0C14E1D7176}" type="pres">
      <dgm:prSet presAssocID="{D8426B85-F7B4-4318-AD1A-9C8FE23C1BA4}"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3D graph graphic"/>
        </a:ext>
      </dgm:extLst>
    </dgm:pt>
  </dgm:ptLst>
  <dgm:cxnLst>
    <dgm:cxn modelId="{69206E0E-E7CC-4094-99FA-F4781959393D}" type="presOf" srcId="{BCA0E070-86B6-4F83-A1CB-51623E814294}" destId="{50C7BE03-45BF-4922-AF0A-EC6ED25243F4}" srcOrd="0" destOrd="0" presId="urn:microsoft.com/office/officeart/2005/8/layout/hList7"/>
    <dgm:cxn modelId="{9B05F30F-B389-408B-AB01-5C54CDB440FB}" type="presOf" srcId="{25C22E0F-0F5A-4EDB-9D4E-A62BA8D5A2F0}" destId="{F4B456E0-EBEA-4A60-BE53-9DCC81CBD445}" srcOrd="1" destOrd="0" presId="urn:microsoft.com/office/officeart/2005/8/layout/hList7"/>
    <dgm:cxn modelId="{BCFBC013-4FC5-4693-AB0F-647ABBB7FE7B}" type="presOf" srcId="{25C22E0F-0F5A-4EDB-9D4E-A62BA8D5A2F0}" destId="{559A4F07-F50B-4C48-AA33-ED5A8E8F7BEA}" srcOrd="0" destOrd="0" presId="urn:microsoft.com/office/officeart/2005/8/layout/hList7"/>
    <dgm:cxn modelId="{E368C489-C7E3-44D9-9A3E-AE582506B7CC}" type="presOf" srcId="{7951676F-5F92-4603-99A0-6F7AE63B4437}" destId="{6E7F4119-F3B8-41FE-9A30-436A0FEE6110}" srcOrd="0" destOrd="0" presId="urn:microsoft.com/office/officeart/2005/8/layout/hList7"/>
    <dgm:cxn modelId="{D36443A0-2134-487D-A77F-AEC7DADD0806}" srcId="{BCA0E070-86B6-4F83-A1CB-51623E814294}" destId="{25C22E0F-0F5A-4EDB-9D4E-A62BA8D5A2F0}" srcOrd="0" destOrd="0" parTransId="{E84594F9-C868-42B8-BAF7-9020E0AE53B1}" sibTransId="{7951676F-5F92-4603-99A0-6F7AE63B4437}"/>
    <dgm:cxn modelId="{B10294A0-AC9D-40B5-9749-DAC541834F5A}" type="presOf" srcId="{D8426B85-F7B4-4318-AD1A-9C8FE23C1BA4}" destId="{6B9CB534-721F-479B-B6F4-A256A7028049}" srcOrd="0" destOrd="0" presId="urn:microsoft.com/office/officeart/2005/8/layout/hList7"/>
    <dgm:cxn modelId="{3AB697F7-704C-4205-BD9C-86AAA12FC6EE}" srcId="{BCA0E070-86B6-4F83-A1CB-51623E814294}" destId="{D8426B85-F7B4-4318-AD1A-9C8FE23C1BA4}" srcOrd="1" destOrd="0" parTransId="{EA080ACD-6E7C-4461-87B4-ECA52183D068}" sibTransId="{B1966FEF-ABC0-4D7E-B11D-D4F7376136F8}"/>
    <dgm:cxn modelId="{440F6BFF-1A21-4FE0-A3C6-170EEB77D464}" type="presOf" srcId="{D8426B85-F7B4-4318-AD1A-9C8FE23C1BA4}" destId="{D674E277-A29B-4E50-8918-3C179E206151}" srcOrd="1" destOrd="0" presId="urn:microsoft.com/office/officeart/2005/8/layout/hList7"/>
    <dgm:cxn modelId="{9979ABE5-7BEF-457F-AF98-90AD90151847}" type="presParOf" srcId="{50C7BE03-45BF-4922-AF0A-EC6ED25243F4}" destId="{727F5616-618C-47F8-9CCD-F2F8E1CBBE08}" srcOrd="0" destOrd="0" presId="urn:microsoft.com/office/officeart/2005/8/layout/hList7"/>
    <dgm:cxn modelId="{A8C46569-3C4D-44E0-A428-4708D2CB851F}" type="presParOf" srcId="{50C7BE03-45BF-4922-AF0A-EC6ED25243F4}" destId="{D97526DD-9A23-46F5-BCE4-826A51FA7ACA}" srcOrd="1" destOrd="0" presId="urn:microsoft.com/office/officeart/2005/8/layout/hList7"/>
    <dgm:cxn modelId="{AC1BA341-1A90-4CBC-80FD-4E8FD876F704}" type="presParOf" srcId="{D97526DD-9A23-46F5-BCE4-826A51FA7ACA}" destId="{77040420-8E04-4EE3-A364-F6F7FA0CA758}" srcOrd="0" destOrd="0" presId="urn:microsoft.com/office/officeart/2005/8/layout/hList7"/>
    <dgm:cxn modelId="{8474CDBE-69F8-4988-810B-0A47A53B8A6E}" type="presParOf" srcId="{77040420-8E04-4EE3-A364-F6F7FA0CA758}" destId="{559A4F07-F50B-4C48-AA33-ED5A8E8F7BEA}" srcOrd="0" destOrd="0" presId="urn:microsoft.com/office/officeart/2005/8/layout/hList7"/>
    <dgm:cxn modelId="{A73ED939-F329-4CDB-829D-414B5C1BF2CD}" type="presParOf" srcId="{77040420-8E04-4EE3-A364-F6F7FA0CA758}" destId="{F4B456E0-EBEA-4A60-BE53-9DCC81CBD445}" srcOrd="1" destOrd="0" presId="urn:microsoft.com/office/officeart/2005/8/layout/hList7"/>
    <dgm:cxn modelId="{D7B5822E-48C1-4CC7-A202-9695669D3C67}" type="presParOf" srcId="{77040420-8E04-4EE3-A364-F6F7FA0CA758}" destId="{605A6A14-5E75-476E-8EE1-46287E471663}" srcOrd="2" destOrd="0" presId="urn:microsoft.com/office/officeart/2005/8/layout/hList7"/>
    <dgm:cxn modelId="{E09010D6-B507-44C9-B02A-F1B574B34C58}" type="presParOf" srcId="{77040420-8E04-4EE3-A364-F6F7FA0CA758}" destId="{5AD4F01E-7ED1-4A96-8A51-2C0C7B97BEE8}" srcOrd="3" destOrd="0" presId="urn:microsoft.com/office/officeart/2005/8/layout/hList7"/>
    <dgm:cxn modelId="{C38F5B8A-6A06-4D73-B6CE-161E596B214D}" type="presParOf" srcId="{D97526DD-9A23-46F5-BCE4-826A51FA7ACA}" destId="{6E7F4119-F3B8-41FE-9A30-436A0FEE6110}" srcOrd="1" destOrd="0" presId="urn:microsoft.com/office/officeart/2005/8/layout/hList7"/>
    <dgm:cxn modelId="{87C846BC-747C-476C-AC1D-31636CA5EBE7}" type="presParOf" srcId="{D97526DD-9A23-46F5-BCE4-826A51FA7ACA}" destId="{C0D61DB9-E3FB-4B1E-875B-8DEE9B75560A}" srcOrd="2" destOrd="0" presId="urn:microsoft.com/office/officeart/2005/8/layout/hList7"/>
    <dgm:cxn modelId="{2C95A537-F27D-4155-AEDE-6359244A6A33}" type="presParOf" srcId="{C0D61DB9-E3FB-4B1E-875B-8DEE9B75560A}" destId="{6B9CB534-721F-479B-B6F4-A256A7028049}" srcOrd="0" destOrd="0" presId="urn:microsoft.com/office/officeart/2005/8/layout/hList7"/>
    <dgm:cxn modelId="{D69501C7-7FDC-42D4-A52B-A50A40C8820B}" type="presParOf" srcId="{C0D61DB9-E3FB-4B1E-875B-8DEE9B75560A}" destId="{D674E277-A29B-4E50-8918-3C179E206151}" srcOrd="1" destOrd="0" presId="urn:microsoft.com/office/officeart/2005/8/layout/hList7"/>
    <dgm:cxn modelId="{66391764-24BD-4960-8B59-5EEC3200ED6F}" type="presParOf" srcId="{C0D61DB9-E3FB-4B1E-875B-8DEE9B75560A}" destId="{A93EFC03-75C0-4734-8D30-64DE84A27845}" srcOrd="2" destOrd="0" presId="urn:microsoft.com/office/officeart/2005/8/layout/hList7"/>
    <dgm:cxn modelId="{3ED4FA53-E868-4F75-8781-D2BC54859F22}" type="presParOf" srcId="{C0D61DB9-E3FB-4B1E-875B-8DEE9B75560A}" destId="{83178958-DB07-4229-8A76-B0C14E1D7176}"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910EEB6-C878-444D-A74D-D976BCAD3DEF}" type="doc">
      <dgm:prSet loTypeId="urn:microsoft.com/office/officeart/2005/8/layout/hProcess9" loCatId="process" qsTypeId="urn:microsoft.com/office/officeart/2005/8/quickstyle/simple1" qsCatId="simple" csTypeId="urn:microsoft.com/office/officeart/2005/8/colors/accent0_3" csCatId="mainScheme" phldr="1"/>
      <dgm:spPr/>
    </dgm:pt>
    <dgm:pt modelId="{E400FE94-4240-4902-ACA8-8847C95013C3}">
      <dgm:prSet phldrT="[Text]" custT="1"/>
      <dgm:spPr/>
      <dgm:t>
        <a:bodyPr/>
        <a:lstStyle/>
        <a:p>
          <a:pPr algn="ctr">
            <a:buFont typeface="Arial" panose="020B0604020202020204" pitchFamily="34" charset="0"/>
            <a:buChar char="•"/>
          </a:pPr>
          <a:r>
            <a:rPr lang="en-US" sz="1200" b="1" i="0" u="none">
              <a:latin typeface="Figtree" pitchFamily="2" charset="0"/>
            </a:rPr>
            <a:t>Housing</a:t>
          </a:r>
          <a:r>
            <a:rPr lang="en-US" sz="1200" b="1" i="0">
              <a:latin typeface="Figtree" pitchFamily="2" charset="0"/>
            </a:rPr>
            <a:t>​</a:t>
          </a:r>
          <a:endParaRPr lang="en-US" sz="1200" b="1">
            <a:latin typeface="Figtree" pitchFamily="2" charset="0"/>
          </a:endParaRPr>
        </a:p>
      </dgm:t>
    </dgm:pt>
    <dgm:pt modelId="{5F676F55-F976-4951-B4DE-1251A681AB87}" type="parTrans" cxnId="{FF9AD5AF-F353-445B-BE6B-6659436271DB}">
      <dgm:prSet/>
      <dgm:spPr/>
      <dgm:t>
        <a:bodyPr/>
        <a:lstStyle/>
        <a:p>
          <a:endParaRPr lang="en-US"/>
        </a:p>
      </dgm:t>
    </dgm:pt>
    <dgm:pt modelId="{EBC75E36-7A04-47D3-9916-B7D3E6492634}" type="sibTrans" cxnId="{FF9AD5AF-F353-445B-BE6B-6659436271DB}">
      <dgm:prSet/>
      <dgm:spPr/>
      <dgm:t>
        <a:bodyPr/>
        <a:lstStyle/>
        <a:p>
          <a:endParaRPr lang="en-US"/>
        </a:p>
      </dgm:t>
    </dgm:pt>
    <dgm:pt modelId="{B676951E-CA96-4BE6-AEE5-258265E3AE5D}">
      <dgm:prSet custT="1"/>
      <dgm:spPr/>
      <dgm:t>
        <a:bodyPr/>
        <a:lstStyle/>
        <a:p>
          <a:pPr algn="l">
            <a:buFont typeface="Arial" panose="020B0604020202020204" pitchFamily="34" charset="0"/>
            <a:buChar char="•"/>
          </a:pPr>
          <a:r>
            <a:rPr lang="en-US" sz="1200" b="0" i="0" u="none">
              <a:latin typeface="Figtree" pitchFamily="2" charset="0"/>
            </a:rPr>
            <a:t>Improve involvement in community housing initiatives to improve housing accessibility, affordability, and availability for members with Behavioral Health concerns</a:t>
          </a:r>
          <a:r>
            <a:rPr lang="en-US" sz="1200" b="0" i="0">
              <a:latin typeface="Figtree" pitchFamily="2" charset="0"/>
            </a:rPr>
            <a:t>​.</a:t>
          </a:r>
        </a:p>
      </dgm:t>
    </dgm:pt>
    <dgm:pt modelId="{037E7DD7-3EC8-43CC-ADA0-F469120F6026}" type="parTrans" cxnId="{FD978FA0-A061-429B-BE9C-56FEC168F28B}">
      <dgm:prSet/>
      <dgm:spPr/>
      <dgm:t>
        <a:bodyPr/>
        <a:lstStyle/>
        <a:p>
          <a:endParaRPr lang="en-US"/>
        </a:p>
      </dgm:t>
    </dgm:pt>
    <dgm:pt modelId="{4E5662BE-E45C-4FF7-A42B-4341B4EEFD5A}" type="sibTrans" cxnId="{FD978FA0-A061-429B-BE9C-56FEC168F28B}">
      <dgm:prSet/>
      <dgm:spPr/>
      <dgm:t>
        <a:bodyPr/>
        <a:lstStyle/>
        <a:p>
          <a:endParaRPr lang="en-US"/>
        </a:p>
      </dgm:t>
    </dgm:pt>
    <dgm:pt modelId="{BD464E55-7A9B-42B0-8053-A6C29FF7FF9B}">
      <dgm:prSet custT="1"/>
      <dgm:spPr/>
      <dgm:t>
        <a:bodyPr/>
        <a:lstStyle/>
        <a:p>
          <a:pPr algn="ctr">
            <a:buFont typeface="Arial" panose="020B0604020202020204" pitchFamily="34" charset="0"/>
            <a:buChar char="•"/>
          </a:pPr>
          <a:r>
            <a:rPr lang="en-US" sz="1200" b="1" i="0" u="none">
              <a:latin typeface="Figtree" pitchFamily="2" charset="0"/>
            </a:rPr>
            <a:t>Behavioral Health Treatment</a:t>
          </a:r>
          <a:r>
            <a:rPr lang="en-US" sz="1200" b="1" i="0">
              <a:latin typeface="Figtree" pitchFamily="2" charset="0"/>
            </a:rPr>
            <a:t>​</a:t>
          </a:r>
        </a:p>
      </dgm:t>
    </dgm:pt>
    <dgm:pt modelId="{B5306B55-0CE8-42C0-A8E1-5960F9835DEF}" type="parTrans" cxnId="{F8D0823E-9654-4D1C-AF6F-7E1DD16A648C}">
      <dgm:prSet/>
      <dgm:spPr/>
      <dgm:t>
        <a:bodyPr/>
        <a:lstStyle/>
        <a:p>
          <a:endParaRPr lang="en-US"/>
        </a:p>
      </dgm:t>
    </dgm:pt>
    <dgm:pt modelId="{85C9DE89-BB3C-47B0-8A47-7B630D0961EE}" type="sibTrans" cxnId="{F8D0823E-9654-4D1C-AF6F-7E1DD16A648C}">
      <dgm:prSet/>
      <dgm:spPr/>
      <dgm:t>
        <a:bodyPr/>
        <a:lstStyle/>
        <a:p>
          <a:endParaRPr lang="en-US"/>
        </a:p>
      </dgm:t>
    </dgm:pt>
    <dgm:pt modelId="{623AEF70-2DCD-4E24-A13D-91F423C791D7}">
      <dgm:prSet custT="1"/>
      <dgm:spPr/>
      <dgm:t>
        <a:bodyPr/>
        <a:lstStyle/>
        <a:p>
          <a:pPr algn="l">
            <a:buFont typeface="Arial" panose="020B0604020202020204" pitchFamily="34" charset="0"/>
            <a:buChar char="•"/>
          </a:pPr>
          <a:r>
            <a:rPr lang="en-US" sz="1200" b="0" i="0" u="none">
              <a:latin typeface="Figtree" pitchFamily="2" charset="0"/>
            </a:rPr>
            <a:t>Enhance the Behavioral Health service array across the continuum of care and increase community capacity to provide treatment at higher levels of care.</a:t>
          </a:r>
          <a:r>
            <a:rPr lang="en-US" sz="1200" b="0" i="0">
              <a:latin typeface="Figtree" pitchFamily="2" charset="0"/>
            </a:rPr>
            <a:t>​</a:t>
          </a:r>
        </a:p>
      </dgm:t>
    </dgm:pt>
    <dgm:pt modelId="{023B5BA6-56E6-4322-A3C4-FBF301B72CA9}" type="parTrans" cxnId="{5C38BBEB-5E79-4674-9D83-62C66E212701}">
      <dgm:prSet/>
      <dgm:spPr/>
      <dgm:t>
        <a:bodyPr/>
        <a:lstStyle/>
        <a:p>
          <a:endParaRPr lang="en-US"/>
        </a:p>
      </dgm:t>
    </dgm:pt>
    <dgm:pt modelId="{0F88C011-C747-4229-860D-618C24ADF7F0}" type="sibTrans" cxnId="{5C38BBEB-5E79-4674-9D83-62C66E212701}">
      <dgm:prSet/>
      <dgm:spPr/>
      <dgm:t>
        <a:bodyPr/>
        <a:lstStyle/>
        <a:p>
          <a:endParaRPr lang="en-US"/>
        </a:p>
      </dgm:t>
    </dgm:pt>
    <dgm:pt modelId="{EBABB71E-B3B2-4C74-AA5D-D1DFB93FC2AF}">
      <dgm:prSet custT="1"/>
      <dgm:spPr/>
      <dgm:t>
        <a:bodyPr/>
        <a:lstStyle/>
        <a:p>
          <a:pPr algn="ctr">
            <a:buFont typeface="Arial" panose="020B0604020202020204" pitchFamily="34" charset="0"/>
            <a:buChar char="•"/>
          </a:pPr>
          <a:r>
            <a:rPr lang="en-US" sz="1200" b="1" i="0" u="none">
              <a:latin typeface="Figtree" pitchFamily="2" charset="0"/>
            </a:rPr>
            <a:t>Workforce Development</a:t>
          </a:r>
          <a:r>
            <a:rPr lang="en-US" sz="1200" b="1" i="0">
              <a:latin typeface="Figtree" pitchFamily="2" charset="0"/>
            </a:rPr>
            <a:t>​</a:t>
          </a:r>
        </a:p>
      </dgm:t>
    </dgm:pt>
    <dgm:pt modelId="{E9C14C02-DE51-4063-AD6A-8C71535C030D}" type="parTrans" cxnId="{E28DF42C-F2BA-4FDA-8F83-C7AF58EE6AAA}">
      <dgm:prSet/>
      <dgm:spPr/>
      <dgm:t>
        <a:bodyPr/>
        <a:lstStyle/>
        <a:p>
          <a:endParaRPr lang="en-US"/>
        </a:p>
      </dgm:t>
    </dgm:pt>
    <dgm:pt modelId="{8DC6A5F6-45C6-4373-8E50-E6A1DA688997}" type="sibTrans" cxnId="{E28DF42C-F2BA-4FDA-8F83-C7AF58EE6AAA}">
      <dgm:prSet/>
      <dgm:spPr/>
      <dgm:t>
        <a:bodyPr/>
        <a:lstStyle/>
        <a:p>
          <a:endParaRPr lang="en-US"/>
        </a:p>
      </dgm:t>
    </dgm:pt>
    <dgm:pt modelId="{487D6FB8-D39D-4464-A60E-188BD66FCC42}">
      <dgm:prSet custT="1"/>
      <dgm:spPr/>
      <dgm:t>
        <a:bodyPr/>
        <a:lstStyle/>
        <a:p>
          <a:pPr algn="l">
            <a:buFont typeface="Arial" panose="020B0604020202020204" pitchFamily="34" charset="0"/>
            <a:buChar char="•"/>
          </a:pPr>
          <a:r>
            <a:rPr lang="en-US" sz="1200" b="0" i="0" u="none">
              <a:latin typeface="Figtree" pitchFamily="2" charset="0"/>
            </a:rPr>
            <a:t>Increase service availability through behavioral health workforce development by engaging community stakeholders to create, promote, and support educational &amp; training initiatives.</a:t>
          </a:r>
          <a:endParaRPr lang="en-US" sz="1200" b="0" i="0">
            <a:latin typeface="Figtree" pitchFamily="2" charset="0"/>
          </a:endParaRPr>
        </a:p>
      </dgm:t>
    </dgm:pt>
    <dgm:pt modelId="{2F3A1EE0-664F-4193-AB88-9B5F4559F143}" type="parTrans" cxnId="{E8DFD65F-0D51-4C2C-9C67-26D827901212}">
      <dgm:prSet/>
      <dgm:spPr/>
      <dgm:t>
        <a:bodyPr/>
        <a:lstStyle/>
        <a:p>
          <a:endParaRPr lang="en-US"/>
        </a:p>
      </dgm:t>
    </dgm:pt>
    <dgm:pt modelId="{CA741365-D0CF-4253-B8EF-3496276C3467}" type="sibTrans" cxnId="{E8DFD65F-0D51-4C2C-9C67-26D827901212}">
      <dgm:prSet/>
      <dgm:spPr/>
      <dgm:t>
        <a:bodyPr/>
        <a:lstStyle/>
        <a:p>
          <a:endParaRPr lang="en-US"/>
        </a:p>
      </dgm:t>
    </dgm:pt>
    <dgm:pt modelId="{256B2694-49BF-490F-9AB0-306FD4BD53B8}" type="pres">
      <dgm:prSet presAssocID="{B910EEB6-C878-444D-A74D-D976BCAD3DEF}" presName="CompostProcess" presStyleCnt="0">
        <dgm:presLayoutVars>
          <dgm:dir/>
          <dgm:resizeHandles val="exact"/>
        </dgm:presLayoutVars>
      </dgm:prSet>
      <dgm:spPr/>
    </dgm:pt>
    <dgm:pt modelId="{D280675B-F6EF-42CA-B000-32E3F6ECEA77}" type="pres">
      <dgm:prSet presAssocID="{B910EEB6-C878-444D-A74D-D976BCAD3DEF}" presName="arrow" presStyleLbl="bgShp" presStyleIdx="0" presStyleCnt="1"/>
      <dgm:spPr/>
    </dgm:pt>
    <dgm:pt modelId="{17BD6E0F-C680-46A3-8842-0C53C267D108}" type="pres">
      <dgm:prSet presAssocID="{B910EEB6-C878-444D-A74D-D976BCAD3DEF}" presName="linearProcess" presStyleCnt="0"/>
      <dgm:spPr/>
    </dgm:pt>
    <dgm:pt modelId="{41EC1F3E-2BD6-4B20-BD75-0CA30EDE7089}" type="pres">
      <dgm:prSet presAssocID="{E400FE94-4240-4902-ACA8-8847C95013C3}" presName="textNode" presStyleLbl="node1" presStyleIdx="0" presStyleCnt="3">
        <dgm:presLayoutVars>
          <dgm:bulletEnabled val="1"/>
        </dgm:presLayoutVars>
      </dgm:prSet>
      <dgm:spPr/>
    </dgm:pt>
    <dgm:pt modelId="{8B30EDB1-B753-416D-9664-5F97AB4AC1C1}" type="pres">
      <dgm:prSet presAssocID="{EBC75E36-7A04-47D3-9916-B7D3E6492634}" presName="sibTrans" presStyleCnt="0"/>
      <dgm:spPr/>
    </dgm:pt>
    <dgm:pt modelId="{0D6789A9-821B-4691-A0E1-56C8147614ED}" type="pres">
      <dgm:prSet presAssocID="{BD464E55-7A9B-42B0-8053-A6C29FF7FF9B}" presName="textNode" presStyleLbl="node1" presStyleIdx="1" presStyleCnt="3">
        <dgm:presLayoutVars>
          <dgm:bulletEnabled val="1"/>
        </dgm:presLayoutVars>
      </dgm:prSet>
      <dgm:spPr/>
    </dgm:pt>
    <dgm:pt modelId="{9CECF6DC-6F4C-4188-8E45-1629CF144F7E}" type="pres">
      <dgm:prSet presAssocID="{85C9DE89-BB3C-47B0-8A47-7B630D0961EE}" presName="sibTrans" presStyleCnt="0"/>
      <dgm:spPr/>
    </dgm:pt>
    <dgm:pt modelId="{0A680A44-6FB6-4063-9712-46D875766FE8}" type="pres">
      <dgm:prSet presAssocID="{EBABB71E-B3B2-4C74-AA5D-D1DFB93FC2AF}" presName="textNode" presStyleLbl="node1" presStyleIdx="2" presStyleCnt="3" custScaleY="123845">
        <dgm:presLayoutVars>
          <dgm:bulletEnabled val="1"/>
        </dgm:presLayoutVars>
      </dgm:prSet>
      <dgm:spPr/>
    </dgm:pt>
  </dgm:ptLst>
  <dgm:cxnLst>
    <dgm:cxn modelId="{99979903-4385-4B36-9457-4F172DF92EE5}" type="presOf" srcId="{B910EEB6-C878-444D-A74D-D976BCAD3DEF}" destId="{256B2694-49BF-490F-9AB0-306FD4BD53B8}" srcOrd="0" destOrd="0" presId="urn:microsoft.com/office/officeart/2005/8/layout/hProcess9"/>
    <dgm:cxn modelId="{E28DF42C-F2BA-4FDA-8F83-C7AF58EE6AAA}" srcId="{B910EEB6-C878-444D-A74D-D976BCAD3DEF}" destId="{EBABB71E-B3B2-4C74-AA5D-D1DFB93FC2AF}" srcOrd="2" destOrd="0" parTransId="{E9C14C02-DE51-4063-AD6A-8C71535C030D}" sibTransId="{8DC6A5F6-45C6-4373-8E50-E6A1DA688997}"/>
    <dgm:cxn modelId="{F8D0823E-9654-4D1C-AF6F-7E1DD16A648C}" srcId="{B910EEB6-C878-444D-A74D-D976BCAD3DEF}" destId="{BD464E55-7A9B-42B0-8053-A6C29FF7FF9B}" srcOrd="1" destOrd="0" parTransId="{B5306B55-0CE8-42C0-A8E1-5960F9835DEF}" sibTransId="{85C9DE89-BB3C-47B0-8A47-7B630D0961EE}"/>
    <dgm:cxn modelId="{E8DFD65F-0D51-4C2C-9C67-26D827901212}" srcId="{EBABB71E-B3B2-4C74-AA5D-D1DFB93FC2AF}" destId="{487D6FB8-D39D-4464-A60E-188BD66FCC42}" srcOrd="0" destOrd="0" parTransId="{2F3A1EE0-664F-4193-AB88-9B5F4559F143}" sibTransId="{CA741365-D0CF-4253-B8EF-3496276C3467}"/>
    <dgm:cxn modelId="{AB237E50-C51B-4534-AF9D-EF0BB530A6B4}" type="presOf" srcId="{487D6FB8-D39D-4464-A60E-188BD66FCC42}" destId="{0A680A44-6FB6-4063-9712-46D875766FE8}" srcOrd="0" destOrd="1" presId="urn:microsoft.com/office/officeart/2005/8/layout/hProcess9"/>
    <dgm:cxn modelId="{C5F8348E-0DC6-4C55-BF29-631CE47CC814}" type="presOf" srcId="{BD464E55-7A9B-42B0-8053-A6C29FF7FF9B}" destId="{0D6789A9-821B-4691-A0E1-56C8147614ED}" srcOrd="0" destOrd="0" presId="urn:microsoft.com/office/officeart/2005/8/layout/hProcess9"/>
    <dgm:cxn modelId="{FD978FA0-A061-429B-BE9C-56FEC168F28B}" srcId="{E400FE94-4240-4902-ACA8-8847C95013C3}" destId="{B676951E-CA96-4BE6-AEE5-258265E3AE5D}" srcOrd="0" destOrd="0" parTransId="{037E7DD7-3EC8-43CC-ADA0-F469120F6026}" sibTransId="{4E5662BE-E45C-4FF7-A42B-4341B4EEFD5A}"/>
    <dgm:cxn modelId="{FF9AD5AF-F353-445B-BE6B-6659436271DB}" srcId="{B910EEB6-C878-444D-A74D-D976BCAD3DEF}" destId="{E400FE94-4240-4902-ACA8-8847C95013C3}" srcOrd="0" destOrd="0" parTransId="{5F676F55-F976-4951-B4DE-1251A681AB87}" sibTransId="{EBC75E36-7A04-47D3-9916-B7D3E6492634}"/>
    <dgm:cxn modelId="{B6AF64B2-C556-4960-A373-711F66708E0F}" type="presOf" srcId="{623AEF70-2DCD-4E24-A13D-91F423C791D7}" destId="{0D6789A9-821B-4691-A0E1-56C8147614ED}" srcOrd="0" destOrd="1" presId="urn:microsoft.com/office/officeart/2005/8/layout/hProcess9"/>
    <dgm:cxn modelId="{F4D37ABE-BE2D-4B62-816E-1DBFC2E0F9F0}" type="presOf" srcId="{EBABB71E-B3B2-4C74-AA5D-D1DFB93FC2AF}" destId="{0A680A44-6FB6-4063-9712-46D875766FE8}" srcOrd="0" destOrd="0" presId="urn:microsoft.com/office/officeart/2005/8/layout/hProcess9"/>
    <dgm:cxn modelId="{3D4160C9-E2A0-4E30-BB42-440663DA955A}" type="presOf" srcId="{B676951E-CA96-4BE6-AEE5-258265E3AE5D}" destId="{41EC1F3E-2BD6-4B20-BD75-0CA30EDE7089}" srcOrd="0" destOrd="1" presId="urn:microsoft.com/office/officeart/2005/8/layout/hProcess9"/>
    <dgm:cxn modelId="{2BF69EDB-866D-44AA-B577-05F4EBBE60D4}" type="presOf" srcId="{E400FE94-4240-4902-ACA8-8847C95013C3}" destId="{41EC1F3E-2BD6-4B20-BD75-0CA30EDE7089}" srcOrd="0" destOrd="0" presId="urn:microsoft.com/office/officeart/2005/8/layout/hProcess9"/>
    <dgm:cxn modelId="{5C38BBEB-5E79-4674-9D83-62C66E212701}" srcId="{BD464E55-7A9B-42B0-8053-A6C29FF7FF9B}" destId="{623AEF70-2DCD-4E24-A13D-91F423C791D7}" srcOrd="0" destOrd="0" parTransId="{023B5BA6-56E6-4322-A3C4-FBF301B72CA9}" sibTransId="{0F88C011-C747-4229-860D-618C24ADF7F0}"/>
    <dgm:cxn modelId="{702E8FF5-0D78-4DA7-B497-DCD8F6A70CC9}" type="presParOf" srcId="{256B2694-49BF-490F-9AB0-306FD4BD53B8}" destId="{D280675B-F6EF-42CA-B000-32E3F6ECEA77}" srcOrd="0" destOrd="0" presId="urn:microsoft.com/office/officeart/2005/8/layout/hProcess9"/>
    <dgm:cxn modelId="{FA887632-3A95-4874-8734-412126E2EF69}" type="presParOf" srcId="{256B2694-49BF-490F-9AB0-306FD4BD53B8}" destId="{17BD6E0F-C680-46A3-8842-0C53C267D108}" srcOrd="1" destOrd="0" presId="urn:microsoft.com/office/officeart/2005/8/layout/hProcess9"/>
    <dgm:cxn modelId="{B1A5777B-433D-4EB2-A865-15B623258376}" type="presParOf" srcId="{17BD6E0F-C680-46A3-8842-0C53C267D108}" destId="{41EC1F3E-2BD6-4B20-BD75-0CA30EDE7089}" srcOrd="0" destOrd="0" presId="urn:microsoft.com/office/officeart/2005/8/layout/hProcess9"/>
    <dgm:cxn modelId="{5B393515-587B-42F6-8A7F-7C67885B2CBC}" type="presParOf" srcId="{17BD6E0F-C680-46A3-8842-0C53C267D108}" destId="{8B30EDB1-B753-416D-9664-5F97AB4AC1C1}" srcOrd="1" destOrd="0" presId="urn:microsoft.com/office/officeart/2005/8/layout/hProcess9"/>
    <dgm:cxn modelId="{F177954F-7331-450D-AB3B-1E641BE15215}" type="presParOf" srcId="{17BD6E0F-C680-46A3-8842-0C53C267D108}" destId="{0D6789A9-821B-4691-A0E1-56C8147614ED}" srcOrd="2" destOrd="0" presId="urn:microsoft.com/office/officeart/2005/8/layout/hProcess9"/>
    <dgm:cxn modelId="{094D6B52-F279-48AE-8293-B40F187E92DC}" type="presParOf" srcId="{17BD6E0F-C680-46A3-8842-0C53C267D108}" destId="{9CECF6DC-6F4C-4188-8E45-1629CF144F7E}" srcOrd="3" destOrd="0" presId="urn:microsoft.com/office/officeart/2005/8/layout/hProcess9"/>
    <dgm:cxn modelId="{B1FCEDBD-943F-4966-B155-0083DAB1DBAF}" type="presParOf" srcId="{17BD6E0F-C680-46A3-8842-0C53C267D108}" destId="{0A680A44-6FB6-4063-9712-46D875766FE8}" srcOrd="4"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40.xml><?xml version="1.0" encoding="utf-8"?>
<dgm:dataModel xmlns:dgm="http://schemas.openxmlformats.org/drawingml/2006/diagram" xmlns:a="http://schemas.openxmlformats.org/drawingml/2006/main">
  <dgm:ptLst>
    <dgm:pt modelId="{BCA0E070-86B6-4F83-A1CB-51623E814294}"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25C22E0F-0F5A-4EDB-9D4E-A62BA8D5A2F0}">
      <dgm:prSet phldrT="[Text]"/>
      <dgm:spPr/>
      <dgm:t>
        <a:bodyPr/>
        <a:lstStyle/>
        <a:p>
          <a:pPr>
            <a:buFont typeface="Arial" panose="020B0604020202020204" pitchFamily="34" charset="0"/>
            <a:buChar char="•"/>
          </a:pPr>
          <a:r>
            <a:rPr lang="en-US" b="0" i="0" u="none">
              <a:latin typeface="Figtree" pitchFamily="2" charset="0"/>
            </a:rPr>
            <a:t>Monitor use of ED Diversion metrics in provider contracts each quarter in 2024.</a:t>
          </a:r>
          <a:r>
            <a:rPr lang="en-US" b="0" i="0">
              <a:latin typeface="Figtree" pitchFamily="2" charset="0"/>
            </a:rPr>
            <a:t>​</a:t>
          </a:r>
          <a:endParaRPr lang="en-US">
            <a:latin typeface="Figtree" pitchFamily="2" charset="0"/>
          </a:endParaRPr>
        </a:p>
      </dgm:t>
    </dgm:pt>
    <dgm:pt modelId="{E84594F9-C868-42B8-BAF7-9020E0AE53B1}" type="parTrans" cxnId="{D36443A0-2134-487D-A77F-AEC7DADD0806}">
      <dgm:prSet/>
      <dgm:spPr/>
      <dgm:t>
        <a:bodyPr/>
        <a:lstStyle/>
        <a:p>
          <a:endParaRPr lang="en-US"/>
        </a:p>
      </dgm:t>
    </dgm:pt>
    <dgm:pt modelId="{7951676F-5F92-4603-99A0-6F7AE63B4437}" type="sibTrans" cxnId="{D36443A0-2134-487D-A77F-AEC7DADD0806}">
      <dgm:prSet/>
      <dgm:spPr/>
      <dgm:t>
        <a:bodyPr/>
        <a:lstStyle/>
        <a:p>
          <a:endParaRPr lang="en-US"/>
        </a:p>
      </dgm:t>
    </dgm:pt>
    <dgm:pt modelId="{0C2CF060-A739-4FAC-A278-D2419032E32E}">
      <dgm:prSet/>
      <dgm:spPr/>
      <dgm:t>
        <a:bodyPr/>
        <a:lstStyle/>
        <a:p>
          <a:pPr>
            <a:buFont typeface="Arial" panose="020B0604020202020204" pitchFamily="34" charset="0"/>
            <a:buChar char="•"/>
          </a:pPr>
          <a:r>
            <a:rPr lang="en-US" b="0" i="0" u="none">
              <a:latin typeface="Figtree" pitchFamily="2" charset="0"/>
            </a:rPr>
            <a:t>Track the quality-of-care performance in all contracted practices with ED-related quality metrics, for a 10% improvement.</a:t>
          </a:r>
          <a:r>
            <a:rPr lang="en-US" b="0" i="0">
              <a:latin typeface="Figtree" pitchFamily="2" charset="0"/>
            </a:rPr>
            <a:t>​</a:t>
          </a:r>
        </a:p>
      </dgm:t>
    </dgm:pt>
    <dgm:pt modelId="{5EE87616-5701-4212-84BD-55C5F8FCE62F}" type="parTrans" cxnId="{F240B542-EFEB-4E37-B88E-B493C8A25EF1}">
      <dgm:prSet/>
      <dgm:spPr/>
      <dgm:t>
        <a:bodyPr/>
        <a:lstStyle/>
        <a:p>
          <a:endParaRPr lang="en-US"/>
        </a:p>
      </dgm:t>
    </dgm:pt>
    <dgm:pt modelId="{45FBB01C-F0E0-49A7-BF7D-0A8065E08233}" type="sibTrans" cxnId="{F240B542-EFEB-4E37-B88E-B493C8A25EF1}">
      <dgm:prSet/>
      <dgm:spPr/>
      <dgm:t>
        <a:bodyPr/>
        <a:lstStyle/>
        <a:p>
          <a:endParaRPr lang="en-US"/>
        </a:p>
      </dgm:t>
    </dgm:pt>
    <dgm:pt modelId="{DAB5A554-4D50-4184-84BE-DB11DCBFE949}">
      <dgm:prSet/>
      <dgm:spPr/>
      <dgm:t>
        <a:bodyPr/>
        <a:lstStyle/>
        <a:p>
          <a:pPr>
            <a:buFont typeface="Arial" panose="020B0604020202020204" pitchFamily="34" charset="0"/>
            <a:buChar char="•"/>
          </a:pPr>
          <a:r>
            <a:rPr lang="en-US" b="0" i="0" u="none">
              <a:latin typeface="Figtree" pitchFamily="2" charset="0"/>
            </a:rPr>
            <a:t>Offer behavioral health providers utilization of UHA’s analytics software, aiming to improve treatment outcomes, in 2024.</a:t>
          </a:r>
          <a:r>
            <a:rPr lang="en-US" b="0" i="0">
              <a:latin typeface="Figtree" pitchFamily="2" charset="0"/>
            </a:rPr>
            <a:t>​</a:t>
          </a:r>
        </a:p>
      </dgm:t>
    </dgm:pt>
    <dgm:pt modelId="{20A621B1-2605-4046-A1F7-C4AF4BE01D18}" type="parTrans" cxnId="{DFBC54AA-8D4B-48E2-9000-EFA614D8A2F5}">
      <dgm:prSet/>
      <dgm:spPr/>
      <dgm:t>
        <a:bodyPr/>
        <a:lstStyle/>
        <a:p>
          <a:endParaRPr lang="en-US"/>
        </a:p>
      </dgm:t>
    </dgm:pt>
    <dgm:pt modelId="{8C78D396-1CB8-4467-A21F-6F05E0C7D51A}" type="sibTrans" cxnId="{DFBC54AA-8D4B-48E2-9000-EFA614D8A2F5}">
      <dgm:prSet/>
      <dgm:spPr/>
      <dgm:t>
        <a:bodyPr/>
        <a:lstStyle/>
        <a:p>
          <a:endParaRPr lang="en-US"/>
        </a:p>
      </dgm:t>
    </dgm:pt>
    <dgm:pt modelId="{8282F42D-5FEE-4876-9593-9A4B3420E7C2}">
      <dgm:prSet/>
      <dgm:spPr/>
      <dgm:t>
        <a:bodyPr/>
        <a:lstStyle/>
        <a:p>
          <a:pPr>
            <a:buFont typeface="Arial" panose="020B0604020202020204" pitchFamily="34" charset="0"/>
            <a:buChar char="•"/>
          </a:pPr>
          <a:r>
            <a:rPr lang="en-US" b="0" i="0" u="none">
              <a:latin typeface="Figtree" pitchFamily="2" charset="0"/>
            </a:rPr>
            <a:t>Implement an incentive program that providers reporting REAL+D and SDOH data, increasing reporting by 20% in 2024.</a:t>
          </a:r>
          <a:endParaRPr lang="en-US" b="0" i="0">
            <a:latin typeface="Figtree" pitchFamily="2" charset="0"/>
          </a:endParaRPr>
        </a:p>
      </dgm:t>
    </dgm:pt>
    <dgm:pt modelId="{99DC8A22-4BDF-49C3-9FCB-4C0869943FAA}" type="parTrans" cxnId="{46A04CA5-54BE-4589-8EB5-0EF60B7F9FC4}">
      <dgm:prSet/>
      <dgm:spPr/>
      <dgm:t>
        <a:bodyPr/>
        <a:lstStyle/>
        <a:p>
          <a:endParaRPr lang="en-US"/>
        </a:p>
      </dgm:t>
    </dgm:pt>
    <dgm:pt modelId="{0B470049-F389-4252-9CC2-B48EC1B487F3}" type="sibTrans" cxnId="{46A04CA5-54BE-4589-8EB5-0EF60B7F9FC4}">
      <dgm:prSet/>
      <dgm:spPr/>
      <dgm:t>
        <a:bodyPr/>
        <a:lstStyle/>
        <a:p>
          <a:endParaRPr lang="en-US"/>
        </a:p>
      </dgm:t>
    </dgm:pt>
    <dgm:pt modelId="{EFE41391-9060-4818-9D82-4A5798D9CCC4}" type="pres">
      <dgm:prSet presAssocID="{BCA0E070-86B6-4F83-A1CB-51623E814294}" presName="diagram" presStyleCnt="0">
        <dgm:presLayoutVars>
          <dgm:dir/>
          <dgm:resizeHandles val="exact"/>
        </dgm:presLayoutVars>
      </dgm:prSet>
      <dgm:spPr/>
    </dgm:pt>
    <dgm:pt modelId="{F718A263-D8F0-4889-ACDF-D26C22405E53}" type="pres">
      <dgm:prSet presAssocID="{25C22E0F-0F5A-4EDB-9D4E-A62BA8D5A2F0}" presName="node" presStyleLbl="node1" presStyleIdx="0" presStyleCnt="4">
        <dgm:presLayoutVars>
          <dgm:bulletEnabled val="1"/>
        </dgm:presLayoutVars>
      </dgm:prSet>
      <dgm:spPr/>
    </dgm:pt>
    <dgm:pt modelId="{33E1D7D3-4F50-4F1F-8593-4C1DCFCCEDAF}" type="pres">
      <dgm:prSet presAssocID="{7951676F-5F92-4603-99A0-6F7AE63B4437}" presName="sibTrans" presStyleCnt="0"/>
      <dgm:spPr/>
    </dgm:pt>
    <dgm:pt modelId="{137CD11A-6EDF-4C37-ADBB-E8C99D7A50B9}" type="pres">
      <dgm:prSet presAssocID="{0C2CF060-A739-4FAC-A278-D2419032E32E}" presName="node" presStyleLbl="node1" presStyleIdx="1" presStyleCnt="4">
        <dgm:presLayoutVars>
          <dgm:bulletEnabled val="1"/>
        </dgm:presLayoutVars>
      </dgm:prSet>
      <dgm:spPr/>
    </dgm:pt>
    <dgm:pt modelId="{45300B4C-AF92-4B76-8506-C5A6F7362D0E}" type="pres">
      <dgm:prSet presAssocID="{45FBB01C-F0E0-49A7-BF7D-0A8065E08233}" presName="sibTrans" presStyleCnt="0"/>
      <dgm:spPr/>
    </dgm:pt>
    <dgm:pt modelId="{E1A14D1C-4D8B-490E-8CB3-0FCD155BBACB}" type="pres">
      <dgm:prSet presAssocID="{DAB5A554-4D50-4184-84BE-DB11DCBFE949}" presName="node" presStyleLbl="node1" presStyleIdx="2" presStyleCnt="4">
        <dgm:presLayoutVars>
          <dgm:bulletEnabled val="1"/>
        </dgm:presLayoutVars>
      </dgm:prSet>
      <dgm:spPr/>
    </dgm:pt>
    <dgm:pt modelId="{C911192C-8B5C-4681-9295-8261DA89D1F4}" type="pres">
      <dgm:prSet presAssocID="{8C78D396-1CB8-4467-A21F-6F05E0C7D51A}" presName="sibTrans" presStyleCnt="0"/>
      <dgm:spPr/>
    </dgm:pt>
    <dgm:pt modelId="{55AE7ED6-72D3-4993-870C-84BEB196074F}" type="pres">
      <dgm:prSet presAssocID="{8282F42D-5FEE-4876-9593-9A4B3420E7C2}" presName="node" presStyleLbl="node1" presStyleIdx="3" presStyleCnt="4">
        <dgm:presLayoutVars>
          <dgm:bulletEnabled val="1"/>
        </dgm:presLayoutVars>
      </dgm:prSet>
      <dgm:spPr/>
    </dgm:pt>
  </dgm:ptLst>
  <dgm:cxnLst>
    <dgm:cxn modelId="{DC22FF23-CA3D-4652-A0A3-4CBD3AE663AF}" type="presOf" srcId="{BCA0E070-86B6-4F83-A1CB-51623E814294}" destId="{EFE41391-9060-4818-9D82-4A5798D9CCC4}" srcOrd="0" destOrd="0" presId="urn:microsoft.com/office/officeart/2005/8/layout/default"/>
    <dgm:cxn modelId="{F240B542-EFEB-4E37-B88E-B493C8A25EF1}" srcId="{BCA0E070-86B6-4F83-A1CB-51623E814294}" destId="{0C2CF060-A739-4FAC-A278-D2419032E32E}" srcOrd="1" destOrd="0" parTransId="{5EE87616-5701-4212-84BD-55C5F8FCE62F}" sibTransId="{45FBB01C-F0E0-49A7-BF7D-0A8065E08233}"/>
    <dgm:cxn modelId="{F9B6BC46-EB47-4F3D-8672-3BAC4257F7D0}" type="presOf" srcId="{25C22E0F-0F5A-4EDB-9D4E-A62BA8D5A2F0}" destId="{F718A263-D8F0-4889-ACDF-D26C22405E53}" srcOrd="0" destOrd="0" presId="urn:microsoft.com/office/officeart/2005/8/layout/default"/>
    <dgm:cxn modelId="{D36443A0-2134-487D-A77F-AEC7DADD0806}" srcId="{BCA0E070-86B6-4F83-A1CB-51623E814294}" destId="{25C22E0F-0F5A-4EDB-9D4E-A62BA8D5A2F0}" srcOrd="0" destOrd="0" parTransId="{E84594F9-C868-42B8-BAF7-9020E0AE53B1}" sibTransId="{7951676F-5F92-4603-99A0-6F7AE63B4437}"/>
    <dgm:cxn modelId="{46A04CA5-54BE-4589-8EB5-0EF60B7F9FC4}" srcId="{BCA0E070-86B6-4F83-A1CB-51623E814294}" destId="{8282F42D-5FEE-4876-9593-9A4B3420E7C2}" srcOrd="3" destOrd="0" parTransId="{99DC8A22-4BDF-49C3-9FCB-4C0869943FAA}" sibTransId="{0B470049-F389-4252-9CC2-B48EC1B487F3}"/>
    <dgm:cxn modelId="{DFBC54AA-8D4B-48E2-9000-EFA614D8A2F5}" srcId="{BCA0E070-86B6-4F83-A1CB-51623E814294}" destId="{DAB5A554-4D50-4184-84BE-DB11DCBFE949}" srcOrd="2" destOrd="0" parTransId="{20A621B1-2605-4046-A1F7-C4AF4BE01D18}" sibTransId="{8C78D396-1CB8-4467-A21F-6F05E0C7D51A}"/>
    <dgm:cxn modelId="{D721C1BF-B544-4599-8D39-422FFF14C124}" type="presOf" srcId="{8282F42D-5FEE-4876-9593-9A4B3420E7C2}" destId="{55AE7ED6-72D3-4993-870C-84BEB196074F}" srcOrd="0" destOrd="0" presId="urn:microsoft.com/office/officeart/2005/8/layout/default"/>
    <dgm:cxn modelId="{BA8D95D4-92F3-491F-86CC-5CDC64FFACF8}" type="presOf" srcId="{0C2CF060-A739-4FAC-A278-D2419032E32E}" destId="{137CD11A-6EDF-4C37-ADBB-E8C99D7A50B9}" srcOrd="0" destOrd="0" presId="urn:microsoft.com/office/officeart/2005/8/layout/default"/>
    <dgm:cxn modelId="{2CD026D8-F0D8-4BD8-B774-55786D3C23F0}" type="presOf" srcId="{DAB5A554-4D50-4184-84BE-DB11DCBFE949}" destId="{E1A14D1C-4D8B-490E-8CB3-0FCD155BBACB}" srcOrd="0" destOrd="0" presId="urn:microsoft.com/office/officeart/2005/8/layout/default"/>
    <dgm:cxn modelId="{390A615E-E7AA-4504-BFF0-767513486278}" type="presParOf" srcId="{EFE41391-9060-4818-9D82-4A5798D9CCC4}" destId="{F718A263-D8F0-4889-ACDF-D26C22405E53}" srcOrd="0" destOrd="0" presId="urn:microsoft.com/office/officeart/2005/8/layout/default"/>
    <dgm:cxn modelId="{6512A352-0521-4D00-9397-82C6DA73F81D}" type="presParOf" srcId="{EFE41391-9060-4818-9D82-4A5798D9CCC4}" destId="{33E1D7D3-4F50-4F1F-8593-4C1DCFCCEDAF}" srcOrd="1" destOrd="0" presId="urn:microsoft.com/office/officeart/2005/8/layout/default"/>
    <dgm:cxn modelId="{956BC230-E79D-4EE2-BBA9-E6182005A8C2}" type="presParOf" srcId="{EFE41391-9060-4818-9D82-4A5798D9CCC4}" destId="{137CD11A-6EDF-4C37-ADBB-E8C99D7A50B9}" srcOrd="2" destOrd="0" presId="urn:microsoft.com/office/officeart/2005/8/layout/default"/>
    <dgm:cxn modelId="{17405F2F-2DA7-4135-BE06-0539AA723A1A}" type="presParOf" srcId="{EFE41391-9060-4818-9D82-4A5798D9CCC4}" destId="{45300B4C-AF92-4B76-8506-C5A6F7362D0E}" srcOrd="3" destOrd="0" presId="urn:microsoft.com/office/officeart/2005/8/layout/default"/>
    <dgm:cxn modelId="{510DD166-FDA6-4459-BA1E-F2DB6C62AEE6}" type="presParOf" srcId="{EFE41391-9060-4818-9D82-4A5798D9CCC4}" destId="{E1A14D1C-4D8B-490E-8CB3-0FCD155BBACB}" srcOrd="4" destOrd="0" presId="urn:microsoft.com/office/officeart/2005/8/layout/default"/>
    <dgm:cxn modelId="{6CC7011F-4C3D-4D12-8266-771DD8CE33EC}" type="presParOf" srcId="{EFE41391-9060-4818-9D82-4A5798D9CCC4}" destId="{C911192C-8B5C-4681-9295-8261DA89D1F4}" srcOrd="5" destOrd="0" presId="urn:microsoft.com/office/officeart/2005/8/layout/default"/>
    <dgm:cxn modelId="{2189DDD3-FC0B-4A38-A174-9201173F41C9}" type="presParOf" srcId="{EFE41391-9060-4818-9D82-4A5798D9CCC4}" destId="{55AE7ED6-72D3-4993-870C-84BEB196074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1.xml><?xml version="1.0" encoding="utf-8"?>
<dgm:dataModel xmlns:dgm="http://schemas.openxmlformats.org/drawingml/2006/diagram" xmlns:a="http://schemas.openxmlformats.org/drawingml/2006/main">
  <dgm:ptLst>
    <dgm:pt modelId="{C5D0724D-92F1-4BA1-B0F5-1BAF4E2D4D04}"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F47B2172-A640-4CF5-AEFF-41291B50B7AD}">
      <dgm:prSet custT="1"/>
      <dgm:spPr/>
      <dgm:t>
        <a:bodyPr/>
        <a:lstStyle/>
        <a:p>
          <a:pPr rtl="0"/>
          <a:r>
            <a:rPr lang="en-US" sz="1400" b="1" i="0">
              <a:latin typeface="Figtree"/>
            </a:rPr>
            <a:t>Received legal consultation to begin drafting a blanket Release of Information in accordance with updated 42. CFR P2.</a:t>
          </a:r>
          <a:endParaRPr lang="en-US" sz="1400" b="1">
            <a:latin typeface="Figtree"/>
          </a:endParaRPr>
        </a:p>
      </dgm:t>
    </dgm:pt>
    <dgm:pt modelId="{2272B769-8A5A-4A20-B965-AE5395AF79FD}" type="parTrans" cxnId="{A5CB73AE-4915-41E2-820F-FAF258A726C5}">
      <dgm:prSet/>
      <dgm:spPr/>
      <dgm:t>
        <a:bodyPr/>
        <a:lstStyle/>
        <a:p>
          <a:endParaRPr lang="en-US"/>
        </a:p>
      </dgm:t>
    </dgm:pt>
    <dgm:pt modelId="{72E5ED16-5BFC-4F1F-98F0-8B2F92EAD944}" type="sibTrans" cxnId="{A5CB73AE-4915-41E2-820F-FAF258A726C5}">
      <dgm:prSet/>
      <dgm:spPr/>
      <dgm:t>
        <a:bodyPr/>
        <a:lstStyle/>
        <a:p>
          <a:endParaRPr lang="en-US"/>
        </a:p>
      </dgm:t>
    </dgm:pt>
    <dgm:pt modelId="{34657AAF-DB28-4D0D-8145-4B5DA6822A07}">
      <dgm:prSet custT="1"/>
      <dgm:spPr/>
      <dgm:t>
        <a:bodyPr/>
        <a:lstStyle/>
        <a:p>
          <a:pPr rtl="0"/>
          <a:r>
            <a:rPr lang="en-US" sz="1200" b="0">
              <a:latin typeface="Figtree"/>
            </a:rPr>
            <a:t>In 2025, we plan to integrate behavioral health providers as new users into our health plan provider portal (UHBI). These </a:t>
          </a:r>
          <a:r>
            <a:rPr lang="en-US" sz="1200" b="0" i="0">
              <a:latin typeface="Figtree"/>
            </a:rPr>
            <a:t>new users will include mental health and substance use disorder treatment providers. Integrating these providers will support health plan quality measure performance improvement by facilitating behavioral health provider engagement in quality improvement activities, such as measure gap closure.</a:t>
          </a:r>
          <a:endParaRPr lang="en-US" sz="1200" b="0">
            <a:latin typeface="Figtree"/>
          </a:endParaRPr>
        </a:p>
      </dgm:t>
    </dgm:pt>
    <dgm:pt modelId="{57015947-54FB-4E3D-928C-389FE9867894}" type="parTrans" cxnId="{71D36C73-F4EF-4C99-94A8-0A3BD5DED8F1}">
      <dgm:prSet/>
      <dgm:spPr/>
      <dgm:t>
        <a:bodyPr/>
        <a:lstStyle/>
        <a:p>
          <a:endParaRPr lang="en-US"/>
        </a:p>
      </dgm:t>
    </dgm:pt>
    <dgm:pt modelId="{DAA1CDF5-DF63-4509-A1ED-5F769A06DEA5}" type="sibTrans" cxnId="{71D36C73-F4EF-4C99-94A8-0A3BD5DED8F1}">
      <dgm:prSet/>
      <dgm:spPr/>
      <dgm:t>
        <a:bodyPr/>
        <a:lstStyle/>
        <a:p>
          <a:endParaRPr lang="en-US"/>
        </a:p>
      </dgm:t>
    </dgm:pt>
    <dgm:pt modelId="{529C7AAC-4C81-406D-A471-1FE12C1146E5}" type="pres">
      <dgm:prSet presAssocID="{C5D0724D-92F1-4BA1-B0F5-1BAF4E2D4D04}" presName="linear" presStyleCnt="0">
        <dgm:presLayoutVars>
          <dgm:animLvl val="lvl"/>
          <dgm:resizeHandles val="exact"/>
        </dgm:presLayoutVars>
      </dgm:prSet>
      <dgm:spPr/>
    </dgm:pt>
    <dgm:pt modelId="{D3D5C416-7D5C-442F-9FA0-FE0D4735612C}" type="pres">
      <dgm:prSet presAssocID="{F47B2172-A640-4CF5-AEFF-41291B50B7AD}" presName="parentText" presStyleLbl="node1" presStyleIdx="0" presStyleCnt="1" custScaleY="60719">
        <dgm:presLayoutVars>
          <dgm:chMax val="0"/>
          <dgm:bulletEnabled val="1"/>
        </dgm:presLayoutVars>
      </dgm:prSet>
      <dgm:spPr/>
    </dgm:pt>
    <dgm:pt modelId="{715F6B16-41F9-48A9-9556-9B37F3A7196A}" type="pres">
      <dgm:prSet presAssocID="{F47B2172-A640-4CF5-AEFF-41291B50B7AD}" presName="childText" presStyleLbl="revTx" presStyleIdx="0" presStyleCnt="1">
        <dgm:presLayoutVars>
          <dgm:bulletEnabled val="1"/>
        </dgm:presLayoutVars>
      </dgm:prSet>
      <dgm:spPr/>
    </dgm:pt>
  </dgm:ptLst>
  <dgm:cxnLst>
    <dgm:cxn modelId="{C2E59632-7D01-44F3-B361-EB1939B55474}" type="presOf" srcId="{34657AAF-DB28-4D0D-8145-4B5DA6822A07}" destId="{715F6B16-41F9-48A9-9556-9B37F3A7196A}" srcOrd="0" destOrd="0" presId="urn:microsoft.com/office/officeart/2005/8/layout/vList2"/>
    <dgm:cxn modelId="{71D36C73-F4EF-4C99-94A8-0A3BD5DED8F1}" srcId="{F47B2172-A640-4CF5-AEFF-41291B50B7AD}" destId="{34657AAF-DB28-4D0D-8145-4B5DA6822A07}" srcOrd="0" destOrd="0" parTransId="{57015947-54FB-4E3D-928C-389FE9867894}" sibTransId="{DAA1CDF5-DF63-4509-A1ED-5F769A06DEA5}"/>
    <dgm:cxn modelId="{BB304D81-83E3-4D53-8768-90CE767EBEA0}" type="presOf" srcId="{F47B2172-A640-4CF5-AEFF-41291B50B7AD}" destId="{D3D5C416-7D5C-442F-9FA0-FE0D4735612C}" srcOrd="0" destOrd="0" presId="urn:microsoft.com/office/officeart/2005/8/layout/vList2"/>
    <dgm:cxn modelId="{F7B7A99E-1E8D-46A2-8F25-BCF47B92BFC2}" type="presOf" srcId="{C5D0724D-92F1-4BA1-B0F5-1BAF4E2D4D04}" destId="{529C7AAC-4C81-406D-A471-1FE12C1146E5}" srcOrd="0" destOrd="0" presId="urn:microsoft.com/office/officeart/2005/8/layout/vList2"/>
    <dgm:cxn modelId="{A5CB73AE-4915-41E2-820F-FAF258A726C5}" srcId="{C5D0724D-92F1-4BA1-B0F5-1BAF4E2D4D04}" destId="{F47B2172-A640-4CF5-AEFF-41291B50B7AD}" srcOrd="0" destOrd="0" parTransId="{2272B769-8A5A-4A20-B965-AE5395AF79FD}" sibTransId="{72E5ED16-5BFC-4F1F-98F0-8B2F92EAD944}"/>
    <dgm:cxn modelId="{519142CF-DC18-4594-A261-4A383882CD6A}" type="presParOf" srcId="{529C7AAC-4C81-406D-A471-1FE12C1146E5}" destId="{D3D5C416-7D5C-442F-9FA0-FE0D4735612C}" srcOrd="0" destOrd="0" presId="urn:microsoft.com/office/officeart/2005/8/layout/vList2"/>
    <dgm:cxn modelId="{D071A32B-7102-40CB-81A3-164F5D3197B8}" type="presParOf" srcId="{529C7AAC-4C81-406D-A471-1FE12C1146E5}" destId="{715F6B16-41F9-48A9-9556-9B37F3A7196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2.xml><?xml version="1.0" encoding="utf-8"?>
<dgm:dataModel xmlns:dgm="http://schemas.openxmlformats.org/drawingml/2006/diagram" xmlns:a="http://schemas.openxmlformats.org/drawingml/2006/main">
  <dgm:ptLst>
    <dgm:pt modelId="{BCA0E070-86B6-4F83-A1CB-51623E814294}"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A327A3A3-DE8D-4814-B81E-429200152A99}">
      <dgm:prSet custT="1"/>
      <dgm:spPr/>
      <dgm:t>
        <a:bodyPr/>
        <a:lstStyle/>
        <a:p>
          <a:pPr algn="ctr">
            <a:buFont typeface="Arial" panose="020B0604020202020204" pitchFamily="34" charset="0"/>
            <a:buChar char="•"/>
          </a:pPr>
          <a:r>
            <a:rPr lang="en-US" sz="1600" b="1" i="0" dirty="0">
              <a:latin typeface="Figtree" pitchFamily="2" charset="0"/>
            </a:rPr>
            <a:t>Adapt’s IIBHT Program Faced Provider Recruitment and Retention Challenges in 2024</a:t>
          </a:r>
        </a:p>
      </dgm:t>
    </dgm:pt>
    <dgm:pt modelId="{93D2A133-FD70-4AE4-ABB6-2F1AA9866256}" type="parTrans" cxnId="{B3016508-1F34-43D4-8D0A-2F0F86E3C2D6}">
      <dgm:prSet/>
      <dgm:spPr/>
      <dgm:t>
        <a:bodyPr/>
        <a:lstStyle/>
        <a:p>
          <a:endParaRPr lang="en-US"/>
        </a:p>
      </dgm:t>
    </dgm:pt>
    <dgm:pt modelId="{1655C819-1161-4737-A94B-B57AF28BCCA0}" type="sibTrans" cxnId="{B3016508-1F34-43D4-8D0A-2F0F86E3C2D6}">
      <dgm:prSet/>
      <dgm:spPr/>
      <dgm:t>
        <a:bodyPr/>
        <a:lstStyle/>
        <a:p>
          <a:endParaRPr lang="en-US"/>
        </a:p>
      </dgm:t>
    </dgm:pt>
    <dgm:pt modelId="{E02E018F-3C77-406A-8597-FD7FFC161EEE}">
      <dgm:prSet custT="1"/>
      <dgm:spPr/>
      <dgm:t>
        <a:bodyPr/>
        <a:lstStyle/>
        <a:p>
          <a:pPr algn="l">
            <a:buFont typeface="Arial" panose="020B0604020202020204" pitchFamily="34" charset="0"/>
            <a:buChar char="•"/>
          </a:pPr>
          <a:r>
            <a:rPr lang="en-US" sz="1200" b="0" i="0">
              <a:solidFill>
                <a:schemeClr val="bg2"/>
              </a:solidFill>
              <a:latin typeface="Figtree" pitchFamily="2" charset="0"/>
            </a:rPr>
            <a:t>Despite these challenges, the program has still increased the total number of youth served each calendar year since 2019.</a:t>
          </a:r>
        </a:p>
      </dgm:t>
    </dgm:pt>
    <dgm:pt modelId="{F585212A-25B7-42D3-899C-C33414B1B181}" type="parTrans" cxnId="{096A7420-64AD-4D9F-BBE2-CF4B6C2B785C}">
      <dgm:prSet/>
      <dgm:spPr/>
      <dgm:t>
        <a:bodyPr/>
        <a:lstStyle/>
        <a:p>
          <a:endParaRPr lang="en-US"/>
        </a:p>
      </dgm:t>
    </dgm:pt>
    <dgm:pt modelId="{56835D3E-20AD-402A-9C57-FF055D65B9FD}" type="sibTrans" cxnId="{096A7420-64AD-4D9F-BBE2-CF4B6C2B785C}">
      <dgm:prSet/>
      <dgm:spPr/>
      <dgm:t>
        <a:bodyPr/>
        <a:lstStyle/>
        <a:p>
          <a:endParaRPr lang="en-US"/>
        </a:p>
      </dgm:t>
    </dgm:pt>
    <dgm:pt modelId="{20013DBB-196D-4CF5-B063-E1D6948A79AA}" type="pres">
      <dgm:prSet presAssocID="{BCA0E070-86B6-4F83-A1CB-51623E814294}" presName="linear" presStyleCnt="0">
        <dgm:presLayoutVars>
          <dgm:dir/>
          <dgm:animLvl val="lvl"/>
          <dgm:resizeHandles val="exact"/>
        </dgm:presLayoutVars>
      </dgm:prSet>
      <dgm:spPr/>
    </dgm:pt>
    <dgm:pt modelId="{C32CB045-90B0-4751-9453-348A82291CC2}" type="pres">
      <dgm:prSet presAssocID="{A327A3A3-DE8D-4814-B81E-429200152A99}" presName="parentLin" presStyleCnt="0"/>
      <dgm:spPr/>
    </dgm:pt>
    <dgm:pt modelId="{F4EFB574-2381-4699-A846-B83F24068A2B}" type="pres">
      <dgm:prSet presAssocID="{A327A3A3-DE8D-4814-B81E-429200152A99}" presName="parentLeftMargin" presStyleLbl="node1" presStyleIdx="0" presStyleCnt="1"/>
      <dgm:spPr/>
    </dgm:pt>
    <dgm:pt modelId="{061D1A53-6FA7-48B6-8454-65211FFE5E44}" type="pres">
      <dgm:prSet presAssocID="{A327A3A3-DE8D-4814-B81E-429200152A99}" presName="parentText" presStyleLbl="node1" presStyleIdx="0" presStyleCnt="1">
        <dgm:presLayoutVars>
          <dgm:chMax val="0"/>
          <dgm:bulletEnabled val="1"/>
        </dgm:presLayoutVars>
      </dgm:prSet>
      <dgm:spPr/>
    </dgm:pt>
    <dgm:pt modelId="{8E57D4F9-34F6-463E-B728-E62D09219443}" type="pres">
      <dgm:prSet presAssocID="{A327A3A3-DE8D-4814-B81E-429200152A99}" presName="negativeSpace" presStyleCnt="0"/>
      <dgm:spPr/>
    </dgm:pt>
    <dgm:pt modelId="{FA7DD360-CED7-4C90-9150-9BB004AEB1EB}" type="pres">
      <dgm:prSet presAssocID="{A327A3A3-DE8D-4814-B81E-429200152A99}" presName="childText" presStyleLbl="conFgAcc1" presStyleIdx="0" presStyleCnt="1">
        <dgm:presLayoutVars>
          <dgm:bulletEnabled val="1"/>
        </dgm:presLayoutVars>
      </dgm:prSet>
      <dgm:spPr/>
    </dgm:pt>
  </dgm:ptLst>
  <dgm:cxnLst>
    <dgm:cxn modelId="{B3016508-1F34-43D4-8D0A-2F0F86E3C2D6}" srcId="{BCA0E070-86B6-4F83-A1CB-51623E814294}" destId="{A327A3A3-DE8D-4814-B81E-429200152A99}" srcOrd="0" destOrd="0" parTransId="{93D2A133-FD70-4AE4-ABB6-2F1AA9866256}" sibTransId="{1655C819-1161-4737-A94B-B57AF28BCCA0}"/>
    <dgm:cxn modelId="{822C940F-1E48-4D46-BAEA-9FD2F120CEFB}" type="presOf" srcId="{BCA0E070-86B6-4F83-A1CB-51623E814294}" destId="{20013DBB-196D-4CF5-B063-E1D6948A79AA}" srcOrd="0" destOrd="0" presId="urn:microsoft.com/office/officeart/2005/8/layout/list1"/>
    <dgm:cxn modelId="{096A7420-64AD-4D9F-BBE2-CF4B6C2B785C}" srcId="{A327A3A3-DE8D-4814-B81E-429200152A99}" destId="{E02E018F-3C77-406A-8597-FD7FFC161EEE}" srcOrd="0" destOrd="0" parTransId="{F585212A-25B7-42D3-899C-C33414B1B181}" sibTransId="{56835D3E-20AD-402A-9C57-FF055D65B9FD}"/>
    <dgm:cxn modelId="{12D4AC68-1BBB-4587-B0AC-6296AE79F8EA}" type="presOf" srcId="{A327A3A3-DE8D-4814-B81E-429200152A99}" destId="{F4EFB574-2381-4699-A846-B83F24068A2B}" srcOrd="0" destOrd="0" presId="urn:microsoft.com/office/officeart/2005/8/layout/list1"/>
    <dgm:cxn modelId="{9C14BE73-8A6C-4130-99BF-C5DE14342C50}" type="presOf" srcId="{A327A3A3-DE8D-4814-B81E-429200152A99}" destId="{061D1A53-6FA7-48B6-8454-65211FFE5E44}" srcOrd="1" destOrd="0" presId="urn:microsoft.com/office/officeart/2005/8/layout/list1"/>
    <dgm:cxn modelId="{7DB35AD1-638B-4570-8DF0-BD3DC1928976}" type="presOf" srcId="{E02E018F-3C77-406A-8597-FD7FFC161EEE}" destId="{FA7DD360-CED7-4C90-9150-9BB004AEB1EB}" srcOrd="0" destOrd="0" presId="urn:microsoft.com/office/officeart/2005/8/layout/list1"/>
    <dgm:cxn modelId="{D49DD198-5E89-4820-ACA5-3718CEB76173}" type="presParOf" srcId="{20013DBB-196D-4CF5-B063-E1D6948A79AA}" destId="{C32CB045-90B0-4751-9453-348A82291CC2}" srcOrd="0" destOrd="0" presId="urn:microsoft.com/office/officeart/2005/8/layout/list1"/>
    <dgm:cxn modelId="{75ECA9B1-12AB-4BB6-9C24-49C765B86A47}" type="presParOf" srcId="{C32CB045-90B0-4751-9453-348A82291CC2}" destId="{F4EFB574-2381-4699-A846-B83F24068A2B}" srcOrd="0" destOrd="0" presId="urn:microsoft.com/office/officeart/2005/8/layout/list1"/>
    <dgm:cxn modelId="{5DBF32FF-51AD-4E72-9019-EAE021DF3B31}" type="presParOf" srcId="{C32CB045-90B0-4751-9453-348A82291CC2}" destId="{061D1A53-6FA7-48B6-8454-65211FFE5E44}" srcOrd="1" destOrd="0" presId="urn:microsoft.com/office/officeart/2005/8/layout/list1"/>
    <dgm:cxn modelId="{2E689581-FFE4-4E6A-BEB2-792119415A2F}" type="presParOf" srcId="{20013DBB-196D-4CF5-B063-E1D6948A79AA}" destId="{8E57D4F9-34F6-463E-B728-E62D09219443}" srcOrd="1" destOrd="0" presId="urn:microsoft.com/office/officeart/2005/8/layout/list1"/>
    <dgm:cxn modelId="{91827CC0-27BC-4B9D-B005-644A1EC970B8}" type="presParOf" srcId="{20013DBB-196D-4CF5-B063-E1D6948A79AA}" destId="{FA7DD360-CED7-4C90-9150-9BB004AEB1EB}"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3.xml><?xml version="1.0" encoding="utf-8"?>
<dgm:dataModel xmlns:dgm="http://schemas.openxmlformats.org/drawingml/2006/diagram" xmlns:a="http://schemas.openxmlformats.org/drawingml/2006/main">
  <dgm:ptLst>
    <dgm:pt modelId="{BCA0E070-86B6-4F83-A1CB-51623E814294}" type="doc">
      <dgm:prSet loTypeId="urn:microsoft.com/office/officeart/2005/8/layout/hList1" loCatId="list" qsTypeId="urn:microsoft.com/office/officeart/2005/8/quickstyle/simple2" qsCatId="simple" csTypeId="urn:microsoft.com/office/officeart/2005/8/colors/accent1_2" csCatId="accent1" phldr="1"/>
      <dgm:spPr/>
      <dgm:t>
        <a:bodyPr/>
        <a:lstStyle/>
        <a:p>
          <a:endParaRPr lang="en-US"/>
        </a:p>
      </dgm:t>
    </dgm:pt>
    <dgm:pt modelId="{A327A3A3-DE8D-4814-B81E-429200152A99}">
      <dgm:prSet custT="1"/>
      <dgm:spPr/>
      <dgm:t>
        <a:bodyPr/>
        <a:lstStyle/>
        <a:p>
          <a:pPr>
            <a:buFont typeface="Arial" panose="020B0604020202020204" pitchFamily="34" charset="0"/>
            <a:buChar char="•"/>
          </a:pPr>
          <a:r>
            <a:rPr lang="en-US" sz="1200" b="1" i="0" u="none">
              <a:latin typeface="Figtree" pitchFamily="2" charset="0"/>
            </a:rPr>
            <a:t>12 New Infographics Created </a:t>
          </a:r>
          <a:r>
            <a:rPr lang="en-US" sz="1200" b="0" i="0">
              <a:latin typeface="Figtree" pitchFamily="2" charset="0"/>
            </a:rPr>
            <a:t>​</a:t>
          </a:r>
        </a:p>
      </dgm:t>
    </dgm:pt>
    <dgm:pt modelId="{93D2A133-FD70-4AE4-ABB6-2F1AA9866256}" type="parTrans" cxnId="{B3016508-1F34-43D4-8D0A-2F0F86E3C2D6}">
      <dgm:prSet/>
      <dgm:spPr/>
      <dgm:t>
        <a:bodyPr/>
        <a:lstStyle/>
        <a:p>
          <a:endParaRPr lang="en-US"/>
        </a:p>
      </dgm:t>
    </dgm:pt>
    <dgm:pt modelId="{1655C819-1161-4737-A94B-B57AF28BCCA0}" type="sibTrans" cxnId="{B3016508-1F34-43D4-8D0A-2F0F86E3C2D6}">
      <dgm:prSet/>
      <dgm:spPr/>
      <dgm:t>
        <a:bodyPr/>
        <a:lstStyle/>
        <a:p>
          <a:endParaRPr lang="en-US"/>
        </a:p>
      </dgm:t>
    </dgm:pt>
    <dgm:pt modelId="{E13272D3-BA18-4D88-BCAA-096D27FF0AC0}">
      <dgm:prSet custT="1"/>
      <dgm:spPr/>
      <dgm:t>
        <a:bodyPr/>
        <a:lstStyle/>
        <a:p>
          <a:pPr>
            <a:buFont typeface="Arial" panose="020B0604020202020204" pitchFamily="34" charset="0"/>
            <a:buChar char="•"/>
          </a:pPr>
          <a:r>
            <a:rPr lang="en-US" sz="1200" b="0" i="0" u="none">
              <a:latin typeface="Figtree" pitchFamily="2" charset="0"/>
            </a:rPr>
            <a:t>Child Growth Milestones (English &amp; Spanish)</a:t>
          </a:r>
          <a:r>
            <a:rPr lang="en-US" sz="1200" b="0" i="0">
              <a:latin typeface="Figtree" pitchFamily="2" charset="0"/>
            </a:rPr>
            <a:t>​</a:t>
          </a:r>
        </a:p>
      </dgm:t>
    </dgm:pt>
    <dgm:pt modelId="{A4862699-2114-425F-BDDF-5499F47B2840}" type="parTrans" cxnId="{340A6ED2-EEB8-4A87-B952-5665134F7040}">
      <dgm:prSet/>
      <dgm:spPr/>
      <dgm:t>
        <a:bodyPr/>
        <a:lstStyle/>
        <a:p>
          <a:endParaRPr lang="en-US"/>
        </a:p>
      </dgm:t>
    </dgm:pt>
    <dgm:pt modelId="{7A4706F1-0E6D-421B-90A1-4BE0E7873F33}" type="sibTrans" cxnId="{340A6ED2-EEB8-4A87-B952-5665134F7040}">
      <dgm:prSet/>
      <dgm:spPr/>
      <dgm:t>
        <a:bodyPr/>
        <a:lstStyle/>
        <a:p>
          <a:endParaRPr lang="en-US"/>
        </a:p>
      </dgm:t>
    </dgm:pt>
    <dgm:pt modelId="{B14DF562-A2D9-414C-973C-71B49D526220}">
      <dgm:prSet custT="1"/>
      <dgm:spPr/>
      <dgm:t>
        <a:bodyPr/>
        <a:lstStyle/>
        <a:p>
          <a:pPr>
            <a:buFont typeface="Arial" panose="020B0604020202020204" pitchFamily="34" charset="0"/>
            <a:buChar char="•"/>
          </a:pPr>
          <a:r>
            <a:rPr lang="en-US" sz="1200" b="0" i="0" u="none">
              <a:latin typeface="Figtree" pitchFamily="2" charset="0"/>
            </a:rPr>
            <a:t>Well-Child Visits (English &amp; Spanish)</a:t>
          </a:r>
          <a:r>
            <a:rPr lang="en-US" sz="1200" b="0" i="0">
              <a:latin typeface="Figtree" pitchFamily="2" charset="0"/>
            </a:rPr>
            <a:t>​</a:t>
          </a:r>
        </a:p>
      </dgm:t>
    </dgm:pt>
    <dgm:pt modelId="{CB00C3BF-C0CE-4DEC-87D3-9ADF2BE384B9}" type="parTrans" cxnId="{9106FAA0-D68A-4B46-B2FD-1DB6F28087B3}">
      <dgm:prSet/>
      <dgm:spPr/>
      <dgm:t>
        <a:bodyPr/>
        <a:lstStyle/>
        <a:p>
          <a:endParaRPr lang="en-US"/>
        </a:p>
      </dgm:t>
    </dgm:pt>
    <dgm:pt modelId="{DA7A4FCC-12C9-4872-9E72-EB6903D43407}" type="sibTrans" cxnId="{9106FAA0-D68A-4B46-B2FD-1DB6F28087B3}">
      <dgm:prSet/>
      <dgm:spPr/>
      <dgm:t>
        <a:bodyPr/>
        <a:lstStyle/>
        <a:p>
          <a:endParaRPr lang="en-US"/>
        </a:p>
      </dgm:t>
    </dgm:pt>
    <dgm:pt modelId="{F0E471E5-E2FC-4355-A96D-095EDA1AB673}">
      <dgm:prSet custT="1"/>
      <dgm:spPr/>
      <dgm:t>
        <a:bodyPr/>
        <a:lstStyle/>
        <a:p>
          <a:pPr>
            <a:buFont typeface="Arial" panose="020B0604020202020204" pitchFamily="34" charset="0"/>
            <a:buChar char="•"/>
          </a:pPr>
          <a:r>
            <a:rPr lang="en-US" sz="1200" b="0" i="0" u="none">
              <a:latin typeface="Figtree" pitchFamily="2" charset="0"/>
            </a:rPr>
            <a:t>Social-Emotional Services Bike Route</a:t>
          </a:r>
          <a:r>
            <a:rPr lang="en-US" sz="1200" b="0" i="0">
              <a:latin typeface="Figtree" pitchFamily="2" charset="0"/>
            </a:rPr>
            <a:t>​</a:t>
          </a:r>
        </a:p>
      </dgm:t>
    </dgm:pt>
    <dgm:pt modelId="{CE0B2313-6ED9-466D-BE99-ECE0FDC09567}" type="parTrans" cxnId="{65082A47-7B0F-4541-BF9D-6CB5EC4455EF}">
      <dgm:prSet/>
      <dgm:spPr/>
      <dgm:t>
        <a:bodyPr/>
        <a:lstStyle/>
        <a:p>
          <a:endParaRPr lang="en-US"/>
        </a:p>
      </dgm:t>
    </dgm:pt>
    <dgm:pt modelId="{9A4749FF-4616-4CCE-B9E3-66680C30F2A9}" type="sibTrans" cxnId="{65082A47-7B0F-4541-BF9D-6CB5EC4455EF}">
      <dgm:prSet/>
      <dgm:spPr/>
      <dgm:t>
        <a:bodyPr/>
        <a:lstStyle/>
        <a:p>
          <a:endParaRPr lang="en-US"/>
        </a:p>
      </dgm:t>
    </dgm:pt>
    <dgm:pt modelId="{D1E7088C-D9AE-44B7-B435-0E255A0391CC}">
      <dgm:prSet custT="1"/>
      <dgm:spPr/>
      <dgm:t>
        <a:bodyPr/>
        <a:lstStyle/>
        <a:p>
          <a:pPr>
            <a:buFont typeface="Arial" panose="020B0604020202020204" pitchFamily="34" charset="0"/>
            <a:buChar char="•"/>
          </a:pPr>
          <a:r>
            <a:rPr lang="en-US" sz="1200" b="0" i="0" u="none">
              <a:latin typeface="Figtree" pitchFamily="2" charset="0"/>
            </a:rPr>
            <a:t>Social Emotional Services For Children 0-5 (Overview &amp; Umpqua Health Network Offerings)</a:t>
          </a:r>
          <a:r>
            <a:rPr lang="en-US" sz="1200" b="0" i="0">
              <a:latin typeface="Figtree" pitchFamily="2" charset="0"/>
            </a:rPr>
            <a:t>​</a:t>
          </a:r>
        </a:p>
      </dgm:t>
    </dgm:pt>
    <dgm:pt modelId="{C17B3900-C3B7-46EC-9A48-52CA824FDB89}" type="parTrans" cxnId="{1EF84CDE-0772-4848-8AE9-5F14CFF5F6A0}">
      <dgm:prSet/>
      <dgm:spPr/>
      <dgm:t>
        <a:bodyPr/>
        <a:lstStyle/>
        <a:p>
          <a:endParaRPr lang="en-US"/>
        </a:p>
      </dgm:t>
    </dgm:pt>
    <dgm:pt modelId="{8BD56857-3A5F-498F-B91B-CAD79CDACF7E}" type="sibTrans" cxnId="{1EF84CDE-0772-4848-8AE9-5F14CFF5F6A0}">
      <dgm:prSet/>
      <dgm:spPr/>
      <dgm:t>
        <a:bodyPr/>
        <a:lstStyle/>
        <a:p>
          <a:endParaRPr lang="en-US"/>
        </a:p>
      </dgm:t>
    </dgm:pt>
    <dgm:pt modelId="{7FF7C780-3823-415B-A7A7-4C00ECD10398}">
      <dgm:prSet custT="1"/>
      <dgm:spPr/>
      <dgm:t>
        <a:bodyPr/>
        <a:lstStyle/>
        <a:p>
          <a:pPr>
            <a:buFont typeface="Arial" panose="020B0604020202020204" pitchFamily="34" charset="0"/>
            <a:buChar char="•"/>
          </a:pPr>
          <a:r>
            <a:rPr lang="en-US" sz="1200" b="1" i="0" u="none">
              <a:latin typeface="Figtree" pitchFamily="2" charset="0"/>
            </a:rPr>
            <a:t>4 New Resource Guides Created</a:t>
          </a:r>
          <a:r>
            <a:rPr lang="en-US" sz="1200" b="0" i="0">
              <a:latin typeface="Figtree" pitchFamily="2" charset="0"/>
            </a:rPr>
            <a:t>​</a:t>
          </a:r>
        </a:p>
      </dgm:t>
    </dgm:pt>
    <dgm:pt modelId="{47C7A6BF-F859-4562-80D7-C9A3C4CB7EA0}" type="parTrans" cxnId="{F23B4450-DD8F-48CC-AC1A-7CD1408C7165}">
      <dgm:prSet/>
      <dgm:spPr/>
      <dgm:t>
        <a:bodyPr/>
        <a:lstStyle/>
        <a:p>
          <a:endParaRPr lang="en-US"/>
        </a:p>
      </dgm:t>
    </dgm:pt>
    <dgm:pt modelId="{96583E2D-92F4-4267-9813-E4D3C69BBA14}" type="sibTrans" cxnId="{F23B4450-DD8F-48CC-AC1A-7CD1408C7165}">
      <dgm:prSet/>
      <dgm:spPr/>
      <dgm:t>
        <a:bodyPr/>
        <a:lstStyle/>
        <a:p>
          <a:endParaRPr lang="en-US"/>
        </a:p>
      </dgm:t>
    </dgm:pt>
    <dgm:pt modelId="{C449E4BE-5F88-458D-80F5-2452E61DC768}">
      <dgm:prSet custT="1"/>
      <dgm:spPr/>
      <dgm:t>
        <a:bodyPr/>
        <a:lstStyle/>
        <a:p>
          <a:pPr rtl="0">
            <a:buFont typeface="Arial" panose="020B0604020202020204" pitchFamily="34" charset="0"/>
            <a:buChar char="•"/>
          </a:pPr>
          <a:r>
            <a:rPr lang="en-US" sz="1200" b="0" i="0" u="none">
              <a:latin typeface="Figtree" pitchFamily="2" charset="0"/>
            </a:rPr>
            <a:t>Clinical Practice Guidelines Submission Form &amp; Review Process</a:t>
          </a:r>
        </a:p>
      </dgm:t>
    </dgm:pt>
    <dgm:pt modelId="{8B5A8067-0BAD-4973-8AB9-56E72A14F5F5}" type="parTrans" cxnId="{1DDDF18E-57B5-43F8-BEBC-EF76702FAF29}">
      <dgm:prSet/>
      <dgm:spPr/>
      <dgm:t>
        <a:bodyPr/>
        <a:lstStyle/>
        <a:p>
          <a:endParaRPr lang="en-US"/>
        </a:p>
      </dgm:t>
    </dgm:pt>
    <dgm:pt modelId="{0B2F052E-4F33-4B5E-BB8D-CCD6A04591E6}" type="sibTrans" cxnId="{1DDDF18E-57B5-43F8-BEBC-EF76702FAF29}">
      <dgm:prSet/>
      <dgm:spPr/>
      <dgm:t>
        <a:bodyPr/>
        <a:lstStyle/>
        <a:p>
          <a:endParaRPr lang="en-US"/>
        </a:p>
      </dgm:t>
    </dgm:pt>
    <dgm:pt modelId="{636A9C0E-DDFB-461F-A0F4-F1526A383015}">
      <dgm:prSet phldr="0" custT="1"/>
      <dgm:spPr/>
      <dgm:t>
        <a:bodyPr/>
        <a:lstStyle/>
        <a:p>
          <a:pPr rtl="0"/>
          <a:r>
            <a:rPr lang="en-US" sz="1200" b="0" i="0" u="none">
              <a:latin typeface="Figtree" pitchFamily="2" charset="0"/>
            </a:rPr>
            <a:t>Eating Disorder Discussion TIP Sheets (Providers &amp; Physicians)</a:t>
          </a:r>
        </a:p>
      </dgm:t>
    </dgm:pt>
    <dgm:pt modelId="{D45E0E8A-AD6A-4E08-A568-F551982CBBE1}" type="parTrans" cxnId="{78D8DCE9-D0D3-48BE-B22C-931925320035}">
      <dgm:prSet/>
      <dgm:spPr/>
      <dgm:t>
        <a:bodyPr/>
        <a:lstStyle/>
        <a:p>
          <a:endParaRPr lang="en-US"/>
        </a:p>
      </dgm:t>
    </dgm:pt>
    <dgm:pt modelId="{00A13628-E082-4787-9A26-8D2F5CCA47F3}" type="sibTrans" cxnId="{78D8DCE9-D0D3-48BE-B22C-931925320035}">
      <dgm:prSet/>
      <dgm:spPr/>
      <dgm:t>
        <a:bodyPr/>
        <a:lstStyle/>
        <a:p>
          <a:endParaRPr lang="en-US"/>
        </a:p>
      </dgm:t>
    </dgm:pt>
    <dgm:pt modelId="{865AF3DA-D001-4F9E-A674-2EF954583960}">
      <dgm:prSet phldr="0" custT="1"/>
      <dgm:spPr/>
      <dgm:t>
        <a:bodyPr/>
        <a:lstStyle/>
        <a:p>
          <a:pPr rtl="0"/>
          <a:r>
            <a:rPr lang="en-US" sz="1200" b="0" i="0" u="none">
              <a:latin typeface="Figtree" pitchFamily="2" charset="0"/>
            </a:rPr>
            <a:t>Disordered Eating Consultation Services</a:t>
          </a:r>
        </a:p>
      </dgm:t>
    </dgm:pt>
    <dgm:pt modelId="{8D8EC43F-F414-4E87-881F-C6FA74E2A6AB}" type="parTrans" cxnId="{F26DC85C-9684-4871-8076-CC9E91523AE7}">
      <dgm:prSet/>
      <dgm:spPr/>
      <dgm:t>
        <a:bodyPr/>
        <a:lstStyle/>
        <a:p>
          <a:endParaRPr lang="en-US"/>
        </a:p>
      </dgm:t>
    </dgm:pt>
    <dgm:pt modelId="{C0B4924E-A80C-45ED-800C-F34A88303D35}" type="sibTrans" cxnId="{F26DC85C-9684-4871-8076-CC9E91523AE7}">
      <dgm:prSet/>
      <dgm:spPr/>
      <dgm:t>
        <a:bodyPr/>
        <a:lstStyle/>
        <a:p>
          <a:endParaRPr lang="en-US"/>
        </a:p>
      </dgm:t>
    </dgm:pt>
    <dgm:pt modelId="{A9DCCF55-6CF2-4B89-A31B-A06EAED8A934}">
      <dgm:prSet phldr="0" custT="1"/>
      <dgm:spPr/>
      <dgm:t>
        <a:bodyPr/>
        <a:lstStyle/>
        <a:p>
          <a:pPr rtl="0"/>
          <a:r>
            <a:rPr lang="en-US" sz="1200" b="0" i="0" u="none">
              <a:latin typeface="Figtree" pitchFamily="2" charset="0"/>
            </a:rPr>
            <a:t>Young Children Workforce Development Scholarship Program Dashboards (Primary Care, Integrated Behavioral Health and Specialty Behavioral Health)</a:t>
          </a:r>
        </a:p>
      </dgm:t>
    </dgm:pt>
    <dgm:pt modelId="{4F4302B4-DA19-4D70-9EED-830D234661A9}" type="parTrans" cxnId="{C361A08F-A44B-4E49-B49A-6F8331F097B3}">
      <dgm:prSet/>
      <dgm:spPr/>
      <dgm:t>
        <a:bodyPr/>
        <a:lstStyle/>
        <a:p>
          <a:endParaRPr lang="en-US"/>
        </a:p>
      </dgm:t>
    </dgm:pt>
    <dgm:pt modelId="{07270AAE-49EF-4C79-BC6C-010F14EEB797}" type="sibTrans" cxnId="{C361A08F-A44B-4E49-B49A-6F8331F097B3}">
      <dgm:prSet/>
      <dgm:spPr/>
      <dgm:t>
        <a:bodyPr/>
        <a:lstStyle/>
        <a:p>
          <a:endParaRPr lang="en-US"/>
        </a:p>
      </dgm:t>
    </dgm:pt>
    <dgm:pt modelId="{775A184F-89A2-4F1B-878B-9B0628689079}">
      <dgm:prSet phldr="0" custT="1"/>
      <dgm:spPr/>
      <dgm:t>
        <a:bodyPr/>
        <a:lstStyle/>
        <a:p>
          <a:pPr rtl="0"/>
          <a:r>
            <a:rPr lang="en-US" sz="1200" b="0" i="0" u="none">
              <a:latin typeface="Figtree" pitchFamily="2" charset="0"/>
              <a:ea typeface="Calibri"/>
              <a:cs typeface="Calibri"/>
            </a:rPr>
            <a:t>Young Children Workforce Development Scholarship Program Flyers (Primary Care, Integrated Behavioral Health and Specialty Behavioral Health)</a:t>
          </a:r>
        </a:p>
      </dgm:t>
    </dgm:pt>
    <dgm:pt modelId="{B5203DC5-D524-4B0F-A1C9-0CC8BC4DC556}" type="parTrans" cxnId="{D2BB2F42-531D-4FDC-99F1-70C2C7897B55}">
      <dgm:prSet/>
      <dgm:spPr/>
      <dgm:t>
        <a:bodyPr/>
        <a:lstStyle/>
        <a:p>
          <a:endParaRPr lang="en-US"/>
        </a:p>
      </dgm:t>
    </dgm:pt>
    <dgm:pt modelId="{10DE7EE1-456B-4ECC-8028-3D6AF96B8624}" type="sibTrans" cxnId="{D2BB2F42-531D-4FDC-99F1-70C2C7897B55}">
      <dgm:prSet/>
      <dgm:spPr/>
      <dgm:t>
        <a:bodyPr/>
        <a:lstStyle/>
        <a:p>
          <a:endParaRPr lang="en-US"/>
        </a:p>
      </dgm:t>
    </dgm:pt>
    <dgm:pt modelId="{779D8CE1-04F9-4B0A-80D1-8EA9C681C7D0}">
      <dgm:prSet phldr="0" custT="1"/>
      <dgm:spPr/>
      <dgm:t>
        <a:bodyPr/>
        <a:lstStyle/>
        <a:p>
          <a:pPr rtl="0"/>
          <a:r>
            <a:rPr lang="en-US" sz="1200" b="0" i="0" u="none">
              <a:latin typeface="Figtree" pitchFamily="2" charset="0"/>
            </a:rPr>
            <a:t>Douglas System of Care Barrier Resolution Process</a:t>
          </a:r>
        </a:p>
      </dgm:t>
    </dgm:pt>
    <dgm:pt modelId="{E4428D11-A87F-48F3-9BD1-4FEB62A2FBFE}" type="parTrans" cxnId="{830A4BE2-8333-4437-A032-B7E69BF985FC}">
      <dgm:prSet/>
      <dgm:spPr/>
      <dgm:t>
        <a:bodyPr/>
        <a:lstStyle/>
        <a:p>
          <a:endParaRPr lang="en-US"/>
        </a:p>
      </dgm:t>
    </dgm:pt>
    <dgm:pt modelId="{453ECA35-909E-4820-84F8-CFB8B89B177E}" type="sibTrans" cxnId="{830A4BE2-8333-4437-A032-B7E69BF985FC}">
      <dgm:prSet/>
      <dgm:spPr/>
      <dgm:t>
        <a:bodyPr/>
        <a:lstStyle/>
        <a:p>
          <a:endParaRPr lang="en-US"/>
        </a:p>
      </dgm:t>
    </dgm:pt>
    <dgm:pt modelId="{54F22DEA-1974-475D-B3FB-AFF69990EE73}">
      <dgm:prSet phldr="0" custT="1"/>
      <dgm:spPr/>
      <dgm:t>
        <a:bodyPr/>
        <a:lstStyle/>
        <a:p>
          <a:pPr rtl="0"/>
          <a:r>
            <a:rPr lang="en-US" sz="1200" b="0" i="0" u="none">
              <a:latin typeface="Figtree" pitchFamily="2" charset="0"/>
            </a:rPr>
            <a:t>Umpqua Health 2024 Information Flyer</a:t>
          </a:r>
        </a:p>
      </dgm:t>
    </dgm:pt>
    <dgm:pt modelId="{03785A87-55FE-4605-8B18-C9EA7EF9ACE4}" type="parTrans" cxnId="{6EC02206-D76B-4913-99AE-D80294D9F3D7}">
      <dgm:prSet/>
      <dgm:spPr/>
      <dgm:t>
        <a:bodyPr/>
        <a:lstStyle/>
        <a:p>
          <a:endParaRPr lang="en-US"/>
        </a:p>
      </dgm:t>
    </dgm:pt>
    <dgm:pt modelId="{08A83E04-F0AC-46EB-A08A-08B3EC4A52B9}" type="sibTrans" cxnId="{6EC02206-D76B-4913-99AE-D80294D9F3D7}">
      <dgm:prSet/>
      <dgm:spPr/>
      <dgm:t>
        <a:bodyPr/>
        <a:lstStyle/>
        <a:p>
          <a:endParaRPr lang="en-US"/>
        </a:p>
      </dgm:t>
    </dgm:pt>
    <dgm:pt modelId="{9F99A8AB-511E-4A90-B7A5-38BB6C7770BC}">
      <dgm:prSet phldr="0" custT="1"/>
      <dgm:spPr/>
      <dgm:t>
        <a:bodyPr/>
        <a:lstStyle/>
        <a:p>
          <a:pPr rtl="0"/>
          <a:r>
            <a:rPr lang="en-US" sz="1200" b="0" i="0" u="none">
              <a:latin typeface="Figtree" pitchFamily="2" charset="0"/>
            </a:rPr>
            <a:t>EPSDT for Members Flyer</a:t>
          </a:r>
        </a:p>
      </dgm:t>
    </dgm:pt>
    <dgm:pt modelId="{C9A107B6-2342-4253-A0D9-8E1C7CE36E97}" type="parTrans" cxnId="{DF203DDB-D00F-4350-9DC6-2262DEC6F67D}">
      <dgm:prSet/>
      <dgm:spPr/>
      <dgm:t>
        <a:bodyPr/>
        <a:lstStyle/>
        <a:p>
          <a:endParaRPr lang="en-US"/>
        </a:p>
      </dgm:t>
    </dgm:pt>
    <dgm:pt modelId="{E7AC9003-C85F-4614-8131-3D08410B7DFA}" type="sibTrans" cxnId="{DF203DDB-D00F-4350-9DC6-2262DEC6F67D}">
      <dgm:prSet/>
      <dgm:spPr/>
      <dgm:t>
        <a:bodyPr/>
        <a:lstStyle/>
        <a:p>
          <a:endParaRPr lang="en-US"/>
        </a:p>
      </dgm:t>
    </dgm:pt>
    <dgm:pt modelId="{F04E8D19-A79F-4C5A-B24A-01AFAF3FA3F5}">
      <dgm:prSet phldr="0" custT="1"/>
      <dgm:spPr/>
      <dgm:t>
        <a:bodyPr/>
        <a:lstStyle/>
        <a:p>
          <a:pPr rtl="0"/>
          <a:r>
            <a:rPr lang="en-US" sz="1200" b="0" i="0" u="none">
              <a:latin typeface="Figtree" pitchFamily="2" charset="0"/>
            </a:rPr>
            <a:t>Helpful Information for You and Your Baby</a:t>
          </a:r>
        </a:p>
      </dgm:t>
    </dgm:pt>
    <dgm:pt modelId="{9B08929A-525E-4709-95AE-4FFD38459BFA}" type="parTrans" cxnId="{C07233E6-317A-4082-9C64-1079953A0F5E}">
      <dgm:prSet/>
      <dgm:spPr/>
      <dgm:t>
        <a:bodyPr/>
        <a:lstStyle/>
        <a:p>
          <a:endParaRPr lang="en-US"/>
        </a:p>
      </dgm:t>
    </dgm:pt>
    <dgm:pt modelId="{87AF4FEC-DC2C-40D2-989F-E32C4E4DAB5A}" type="sibTrans" cxnId="{C07233E6-317A-4082-9C64-1079953A0F5E}">
      <dgm:prSet/>
      <dgm:spPr/>
      <dgm:t>
        <a:bodyPr/>
        <a:lstStyle/>
        <a:p>
          <a:endParaRPr lang="en-US"/>
        </a:p>
      </dgm:t>
    </dgm:pt>
    <dgm:pt modelId="{6DCA4EC5-F65E-466C-BE74-8A9ED6DC8A17}">
      <dgm:prSet phldr="0" custT="1"/>
      <dgm:spPr/>
      <dgm:t>
        <a:bodyPr/>
        <a:lstStyle/>
        <a:p>
          <a:pPr rtl="0"/>
          <a:r>
            <a:rPr lang="en-US" sz="1200" b="0" i="0" u="none">
              <a:latin typeface="Figtree" pitchFamily="2" charset="0"/>
            </a:rPr>
            <a:t>Umpqua Health Social Emotional Asset Maps</a:t>
          </a:r>
          <a:r>
            <a:rPr lang="en-US" sz="1200" b="0" i="0">
              <a:latin typeface="Figtree" pitchFamily="2" charset="0"/>
            </a:rPr>
            <a:t>​</a:t>
          </a:r>
          <a:endParaRPr lang="en-US" sz="1200" b="0" i="0" u="none">
            <a:latin typeface="Figtree" pitchFamily="2" charset="0"/>
          </a:endParaRPr>
        </a:p>
      </dgm:t>
    </dgm:pt>
    <dgm:pt modelId="{539274E5-463F-430E-8DBE-6DA0B4D17AA7}" type="parTrans" cxnId="{176425EF-D6B2-43F1-B3C2-2220A8F671E4}">
      <dgm:prSet/>
      <dgm:spPr/>
      <dgm:t>
        <a:bodyPr/>
        <a:lstStyle/>
        <a:p>
          <a:endParaRPr lang="en-US"/>
        </a:p>
      </dgm:t>
    </dgm:pt>
    <dgm:pt modelId="{86C38034-FB65-490C-A59A-196805D0C3C1}" type="sibTrans" cxnId="{176425EF-D6B2-43F1-B3C2-2220A8F671E4}">
      <dgm:prSet/>
      <dgm:spPr/>
      <dgm:t>
        <a:bodyPr/>
        <a:lstStyle/>
        <a:p>
          <a:endParaRPr lang="en-US"/>
        </a:p>
      </dgm:t>
    </dgm:pt>
    <dgm:pt modelId="{911F83BF-E937-4B3E-AF7D-B81F843E3ACA}">
      <dgm:prSet phldr="0" custT="1"/>
      <dgm:spPr/>
      <dgm:t>
        <a:bodyPr/>
        <a:lstStyle/>
        <a:p>
          <a:pPr rtl="0"/>
          <a:r>
            <a:rPr lang="en-US" sz="1200" b="0" i="0" u="none">
              <a:latin typeface="Figtree" pitchFamily="2" charset="0"/>
            </a:rPr>
            <a:t>Specialty Behavioral Health</a:t>
          </a:r>
          <a:r>
            <a:rPr lang="en-US" sz="1200" b="0" i="0">
              <a:latin typeface="Figtree" pitchFamily="2" charset="0"/>
            </a:rPr>
            <a:t>​</a:t>
          </a:r>
          <a:endParaRPr lang="en-US" sz="1200" b="0" i="0" u="none">
            <a:latin typeface="Figtree" pitchFamily="2" charset="0"/>
          </a:endParaRPr>
        </a:p>
      </dgm:t>
    </dgm:pt>
    <dgm:pt modelId="{A20E5880-094D-4010-A9B6-57274EA789AA}" type="parTrans" cxnId="{62F4676B-878D-4954-B714-D5821E39309D}">
      <dgm:prSet/>
      <dgm:spPr/>
      <dgm:t>
        <a:bodyPr/>
        <a:lstStyle/>
        <a:p>
          <a:endParaRPr lang="en-US"/>
        </a:p>
      </dgm:t>
    </dgm:pt>
    <dgm:pt modelId="{283D66E0-1BDF-4156-BBD4-2DC6B50629AE}" type="sibTrans" cxnId="{62F4676B-878D-4954-B714-D5821E39309D}">
      <dgm:prSet/>
      <dgm:spPr/>
      <dgm:t>
        <a:bodyPr/>
        <a:lstStyle/>
        <a:p>
          <a:endParaRPr lang="en-US"/>
        </a:p>
      </dgm:t>
    </dgm:pt>
    <dgm:pt modelId="{2FED51F8-5C63-4A68-AD76-F3B35C8ADFC3}">
      <dgm:prSet phldr="0" custT="1"/>
      <dgm:spPr/>
      <dgm:t>
        <a:bodyPr/>
        <a:lstStyle/>
        <a:p>
          <a:pPr rtl="0"/>
          <a:r>
            <a:rPr lang="en-US" sz="1200" b="0" i="0" u="none">
              <a:latin typeface="Figtree" pitchFamily="2" charset="0"/>
            </a:rPr>
            <a:t>Integrated Behavioral Health</a:t>
          </a:r>
          <a:r>
            <a:rPr lang="en-US" sz="1200" b="0" i="0">
              <a:latin typeface="Figtree" pitchFamily="2" charset="0"/>
            </a:rPr>
            <a:t>​</a:t>
          </a:r>
          <a:endParaRPr lang="en-US" sz="1200" b="0" i="0" u="none">
            <a:latin typeface="Figtree" pitchFamily="2" charset="0"/>
          </a:endParaRPr>
        </a:p>
      </dgm:t>
    </dgm:pt>
    <dgm:pt modelId="{709E27AF-CEE5-4388-8613-509B81DB60E5}" type="parTrans" cxnId="{12F13175-7AD8-4194-A6DC-A6C6E2C856A6}">
      <dgm:prSet/>
      <dgm:spPr/>
      <dgm:t>
        <a:bodyPr/>
        <a:lstStyle/>
        <a:p>
          <a:endParaRPr lang="en-US"/>
        </a:p>
      </dgm:t>
    </dgm:pt>
    <dgm:pt modelId="{7A87E4FB-1CBE-4CDD-A8FF-26F03AE04291}" type="sibTrans" cxnId="{12F13175-7AD8-4194-A6DC-A6C6E2C856A6}">
      <dgm:prSet/>
      <dgm:spPr/>
      <dgm:t>
        <a:bodyPr/>
        <a:lstStyle/>
        <a:p>
          <a:endParaRPr lang="en-US"/>
        </a:p>
      </dgm:t>
    </dgm:pt>
    <dgm:pt modelId="{FFFA16A5-64FE-45DE-BDE5-2F39EDE97FD8}">
      <dgm:prSet phldr="0" custT="1"/>
      <dgm:spPr/>
      <dgm:t>
        <a:bodyPr/>
        <a:lstStyle/>
        <a:p>
          <a:pPr rtl="0"/>
          <a:r>
            <a:rPr lang="en-US" sz="1200" b="0" i="0" u="none">
              <a:latin typeface="Figtree" pitchFamily="2" charset="0"/>
            </a:rPr>
            <a:t>Community-Based Organizations</a:t>
          </a:r>
        </a:p>
      </dgm:t>
    </dgm:pt>
    <dgm:pt modelId="{D38FC9D7-F4DC-4348-9BC2-4F5C9F81EA73}" type="parTrans" cxnId="{08AA7A92-92EC-4A65-853F-EDBFA74F9DD9}">
      <dgm:prSet/>
      <dgm:spPr/>
      <dgm:t>
        <a:bodyPr/>
        <a:lstStyle/>
        <a:p>
          <a:endParaRPr lang="en-US"/>
        </a:p>
      </dgm:t>
    </dgm:pt>
    <dgm:pt modelId="{320FB7CA-F05E-49F3-8184-DB8688C762EF}" type="sibTrans" cxnId="{08AA7A92-92EC-4A65-853F-EDBFA74F9DD9}">
      <dgm:prSet/>
      <dgm:spPr/>
      <dgm:t>
        <a:bodyPr/>
        <a:lstStyle/>
        <a:p>
          <a:endParaRPr lang="en-US"/>
        </a:p>
      </dgm:t>
    </dgm:pt>
    <dgm:pt modelId="{06A5760A-CA9C-4270-B103-8F4097C17C61}">
      <dgm:prSet phldr="0" custT="1"/>
      <dgm:spPr/>
      <dgm:t>
        <a:bodyPr/>
        <a:lstStyle/>
        <a:p>
          <a:pPr rtl="0"/>
          <a:r>
            <a:rPr lang="en-US" sz="1200" b="0" i="0" u="none">
              <a:latin typeface="Figtree" pitchFamily="2" charset="0"/>
            </a:rPr>
            <a:t>Douglas System of Care Children and Youth Barrier Submission (New SmartSheet)  </a:t>
          </a:r>
        </a:p>
      </dgm:t>
    </dgm:pt>
    <dgm:pt modelId="{0D7D8A2C-757F-4BAD-B8B3-34A310C18215}" type="parTrans" cxnId="{303FB8DF-60FE-4A00-9942-A55CE14347BC}">
      <dgm:prSet/>
      <dgm:spPr/>
      <dgm:t>
        <a:bodyPr/>
        <a:lstStyle/>
        <a:p>
          <a:endParaRPr lang="en-US"/>
        </a:p>
      </dgm:t>
    </dgm:pt>
    <dgm:pt modelId="{738DABD7-0420-4BE1-B90E-9C53757FE37F}" type="sibTrans" cxnId="{303FB8DF-60FE-4A00-9942-A55CE14347BC}">
      <dgm:prSet/>
      <dgm:spPr/>
      <dgm:t>
        <a:bodyPr/>
        <a:lstStyle/>
        <a:p>
          <a:endParaRPr lang="en-US"/>
        </a:p>
      </dgm:t>
    </dgm:pt>
    <dgm:pt modelId="{BEB58F33-B677-4029-A977-08BF1510073D}" type="pres">
      <dgm:prSet presAssocID="{BCA0E070-86B6-4F83-A1CB-51623E814294}" presName="Name0" presStyleCnt="0">
        <dgm:presLayoutVars>
          <dgm:dir/>
          <dgm:animLvl val="lvl"/>
          <dgm:resizeHandles val="exact"/>
        </dgm:presLayoutVars>
      </dgm:prSet>
      <dgm:spPr/>
    </dgm:pt>
    <dgm:pt modelId="{8DEEEDEB-A443-4598-A2CA-DFDE1E7F7398}" type="pres">
      <dgm:prSet presAssocID="{A327A3A3-DE8D-4814-B81E-429200152A99}" presName="composite" presStyleCnt="0"/>
      <dgm:spPr/>
    </dgm:pt>
    <dgm:pt modelId="{77F7A14D-91BA-4272-8828-F0CC950EBB90}" type="pres">
      <dgm:prSet presAssocID="{A327A3A3-DE8D-4814-B81E-429200152A99}" presName="parTx" presStyleLbl="alignNode1" presStyleIdx="0" presStyleCnt="2">
        <dgm:presLayoutVars>
          <dgm:chMax val="0"/>
          <dgm:chPref val="0"/>
          <dgm:bulletEnabled val="1"/>
        </dgm:presLayoutVars>
      </dgm:prSet>
      <dgm:spPr/>
    </dgm:pt>
    <dgm:pt modelId="{DBA171CA-808A-448A-A218-A91DFD8BE905}" type="pres">
      <dgm:prSet presAssocID="{A327A3A3-DE8D-4814-B81E-429200152A99}" presName="desTx" presStyleLbl="alignAccFollowNode1" presStyleIdx="0" presStyleCnt="2">
        <dgm:presLayoutVars>
          <dgm:bulletEnabled val="1"/>
        </dgm:presLayoutVars>
      </dgm:prSet>
      <dgm:spPr/>
    </dgm:pt>
    <dgm:pt modelId="{B880C548-045E-4016-894D-DDCA12F08B00}" type="pres">
      <dgm:prSet presAssocID="{1655C819-1161-4737-A94B-B57AF28BCCA0}" presName="space" presStyleCnt="0"/>
      <dgm:spPr/>
    </dgm:pt>
    <dgm:pt modelId="{709C667D-1712-4E59-88A3-B62F30F7FBE8}" type="pres">
      <dgm:prSet presAssocID="{7FF7C780-3823-415B-A7A7-4C00ECD10398}" presName="composite" presStyleCnt="0"/>
      <dgm:spPr/>
    </dgm:pt>
    <dgm:pt modelId="{C953E275-1169-46CD-87FF-59BF133A1599}" type="pres">
      <dgm:prSet presAssocID="{7FF7C780-3823-415B-A7A7-4C00ECD10398}" presName="parTx" presStyleLbl="alignNode1" presStyleIdx="1" presStyleCnt="2">
        <dgm:presLayoutVars>
          <dgm:chMax val="0"/>
          <dgm:chPref val="0"/>
          <dgm:bulletEnabled val="1"/>
        </dgm:presLayoutVars>
      </dgm:prSet>
      <dgm:spPr/>
    </dgm:pt>
    <dgm:pt modelId="{2915216F-6F66-47D1-A9C0-EFA70CCF4A3E}" type="pres">
      <dgm:prSet presAssocID="{7FF7C780-3823-415B-A7A7-4C00ECD10398}" presName="desTx" presStyleLbl="alignAccFollowNode1" presStyleIdx="1" presStyleCnt="2">
        <dgm:presLayoutVars>
          <dgm:bulletEnabled val="1"/>
        </dgm:presLayoutVars>
      </dgm:prSet>
      <dgm:spPr/>
    </dgm:pt>
  </dgm:ptLst>
  <dgm:cxnLst>
    <dgm:cxn modelId="{BD0F4002-9F66-4EF1-9AD9-A634C9FE06D4}" type="presOf" srcId="{FFFA16A5-64FE-45DE-BDE5-2F39EDE97FD8}" destId="{2915216F-6F66-47D1-A9C0-EFA70CCF4A3E}" srcOrd="0" destOrd="5" presId="urn:microsoft.com/office/officeart/2005/8/layout/hList1"/>
    <dgm:cxn modelId="{58543003-82F4-4B40-BCA5-9DE00E6EDA4E}" type="presOf" srcId="{911F83BF-E937-4B3E-AF7D-B81F843E3ACA}" destId="{2915216F-6F66-47D1-A9C0-EFA70CCF4A3E}" srcOrd="0" destOrd="3" presId="urn:microsoft.com/office/officeart/2005/8/layout/hList1"/>
    <dgm:cxn modelId="{0E914705-5B62-4606-9967-A234C2AB36B0}" type="presOf" srcId="{2FED51F8-5C63-4A68-AD76-F3B35C8ADFC3}" destId="{2915216F-6F66-47D1-A9C0-EFA70CCF4A3E}" srcOrd="0" destOrd="4" presId="urn:microsoft.com/office/officeart/2005/8/layout/hList1"/>
    <dgm:cxn modelId="{6EC02206-D76B-4913-99AE-D80294D9F3D7}" srcId="{A327A3A3-DE8D-4814-B81E-429200152A99}" destId="{54F22DEA-1974-475D-B3FB-AFF69990EE73}" srcOrd="7" destOrd="0" parTransId="{03785A87-55FE-4605-8B18-C9EA7EF9ACE4}" sibTransId="{08A83E04-F0AC-46EB-A08A-08B3EC4A52B9}"/>
    <dgm:cxn modelId="{1D543006-7917-486D-A4A6-8E32F174F955}" type="presOf" srcId="{779D8CE1-04F9-4B0A-80D1-8EA9C681C7D0}" destId="{DBA171CA-808A-448A-A218-A91DFD8BE905}" srcOrd="0" destOrd="6" presId="urn:microsoft.com/office/officeart/2005/8/layout/hList1"/>
    <dgm:cxn modelId="{B3016508-1F34-43D4-8D0A-2F0F86E3C2D6}" srcId="{BCA0E070-86B6-4F83-A1CB-51623E814294}" destId="{A327A3A3-DE8D-4814-B81E-429200152A99}" srcOrd="0" destOrd="0" parTransId="{93D2A133-FD70-4AE4-ABB6-2F1AA9866256}" sibTransId="{1655C819-1161-4737-A94B-B57AF28BCCA0}"/>
    <dgm:cxn modelId="{E6A2F90F-0789-4394-B397-461BA0C106DD}" type="presOf" srcId="{D1E7088C-D9AE-44B7-B435-0E255A0391CC}" destId="{DBA171CA-808A-448A-A218-A91DFD8BE905}" srcOrd="0" destOrd="3" presId="urn:microsoft.com/office/officeart/2005/8/layout/hList1"/>
    <dgm:cxn modelId="{D2268510-911A-448E-8170-53B092CB5801}" type="presOf" srcId="{06A5760A-CA9C-4270-B103-8F4097C17C61}" destId="{2915216F-6F66-47D1-A9C0-EFA70CCF4A3E}" srcOrd="0" destOrd="6" presId="urn:microsoft.com/office/officeart/2005/8/layout/hList1"/>
    <dgm:cxn modelId="{60DFFF1D-1EA7-4E17-A4C6-C8BB0827C179}" type="presOf" srcId="{E13272D3-BA18-4D88-BCAA-096D27FF0AC0}" destId="{DBA171CA-808A-448A-A218-A91DFD8BE905}" srcOrd="0" destOrd="0" presId="urn:microsoft.com/office/officeart/2005/8/layout/hList1"/>
    <dgm:cxn modelId="{4FD2F420-494B-455B-A7E0-74EF80C42D3E}" type="presOf" srcId="{6DCA4EC5-F65E-466C-BE74-8A9ED6DC8A17}" destId="{2915216F-6F66-47D1-A9C0-EFA70CCF4A3E}" srcOrd="0" destOrd="2" presId="urn:microsoft.com/office/officeart/2005/8/layout/hList1"/>
    <dgm:cxn modelId="{F430AB24-BF53-44E4-B20F-F2D9181897BD}" type="presOf" srcId="{636A9C0E-DDFB-461F-A0F4-F1526A383015}" destId="{DBA171CA-808A-448A-A218-A91DFD8BE905}" srcOrd="0" destOrd="4" presId="urn:microsoft.com/office/officeart/2005/8/layout/hList1"/>
    <dgm:cxn modelId="{F26DC85C-9684-4871-8076-CC9E91523AE7}" srcId="{A327A3A3-DE8D-4814-B81E-429200152A99}" destId="{865AF3DA-D001-4F9E-A674-2EF954583960}" srcOrd="5" destOrd="0" parTransId="{8D8EC43F-F414-4E87-881F-C6FA74E2A6AB}" sibTransId="{C0B4924E-A80C-45ED-800C-F34A88303D35}"/>
    <dgm:cxn modelId="{F4345A5D-A0AF-44EA-9AC3-44F26728A9D8}" type="presOf" srcId="{F0E471E5-E2FC-4355-A96D-095EDA1AB673}" destId="{DBA171CA-808A-448A-A218-A91DFD8BE905}" srcOrd="0" destOrd="2" presId="urn:microsoft.com/office/officeart/2005/8/layout/hList1"/>
    <dgm:cxn modelId="{04029241-8542-4251-8664-B45F43AAAA1D}" type="presOf" srcId="{7FF7C780-3823-415B-A7A7-4C00ECD10398}" destId="{C953E275-1169-46CD-87FF-59BF133A1599}" srcOrd="0" destOrd="0" presId="urn:microsoft.com/office/officeart/2005/8/layout/hList1"/>
    <dgm:cxn modelId="{D2BB2F42-531D-4FDC-99F1-70C2C7897B55}" srcId="{A327A3A3-DE8D-4814-B81E-429200152A99}" destId="{775A184F-89A2-4F1B-878B-9B0628689079}" srcOrd="10" destOrd="0" parTransId="{B5203DC5-D524-4B0F-A1C9-0CC8BC4DC556}" sibTransId="{10DE7EE1-456B-4ECC-8028-3D6AF96B8624}"/>
    <dgm:cxn modelId="{E2A2C363-AF38-45A5-A85C-5A6E3C64EC3E}" type="presOf" srcId="{A327A3A3-DE8D-4814-B81E-429200152A99}" destId="{77F7A14D-91BA-4272-8828-F0CC950EBB90}" srcOrd="0" destOrd="0" presId="urn:microsoft.com/office/officeart/2005/8/layout/hList1"/>
    <dgm:cxn modelId="{99E5E264-32A8-49EF-8E9B-8493F09125E1}" type="presOf" srcId="{9F99A8AB-511E-4A90-B7A5-38BB6C7770BC}" destId="{DBA171CA-808A-448A-A218-A91DFD8BE905}" srcOrd="0" destOrd="8" presId="urn:microsoft.com/office/officeart/2005/8/layout/hList1"/>
    <dgm:cxn modelId="{65082A47-7B0F-4541-BF9D-6CB5EC4455EF}" srcId="{A327A3A3-DE8D-4814-B81E-429200152A99}" destId="{F0E471E5-E2FC-4355-A96D-095EDA1AB673}" srcOrd="2" destOrd="0" parTransId="{CE0B2313-6ED9-466D-BE99-ECE0FDC09567}" sibTransId="{9A4749FF-4616-4CCE-B9E3-66680C30F2A9}"/>
    <dgm:cxn modelId="{8A4B2F6A-9029-404D-8D74-042CA682F242}" type="presOf" srcId="{BCA0E070-86B6-4F83-A1CB-51623E814294}" destId="{BEB58F33-B677-4029-A977-08BF1510073D}" srcOrd="0" destOrd="0" presId="urn:microsoft.com/office/officeart/2005/8/layout/hList1"/>
    <dgm:cxn modelId="{62F4676B-878D-4954-B714-D5821E39309D}" srcId="{6DCA4EC5-F65E-466C-BE74-8A9ED6DC8A17}" destId="{911F83BF-E937-4B3E-AF7D-B81F843E3ACA}" srcOrd="0" destOrd="0" parTransId="{A20E5880-094D-4010-A9B6-57274EA789AA}" sibTransId="{283D66E0-1BDF-4156-BBD4-2DC6B50629AE}"/>
    <dgm:cxn modelId="{1E793550-65C2-47EF-9055-2A44253E1FBD}" type="presOf" srcId="{B14DF562-A2D9-414C-973C-71B49D526220}" destId="{DBA171CA-808A-448A-A218-A91DFD8BE905}" srcOrd="0" destOrd="1" presId="urn:microsoft.com/office/officeart/2005/8/layout/hList1"/>
    <dgm:cxn modelId="{F23B4450-DD8F-48CC-AC1A-7CD1408C7165}" srcId="{BCA0E070-86B6-4F83-A1CB-51623E814294}" destId="{7FF7C780-3823-415B-A7A7-4C00ECD10398}" srcOrd="1" destOrd="0" parTransId="{47C7A6BF-F859-4562-80D7-C9A3C4CB7EA0}" sibTransId="{96583E2D-92F4-4267-9813-E4D3C69BBA14}"/>
    <dgm:cxn modelId="{C3DBAE50-DD4A-456F-8FE3-AEB292D78B51}" type="presOf" srcId="{C449E4BE-5F88-458D-80F5-2452E61DC768}" destId="{2915216F-6F66-47D1-A9C0-EFA70CCF4A3E}" srcOrd="0" destOrd="0" presId="urn:microsoft.com/office/officeart/2005/8/layout/hList1"/>
    <dgm:cxn modelId="{12F13175-7AD8-4194-A6DC-A6C6E2C856A6}" srcId="{6DCA4EC5-F65E-466C-BE74-8A9ED6DC8A17}" destId="{2FED51F8-5C63-4A68-AD76-F3B35C8ADFC3}" srcOrd="1" destOrd="0" parTransId="{709E27AF-CEE5-4388-8613-509B81DB60E5}" sibTransId="{7A87E4FB-1CBE-4CDD-A8FF-26F03AE04291}"/>
    <dgm:cxn modelId="{AB639387-932E-4191-BBC1-46D9ABF4D0A1}" type="presOf" srcId="{54F22DEA-1974-475D-B3FB-AFF69990EE73}" destId="{DBA171CA-808A-448A-A218-A91DFD8BE905}" srcOrd="0" destOrd="7" presId="urn:microsoft.com/office/officeart/2005/8/layout/hList1"/>
    <dgm:cxn modelId="{1DDDF18E-57B5-43F8-BEBC-EF76702FAF29}" srcId="{7FF7C780-3823-415B-A7A7-4C00ECD10398}" destId="{C449E4BE-5F88-458D-80F5-2452E61DC768}" srcOrd="0" destOrd="0" parTransId="{8B5A8067-0BAD-4973-8AB9-56E72A14F5F5}" sibTransId="{0B2F052E-4F33-4B5E-BB8D-CCD6A04591E6}"/>
    <dgm:cxn modelId="{C361A08F-A44B-4E49-B49A-6F8331F097B3}" srcId="{7FF7C780-3823-415B-A7A7-4C00ECD10398}" destId="{A9DCCF55-6CF2-4B89-A31B-A06EAED8A934}" srcOrd="1" destOrd="0" parTransId="{4F4302B4-DA19-4D70-9EED-830D234661A9}" sibTransId="{07270AAE-49EF-4C79-BC6C-010F14EEB797}"/>
    <dgm:cxn modelId="{15893A92-2A39-44F3-8F42-41957D4D452C}" type="presOf" srcId="{775A184F-89A2-4F1B-878B-9B0628689079}" destId="{DBA171CA-808A-448A-A218-A91DFD8BE905}" srcOrd="0" destOrd="10" presId="urn:microsoft.com/office/officeart/2005/8/layout/hList1"/>
    <dgm:cxn modelId="{08AA7A92-92EC-4A65-853F-EDBFA74F9DD9}" srcId="{6DCA4EC5-F65E-466C-BE74-8A9ED6DC8A17}" destId="{FFFA16A5-64FE-45DE-BDE5-2F39EDE97FD8}" srcOrd="2" destOrd="0" parTransId="{D38FC9D7-F4DC-4348-9BC2-4F5C9F81EA73}" sibTransId="{320FB7CA-F05E-49F3-8184-DB8688C762EF}"/>
    <dgm:cxn modelId="{F1160C96-66EC-4B01-9D6E-61D487AD595B}" type="presOf" srcId="{A9DCCF55-6CF2-4B89-A31B-A06EAED8A934}" destId="{2915216F-6F66-47D1-A9C0-EFA70CCF4A3E}" srcOrd="0" destOrd="1" presId="urn:microsoft.com/office/officeart/2005/8/layout/hList1"/>
    <dgm:cxn modelId="{9106FAA0-D68A-4B46-B2FD-1DB6F28087B3}" srcId="{A327A3A3-DE8D-4814-B81E-429200152A99}" destId="{B14DF562-A2D9-414C-973C-71B49D526220}" srcOrd="1" destOrd="0" parTransId="{CB00C3BF-C0CE-4DEC-87D3-9ADF2BE384B9}" sibTransId="{DA7A4FCC-12C9-4872-9E72-EB6903D43407}"/>
    <dgm:cxn modelId="{919C12AD-E118-4DFB-8A6C-1A3AB62A530F}" type="presOf" srcId="{F04E8D19-A79F-4C5A-B24A-01AFAF3FA3F5}" destId="{DBA171CA-808A-448A-A218-A91DFD8BE905}" srcOrd="0" destOrd="9" presId="urn:microsoft.com/office/officeart/2005/8/layout/hList1"/>
    <dgm:cxn modelId="{EF283CAD-D8F5-4ED3-B12F-8D064D718158}" type="presOf" srcId="{865AF3DA-D001-4F9E-A674-2EF954583960}" destId="{DBA171CA-808A-448A-A218-A91DFD8BE905}" srcOrd="0" destOrd="5" presId="urn:microsoft.com/office/officeart/2005/8/layout/hList1"/>
    <dgm:cxn modelId="{340A6ED2-EEB8-4A87-B952-5665134F7040}" srcId="{A327A3A3-DE8D-4814-B81E-429200152A99}" destId="{E13272D3-BA18-4D88-BCAA-096D27FF0AC0}" srcOrd="0" destOrd="0" parTransId="{A4862699-2114-425F-BDDF-5499F47B2840}" sibTransId="{7A4706F1-0E6D-421B-90A1-4BE0E7873F33}"/>
    <dgm:cxn modelId="{DF203DDB-D00F-4350-9DC6-2262DEC6F67D}" srcId="{A327A3A3-DE8D-4814-B81E-429200152A99}" destId="{9F99A8AB-511E-4A90-B7A5-38BB6C7770BC}" srcOrd="8" destOrd="0" parTransId="{C9A107B6-2342-4253-A0D9-8E1C7CE36E97}" sibTransId="{E7AC9003-C85F-4614-8131-3D08410B7DFA}"/>
    <dgm:cxn modelId="{1EF84CDE-0772-4848-8AE9-5F14CFF5F6A0}" srcId="{A327A3A3-DE8D-4814-B81E-429200152A99}" destId="{D1E7088C-D9AE-44B7-B435-0E255A0391CC}" srcOrd="3" destOrd="0" parTransId="{C17B3900-C3B7-46EC-9A48-52CA824FDB89}" sibTransId="{8BD56857-3A5F-498F-B91B-CAD79CDACF7E}"/>
    <dgm:cxn modelId="{303FB8DF-60FE-4A00-9942-A55CE14347BC}" srcId="{7FF7C780-3823-415B-A7A7-4C00ECD10398}" destId="{06A5760A-CA9C-4270-B103-8F4097C17C61}" srcOrd="3" destOrd="0" parTransId="{0D7D8A2C-757F-4BAD-B8B3-34A310C18215}" sibTransId="{738DABD7-0420-4BE1-B90E-9C53757FE37F}"/>
    <dgm:cxn modelId="{830A4BE2-8333-4437-A032-B7E69BF985FC}" srcId="{A327A3A3-DE8D-4814-B81E-429200152A99}" destId="{779D8CE1-04F9-4B0A-80D1-8EA9C681C7D0}" srcOrd="6" destOrd="0" parTransId="{E4428D11-A87F-48F3-9BD1-4FEB62A2FBFE}" sibTransId="{453ECA35-909E-4820-84F8-CFB8B89B177E}"/>
    <dgm:cxn modelId="{C07233E6-317A-4082-9C64-1079953A0F5E}" srcId="{A327A3A3-DE8D-4814-B81E-429200152A99}" destId="{F04E8D19-A79F-4C5A-B24A-01AFAF3FA3F5}" srcOrd="9" destOrd="0" parTransId="{9B08929A-525E-4709-95AE-4FFD38459BFA}" sibTransId="{87AF4FEC-DC2C-40D2-989F-E32C4E4DAB5A}"/>
    <dgm:cxn modelId="{78D8DCE9-D0D3-48BE-B22C-931925320035}" srcId="{A327A3A3-DE8D-4814-B81E-429200152A99}" destId="{636A9C0E-DDFB-461F-A0F4-F1526A383015}" srcOrd="4" destOrd="0" parTransId="{D45E0E8A-AD6A-4E08-A568-F551982CBBE1}" sibTransId="{00A13628-E082-4787-9A26-8D2F5CCA47F3}"/>
    <dgm:cxn modelId="{176425EF-D6B2-43F1-B3C2-2220A8F671E4}" srcId="{7FF7C780-3823-415B-A7A7-4C00ECD10398}" destId="{6DCA4EC5-F65E-466C-BE74-8A9ED6DC8A17}" srcOrd="2" destOrd="0" parTransId="{539274E5-463F-430E-8DBE-6DA0B4D17AA7}" sibTransId="{86C38034-FB65-490C-A59A-196805D0C3C1}"/>
    <dgm:cxn modelId="{54FA9953-76C3-42F6-8680-C929D25E79D2}" type="presParOf" srcId="{BEB58F33-B677-4029-A977-08BF1510073D}" destId="{8DEEEDEB-A443-4598-A2CA-DFDE1E7F7398}" srcOrd="0" destOrd="0" presId="urn:microsoft.com/office/officeart/2005/8/layout/hList1"/>
    <dgm:cxn modelId="{48718581-BED9-4DC1-9469-8979D7DE8C6D}" type="presParOf" srcId="{8DEEEDEB-A443-4598-A2CA-DFDE1E7F7398}" destId="{77F7A14D-91BA-4272-8828-F0CC950EBB90}" srcOrd="0" destOrd="0" presId="urn:microsoft.com/office/officeart/2005/8/layout/hList1"/>
    <dgm:cxn modelId="{26D672B3-2A34-4EAB-ABFB-67B8D424B4FC}" type="presParOf" srcId="{8DEEEDEB-A443-4598-A2CA-DFDE1E7F7398}" destId="{DBA171CA-808A-448A-A218-A91DFD8BE905}" srcOrd="1" destOrd="0" presId="urn:microsoft.com/office/officeart/2005/8/layout/hList1"/>
    <dgm:cxn modelId="{08CA9295-0145-4025-AE8A-45ACE555CE4E}" type="presParOf" srcId="{BEB58F33-B677-4029-A977-08BF1510073D}" destId="{B880C548-045E-4016-894D-DDCA12F08B00}" srcOrd="1" destOrd="0" presId="urn:microsoft.com/office/officeart/2005/8/layout/hList1"/>
    <dgm:cxn modelId="{B41BFF28-5294-41F9-AA80-0D97B38C085E}" type="presParOf" srcId="{BEB58F33-B677-4029-A977-08BF1510073D}" destId="{709C667D-1712-4E59-88A3-B62F30F7FBE8}" srcOrd="2" destOrd="0" presId="urn:microsoft.com/office/officeart/2005/8/layout/hList1"/>
    <dgm:cxn modelId="{ECDB97A2-CB15-4E0D-96E2-643EF2FCDAEE}" type="presParOf" srcId="{709C667D-1712-4E59-88A3-B62F30F7FBE8}" destId="{C953E275-1169-46CD-87FF-59BF133A1599}" srcOrd="0" destOrd="0" presId="urn:microsoft.com/office/officeart/2005/8/layout/hList1"/>
    <dgm:cxn modelId="{54107080-6DA6-4100-AC10-280C4D30DBA7}" type="presParOf" srcId="{709C667D-1712-4E59-88A3-B62F30F7FBE8}" destId="{2915216F-6F66-47D1-A9C0-EFA70CCF4A3E}"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4.xml><?xml version="1.0" encoding="utf-8"?>
<dgm:dataModel xmlns:dgm="http://schemas.openxmlformats.org/drawingml/2006/diagram" xmlns:a="http://schemas.openxmlformats.org/drawingml/2006/main">
  <dgm:ptLst>
    <dgm:pt modelId="{186A2C21-2B99-4C72-A6DF-DC04ADE956EC}" type="doc">
      <dgm:prSet loTypeId="urn:microsoft.com/office/officeart/2005/8/layout/hierarchy4" loCatId="list" qsTypeId="urn:microsoft.com/office/officeart/2005/8/quickstyle/simple1" qsCatId="simple" csTypeId="urn:microsoft.com/office/officeart/2005/8/colors/accent0_3" csCatId="mainScheme" phldr="1"/>
      <dgm:spPr/>
      <dgm:t>
        <a:bodyPr/>
        <a:lstStyle/>
        <a:p>
          <a:endParaRPr lang="en-US"/>
        </a:p>
      </dgm:t>
    </dgm:pt>
    <dgm:pt modelId="{B3BC1131-385A-4C36-9DDA-CF241C29D781}">
      <dgm:prSet custT="1"/>
      <dgm:spPr/>
      <dgm:t>
        <a:bodyPr/>
        <a:lstStyle/>
        <a:p>
          <a:pPr rtl="0"/>
          <a:r>
            <a:rPr lang="en-US" sz="1200" b="0" i="0">
              <a:latin typeface="Figtree"/>
            </a:rPr>
            <a:t>Umpqua Health recognized key Social Emotional Champions for their support, dedication, and partnership in improving social emotional services within our community for young children birth this year:</a:t>
          </a:r>
          <a:endParaRPr lang="en-US" sz="1200" b="0">
            <a:latin typeface="Figtree"/>
          </a:endParaRPr>
        </a:p>
      </dgm:t>
    </dgm:pt>
    <dgm:pt modelId="{FE579796-E412-4EBA-83EE-43B1F382791C}" type="parTrans" cxnId="{923FA4AF-2214-48E3-84EA-B79F6652C011}">
      <dgm:prSet/>
      <dgm:spPr/>
      <dgm:t>
        <a:bodyPr/>
        <a:lstStyle/>
        <a:p>
          <a:endParaRPr lang="en-US"/>
        </a:p>
      </dgm:t>
    </dgm:pt>
    <dgm:pt modelId="{D0E3559F-3B51-44B8-A9AA-FE7791FA579E}" type="sibTrans" cxnId="{923FA4AF-2214-48E3-84EA-B79F6652C011}">
      <dgm:prSet/>
      <dgm:spPr/>
      <dgm:t>
        <a:bodyPr/>
        <a:lstStyle/>
        <a:p>
          <a:endParaRPr lang="en-US"/>
        </a:p>
      </dgm:t>
    </dgm:pt>
    <dgm:pt modelId="{F5692477-6128-4D18-88E8-1F22BD2BD711}">
      <dgm:prSet custT="1"/>
      <dgm:spPr/>
      <dgm:t>
        <a:bodyPr/>
        <a:lstStyle/>
        <a:p>
          <a:r>
            <a:rPr lang="en-US" sz="1200" b="0" i="1">
              <a:solidFill>
                <a:schemeClr val="bg1"/>
              </a:solidFill>
              <a:latin typeface="Figtree"/>
            </a:rPr>
            <a:t>Pioneer of Insight Award:</a:t>
          </a:r>
          <a:r>
            <a:rPr lang="en-US" sz="1200" b="0" i="0">
              <a:solidFill>
                <a:schemeClr val="bg1"/>
              </a:solidFill>
              <a:latin typeface="Figtree"/>
            </a:rPr>
            <a:t> Alison Hinson</a:t>
          </a:r>
          <a:endParaRPr lang="en-US" sz="1200" b="0">
            <a:solidFill>
              <a:schemeClr val="bg1"/>
            </a:solidFill>
            <a:latin typeface="Figtree"/>
          </a:endParaRPr>
        </a:p>
      </dgm:t>
    </dgm:pt>
    <dgm:pt modelId="{472EC8AE-C1BC-49F8-9BFE-A86B31FDD0F7}" type="parTrans" cxnId="{6AD8A1D9-A11E-41B7-805B-E06F5DDB671C}">
      <dgm:prSet/>
      <dgm:spPr/>
      <dgm:t>
        <a:bodyPr/>
        <a:lstStyle/>
        <a:p>
          <a:endParaRPr lang="en-US"/>
        </a:p>
      </dgm:t>
    </dgm:pt>
    <dgm:pt modelId="{6426C807-E4C8-46A8-A2F7-A07BDF5401BE}" type="sibTrans" cxnId="{6AD8A1D9-A11E-41B7-805B-E06F5DDB671C}">
      <dgm:prSet/>
      <dgm:spPr/>
      <dgm:t>
        <a:bodyPr/>
        <a:lstStyle/>
        <a:p>
          <a:endParaRPr lang="en-US"/>
        </a:p>
      </dgm:t>
    </dgm:pt>
    <dgm:pt modelId="{8FC974B6-4721-450C-9592-22D558640D9C}">
      <dgm:prSet custT="1"/>
      <dgm:spPr/>
      <dgm:t>
        <a:bodyPr/>
        <a:lstStyle/>
        <a:p>
          <a:r>
            <a:rPr lang="en-US" sz="1200" b="0" i="1">
              <a:solidFill>
                <a:schemeClr val="bg1"/>
              </a:solidFill>
              <a:latin typeface="Figtree"/>
            </a:rPr>
            <a:t>Proactive Excellence Award:</a:t>
          </a:r>
          <a:r>
            <a:rPr lang="en-US" sz="1200" b="0" i="0">
              <a:solidFill>
                <a:schemeClr val="bg1"/>
              </a:solidFill>
              <a:latin typeface="Figtree"/>
            </a:rPr>
            <a:t> Rebecca Moyer</a:t>
          </a:r>
          <a:endParaRPr lang="en-US" sz="1200" b="0">
            <a:solidFill>
              <a:schemeClr val="bg1"/>
            </a:solidFill>
            <a:latin typeface="Figtree"/>
          </a:endParaRPr>
        </a:p>
      </dgm:t>
    </dgm:pt>
    <dgm:pt modelId="{C0008290-18A6-4DDA-B66A-2BA53E73F3D0}" type="parTrans" cxnId="{47EFDD21-AB38-4E8C-9FB7-A6D2368E8AA2}">
      <dgm:prSet/>
      <dgm:spPr/>
      <dgm:t>
        <a:bodyPr/>
        <a:lstStyle/>
        <a:p>
          <a:endParaRPr lang="en-US"/>
        </a:p>
      </dgm:t>
    </dgm:pt>
    <dgm:pt modelId="{11A5EFD5-F244-4EB8-9EC1-9B96AF403889}" type="sibTrans" cxnId="{47EFDD21-AB38-4E8C-9FB7-A6D2368E8AA2}">
      <dgm:prSet/>
      <dgm:spPr/>
      <dgm:t>
        <a:bodyPr/>
        <a:lstStyle/>
        <a:p>
          <a:endParaRPr lang="en-US"/>
        </a:p>
      </dgm:t>
    </dgm:pt>
    <dgm:pt modelId="{ADD600C5-84D7-4C0F-9141-E4FE23F35007}">
      <dgm:prSet custT="1"/>
      <dgm:spPr/>
      <dgm:t>
        <a:bodyPr/>
        <a:lstStyle/>
        <a:p>
          <a:r>
            <a:rPr lang="en-US" sz="1200" b="0" i="1">
              <a:solidFill>
                <a:schemeClr val="bg1"/>
              </a:solidFill>
              <a:latin typeface="Figtree"/>
            </a:rPr>
            <a:t>Whole Health Champion Award:</a:t>
          </a:r>
          <a:r>
            <a:rPr lang="en-US" sz="1200" b="0" i="0">
              <a:solidFill>
                <a:schemeClr val="bg1"/>
              </a:solidFill>
              <a:latin typeface="Figtree"/>
            </a:rPr>
            <a:t> Heather Holmes, Rodney Todd, Rachelle Wells</a:t>
          </a:r>
          <a:endParaRPr lang="en-US" sz="1200" b="0">
            <a:solidFill>
              <a:schemeClr val="bg1"/>
            </a:solidFill>
            <a:latin typeface="Figtree"/>
          </a:endParaRPr>
        </a:p>
      </dgm:t>
    </dgm:pt>
    <dgm:pt modelId="{D240FD52-744C-42E9-AED9-7F90538FBA50}" type="parTrans" cxnId="{AD13513B-426C-4F42-B785-2F3B649F761F}">
      <dgm:prSet/>
      <dgm:spPr/>
      <dgm:t>
        <a:bodyPr/>
        <a:lstStyle/>
        <a:p>
          <a:endParaRPr lang="en-US"/>
        </a:p>
      </dgm:t>
    </dgm:pt>
    <dgm:pt modelId="{C9CEDFE0-0F71-40AD-A1BC-E7B56604A509}" type="sibTrans" cxnId="{AD13513B-426C-4F42-B785-2F3B649F761F}">
      <dgm:prSet/>
      <dgm:spPr/>
      <dgm:t>
        <a:bodyPr/>
        <a:lstStyle/>
        <a:p>
          <a:endParaRPr lang="en-US"/>
        </a:p>
      </dgm:t>
    </dgm:pt>
    <dgm:pt modelId="{ACA8F5D8-51DF-42C7-A1C9-D3E0FB908708}">
      <dgm:prSet custT="1"/>
      <dgm:spPr/>
      <dgm:t>
        <a:bodyPr/>
        <a:lstStyle/>
        <a:p>
          <a:r>
            <a:rPr lang="en-US" sz="1200" b="0" i="1">
              <a:solidFill>
                <a:schemeClr val="bg1"/>
              </a:solidFill>
              <a:latin typeface="Figtree"/>
            </a:rPr>
            <a:t>Compassionate Care Champion Awards:</a:t>
          </a:r>
          <a:r>
            <a:rPr lang="en-US" sz="1200" b="0" i="0">
              <a:solidFill>
                <a:schemeClr val="bg1"/>
              </a:solidFill>
              <a:latin typeface="Figtree"/>
            </a:rPr>
            <a:t> Adapt Primary Care, Family Development Center, Juniper Tree Counseling</a:t>
          </a:r>
          <a:endParaRPr lang="en-US" sz="1200" b="0">
            <a:solidFill>
              <a:schemeClr val="bg1"/>
            </a:solidFill>
            <a:latin typeface="Figtree"/>
          </a:endParaRPr>
        </a:p>
      </dgm:t>
    </dgm:pt>
    <dgm:pt modelId="{0120F2B2-F9C8-485A-886C-1889E1325FE2}" type="parTrans" cxnId="{4EEE1A4E-D715-4759-8933-3EADF0B6A015}">
      <dgm:prSet/>
      <dgm:spPr/>
      <dgm:t>
        <a:bodyPr/>
        <a:lstStyle/>
        <a:p>
          <a:endParaRPr lang="en-US"/>
        </a:p>
      </dgm:t>
    </dgm:pt>
    <dgm:pt modelId="{C4F732D6-AB2B-4975-B1BE-426D39C703BF}" type="sibTrans" cxnId="{4EEE1A4E-D715-4759-8933-3EADF0B6A015}">
      <dgm:prSet/>
      <dgm:spPr/>
      <dgm:t>
        <a:bodyPr/>
        <a:lstStyle/>
        <a:p>
          <a:endParaRPr lang="en-US"/>
        </a:p>
      </dgm:t>
    </dgm:pt>
    <dgm:pt modelId="{42FCECBE-55CB-4CB1-A985-E0AB7348CADC}" type="pres">
      <dgm:prSet presAssocID="{186A2C21-2B99-4C72-A6DF-DC04ADE956EC}" presName="Name0" presStyleCnt="0">
        <dgm:presLayoutVars>
          <dgm:chPref val="1"/>
          <dgm:dir/>
          <dgm:animOne val="branch"/>
          <dgm:animLvl val="lvl"/>
          <dgm:resizeHandles/>
        </dgm:presLayoutVars>
      </dgm:prSet>
      <dgm:spPr/>
    </dgm:pt>
    <dgm:pt modelId="{632DD1AB-C97D-4173-B0F3-BD6AFC8F8B4A}" type="pres">
      <dgm:prSet presAssocID="{B3BC1131-385A-4C36-9DDA-CF241C29D781}" presName="vertOne" presStyleCnt="0"/>
      <dgm:spPr/>
    </dgm:pt>
    <dgm:pt modelId="{E04E058F-6DDC-47FD-93EF-E7A63A45DDFC}" type="pres">
      <dgm:prSet presAssocID="{B3BC1131-385A-4C36-9DDA-CF241C29D781}" presName="txOne" presStyleLbl="node0" presStyleIdx="0" presStyleCnt="1" custScaleY="68323">
        <dgm:presLayoutVars>
          <dgm:chPref val="3"/>
        </dgm:presLayoutVars>
      </dgm:prSet>
      <dgm:spPr/>
    </dgm:pt>
    <dgm:pt modelId="{7A4B1806-2AFB-4EA0-9656-783A9D7872C2}" type="pres">
      <dgm:prSet presAssocID="{B3BC1131-385A-4C36-9DDA-CF241C29D781}" presName="parTransOne" presStyleCnt="0"/>
      <dgm:spPr/>
    </dgm:pt>
    <dgm:pt modelId="{CF68F262-B771-42E0-8210-0CB8AB2EC6C7}" type="pres">
      <dgm:prSet presAssocID="{B3BC1131-385A-4C36-9DDA-CF241C29D781}" presName="horzOne" presStyleCnt="0"/>
      <dgm:spPr/>
    </dgm:pt>
    <dgm:pt modelId="{1676C028-9F3B-493C-A483-55B6D0A7D441}" type="pres">
      <dgm:prSet presAssocID="{F5692477-6128-4D18-88E8-1F22BD2BD711}" presName="vertTwo" presStyleCnt="0"/>
      <dgm:spPr/>
    </dgm:pt>
    <dgm:pt modelId="{5F326B68-50D0-4D2E-863A-40588085453B}" type="pres">
      <dgm:prSet presAssocID="{F5692477-6128-4D18-88E8-1F22BD2BD711}" presName="txTwo" presStyleLbl="node2" presStyleIdx="0" presStyleCnt="4">
        <dgm:presLayoutVars>
          <dgm:chPref val="3"/>
        </dgm:presLayoutVars>
      </dgm:prSet>
      <dgm:spPr/>
    </dgm:pt>
    <dgm:pt modelId="{BB8168D3-F768-4791-A005-38B9B4FAEA8A}" type="pres">
      <dgm:prSet presAssocID="{F5692477-6128-4D18-88E8-1F22BD2BD711}" presName="horzTwo" presStyleCnt="0"/>
      <dgm:spPr/>
    </dgm:pt>
    <dgm:pt modelId="{78C52B46-3884-4E94-9EE9-02935F8E3173}" type="pres">
      <dgm:prSet presAssocID="{6426C807-E4C8-46A8-A2F7-A07BDF5401BE}" presName="sibSpaceTwo" presStyleCnt="0"/>
      <dgm:spPr/>
    </dgm:pt>
    <dgm:pt modelId="{485CEC3C-06F0-4DE6-8C2C-B40CA9DEB567}" type="pres">
      <dgm:prSet presAssocID="{8FC974B6-4721-450C-9592-22D558640D9C}" presName="vertTwo" presStyleCnt="0"/>
      <dgm:spPr/>
    </dgm:pt>
    <dgm:pt modelId="{56EB4FDE-7EBC-43F4-A4A8-E5EE8060C942}" type="pres">
      <dgm:prSet presAssocID="{8FC974B6-4721-450C-9592-22D558640D9C}" presName="txTwo" presStyleLbl="node2" presStyleIdx="1" presStyleCnt="4">
        <dgm:presLayoutVars>
          <dgm:chPref val="3"/>
        </dgm:presLayoutVars>
      </dgm:prSet>
      <dgm:spPr/>
    </dgm:pt>
    <dgm:pt modelId="{D8410562-AB35-4B38-BB0D-14A8AB825D01}" type="pres">
      <dgm:prSet presAssocID="{8FC974B6-4721-450C-9592-22D558640D9C}" presName="horzTwo" presStyleCnt="0"/>
      <dgm:spPr/>
    </dgm:pt>
    <dgm:pt modelId="{9A53FE70-55F2-49DB-8C02-211FD0A9C39E}" type="pres">
      <dgm:prSet presAssocID="{11A5EFD5-F244-4EB8-9EC1-9B96AF403889}" presName="sibSpaceTwo" presStyleCnt="0"/>
      <dgm:spPr/>
    </dgm:pt>
    <dgm:pt modelId="{81B3EE25-A675-4801-98E0-68DB734CC9FD}" type="pres">
      <dgm:prSet presAssocID="{ADD600C5-84D7-4C0F-9141-E4FE23F35007}" presName="vertTwo" presStyleCnt="0"/>
      <dgm:spPr/>
    </dgm:pt>
    <dgm:pt modelId="{B51FF123-4527-4B1D-8D23-E9840CFAF00C}" type="pres">
      <dgm:prSet presAssocID="{ADD600C5-84D7-4C0F-9141-E4FE23F35007}" presName="txTwo" presStyleLbl="node2" presStyleIdx="2" presStyleCnt="4">
        <dgm:presLayoutVars>
          <dgm:chPref val="3"/>
        </dgm:presLayoutVars>
      </dgm:prSet>
      <dgm:spPr/>
    </dgm:pt>
    <dgm:pt modelId="{0F741F2E-CF5C-432B-92D5-179289CE703C}" type="pres">
      <dgm:prSet presAssocID="{ADD600C5-84D7-4C0F-9141-E4FE23F35007}" presName="horzTwo" presStyleCnt="0"/>
      <dgm:spPr/>
    </dgm:pt>
    <dgm:pt modelId="{4471976F-1951-44B2-853B-EF12B4462102}" type="pres">
      <dgm:prSet presAssocID="{C9CEDFE0-0F71-40AD-A1BC-E7B56604A509}" presName="sibSpaceTwo" presStyleCnt="0"/>
      <dgm:spPr/>
    </dgm:pt>
    <dgm:pt modelId="{510C1892-F67C-4688-B2A3-EFBAFBF9465C}" type="pres">
      <dgm:prSet presAssocID="{ACA8F5D8-51DF-42C7-A1C9-D3E0FB908708}" presName="vertTwo" presStyleCnt="0"/>
      <dgm:spPr/>
    </dgm:pt>
    <dgm:pt modelId="{EDE3CEE7-1279-4492-A979-5A433563F78B}" type="pres">
      <dgm:prSet presAssocID="{ACA8F5D8-51DF-42C7-A1C9-D3E0FB908708}" presName="txTwo" presStyleLbl="node2" presStyleIdx="3" presStyleCnt="4">
        <dgm:presLayoutVars>
          <dgm:chPref val="3"/>
        </dgm:presLayoutVars>
      </dgm:prSet>
      <dgm:spPr/>
    </dgm:pt>
    <dgm:pt modelId="{7009079E-5A91-486B-9190-6B48AADB3F49}" type="pres">
      <dgm:prSet presAssocID="{ACA8F5D8-51DF-42C7-A1C9-D3E0FB908708}" presName="horzTwo" presStyleCnt="0"/>
      <dgm:spPr/>
    </dgm:pt>
  </dgm:ptLst>
  <dgm:cxnLst>
    <dgm:cxn modelId="{77DD4B05-04A5-45B5-BCB9-D79FB24755B2}" type="presOf" srcId="{ADD600C5-84D7-4C0F-9141-E4FE23F35007}" destId="{B51FF123-4527-4B1D-8D23-E9840CFAF00C}" srcOrd="0" destOrd="0" presId="urn:microsoft.com/office/officeart/2005/8/layout/hierarchy4"/>
    <dgm:cxn modelId="{47EFDD21-AB38-4E8C-9FB7-A6D2368E8AA2}" srcId="{B3BC1131-385A-4C36-9DDA-CF241C29D781}" destId="{8FC974B6-4721-450C-9592-22D558640D9C}" srcOrd="1" destOrd="0" parTransId="{C0008290-18A6-4DDA-B66A-2BA53E73F3D0}" sibTransId="{11A5EFD5-F244-4EB8-9EC1-9B96AF403889}"/>
    <dgm:cxn modelId="{F4CD5C25-EB40-478C-8830-B63B10813C23}" type="presOf" srcId="{186A2C21-2B99-4C72-A6DF-DC04ADE956EC}" destId="{42FCECBE-55CB-4CB1-A985-E0AB7348CADC}" srcOrd="0" destOrd="0" presId="urn:microsoft.com/office/officeart/2005/8/layout/hierarchy4"/>
    <dgm:cxn modelId="{AD13513B-426C-4F42-B785-2F3B649F761F}" srcId="{B3BC1131-385A-4C36-9DDA-CF241C29D781}" destId="{ADD600C5-84D7-4C0F-9141-E4FE23F35007}" srcOrd="2" destOrd="0" parTransId="{D240FD52-744C-42E9-AED9-7F90538FBA50}" sibTransId="{C9CEDFE0-0F71-40AD-A1BC-E7B56604A509}"/>
    <dgm:cxn modelId="{F7B7B060-0DBA-40FA-92E6-19F032E4A666}" type="presOf" srcId="{B3BC1131-385A-4C36-9DDA-CF241C29D781}" destId="{E04E058F-6DDC-47FD-93EF-E7A63A45DDFC}" srcOrd="0" destOrd="0" presId="urn:microsoft.com/office/officeart/2005/8/layout/hierarchy4"/>
    <dgm:cxn modelId="{4EEE1A4E-D715-4759-8933-3EADF0B6A015}" srcId="{B3BC1131-385A-4C36-9DDA-CF241C29D781}" destId="{ACA8F5D8-51DF-42C7-A1C9-D3E0FB908708}" srcOrd="3" destOrd="0" parTransId="{0120F2B2-F9C8-485A-886C-1889E1325FE2}" sibTransId="{C4F732D6-AB2B-4975-B1BE-426D39C703BF}"/>
    <dgm:cxn modelId="{923FA4AF-2214-48E3-84EA-B79F6652C011}" srcId="{186A2C21-2B99-4C72-A6DF-DC04ADE956EC}" destId="{B3BC1131-385A-4C36-9DDA-CF241C29D781}" srcOrd="0" destOrd="0" parTransId="{FE579796-E412-4EBA-83EE-43B1F382791C}" sibTransId="{D0E3559F-3B51-44B8-A9AA-FE7791FA579E}"/>
    <dgm:cxn modelId="{2D38E8B4-9D8A-43AA-96A9-2C3EBDD99EF4}" type="presOf" srcId="{ACA8F5D8-51DF-42C7-A1C9-D3E0FB908708}" destId="{EDE3CEE7-1279-4492-A979-5A433563F78B}" srcOrd="0" destOrd="0" presId="urn:microsoft.com/office/officeart/2005/8/layout/hierarchy4"/>
    <dgm:cxn modelId="{6AD8A1D9-A11E-41B7-805B-E06F5DDB671C}" srcId="{B3BC1131-385A-4C36-9DDA-CF241C29D781}" destId="{F5692477-6128-4D18-88E8-1F22BD2BD711}" srcOrd="0" destOrd="0" parTransId="{472EC8AE-C1BC-49F8-9BFE-A86B31FDD0F7}" sibTransId="{6426C807-E4C8-46A8-A2F7-A07BDF5401BE}"/>
    <dgm:cxn modelId="{FE6B50E1-B0EA-46A9-ADBB-17B3B82E3259}" type="presOf" srcId="{F5692477-6128-4D18-88E8-1F22BD2BD711}" destId="{5F326B68-50D0-4D2E-863A-40588085453B}" srcOrd="0" destOrd="0" presId="urn:microsoft.com/office/officeart/2005/8/layout/hierarchy4"/>
    <dgm:cxn modelId="{EAEB62E3-26A7-4830-9B77-A4C689770261}" type="presOf" srcId="{8FC974B6-4721-450C-9592-22D558640D9C}" destId="{56EB4FDE-7EBC-43F4-A4A8-E5EE8060C942}" srcOrd="0" destOrd="0" presId="urn:microsoft.com/office/officeart/2005/8/layout/hierarchy4"/>
    <dgm:cxn modelId="{37CBC23B-94E1-4DAE-8F68-7C3658592460}" type="presParOf" srcId="{42FCECBE-55CB-4CB1-A985-E0AB7348CADC}" destId="{632DD1AB-C97D-4173-B0F3-BD6AFC8F8B4A}" srcOrd="0" destOrd="0" presId="urn:microsoft.com/office/officeart/2005/8/layout/hierarchy4"/>
    <dgm:cxn modelId="{BBC83D10-69D4-4941-96D5-25B4215F0DE4}" type="presParOf" srcId="{632DD1AB-C97D-4173-B0F3-BD6AFC8F8B4A}" destId="{E04E058F-6DDC-47FD-93EF-E7A63A45DDFC}" srcOrd="0" destOrd="0" presId="urn:microsoft.com/office/officeart/2005/8/layout/hierarchy4"/>
    <dgm:cxn modelId="{E00EFE4B-1933-403A-A284-4E3D50095487}" type="presParOf" srcId="{632DD1AB-C97D-4173-B0F3-BD6AFC8F8B4A}" destId="{7A4B1806-2AFB-4EA0-9656-783A9D7872C2}" srcOrd="1" destOrd="0" presId="urn:microsoft.com/office/officeart/2005/8/layout/hierarchy4"/>
    <dgm:cxn modelId="{45FBC43D-AFA7-496D-A585-AD332AAE9DCA}" type="presParOf" srcId="{632DD1AB-C97D-4173-B0F3-BD6AFC8F8B4A}" destId="{CF68F262-B771-42E0-8210-0CB8AB2EC6C7}" srcOrd="2" destOrd="0" presId="urn:microsoft.com/office/officeart/2005/8/layout/hierarchy4"/>
    <dgm:cxn modelId="{6723B7B9-6E61-4077-8563-586F6E7884B9}" type="presParOf" srcId="{CF68F262-B771-42E0-8210-0CB8AB2EC6C7}" destId="{1676C028-9F3B-493C-A483-55B6D0A7D441}" srcOrd="0" destOrd="0" presId="urn:microsoft.com/office/officeart/2005/8/layout/hierarchy4"/>
    <dgm:cxn modelId="{35B595B3-68A5-450A-B187-AD86F7B3A2F9}" type="presParOf" srcId="{1676C028-9F3B-493C-A483-55B6D0A7D441}" destId="{5F326B68-50D0-4D2E-863A-40588085453B}" srcOrd="0" destOrd="0" presId="urn:microsoft.com/office/officeart/2005/8/layout/hierarchy4"/>
    <dgm:cxn modelId="{76BBE3EF-521E-43FB-AC69-DE5AD7A4285B}" type="presParOf" srcId="{1676C028-9F3B-493C-A483-55B6D0A7D441}" destId="{BB8168D3-F768-4791-A005-38B9B4FAEA8A}" srcOrd="1" destOrd="0" presId="urn:microsoft.com/office/officeart/2005/8/layout/hierarchy4"/>
    <dgm:cxn modelId="{191C7645-962B-483B-9799-91784A824F43}" type="presParOf" srcId="{CF68F262-B771-42E0-8210-0CB8AB2EC6C7}" destId="{78C52B46-3884-4E94-9EE9-02935F8E3173}" srcOrd="1" destOrd="0" presId="urn:microsoft.com/office/officeart/2005/8/layout/hierarchy4"/>
    <dgm:cxn modelId="{30A3FAF5-E1DD-4E9F-AB00-148A07A6AAA2}" type="presParOf" srcId="{CF68F262-B771-42E0-8210-0CB8AB2EC6C7}" destId="{485CEC3C-06F0-4DE6-8C2C-B40CA9DEB567}" srcOrd="2" destOrd="0" presId="urn:microsoft.com/office/officeart/2005/8/layout/hierarchy4"/>
    <dgm:cxn modelId="{3AE85489-AE14-412B-976A-D719A965A991}" type="presParOf" srcId="{485CEC3C-06F0-4DE6-8C2C-B40CA9DEB567}" destId="{56EB4FDE-7EBC-43F4-A4A8-E5EE8060C942}" srcOrd="0" destOrd="0" presId="urn:microsoft.com/office/officeart/2005/8/layout/hierarchy4"/>
    <dgm:cxn modelId="{19F8A366-4170-4001-ABD3-4017E98EDDC8}" type="presParOf" srcId="{485CEC3C-06F0-4DE6-8C2C-B40CA9DEB567}" destId="{D8410562-AB35-4B38-BB0D-14A8AB825D01}" srcOrd="1" destOrd="0" presId="urn:microsoft.com/office/officeart/2005/8/layout/hierarchy4"/>
    <dgm:cxn modelId="{58CA9DE2-BD54-4768-98B9-E2BC26852CFB}" type="presParOf" srcId="{CF68F262-B771-42E0-8210-0CB8AB2EC6C7}" destId="{9A53FE70-55F2-49DB-8C02-211FD0A9C39E}" srcOrd="3" destOrd="0" presId="urn:microsoft.com/office/officeart/2005/8/layout/hierarchy4"/>
    <dgm:cxn modelId="{4EE80568-5747-40E2-ACA5-2E437574B4C9}" type="presParOf" srcId="{CF68F262-B771-42E0-8210-0CB8AB2EC6C7}" destId="{81B3EE25-A675-4801-98E0-68DB734CC9FD}" srcOrd="4" destOrd="0" presId="urn:microsoft.com/office/officeart/2005/8/layout/hierarchy4"/>
    <dgm:cxn modelId="{739F5169-E9FA-4578-9578-B9FD209B527D}" type="presParOf" srcId="{81B3EE25-A675-4801-98E0-68DB734CC9FD}" destId="{B51FF123-4527-4B1D-8D23-E9840CFAF00C}" srcOrd="0" destOrd="0" presId="urn:microsoft.com/office/officeart/2005/8/layout/hierarchy4"/>
    <dgm:cxn modelId="{F7C49A1E-6B55-40AA-860D-202B7A9FD615}" type="presParOf" srcId="{81B3EE25-A675-4801-98E0-68DB734CC9FD}" destId="{0F741F2E-CF5C-432B-92D5-179289CE703C}" srcOrd="1" destOrd="0" presId="urn:microsoft.com/office/officeart/2005/8/layout/hierarchy4"/>
    <dgm:cxn modelId="{1B6A8DC7-B765-47A1-A32D-3199A028F8D7}" type="presParOf" srcId="{CF68F262-B771-42E0-8210-0CB8AB2EC6C7}" destId="{4471976F-1951-44B2-853B-EF12B4462102}" srcOrd="5" destOrd="0" presId="urn:microsoft.com/office/officeart/2005/8/layout/hierarchy4"/>
    <dgm:cxn modelId="{E4788DB6-4618-4825-9CBA-6526BC172503}" type="presParOf" srcId="{CF68F262-B771-42E0-8210-0CB8AB2EC6C7}" destId="{510C1892-F67C-4688-B2A3-EFBAFBF9465C}" srcOrd="6" destOrd="0" presId="urn:microsoft.com/office/officeart/2005/8/layout/hierarchy4"/>
    <dgm:cxn modelId="{4CFE5423-272C-4190-ADE9-8C893F6601A0}" type="presParOf" srcId="{510C1892-F67C-4688-B2A3-EFBAFBF9465C}" destId="{EDE3CEE7-1279-4492-A979-5A433563F78B}" srcOrd="0" destOrd="0" presId="urn:microsoft.com/office/officeart/2005/8/layout/hierarchy4"/>
    <dgm:cxn modelId="{96233E23-F875-464C-8507-36292CE49E41}" type="presParOf" srcId="{510C1892-F67C-4688-B2A3-EFBAFBF9465C}" destId="{7009079E-5A91-486B-9190-6B48AADB3F49}"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5.xml><?xml version="1.0" encoding="utf-8"?>
<dgm:dataModel xmlns:dgm="http://schemas.openxmlformats.org/drawingml/2006/diagram" xmlns:a="http://schemas.openxmlformats.org/drawingml/2006/main">
  <dgm:ptLst>
    <dgm:pt modelId="{C6EE8602-D6A8-495E-A5EF-2213867F4296}"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C7009E22-8890-4671-9060-A2027476E114}">
      <dgm:prSet custT="1"/>
      <dgm:spPr/>
      <dgm:t>
        <a:bodyPr/>
        <a:lstStyle/>
        <a:p>
          <a:r>
            <a:rPr lang="en-US" sz="1600" b="1" i="0">
              <a:latin typeface="Figtree" pitchFamily="2" charset="0"/>
            </a:rPr>
            <a:t>UH awarded CHIP funding:</a:t>
          </a:r>
          <a:endParaRPr lang="en-US" sz="1600" b="1">
            <a:latin typeface="Figtree" pitchFamily="2" charset="0"/>
          </a:endParaRPr>
        </a:p>
      </dgm:t>
    </dgm:pt>
    <dgm:pt modelId="{0B0B37E7-AC86-4771-8293-58EF3CE0589B}" type="parTrans" cxnId="{16204D4F-7321-46F7-B05A-BCCF7EAEEDE6}">
      <dgm:prSet/>
      <dgm:spPr/>
      <dgm:t>
        <a:bodyPr/>
        <a:lstStyle/>
        <a:p>
          <a:endParaRPr lang="en-US"/>
        </a:p>
      </dgm:t>
    </dgm:pt>
    <dgm:pt modelId="{2125E1EB-C1B0-4B5F-9D7F-FCA05350159A}" type="sibTrans" cxnId="{16204D4F-7321-46F7-B05A-BCCF7EAEEDE6}">
      <dgm:prSet/>
      <dgm:spPr/>
      <dgm:t>
        <a:bodyPr/>
        <a:lstStyle/>
        <a:p>
          <a:endParaRPr lang="en-US"/>
        </a:p>
      </dgm:t>
    </dgm:pt>
    <dgm:pt modelId="{95F2BCAE-7611-4E90-BB45-658F24F6723E}">
      <dgm:prSet custT="1"/>
      <dgm:spPr/>
      <dgm:t>
        <a:bodyPr/>
        <a:lstStyle/>
        <a:p>
          <a:r>
            <a:rPr lang="en-US" sz="1600" b="1" i="0">
              <a:latin typeface="Figtree" pitchFamily="2" charset="0"/>
            </a:rPr>
            <a:t>System of Care awarded funding:</a:t>
          </a:r>
        </a:p>
      </dgm:t>
    </dgm:pt>
    <dgm:pt modelId="{A0A9AD18-7FA8-4C31-B2F4-1DFEED603009}" type="parTrans" cxnId="{47833CD1-29AB-4331-BA18-07A6BC92C59C}">
      <dgm:prSet/>
      <dgm:spPr/>
      <dgm:t>
        <a:bodyPr/>
        <a:lstStyle/>
        <a:p>
          <a:endParaRPr lang="en-US"/>
        </a:p>
      </dgm:t>
    </dgm:pt>
    <dgm:pt modelId="{AD9720D8-8339-40F0-8B9F-B8C9EF5CB85E}" type="sibTrans" cxnId="{47833CD1-29AB-4331-BA18-07A6BC92C59C}">
      <dgm:prSet/>
      <dgm:spPr/>
      <dgm:t>
        <a:bodyPr/>
        <a:lstStyle/>
        <a:p>
          <a:endParaRPr lang="en-US"/>
        </a:p>
      </dgm:t>
    </dgm:pt>
    <dgm:pt modelId="{6279CB26-66D3-4E31-9062-58E28FA2B3EF}">
      <dgm:prSet custT="1"/>
      <dgm:spPr/>
      <dgm:t>
        <a:bodyPr/>
        <a:lstStyle/>
        <a:p>
          <a:r>
            <a:rPr lang="en-US" sz="1200" b="1" i="0">
              <a:solidFill>
                <a:schemeClr val="bg2"/>
              </a:solidFill>
              <a:latin typeface="Figtree" pitchFamily="2" charset="0"/>
            </a:rPr>
            <a:t>$22,500 to FEATT</a:t>
          </a:r>
          <a:r>
            <a:rPr lang="en-US" sz="1200" b="0" i="0">
              <a:solidFill>
                <a:schemeClr val="bg2"/>
              </a:solidFill>
              <a:latin typeface="Figtree" pitchFamily="2" charset="0"/>
            </a:rPr>
            <a:t> to provide I/DD trainings for parents and community partners.</a:t>
          </a:r>
          <a:endParaRPr lang="en-US" sz="1200">
            <a:solidFill>
              <a:schemeClr val="bg2"/>
            </a:solidFill>
            <a:latin typeface="Figtree" pitchFamily="2" charset="0"/>
          </a:endParaRPr>
        </a:p>
      </dgm:t>
    </dgm:pt>
    <dgm:pt modelId="{DE5DCDB8-2A65-4716-8CCC-54606CA75538}" type="parTrans" cxnId="{E2720F2B-63C0-4B64-B975-8C43DC47A24B}">
      <dgm:prSet/>
      <dgm:spPr/>
      <dgm:t>
        <a:bodyPr/>
        <a:lstStyle/>
        <a:p>
          <a:endParaRPr lang="en-US"/>
        </a:p>
      </dgm:t>
    </dgm:pt>
    <dgm:pt modelId="{DFC4C87E-3705-4CAD-B0A4-FE3332D51F18}" type="sibTrans" cxnId="{E2720F2B-63C0-4B64-B975-8C43DC47A24B}">
      <dgm:prSet/>
      <dgm:spPr/>
      <dgm:t>
        <a:bodyPr/>
        <a:lstStyle/>
        <a:p>
          <a:endParaRPr lang="en-US"/>
        </a:p>
      </dgm:t>
    </dgm:pt>
    <dgm:pt modelId="{4008C21D-E6E8-489E-8F3B-5CAD252C7CCB}">
      <dgm:prSet custT="1"/>
      <dgm:spPr/>
      <dgm:t>
        <a:bodyPr/>
        <a:lstStyle/>
        <a:p>
          <a:r>
            <a:rPr lang="en-US" sz="1200" b="1" i="0">
              <a:solidFill>
                <a:schemeClr val="bg2"/>
              </a:solidFill>
              <a:latin typeface="Figtree" pitchFamily="2" charset="0"/>
            </a:rPr>
            <a:t>$4,500 to Douglas CARES</a:t>
          </a:r>
          <a:r>
            <a:rPr lang="en-US" sz="1200" b="0" i="0">
              <a:solidFill>
                <a:schemeClr val="bg2"/>
              </a:solidFill>
              <a:latin typeface="Figtree" pitchFamily="2" charset="0"/>
            </a:rPr>
            <a:t> to provide a two-day “Strengthening Families” training to Douglas CARES and DESD staff. This included blended funding across all partner organizations totaling $11,320.00.</a:t>
          </a:r>
          <a:endParaRPr lang="en-US" sz="1200">
            <a:solidFill>
              <a:schemeClr val="bg2"/>
            </a:solidFill>
            <a:latin typeface="Figtree" pitchFamily="2" charset="0"/>
          </a:endParaRPr>
        </a:p>
      </dgm:t>
    </dgm:pt>
    <dgm:pt modelId="{37B843DE-3AC9-4B72-B180-A367834E41E5}" type="parTrans" cxnId="{C68747BA-8295-4359-867B-3AC63CB53864}">
      <dgm:prSet/>
      <dgm:spPr/>
      <dgm:t>
        <a:bodyPr/>
        <a:lstStyle/>
        <a:p>
          <a:endParaRPr lang="en-US"/>
        </a:p>
      </dgm:t>
    </dgm:pt>
    <dgm:pt modelId="{9E8D7ABE-C05C-48FC-8846-86A4B6006127}" type="sibTrans" cxnId="{C68747BA-8295-4359-867B-3AC63CB53864}">
      <dgm:prSet/>
      <dgm:spPr/>
      <dgm:t>
        <a:bodyPr/>
        <a:lstStyle/>
        <a:p>
          <a:endParaRPr lang="en-US"/>
        </a:p>
      </dgm:t>
    </dgm:pt>
    <dgm:pt modelId="{9852799D-A8C4-4CAD-AC91-44E595DF8A71}">
      <dgm:prSet custT="1"/>
      <dgm:spPr/>
      <dgm:t>
        <a:bodyPr/>
        <a:lstStyle/>
        <a:p>
          <a:r>
            <a:rPr lang="en-US" sz="1200" b="1" i="0">
              <a:solidFill>
                <a:schemeClr val="bg2"/>
              </a:solidFill>
              <a:latin typeface="Figtree" pitchFamily="2" charset="0"/>
            </a:rPr>
            <a:t>$22,500 to Douglas ESD </a:t>
          </a:r>
          <a:r>
            <a:rPr lang="en-US" sz="1200" b="0" i="0">
              <a:solidFill>
                <a:schemeClr val="bg2"/>
              </a:solidFill>
              <a:latin typeface="Figtree" pitchFamily="2" charset="0"/>
            </a:rPr>
            <a:t>to develop LGBTQIA+ and BIPOC Affinity Groups </a:t>
          </a:r>
          <a:endParaRPr lang="en-US" sz="1200" b="0">
            <a:solidFill>
              <a:schemeClr val="bg2"/>
            </a:solidFill>
            <a:latin typeface="Figtree" pitchFamily="2" charset="0"/>
          </a:endParaRPr>
        </a:p>
      </dgm:t>
    </dgm:pt>
    <dgm:pt modelId="{FABFE945-E077-4092-BD6D-2D2FC24D7D4E}" type="parTrans" cxnId="{3AAF7D38-3402-426F-A7CA-1F15AC976D4A}">
      <dgm:prSet/>
      <dgm:spPr/>
    </dgm:pt>
    <dgm:pt modelId="{D389C1E2-482E-4F3A-B84A-18F0009AADF2}" type="sibTrans" cxnId="{3AAF7D38-3402-426F-A7CA-1F15AC976D4A}">
      <dgm:prSet/>
      <dgm:spPr/>
    </dgm:pt>
    <dgm:pt modelId="{81B75CD5-65C4-4859-B702-A27169DF7515}">
      <dgm:prSet custT="1"/>
      <dgm:spPr/>
      <dgm:t>
        <a:bodyPr/>
        <a:lstStyle/>
        <a:p>
          <a:r>
            <a:rPr lang="en-US" sz="1200" b="1" i="0">
              <a:solidFill>
                <a:schemeClr val="bg2"/>
              </a:solidFill>
              <a:latin typeface="Figtree" pitchFamily="2" charset="0"/>
            </a:rPr>
            <a:t>$2,820 to Peace at Home </a:t>
          </a:r>
          <a:r>
            <a:rPr lang="en-US" sz="1200" b="0" i="0">
              <a:solidFill>
                <a:schemeClr val="bg2"/>
              </a:solidFill>
              <a:latin typeface="Figtree" pitchFamily="2" charset="0"/>
            </a:rPr>
            <a:t>for culturally specific services for Latinx Survivors of domestic violence to increase awareness and access through outreach. Additionally, they provided support groups, focusing on healthy relationships, healing from trauma and recognizing resilience.</a:t>
          </a:r>
          <a:endParaRPr lang="en-US" sz="1200">
            <a:solidFill>
              <a:schemeClr val="bg2"/>
            </a:solidFill>
            <a:latin typeface="Figtree" pitchFamily="2" charset="0"/>
          </a:endParaRPr>
        </a:p>
      </dgm:t>
    </dgm:pt>
    <dgm:pt modelId="{5E49555A-5C13-44B3-A82E-DF20211B850B}" type="parTrans" cxnId="{C9D30E7F-F288-46A5-A1F7-284C7FFC1286}">
      <dgm:prSet/>
      <dgm:spPr/>
    </dgm:pt>
    <dgm:pt modelId="{67DA3B75-B20D-4A1E-84AF-5BA95D260806}" type="sibTrans" cxnId="{C9D30E7F-F288-46A5-A1F7-284C7FFC1286}">
      <dgm:prSet/>
      <dgm:spPr/>
    </dgm:pt>
    <dgm:pt modelId="{4072600F-672F-4896-AC73-2F256DE9F866}" type="pres">
      <dgm:prSet presAssocID="{C6EE8602-D6A8-495E-A5EF-2213867F4296}" presName="linear" presStyleCnt="0">
        <dgm:presLayoutVars>
          <dgm:animLvl val="lvl"/>
          <dgm:resizeHandles val="exact"/>
        </dgm:presLayoutVars>
      </dgm:prSet>
      <dgm:spPr/>
    </dgm:pt>
    <dgm:pt modelId="{46D5F3DC-8188-437F-A30D-E9951E2EC7B5}" type="pres">
      <dgm:prSet presAssocID="{C7009E22-8890-4671-9060-A2027476E114}" presName="parentText" presStyleLbl="node1" presStyleIdx="0" presStyleCnt="2" custScaleY="59399">
        <dgm:presLayoutVars>
          <dgm:chMax val="0"/>
          <dgm:bulletEnabled val="1"/>
        </dgm:presLayoutVars>
      </dgm:prSet>
      <dgm:spPr/>
    </dgm:pt>
    <dgm:pt modelId="{BE32BE1E-9AF8-481B-BBEE-13671204776C}" type="pres">
      <dgm:prSet presAssocID="{C7009E22-8890-4671-9060-A2027476E114}" presName="childText" presStyleLbl="revTx" presStyleIdx="0" presStyleCnt="2">
        <dgm:presLayoutVars>
          <dgm:bulletEnabled val="1"/>
        </dgm:presLayoutVars>
      </dgm:prSet>
      <dgm:spPr/>
    </dgm:pt>
    <dgm:pt modelId="{FF53CB02-4257-4850-ADA9-91CE2C017484}" type="pres">
      <dgm:prSet presAssocID="{95F2BCAE-7611-4E90-BB45-658F24F6723E}" presName="parentText" presStyleLbl="node1" presStyleIdx="1" presStyleCnt="2" custScaleY="52844">
        <dgm:presLayoutVars>
          <dgm:chMax val="0"/>
          <dgm:bulletEnabled val="1"/>
        </dgm:presLayoutVars>
      </dgm:prSet>
      <dgm:spPr/>
    </dgm:pt>
    <dgm:pt modelId="{FC1DCC70-352A-4D9F-BCD4-60F8C77C5FF3}" type="pres">
      <dgm:prSet presAssocID="{95F2BCAE-7611-4E90-BB45-658F24F6723E}" presName="childText" presStyleLbl="revTx" presStyleIdx="1" presStyleCnt="2">
        <dgm:presLayoutVars>
          <dgm:bulletEnabled val="1"/>
        </dgm:presLayoutVars>
      </dgm:prSet>
      <dgm:spPr/>
    </dgm:pt>
  </dgm:ptLst>
  <dgm:cxnLst>
    <dgm:cxn modelId="{5132F109-45FC-4E3F-8076-CFC3622C35A0}" type="presOf" srcId="{81B75CD5-65C4-4859-B702-A27169DF7515}" destId="{BE32BE1E-9AF8-481B-BBEE-13671204776C}" srcOrd="0" destOrd="0" presId="urn:microsoft.com/office/officeart/2005/8/layout/vList2"/>
    <dgm:cxn modelId="{1094CA0F-BB36-4223-8786-E4F8AFE9C256}" type="presOf" srcId="{95F2BCAE-7611-4E90-BB45-658F24F6723E}" destId="{FF53CB02-4257-4850-ADA9-91CE2C017484}" srcOrd="0" destOrd="0" presId="urn:microsoft.com/office/officeart/2005/8/layout/vList2"/>
    <dgm:cxn modelId="{E2720F2B-63C0-4B64-B975-8C43DC47A24B}" srcId="{95F2BCAE-7611-4E90-BB45-658F24F6723E}" destId="{6279CB26-66D3-4E31-9062-58E28FA2B3EF}" srcOrd="1" destOrd="0" parTransId="{DE5DCDB8-2A65-4716-8CCC-54606CA75538}" sibTransId="{DFC4C87E-3705-4CAD-B0A4-FE3332D51F18}"/>
    <dgm:cxn modelId="{3AAF7D38-3402-426F-A7CA-1F15AC976D4A}" srcId="{95F2BCAE-7611-4E90-BB45-658F24F6723E}" destId="{9852799D-A8C4-4CAD-AC91-44E595DF8A71}" srcOrd="0" destOrd="0" parTransId="{FABFE945-E077-4092-BD6D-2D2FC24D7D4E}" sibTransId="{D389C1E2-482E-4F3A-B84A-18F0009AADF2}"/>
    <dgm:cxn modelId="{F927743C-043E-4FED-90A7-6A732E32469A}" type="presOf" srcId="{9852799D-A8C4-4CAD-AC91-44E595DF8A71}" destId="{FC1DCC70-352A-4D9F-BCD4-60F8C77C5FF3}" srcOrd="0" destOrd="0" presId="urn:microsoft.com/office/officeart/2005/8/layout/vList2"/>
    <dgm:cxn modelId="{86C8D169-1E5B-4257-A77E-E29BABB53878}" type="presOf" srcId="{C7009E22-8890-4671-9060-A2027476E114}" destId="{46D5F3DC-8188-437F-A30D-E9951E2EC7B5}" srcOrd="0" destOrd="0" presId="urn:microsoft.com/office/officeart/2005/8/layout/vList2"/>
    <dgm:cxn modelId="{16204D4F-7321-46F7-B05A-BCCF7EAEEDE6}" srcId="{C6EE8602-D6A8-495E-A5EF-2213867F4296}" destId="{C7009E22-8890-4671-9060-A2027476E114}" srcOrd="0" destOrd="0" parTransId="{0B0B37E7-AC86-4771-8293-58EF3CE0589B}" sibTransId="{2125E1EB-C1B0-4B5F-9D7F-FCA05350159A}"/>
    <dgm:cxn modelId="{C9D30E7F-F288-46A5-A1F7-284C7FFC1286}" srcId="{C7009E22-8890-4671-9060-A2027476E114}" destId="{81B75CD5-65C4-4859-B702-A27169DF7515}" srcOrd="0" destOrd="0" parTransId="{5E49555A-5C13-44B3-A82E-DF20211B850B}" sibTransId="{67DA3B75-B20D-4A1E-84AF-5BA95D260806}"/>
    <dgm:cxn modelId="{A3A6F299-DEDE-4B5B-B525-7C25A0396715}" type="presOf" srcId="{6279CB26-66D3-4E31-9062-58E28FA2B3EF}" destId="{FC1DCC70-352A-4D9F-BCD4-60F8C77C5FF3}" srcOrd="0" destOrd="1" presId="urn:microsoft.com/office/officeart/2005/8/layout/vList2"/>
    <dgm:cxn modelId="{C68747BA-8295-4359-867B-3AC63CB53864}" srcId="{95F2BCAE-7611-4E90-BB45-658F24F6723E}" destId="{4008C21D-E6E8-489E-8F3B-5CAD252C7CCB}" srcOrd="2" destOrd="0" parTransId="{37B843DE-3AC9-4B72-B180-A367834E41E5}" sibTransId="{9E8D7ABE-C05C-48FC-8846-86A4B6006127}"/>
    <dgm:cxn modelId="{90763CC9-EEA6-4109-AE77-518AED39A795}" type="presOf" srcId="{4008C21D-E6E8-489E-8F3B-5CAD252C7CCB}" destId="{FC1DCC70-352A-4D9F-BCD4-60F8C77C5FF3}" srcOrd="0" destOrd="2" presId="urn:microsoft.com/office/officeart/2005/8/layout/vList2"/>
    <dgm:cxn modelId="{47833CD1-29AB-4331-BA18-07A6BC92C59C}" srcId="{C6EE8602-D6A8-495E-A5EF-2213867F4296}" destId="{95F2BCAE-7611-4E90-BB45-658F24F6723E}" srcOrd="1" destOrd="0" parTransId="{A0A9AD18-7FA8-4C31-B2F4-1DFEED603009}" sibTransId="{AD9720D8-8339-40F0-8B9F-B8C9EF5CB85E}"/>
    <dgm:cxn modelId="{8B7507FC-371C-4386-9254-9AED55DBBE6F}" type="presOf" srcId="{C6EE8602-D6A8-495E-A5EF-2213867F4296}" destId="{4072600F-672F-4896-AC73-2F256DE9F866}" srcOrd="0" destOrd="0" presId="urn:microsoft.com/office/officeart/2005/8/layout/vList2"/>
    <dgm:cxn modelId="{A522932D-99BD-4AE1-955A-3C4480A75712}" type="presParOf" srcId="{4072600F-672F-4896-AC73-2F256DE9F866}" destId="{46D5F3DC-8188-437F-A30D-E9951E2EC7B5}" srcOrd="0" destOrd="0" presId="urn:microsoft.com/office/officeart/2005/8/layout/vList2"/>
    <dgm:cxn modelId="{A21FDFD6-4D15-4937-922F-3C577D6F84AE}" type="presParOf" srcId="{4072600F-672F-4896-AC73-2F256DE9F866}" destId="{BE32BE1E-9AF8-481B-BBEE-13671204776C}" srcOrd="1" destOrd="0" presId="urn:microsoft.com/office/officeart/2005/8/layout/vList2"/>
    <dgm:cxn modelId="{5AB2806B-FC4B-4320-AA0A-7F141F49E445}" type="presParOf" srcId="{4072600F-672F-4896-AC73-2F256DE9F866}" destId="{FF53CB02-4257-4850-ADA9-91CE2C017484}" srcOrd="2" destOrd="0" presId="urn:microsoft.com/office/officeart/2005/8/layout/vList2"/>
    <dgm:cxn modelId="{ACF8B7F8-A07C-4070-ADDE-71744D9A783E}" type="presParOf" srcId="{4072600F-672F-4896-AC73-2F256DE9F866}" destId="{FC1DCC70-352A-4D9F-BCD4-60F8C77C5FF3}"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6.xml><?xml version="1.0" encoding="utf-8"?>
<dgm:dataModel xmlns:dgm="http://schemas.openxmlformats.org/drawingml/2006/diagram" xmlns:a="http://schemas.openxmlformats.org/drawingml/2006/main">
  <dgm:ptLst>
    <dgm:pt modelId="{C08AC968-27C7-479E-81DA-F4511BE3BDE3}" type="doc">
      <dgm:prSet loTypeId="urn:microsoft.com/office/officeart/2005/8/layout/target2" loCatId="relationship" qsTypeId="urn:microsoft.com/office/officeart/2005/8/quickstyle/simple1" qsCatId="simple" csTypeId="urn:microsoft.com/office/officeart/2005/8/colors/accent0_3" csCatId="mainScheme" phldr="1"/>
      <dgm:spPr/>
      <dgm:t>
        <a:bodyPr/>
        <a:lstStyle/>
        <a:p>
          <a:endParaRPr lang="en-US"/>
        </a:p>
      </dgm:t>
    </dgm:pt>
    <dgm:pt modelId="{1F290633-A44C-4E52-B2B6-36BDEFB48B62}">
      <dgm:prSet custT="1"/>
      <dgm:spPr/>
      <dgm:t>
        <a:bodyPr/>
        <a:lstStyle/>
        <a:p>
          <a:pPr algn="ctr"/>
          <a:r>
            <a:rPr lang="en-US" sz="3200" b="1" i="0">
              <a:solidFill>
                <a:schemeClr val="bg1"/>
              </a:solidFill>
              <a:latin typeface="Bitter" pitchFamily="2" charset="0"/>
            </a:rPr>
            <a:t>12 applicants received HCI Scholarships from Umpqua Health in 2024</a:t>
          </a:r>
          <a:r>
            <a:rPr lang="en-US" sz="3200" b="0" i="0">
              <a:solidFill>
                <a:schemeClr val="bg1"/>
              </a:solidFill>
              <a:latin typeface="Bitter" pitchFamily="2" charset="0"/>
            </a:rPr>
            <a:t>: </a:t>
          </a:r>
          <a:endParaRPr lang="en-US" sz="3200">
            <a:solidFill>
              <a:schemeClr val="bg1"/>
            </a:solidFill>
            <a:latin typeface="Bitter" pitchFamily="2" charset="0"/>
          </a:endParaRPr>
        </a:p>
      </dgm:t>
    </dgm:pt>
    <dgm:pt modelId="{E2959C2C-5738-444D-BC05-0251D53BDD06}" type="parTrans" cxnId="{1C2A3F4E-2B49-4CEB-A297-FE3FCB1978DA}">
      <dgm:prSet/>
      <dgm:spPr/>
      <dgm:t>
        <a:bodyPr/>
        <a:lstStyle/>
        <a:p>
          <a:endParaRPr lang="en-US"/>
        </a:p>
      </dgm:t>
    </dgm:pt>
    <dgm:pt modelId="{C1F7477E-D9B4-41B3-B008-AB3C6DAD8212}" type="sibTrans" cxnId="{1C2A3F4E-2B49-4CEB-A297-FE3FCB1978DA}">
      <dgm:prSet/>
      <dgm:spPr/>
      <dgm:t>
        <a:bodyPr/>
        <a:lstStyle/>
        <a:p>
          <a:endParaRPr lang="en-US"/>
        </a:p>
      </dgm:t>
    </dgm:pt>
    <dgm:pt modelId="{649088A1-DB18-4CB8-8D8D-41CAC2F61082}">
      <dgm:prSet custT="1"/>
      <dgm:spPr/>
      <dgm:t>
        <a:bodyPr/>
        <a:lstStyle/>
        <a:p>
          <a:pPr algn="ctr"/>
          <a:r>
            <a:rPr lang="en-US" sz="1200" b="0" i="0">
              <a:solidFill>
                <a:schemeClr val="bg2"/>
              </a:solidFill>
              <a:latin typeface="Bitter" pitchFamily="2" charset="0"/>
            </a:rPr>
            <a:t>5 are now on the Oregon HCI registry</a:t>
          </a:r>
          <a:endParaRPr lang="en-US" sz="1200" b="0">
            <a:solidFill>
              <a:schemeClr val="bg2"/>
            </a:solidFill>
            <a:latin typeface="Bitter" pitchFamily="2" charset="0"/>
          </a:endParaRPr>
        </a:p>
      </dgm:t>
    </dgm:pt>
    <dgm:pt modelId="{822BFD80-199F-40AE-981A-1F79CD7BE609}" type="parTrans" cxnId="{471D3ACD-D117-4749-9DCC-ABE40DD65D51}">
      <dgm:prSet/>
      <dgm:spPr/>
      <dgm:t>
        <a:bodyPr/>
        <a:lstStyle/>
        <a:p>
          <a:endParaRPr lang="en-US"/>
        </a:p>
      </dgm:t>
    </dgm:pt>
    <dgm:pt modelId="{AF3AC65D-354D-448D-B75A-F03C3869D6B3}" type="sibTrans" cxnId="{471D3ACD-D117-4749-9DCC-ABE40DD65D51}">
      <dgm:prSet/>
      <dgm:spPr/>
      <dgm:t>
        <a:bodyPr/>
        <a:lstStyle/>
        <a:p>
          <a:endParaRPr lang="en-US"/>
        </a:p>
      </dgm:t>
    </dgm:pt>
    <dgm:pt modelId="{394CC518-E103-498F-9D3E-764D7E414E8B}">
      <dgm:prSet custT="1"/>
      <dgm:spPr/>
      <dgm:t>
        <a:bodyPr/>
        <a:lstStyle/>
        <a:p>
          <a:pPr algn="l"/>
          <a:r>
            <a:rPr lang="en-US" sz="1200" b="0" i="0">
              <a:solidFill>
                <a:schemeClr val="bg2"/>
              </a:solidFill>
              <a:latin typeface="Bitter" pitchFamily="2" charset="0"/>
            </a:rPr>
            <a:t>3 Spanish</a:t>
          </a:r>
          <a:endParaRPr lang="en-US" sz="1200" b="0">
            <a:solidFill>
              <a:schemeClr val="bg2"/>
            </a:solidFill>
            <a:latin typeface="Bitter" pitchFamily="2" charset="0"/>
          </a:endParaRPr>
        </a:p>
      </dgm:t>
    </dgm:pt>
    <dgm:pt modelId="{3D23364D-5036-40F7-B08B-C63B532505C1}" type="parTrans" cxnId="{89BC0653-08B5-41A0-BE11-6AD72325404B}">
      <dgm:prSet/>
      <dgm:spPr/>
      <dgm:t>
        <a:bodyPr/>
        <a:lstStyle/>
        <a:p>
          <a:endParaRPr lang="en-US"/>
        </a:p>
      </dgm:t>
    </dgm:pt>
    <dgm:pt modelId="{F572DB86-864A-4DD1-9E95-4EA2D02DCD5A}" type="sibTrans" cxnId="{89BC0653-08B5-41A0-BE11-6AD72325404B}">
      <dgm:prSet/>
      <dgm:spPr/>
      <dgm:t>
        <a:bodyPr/>
        <a:lstStyle/>
        <a:p>
          <a:endParaRPr lang="en-US"/>
        </a:p>
      </dgm:t>
    </dgm:pt>
    <dgm:pt modelId="{A273F296-6579-49F4-9A89-B7F1B806AB3A}">
      <dgm:prSet custT="1"/>
      <dgm:spPr/>
      <dgm:t>
        <a:bodyPr/>
        <a:lstStyle/>
        <a:p>
          <a:pPr algn="ctr"/>
          <a:r>
            <a:rPr lang="en-US" sz="1200" b="0" i="0">
              <a:solidFill>
                <a:schemeClr val="bg2"/>
              </a:solidFill>
              <a:latin typeface="Bitter" pitchFamily="2" charset="0"/>
            </a:rPr>
            <a:t>7 completed training and are pending registry approval </a:t>
          </a:r>
          <a:endParaRPr lang="en-US" sz="1200" b="0">
            <a:solidFill>
              <a:schemeClr val="bg2"/>
            </a:solidFill>
            <a:latin typeface="Bitter" pitchFamily="2" charset="0"/>
          </a:endParaRPr>
        </a:p>
      </dgm:t>
    </dgm:pt>
    <dgm:pt modelId="{3863C2BA-761B-4235-8D88-C7D2C2B74AF0}" type="parTrans" cxnId="{C9C6D111-C977-46F5-944A-0F2B1683C17F}">
      <dgm:prSet/>
      <dgm:spPr/>
      <dgm:t>
        <a:bodyPr/>
        <a:lstStyle/>
        <a:p>
          <a:endParaRPr lang="en-US"/>
        </a:p>
      </dgm:t>
    </dgm:pt>
    <dgm:pt modelId="{741062B9-F7B0-4FFB-A675-380016A9D653}" type="sibTrans" cxnId="{C9C6D111-C977-46F5-944A-0F2B1683C17F}">
      <dgm:prSet/>
      <dgm:spPr/>
      <dgm:t>
        <a:bodyPr/>
        <a:lstStyle/>
        <a:p>
          <a:endParaRPr lang="en-US"/>
        </a:p>
      </dgm:t>
    </dgm:pt>
    <dgm:pt modelId="{1750C54E-488F-4FC2-8914-4C22476144D4}">
      <dgm:prSet custT="1"/>
      <dgm:spPr/>
      <dgm:t>
        <a:bodyPr/>
        <a:lstStyle/>
        <a:p>
          <a:pPr algn="l"/>
          <a:r>
            <a:rPr lang="en-US" sz="1200" b="0" i="0">
              <a:solidFill>
                <a:schemeClr val="bg2"/>
              </a:solidFill>
              <a:latin typeface="Bitter" pitchFamily="2" charset="0"/>
            </a:rPr>
            <a:t>4 Spanish</a:t>
          </a:r>
          <a:endParaRPr lang="en-US" sz="1200" b="0">
            <a:solidFill>
              <a:schemeClr val="bg2"/>
            </a:solidFill>
            <a:latin typeface="Bitter" pitchFamily="2" charset="0"/>
          </a:endParaRPr>
        </a:p>
      </dgm:t>
    </dgm:pt>
    <dgm:pt modelId="{0428F01B-4CD2-4718-80B4-DBE6C8ED6692}" type="parTrans" cxnId="{82D7D229-861F-455E-A078-28275E3F692D}">
      <dgm:prSet/>
      <dgm:spPr/>
      <dgm:t>
        <a:bodyPr/>
        <a:lstStyle/>
        <a:p>
          <a:endParaRPr lang="en-US"/>
        </a:p>
      </dgm:t>
    </dgm:pt>
    <dgm:pt modelId="{2D4DED69-44D9-4241-8B29-4EE68F3DF570}" type="sibTrans" cxnId="{82D7D229-861F-455E-A078-28275E3F692D}">
      <dgm:prSet/>
      <dgm:spPr/>
      <dgm:t>
        <a:bodyPr/>
        <a:lstStyle/>
        <a:p>
          <a:endParaRPr lang="en-US"/>
        </a:p>
      </dgm:t>
    </dgm:pt>
    <dgm:pt modelId="{32A411EE-94A0-4851-8E2A-149714BC1669}">
      <dgm:prSet custT="1"/>
      <dgm:spPr/>
      <dgm:t>
        <a:bodyPr/>
        <a:lstStyle/>
        <a:p>
          <a:r>
            <a:rPr lang="en-US" sz="1200" b="0" i="0">
              <a:solidFill>
                <a:schemeClr val="bg2"/>
              </a:solidFill>
              <a:latin typeface="Bitter" pitchFamily="2" charset="0"/>
            </a:rPr>
            <a:t>2 applicants are from a behavioral health organization and offer in-language counseling</a:t>
          </a:r>
          <a:endParaRPr lang="en-US" sz="1200" b="0">
            <a:solidFill>
              <a:schemeClr val="bg2"/>
            </a:solidFill>
            <a:latin typeface="Bitter" pitchFamily="2" charset="0"/>
          </a:endParaRPr>
        </a:p>
      </dgm:t>
    </dgm:pt>
    <dgm:pt modelId="{DC8A9986-C37A-4D48-A06C-D4D704E87219}" type="parTrans" cxnId="{0C02D8BF-D23D-4FD9-BCEA-C8F89A6A7409}">
      <dgm:prSet/>
      <dgm:spPr/>
      <dgm:t>
        <a:bodyPr/>
        <a:lstStyle/>
        <a:p>
          <a:endParaRPr lang="en-US"/>
        </a:p>
      </dgm:t>
    </dgm:pt>
    <dgm:pt modelId="{D5122A65-4634-4E69-91F1-ABDAEF0DFC31}" type="sibTrans" cxnId="{0C02D8BF-D23D-4FD9-BCEA-C8F89A6A7409}">
      <dgm:prSet/>
      <dgm:spPr/>
      <dgm:t>
        <a:bodyPr/>
        <a:lstStyle/>
        <a:p>
          <a:endParaRPr lang="en-US"/>
        </a:p>
      </dgm:t>
    </dgm:pt>
    <dgm:pt modelId="{9711C8F3-9752-4A78-8AC4-EFFA389DC3F2}">
      <dgm:prSet custT="1"/>
      <dgm:spPr/>
      <dgm:t>
        <a:bodyPr/>
        <a:lstStyle/>
        <a:p>
          <a:r>
            <a:rPr lang="en-US" sz="1200" b="0" i="0">
              <a:solidFill>
                <a:schemeClr val="bg2"/>
              </a:solidFill>
              <a:latin typeface="Bitter" pitchFamily="2" charset="0"/>
            </a:rPr>
            <a:t>4 applicants are from a behavioral health integrated clinic</a:t>
          </a:r>
          <a:endParaRPr lang="en-US" sz="1200" b="0">
            <a:solidFill>
              <a:schemeClr val="bg2"/>
            </a:solidFill>
            <a:latin typeface="Bitter" pitchFamily="2" charset="0"/>
          </a:endParaRPr>
        </a:p>
      </dgm:t>
    </dgm:pt>
    <dgm:pt modelId="{3C65E83E-E159-441F-87E8-CFEFBB2BA602}" type="parTrans" cxnId="{229561E5-49D7-4EA7-A633-50E2EC062E55}">
      <dgm:prSet/>
      <dgm:spPr/>
      <dgm:t>
        <a:bodyPr/>
        <a:lstStyle/>
        <a:p>
          <a:endParaRPr lang="en-US"/>
        </a:p>
      </dgm:t>
    </dgm:pt>
    <dgm:pt modelId="{C40EDE80-1DC3-48F7-A031-13149A8FCA1B}" type="sibTrans" cxnId="{229561E5-49D7-4EA7-A633-50E2EC062E55}">
      <dgm:prSet/>
      <dgm:spPr/>
      <dgm:t>
        <a:bodyPr/>
        <a:lstStyle/>
        <a:p>
          <a:endParaRPr lang="en-US"/>
        </a:p>
      </dgm:t>
    </dgm:pt>
    <dgm:pt modelId="{ACC08AB0-ACE8-4FD5-A4C6-929222D07C60}">
      <dgm:prSet custT="1"/>
      <dgm:spPr/>
      <dgm:t>
        <a:bodyPr/>
        <a:lstStyle/>
        <a:p>
          <a:pPr algn="l"/>
          <a:r>
            <a:rPr lang="en-US" sz="1200" b="0" i="0">
              <a:solidFill>
                <a:schemeClr val="bg2"/>
              </a:solidFill>
              <a:latin typeface="Bitter" pitchFamily="2" charset="0"/>
            </a:rPr>
            <a:t>1 Hindi</a:t>
          </a:r>
          <a:endParaRPr lang="en-US" sz="1200" b="0">
            <a:solidFill>
              <a:schemeClr val="bg2"/>
            </a:solidFill>
            <a:latin typeface="Bitter" pitchFamily="2" charset="0"/>
          </a:endParaRPr>
        </a:p>
      </dgm:t>
    </dgm:pt>
    <dgm:pt modelId="{B9E1E341-632A-491B-99A7-6B2081ADA2A3}" type="parTrans" cxnId="{30CABA7E-7DCF-4295-9BB9-172A6B1FF915}">
      <dgm:prSet/>
      <dgm:spPr/>
      <dgm:t>
        <a:bodyPr/>
        <a:lstStyle/>
        <a:p>
          <a:endParaRPr lang="en-US"/>
        </a:p>
      </dgm:t>
    </dgm:pt>
    <dgm:pt modelId="{6C13DD16-368F-4684-B8D6-82F952E745E0}" type="sibTrans" cxnId="{30CABA7E-7DCF-4295-9BB9-172A6B1FF915}">
      <dgm:prSet/>
      <dgm:spPr/>
      <dgm:t>
        <a:bodyPr/>
        <a:lstStyle/>
        <a:p>
          <a:endParaRPr lang="en-US"/>
        </a:p>
      </dgm:t>
    </dgm:pt>
    <dgm:pt modelId="{9CB07541-5A0B-49DB-8A47-C2CE9F0D67DA}">
      <dgm:prSet custT="1"/>
      <dgm:spPr/>
      <dgm:t>
        <a:bodyPr/>
        <a:lstStyle/>
        <a:p>
          <a:pPr algn="l"/>
          <a:r>
            <a:rPr lang="en-US" sz="1200" b="0" i="0">
              <a:solidFill>
                <a:schemeClr val="bg2"/>
              </a:solidFill>
              <a:latin typeface="Bitter" pitchFamily="2" charset="0"/>
            </a:rPr>
            <a:t>1 ASL </a:t>
          </a:r>
          <a:endParaRPr lang="en-US" sz="1200" b="0">
            <a:solidFill>
              <a:schemeClr val="bg2"/>
            </a:solidFill>
            <a:latin typeface="Bitter" pitchFamily="2" charset="0"/>
          </a:endParaRPr>
        </a:p>
      </dgm:t>
    </dgm:pt>
    <dgm:pt modelId="{20FA6A82-B3A2-4689-AA67-E435F18AF79E}" type="parTrans" cxnId="{9479CE63-275E-4E35-BBA6-DEF067DDBF9D}">
      <dgm:prSet/>
      <dgm:spPr/>
      <dgm:t>
        <a:bodyPr/>
        <a:lstStyle/>
        <a:p>
          <a:endParaRPr lang="en-US"/>
        </a:p>
      </dgm:t>
    </dgm:pt>
    <dgm:pt modelId="{94AA3A5D-43B6-4BC0-A9E7-076B84793102}" type="sibTrans" cxnId="{9479CE63-275E-4E35-BBA6-DEF067DDBF9D}">
      <dgm:prSet/>
      <dgm:spPr/>
      <dgm:t>
        <a:bodyPr/>
        <a:lstStyle/>
        <a:p>
          <a:endParaRPr lang="en-US"/>
        </a:p>
      </dgm:t>
    </dgm:pt>
    <dgm:pt modelId="{C33E472A-F8D0-4C01-B9BF-64895DED1336}">
      <dgm:prSet custT="1"/>
      <dgm:spPr/>
      <dgm:t>
        <a:bodyPr/>
        <a:lstStyle/>
        <a:p>
          <a:pPr algn="l"/>
          <a:r>
            <a:rPr lang="en-US" sz="1200" b="0" i="0">
              <a:solidFill>
                <a:schemeClr val="bg2"/>
              </a:solidFill>
              <a:latin typeface="Bitter" pitchFamily="2" charset="0"/>
            </a:rPr>
            <a:t> 3 ASL</a:t>
          </a:r>
          <a:endParaRPr lang="en-US" sz="1200" b="0">
            <a:solidFill>
              <a:schemeClr val="bg2"/>
            </a:solidFill>
            <a:latin typeface="Bitter" pitchFamily="2" charset="0"/>
          </a:endParaRPr>
        </a:p>
      </dgm:t>
    </dgm:pt>
    <dgm:pt modelId="{BFC8B70A-0A0E-4F7F-9483-46AA0B0A661F}" type="parTrans" cxnId="{7D724E3F-EE0C-4FE0-91DD-68F014FC2184}">
      <dgm:prSet/>
      <dgm:spPr/>
      <dgm:t>
        <a:bodyPr/>
        <a:lstStyle/>
        <a:p>
          <a:endParaRPr lang="en-US"/>
        </a:p>
      </dgm:t>
    </dgm:pt>
    <dgm:pt modelId="{8EF2E938-E99A-4D46-B9F4-20C366A18458}" type="sibTrans" cxnId="{7D724E3F-EE0C-4FE0-91DD-68F014FC2184}">
      <dgm:prSet/>
      <dgm:spPr/>
      <dgm:t>
        <a:bodyPr/>
        <a:lstStyle/>
        <a:p>
          <a:endParaRPr lang="en-US"/>
        </a:p>
      </dgm:t>
    </dgm:pt>
    <dgm:pt modelId="{9A3D670B-B915-47B8-ABBE-6892150CD4EF}" type="pres">
      <dgm:prSet presAssocID="{C08AC968-27C7-479E-81DA-F4511BE3BDE3}" presName="Name0" presStyleCnt="0">
        <dgm:presLayoutVars>
          <dgm:chMax val="3"/>
          <dgm:chPref val="1"/>
          <dgm:dir/>
          <dgm:animLvl val="lvl"/>
          <dgm:resizeHandles/>
        </dgm:presLayoutVars>
      </dgm:prSet>
      <dgm:spPr/>
    </dgm:pt>
    <dgm:pt modelId="{B0248734-4279-474F-84A9-3C79B6B0EBC0}" type="pres">
      <dgm:prSet presAssocID="{C08AC968-27C7-479E-81DA-F4511BE3BDE3}" presName="outerBox" presStyleCnt="0"/>
      <dgm:spPr/>
    </dgm:pt>
    <dgm:pt modelId="{33ED4131-3A3D-41E9-96CF-C398B129DEC6}" type="pres">
      <dgm:prSet presAssocID="{C08AC968-27C7-479E-81DA-F4511BE3BDE3}" presName="outerBoxParent" presStyleLbl="node1" presStyleIdx="0" presStyleCnt="1"/>
      <dgm:spPr/>
    </dgm:pt>
    <dgm:pt modelId="{D431946F-CD40-4846-A40A-3AD86B22E50A}" type="pres">
      <dgm:prSet presAssocID="{C08AC968-27C7-479E-81DA-F4511BE3BDE3}" presName="outerBoxChildren" presStyleCnt="0"/>
      <dgm:spPr/>
    </dgm:pt>
    <dgm:pt modelId="{6E0F14E1-1748-4853-B28F-DA3A75D717E5}" type="pres">
      <dgm:prSet presAssocID="{649088A1-DB18-4CB8-8D8D-41CAC2F61082}" presName="oChild" presStyleLbl="fgAcc1" presStyleIdx="0" presStyleCnt="4">
        <dgm:presLayoutVars>
          <dgm:bulletEnabled val="1"/>
        </dgm:presLayoutVars>
      </dgm:prSet>
      <dgm:spPr/>
    </dgm:pt>
    <dgm:pt modelId="{6CA84667-E22B-4FDE-997D-B2D84F62F601}" type="pres">
      <dgm:prSet presAssocID="{AF3AC65D-354D-448D-B75A-F03C3869D6B3}" presName="outerSibTrans" presStyleCnt="0"/>
      <dgm:spPr/>
    </dgm:pt>
    <dgm:pt modelId="{47748283-E9AC-4D58-ACAF-3D004BADCC7A}" type="pres">
      <dgm:prSet presAssocID="{A273F296-6579-49F4-9A89-B7F1B806AB3A}" presName="oChild" presStyleLbl="fgAcc1" presStyleIdx="1" presStyleCnt="4">
        <dgm:presLayoutVars>
          <dgm:bulletEnabled val="1"/>
        </dgm:presLayoutVars>
      </dgm:prSet>
      <dgm:spPr/>
    </dgm:pt>
    <dgm:pt modelId="{91A28E02-C71E-4C6A-9697-B39B3E33448D}" type="pres">
      <dgm:prSet presAssocID="{741062B9-F7B0-4FFB-A675-380016A9D653}" presName="outerSibTrans" presStyleCnt="0"/>
      <dgm:spPr/>
    </dgm:pt>
    <dgm:pt modelId="{5AEC97C6-53CA-4977-822B-9FAC022D8D5A}" type="pres">
      <dgm:prSet presAssocID="{32A411EE-94A0-4851-8E2A-149714BC1669}" presName="oChild" presStyleLbl="fgAcc1" presStyleIdx="2" presStyleCnt="4">
        <dgm:presLayoutVars>
          <dgm:bulletEnabled val="1"/>
        </dgm:presLayoutVars>
      </dgm:prSet>
      <dgm:spPr/>
    </dgm:pt>
    <dgm:pt modelId="{B071419E-622A-4C52-898B-8202DD2CBB3D}" type="pres">
      <dgm:prSet presAssocID="{D5122A65-4634-4E69-91F1-ABDAEF0DFC31}" presName="outerSibTrans" presStyleCnt="0"/>
      <dgm:spPr/>
    </dgm:pt>
    <dgm:pt modelId="{D0853AE3-EFCC-49C5-9B21-F6B3F9661E09}" type="pres">
      <dgm:prSet presAssocID="{9711C8F3-9752-4A78-8AC4-EFFA389DC3F2}" presName="oChild" presStyleLbl="fgAcc1" presStyleIdx="3" presStyleCnt="4">
        <dgm:presLayoutVars>
          <dgm:bulletEnabled val="1"/>
        </dgm:presLayoutVars>
      </dgm:prSet>
      <dgm:spPr/>
    </dgm:pt>
  </dgm:ptLst>
  <dgm:cxnLst>
    <dgm:cxn modelId="{C9C6D111-C977-46F5-944A-0F2B1683C17F}" srcId="{1F290633-A44C-4E52-B2B6-36BDEFB48B62}" destId="{A273F296-6579-49F4-9A89-B7F1B806AB3A}" srcOrd="1" destOrd="0" parTransId="{3863C2BA-761B-4235-8D88-C7D2C2B74AF0}" sibTransId="{741062B9-F7B0-4FFB-A675-380016A9D653}"/>
    <dgm:cxn modelId="{686D3327-75BD-42A2-B0BA-DB3F5B20BE8B}" type="presOf" srcId="{ACC08AB0-ACE8-4FD5-A4C6-929222D07C60}" destId="{6E0F14E1-1748-4853-B28F-DA3A75D717E5}" srcOrd="0" destOrd="2" presId="urn:microsoft.com/office/officeart/2005/8/layout/target2"/>
    <dgm:cxn modelId="{82D7D229-861F-455E-A078-28275E3F692D}" srcId="{A273F296-6579-49F4-9A89-B7F1B806AB3A}" destId="{1750C54E-488F-4FC2-8914-4C22476144D4}" srcOrd="0" destOrd="0" parTransId="{0428F01B-4CD2-4718-80B4-DBE6C8ED6692}" sibTransId="{2D4DED69-44D9-4241-8B29-4EE68F3DF570}"/>
    <dgm:cxn modelId="{7D724E3F-EE0C-4FE0-91DD-68F014FC2184}" srcId="{A273F296-6579-49F4-9A89-B7F1B806AB3A}" destId="{C33E472A-F8D0-4C01-B9BF-64895DED1336}" srcOrd="1" destOrd="0" parTransId="{BFC8B70A-0A0E-4F7F-9483-46AA0B0A661F}" sibTransId="{8EF2E938-E99A-4D46-B9F4-20C366A18458}"/>
    <dgm:cxn modelId="{24470B40-9A43-4DCA-A744-CB019CC1F023}" type="presOf" srcId="{A273F296-6579-49F4-9A89-B7F1B806AB3A}" destId="{47748283-E9AC-4D58-ACAF-3D004BADCC7A}" srcOrd="0" destOrd="0" presId="urn:microsoft.com/office/officeart/2005/8/layout/target2"/>
    <dgm:cxn modelId="{31FE8A5E-CD87-4A84-8B8D-97586D6E9651}" type="presOf" srcId="{649088A1-DB18-4CB8-8D8D-41CAC2F61082}" destId="{6E0F14E1-1748-4853-B28F-DA3A75D717E5}" srcOrd="0" destOrd="0" presId="urn:microsoft.com/office/officeart/2005/8/layout/target2"/>
    <dgm:cxn modelId="{9479CE63-275E-4E35-BBA6-DEF067DDBF9D}" srcId="{649088A1-DB18-4CB8-8D8D-41CAC2F61082}" destId="{9CB07541-5A0B-49DB-8A47-C2CE9F0D67DA}" srcOrd="2" destOrd="0" parTransId="{20FA6A82-B3A2-4689-AA67-E435F18AF79E}" sibTransId="{94AA3A5D-43B6-4BC0-A9E7-076B84793102}"/>
    <dgm:cxn modelId="{1C2A3F4E-2B49-4CEB-A297-FE3FCB1978DA}" srcId="{C08AC968-27C7-479E-81DA-F4511BE3BDE3}" destId="{1F290633-A44C-4E52-B2B6-36BDEFB48B62}" srcOrd="0" destOrd="0" parTransId="{E2959C2C-5738-444D-BC05-0251D53BDD06}" sibTransId="{C1F7477E-D9B4-41B3-B008-AB3C6DAD8212}"/>
    <dgm:cxn modelId="{89BC0653-08B5-41A0-BE11-6AD72325404B}" srcId="{649088A1-DB18-4CB8-8D8D-41CAC2F61082}" destId="{394CC518-E103-498F-9D3E-764D7E414E8B}" srcOrd="0" destOrd="0" parTransId="{3D23364D-5036-40F7-B08B-C63B532505C1}" sibTransId="{F572DB86-864A-4DD1-9E95-4EA2D02DCD5A}"/>
    <dgm:cxn modelId="{63777353-43F6-4260-9727-A741C5A6345E}" type="presOf" srcId="{32A411EE-94A0-4851-8E2A-149714BC1669}" destId="{5AEC97C6-53CA-4977-822B-9FAC022D8D5A}" srcOrd="0" destOrd="0" presId="urn:microsoft.com/office/officeart/2005/8/layout/target2"/>
    <dgm:cxn modelId="{30CABA7E-7DCF-4295-9BB9-172A6B1FF915}" srcId="{649088A1-DB18-4CB8-8D8D-41CAC2F61082}" destId="{ACC08AB0-ACE8-4FD5-A4C6-929222D07C60}" srcOrd="1" destOrd="0" parTransId="{B9E1E341-632A-491B-99A7-6B2081ADA2A3}" sibTransId="{6C13DD16-368F-4684-B8D6-82F952E745E0}"/>
    <dgm:cxn modelId="{99B37F80-A3DC-4828-9590-6A389F6EC32C}" type="presOf" srcId="{1F290633-A44C-4E52-B2B6-36BDEFB48B62}" destId="{33ED4131-3A3D-41E9-96CF-C398B129DEC6}" srcOrd="0" destOrd="0" presId="urn:microsoft.com/office/officeart/2005/8/layout/target2"/>
    <dgm:cxn modelId="{065D2685-147A-4584-82DF-05B73A3874BD}" type="presOf" srcId="{C33E472A-F8D0-4C01-B9BF-64895DED1336}" destId="{47748283-E9AC-4D58-ACAF-3D004BADCC7A}" srcOrd="0" destOrd="2" presId="urn:microsoft.com/office/officeart/2005/8/layout/target2"/>
    <dgm:cxn modelId="{04D5CFA3-17D7-47EF-A2DE-4EBDAE82506B}" type="presOf" srcId="{C08AC968-27C7-479E-81DA-F4511BE3BDE3}" destId="{9A3D670B-B915-47B8-ABBE-6892150CD4EF}" srcOrd="0" destOrd="0" presId="urn:microsoft.com/office/officeart/2005/8/layout/target2"/>
    <dgm:cxn modelId="{D3DE00A5-77AA-4122-93AF-0666238E2929}" type="presOf" srcId="{9CB07541-5A0B-49DB-8A47-C2CE9F0D67DA}" destId="{6E0F14E1-1748-4853-B28F-DA3A75D717E5}" srcOrd="0" destOrd="3" presId="urn:microsoft.com/office/officeart/2005/8/layout/target2"/>
    <dgm:cxn modelId="{0C02D8BF-D23D-4FD9-BCEA-C8F89A6A7409}" srcId="{1F290633-A44C-4E52-B2B6-36BDEFB48B62}" destId="{32A411EE-94A0-4851-8E2A-149714BC1669}" srcOrd="2" destOrd="0" parTransId="{DC8A9986-C37A-4D48-A06C-D4D704E87219}" sibTransId="{D5122A65-4634-4E69-91F1-ABDAEF0DFC31}"/>
    <dgm:cxn modelId="{471D3ACD-D117-4749-9DCC-ABE40DD65D51}" srcId="{1F290633-A44C-4E52-B2B6-36BDEFB48B62}" destId="{649088A1-DB18-4CB8-8D8D-41CAC2F61082}" srcOrd="0" destOrd="0" parTransId="{822BFD80-199F-40AE-981A-1F79CD7BE609}" sibTransId="{AF3AC65D-354D-448D-B75A-F03C3869D6B3}"/>
    <dgm:cxn modelId="{AA8582D1-3635-45AB-96CC-6EE920D80219}" type="presOf" srcId="{394CC518-E103-498F-9D3E-764D7E414E8B}" destId="{6E0F14E1-1748-4853-B28F-DA3A75D717E5}" srcOrd="0" destOrd="1" presId="urn:microsoft.com/office/officeart/2005/8/layout/target2"/>
    <dgm:cxn modelId="{6B1612D6-BC47-4C95-9837-C0908594EAA6}" type="presOf" srcId="{9711C8F3-9752-4A78-8AC4-EFFA389DC3F2}" destId="{D0853AE3-EFCC-49C5-9B21-F6B3F9661E09}" srcOrd="0" destOrd="0" presId="urn:microsoft.com/office/officeart/2005/8/layout/target2"/>
    <dgm:cxn modelId="{229561E5-49D7-4EA7-A633-50E2EC062E55}" srcId="{1F290633-A44C-4E52-B2B6-36BDEFB48B62}" destId="{9711C8F3-9752-4A78-8AC4-EFFA389DC3F2}" srcOrd="3" destOrd="0" parTransId="{3C65E83E-E159-441F-87E8-CFEFBB2BA602}" sibTransId="{C40EDE80-1DC3-48F7-A031-13149A8FCA1B}"/>
    <dgm:cxn modelId="{F7F599EE-B44F-4914-AF34-0A78C0962F1A}" type="presOf" srcId="{1750C54E-488F-4FC2-8914-4C22476144D4}" destId="{47748283-E9AC-4D58-ACAF-3D004BADCC7A}" srcOrd="0" destOrd="1" presId="urn:microsoft.com/office/officeart/2005/8/layout/target2"/>
    <dgm:cxn modelId="{215ECC72-C65F-4E59-BFCF-0AE7A4E04347}" type="presParOf" srcId="{9A3D670B-B915-47B8-ABBE-6892150CD4EF}" destId="{B0248734-4279-474F-84A9-3C79B6B0EBC0}" srcOrd="0" destOrd="0" presId="urn:microsoft.com/office/officeart/2005/8/layout/target2"/>
    <dgm:cxn modelId="{E80EA9E6-03EC-4008-9972-3C8C12A82C62}" type="presParOf" srcId="{B0248734-4279-474F-84A9-3C79B6B0EBC0}" destId="{33ED4131-3A3D-41E9-96CF-C398B129DEC6}" srcOrd="0" destOrd="0" presId="urn:microsoft.com/office/officeart/2005/8/layout/target2"/>
    <dgm:cxn modelId="{16FFAA66-E5DF-4F5B-B123-E5C556BE3078}" type="presParOf" srcId="{B0248734-4279-474F-84A9-3C79B6B0EBC0}" destId="{D431946F-CD40-4846-A40A-3AD86B22E50A}" srcOrd="1" destOrd="0" presId="urn:microsoft.com/office/officeart/2005/8/layout/target2"/>
    <dgm:cxn modelId="{D2A84211-B74C-4B38-A4C0-1429810F519F}" type="presParOf" srcId="{D431946F-CD40-4846-A40A-3AD86B22E50A}" destId="{6E0F14E1-1748-4853-B28F-DA3A75D717E5}" srcOrd="0" destOrd="0" presId="urn:microsoft.com/office/officeart/2005/8/layout/target2"/>
    <dgm:cxn modelId="{6E5BE0AF-D0DE-442B-89FD-86822C1280FE}" type="presParOf" srcId="{D431946F-CD40-4846-A40A-3AD86B22E50A}" destId="{6CA84667-E22B-4FDE-997D-B2D84F62F601}" srcOrd="1" destOrd="0" presId="urn:microsoft.com/office/officeart/2005/8/layout/target2"/>
    <dgm:cxn modelId="{9351FC42-2946-4DCA-9438-2EDEA8C0AEC9}" type="presParOf" srcId="{D431946F-CD40-4846-A40A-3AD86B22E50A}" destId="{47748283-E9AC-4D58-ACAF-3D004BADCC7A}" srcOrd="2" destOrd="0" presId="urn:microsoft.com/office/officeart/2005/8/layout/target2"/>
    <dgm:cxn modelId="{E6EC8E2D-6CBF-4DE3-96B3-9A427FB8C3F4}" type="presParOf" srcId="{D431946F-CD40-4846-A40A-3AD86B22E50A}" destId="{91A28E02-C71E-4C6A-9697-B39B3E33448D}" srcOrd="3" destOrd="0" presId="urn:microsoft.com/office/officeart/2005/8/layout/target2"/>
    <dgm:cxn modelId="{D6A46658-1B45-4FDD-BE68-ACBD60FA366D}" type="presParOf" srcId="{D431946F-CD40-4846-A40A-3AD86B22E50A}" destId="{5AEC97C6-53CA-4977-822B-9FAC022D8D5A}" srcOrd="4" destOrd="0" presId="urn:microsoft.com/office/officeart/2005/8/layout/target2"/>
    <dgm:cxn modelId="{49C86F59-19EB-4212-A754-138298F44BFB}" type="presParOf" srcId="{D431946F-CD40-4846-A40A-3AD86B22E50A}" destId="{B071419E-622A-4C52-898B-8202DD2CBB3D}" srcOrd="5" destOrd="0" presId="urn:microsoft.com/office/officeart/2005/8/layout/target2"/>
    <dgm:cxn modelId="{271D3722-DF95-4246-A0E5-B2AEA425FBA2}" type="presParOf" srcId="{D431946F-CD40-4846-A40A-3AD86B22E50A}" destId="{D0853AE3-EFCC-49C5-9B21-F6B3F9661E09}" srcOrd="6" destOrd="0" presId="urn:microsoft.com/office/officeart/2005/8/layout/targe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7.xml><?xml version="1.0" encoding="utf-8"?>
<dgm:dataModel xmlns:dgm="http://schemas.openxmlformats.org/drawingml/2006/diagram" xmlns:a="http://schemas.openxmlformats.org/drawingml/2006/main">
  <dgm:ptLst>
    <dgm:pt modelId="{804FA3EA-7657-4859-AE7B-5E89CFF50593}" type="doc">
      <dgm:prSet loTypeId="urn:microsoft.com/office/officeart/2017/3/layout/DropPinTimeline" loCatId="timeline" qsTypeId="urn:microsoft.com/office/officeart/2005/8/quickstyle/simple1" qsCatId="simple" csTypeId="urn:microsoft.com/office/officeart/2005/8/colors/colorful3" csCatId="colorful" phldr="1"/>
      <dgm:spPr/>
      <dgm:t>
        <a:bodyPr/>
        <a:lstStyle/>
        <a:p>
          <a:endParaRPr lang="en-US"/>
        </a:p>
      </dgm:t>
    </dgm:pt>
    <dgm:pt modelId="{F6B84D3B-70F8-47CB-BD65-2C9D0615ED9E}">
      <dgm:prSet phldrT="[Text]" custT="1"/>
      <dgm:spPr/>
      <dgm:t>
        <a:bodyPr/>
        <a:lstStyle/>
        <a:p>
          <a:pPr>
            <a:defRPr b="1"/>
          </a:pPr>
          <a:r>
            <a:rPr lang="en-US" sz="1200">
              <a:solidFill>
                <a:schemeClr val="bg2"/>
              </a:solidFill>
              <a:latin typeface="Figtree"/>
            </a:rPr>
            <a:t>Quarter 1</a:t>
          </a:r>
        </a:p>
      </dgm:t>
    </dgm:pt>
    <dgm:pt modelId="{D0320F96-3986-491F-A4BF-18A14F1FCF86}" type="parTrans" cxnId="{8CE94207-3918-4B1E-9376-2BA365EE7ED9}">
      <dgm:prSet/>
      <dgm:spPr/>
      <dgm:t>
        <a:bodyPr/>
        <a:lstStyle/>
        <a:p>
          <a:endParaRPr lang="en-US"/>
        </a:p>
      </dgm:t>
    </dgm:pt>
    <dgm:pt modelId="{16ED146B-F49F-464A-BFF1-F5CC3B928749}" type="sibTrans" cxnId="{8CE94207-3918-4B1E-9376-2BA365EE7ED9}">
      <dgm:prSet/>
      <dgm:spPr/>
      <dgm:t>
        <a:bodyPr/>
        <a:lstStyle/>
        <a:p>
          <a:endParaRPr lang="en-US"/>
        </a:p>
      </dgm:t>
    </dgm:pt>
    <dgm:pt modelId="{D6A8F65F-61AE-42DA-9BAF-FEB96AA3A601}">
      <dgm:prSet phldrT="[Text]" custT="1"/>
      <dgm:spPr/>
      <dgm:t>
        <a:bodyPr/>
        <a:lstStyle/>
        <a:p>
          <a:r>
            <a:rPr lang="en-US" sz="1200">
              <a:solidFill>
                <a:schemeClr val="bg2"/>
              </a:solidFill>
              <a:latin typeface="Figtree"/>
            </a:rPr>
            <a:t>Conducted </a:t>
          </a:r>
          <a:r>
            <a:rPr lang="en-US" sz="1200" b="0" i="0" u="none">
              <a:solidFill>
                <a:schemeClr val="bg2"/>
              </a:solidFill>
              <a:latin typeface="Figtree"/>
            </a:rPr>
            <a:t>collaborative meetings with OHA’s CFBH Team and Adapt focused on MRSS, IIBHT and Wraparound program leadership to decrease youth/adolescent Emergency Department boarding</a:t>
          </a:r>
          <a:r>
            <a:rPr lang="en-US" sz="1200" b="0" i="0">
              <a:solidFill>
                <a:schemeClr val="bg2"/>
              </a:solidFill>
              <a:latin typeface="Figtree"/>
            </a:rPr>
            <a:t>​</a:t>
          </a:r>
          <a:endParaRPr lang="en-US" sz="1200">
            <a:solidFill>
              <a:schemeClr val="bg2"/>
            </a:solidFill>
            <a:latin typeface="Figtree"/>
          </a:endParaRPr>
        </a:p>
      </dgm:t>
    </dgm:pt>
    <dgm:pt modelId="{093AA888-E377-48BF-BB4F-B8C84B541AAD}" type="parTrans" cxnId="{DC4921CE-E87A-4793-AE51-2E8F93DC961A}">
      <dgm:prSet/>
      <dgm:spPr/>
      <dgm:t>
        <a:bodyPr/>
        <a:lstStyle/>
        <a:p>
          <a:endParaRPr lang="en-US"/>
        </a:p>
      </dgm:t>
    </dgm:pt>
    <dgm:pt modelId="{212944C8-3F4A-49C0-82FF-E45DD95CF0A5}" type="sibTrans" cxnId="{DC4921CE-E87A-4793-AE51-2E8F93DC961A}">
      <dgm:prSet/>
      <dgm:spPr/>
      <dgm:t>
        <a:bodyPr/>
        <a:lstStyle/>
        <a:p>
          <a:endParaRPr lang="en-US"/>
        </a:p>
      </dgm:t>
    </dgm:pt>
    <dgm:pt modelId="{2F891E55-2E22-44E0-8439-4166343693A2}">
      <dgm:prSet phldrT="[Text]" custT="1"/>
      <dgm:spPr/>
      <dgm:t>
        <a:bodyPr/>
        <a:lstStyle/>
        <a:p>
          <a:pPr>
            <a:defRPr b="1"/>
          </a:pPr>
          <a:r>
            <a:rPr lang="en-US" sz="1200">
              <a:solidFill>
                <a:schemeClr val="bg2"/>
              </a:solidFill>
              <a:latin typeface="Figtree"/>
            </a:rPr>
            <a:t>Quarter 2</a:t>
          </a:r>
        </a:p>
      </dgm:t>
    </dgm:pt>
    <dgm:pt modelId="{3041A0C8-4B49-475E-A55A-8598C0F0C9F8}" type="parTrans" cxnId="{970855CC-7936-4EA8-9E0D-F66F20D30971}">
      <dgm:prSet/>
      <dgm:spPr/>
      <dgm:t>
        <a:bodyPr/>
        <a:lstStyle/>
        <a:p>
          <a:endParaRPr lang="en-US"/>
        </a:p>
      </dgm:t>
    </dgm:pt>
    <dgm:pt modelId="{D2F4C50C-F4CB-43B0-A13B-4A1ED321524C}" type="sibTrans" cxnId="{970855CC-7936-4EA8-9E0D-F66F20D30971}">
      <dgm:prSet/>
      <dgm:spPr/>
      <dgm:t>
        <a:bodyPr/>
        <a:lstStyle/>
        <a:p>
          <a:endParaRPr lang="en-US"/>
        </a:p>
      </dgm:t>
    </dgm:pt>
    <dgm:pt modelId="{EC921F70-AE3A-4128-927F-F5FE49769711}">
      <dgm:prSet phldrT="[Text]" custT="1"/>
      <dgm:spPr/>
      <dgm:t>
        <a:bodyPr/>
        <a:lstStyle/>
        <a:p>
          <a:r>
            <a:rPr lang="en-US" sz="1200">
              <a:solidFill>
                <a:schemeClr val="bg2"/>
              </a:solidFill>
              <a:latin typeface="Figtree"/>
            </a:rPr>
            <a:t>Adapt Integrated Healthcare recruits clinician to fully staff MRSS  program </a:t>
          </a:r>
        </a:p>
        <a:p>
          <a:r>
            <a:rPr lang="en-US" sz="1200">
              <a:solidFill>
                <a:srgbClr val="005B7B"/>
              </a:solidFill>
              <a:latin typeface="Figtree"/>
            </a:rPr>
            <a:t>Request ED Boarding metric specifications from the Oregon Hospital Reporting Program</a:t>
          </a:r>
        </a:p>
      </dgm:t>
    </dgm:pt>
    <dgm:pt modelId="{8B06B072-D86C-4B92-9993-6CBD5482268E}" type="parTrans" cxnId="{8FB1A814-813F-45DD-AA84-09AF6624A452}">
      <dgm:prSet/>
      <dgm:spPr/>
      <dgm:t>
        <a:bodyPr/>
        <a:lstStyle/>
        <a:p>
          <a:endParaRPr lang="en-US"/>
        </a:p>
      </dgm:t>
    </dgm:pt>
    <dgm:pt modelId="{DEE71108-266A-4709-95EB-7041A28C93E6}" type="sibTrans" cxnId="{8FB1A814-813F-45DD-AA84-09AF6624A452}">
      <dgm:prSet/>
      <dgm:spPr/>
      <dgm:t>
        <a:bodyPr/>
        <a:lstStyle/>
        <a:p>
          <a:endParaRPr lang="en-US"/>
        </a:p>
      </dgm:t>
    </dgm:pt>
    <dgm:pt modelId="{5FF614B5-246C-4877-92E0-C3612722D8A2}">
      <dgm:prSet phldrT="[Text]" custT="1"/>
      <dgm:spPr/>
      <dgm:t>
        <a:bodyPr/>
        <a:lstStyle/>
        <a:p>
          <a:pPr>
            <a:defRPr b="1"/>
          </a:pPr>
          <a:r>
            <a:rPr lang="en-US" sz="1200">
              <a:solidFill>
                <a:srgbClr val="005B7B"/>
              </a:solidFill>
              <a:latin typeface="Figtree"/>
            </a:rPr>
            <a:t>Quarter 3</a:t>
          </a:r>
        </a:p>
      </dgm:t>
    </dgm:pt>
    <dgm:pt modelId="{C7926A89-D242-42E7-BD35-F4265B01C492}" type="parTrans" cxnId="{5676C40D-D955-469D-BA57-CB24F99F4B73}">
      <dgm:prSet/>
      <dgm:spPr/>
      <dgm:t>
        <a:bodyPr/>
        <a:lstStyle/>
        <a:p>
          <a:endParaRPr lang="en-US"/>
        </a:p>
      </dgm:t>
    </dgm:pt>
    <dgm:pt modelId="{6E0330FE-4EDD-421C-8F02-5485D79336F6}" type="sibTrans" cxnId="{5676C40D-D955-469D-BA57-CB24F99F4B73}">
      <dgm:prSet/>
      <dgm:spPr/>
      <dgm:t>
        <a:bodyPr/>
        <a:lstStyle/>
        <a:p>
          <a:endParaRPr lang="en-US"/>
        </a:p>
      </dgm:t>
    </dgm:pt>
    <dgm:pt modelId="{8EC0EFF2-987B-49BD-8BD6-91CE8698302A}">
      <dgm:prSet phldrT="[Text]" custT="1"/>
      <dgm:spPr/>
      <dgm:t>
        <a:bodyPr/>
        <a:lstStyle/>
        <a:p>
          <a:r>
            <a:rPr lang="en-US" sz="1200">
              <a:solidFill>
                <a:srgbClr val="005B7B"/>
              </a:solidFill>
              <a:latin typeface="Figtree"/>
            </a:rPr>
            <a:t>Created developmental milestones and recommended visit magnets in English and Spanish</a:t>
          </a:r>
        </a:p>
      </dgm:t>
    </dgm:pt>
    <dgm:pt modelId="{81A30281-4C8F-4564-9F88-6AA54FED2546}" type="parTrans" cxnId="{C55077A2-6AB0-4F8D-BE99-76872049839C}">
      <dgm:prSet/>
      <dgm:spPr/>
      <dgm:t>
        <a:bodyPr/>
        <a:lstStyle/>
        <a:p>
          <a:endParaRPr lang="en-US"/>
        </a:p>
      </dgm:t>
    </dgm:pt>
    <dgm:pt modelId="{762B6AB2-125D-45F1-8533-265B1BDEFD24}" type="sibTrans" cxnId="{C55077A2-6AB0-4F8D-BE99-76872049839C}">
      <dgm:prSet/>
      <dgm:spPr/>
      <dgm:t>
        <a:bodyPr/>
        <a:lstStyle/>
        <a:p>
          <a:endParaRPr lang="en-US"/>
        </a:p>
      </dgm:t>
    </dgm:pt>
    <dgm:pt modelId="{26179DC0-E5ED-4567-ADDB-1FCCE96E3BD1}">
      <dgm:prSet custT="1"/>
      <dgm:spPr/>
      <dgm:t>
        <a:bodyPr/>
        <a:lstStyle/>
        <a:p>
          <a:pPr>
            <a:defRPr b="1"/>
          </a:pPr>
          <a:r>
            <a:rPr lang="en-US" sz="1200" b="1">
              <a:solidFill>
                <a:schemeClr val="bg2"/>
              </a:solidFill>
              <a:latin typeface="Figtree"/>
            </a:rPr>
            <a:t>Quarter 4:</a:t>
          </a:r>
        </a:p>
      </dgm:t>
    </dgm:pt>
    <dgm:pt modelId="{9BBFB1A8-F842-47EE-A16D-8A9552EC5CAB}" type="parTrans" cxnId="{42351F47-A24C-4626-BD14-250BC67BD070}">
      <dgm:prSet/>
      <dgm:spPr/>
      <dgm:t>
        <a:bodyPr/>
        <a:lstStyle/>
        <a:p>
          <a:endParaRPr lang="en-US"/>
        </a:p>
      </dgm:t>
    </dgm:pt>
    <dgm:pt modelId="{C0FCE8D4-7918-4F89-87FB-376EC3E7A5CA}" type="sibTrans" cxnId="{42351F47-A24C-4626-BD14-250BC67BD070}">
      <dgm:prSet/>
      <dgm:spPr/>
      <dgm:t>
        <a:bodyPr/>
        <a:lstStyle/>
        <a:p>
          <a:endParaRPr lang="en-US"/>
        </a:p>
      </dgm:t>
    </dgm:pt>
    <dgm:pt modelId="{23FC57B0-7735-48FC-9A59-7DC848325833}">
      <dgm:prSet custT="1"/>
      <dgm:spPr/>
      <dgm:t>
        <a:bodyPr/>
        <a:lstStyle/>
        <a:p>
          <a:r>
            <a:rPr lang="en-US" sz="1200" b="0">
              <a:solidFill>
                <a:schemeClr val="bg2"/>
              </a:solidFill>
              <a:latin typeface="Figtree"/>
              <a:ea typeface="Calibri"/>
              <a:cs typeface="Calibri"/>
            </a:rPr>
            <a:t>Children’s Social Emotional Health Asset Maps published and distributed with the community</a:t>
          </a:r>
        </a:p>
        <a:p>
          <a:r>
            <a:rPr lang="en-US" sz="1200" b="0">
              <a:solidFill>
                <a:schemeClr val="bg2"/>
              </a:solidFill>
              <a:latin typeface="Figtree"/>
              <a:ea typeface="Calibri"/>
              <a:cs typeface="Calibri"/>
            </a:rPr>
            <a:t>Adapt provided education about Wraparound to UHA Behavioral health care coordinators to promote referrals</a:t>
          </a:r>
        </a:p>
      </dgm:t>
    </dgm:pt>
    <dgm:pt modelId="{EA8ED2E4-6894-4D1A-9DF1-7782170F4FF2}" type="parTrans" cxnId="{D86C854D-639D-4C80-9D28-44AD85A9B3E3}">
      <dgm:prSet/>
      <dgm:spPr/>
      <dgm:t>
        <a:bodyPr/>
        <a:lstStyle/>
        <a:p>
          <a:endParaRPr lang="en-US"/>
        </a:p>
      </dgm:t>
    </dgm:pt>
    <dgm:pt modelId="{C503C72A-0B79-4A96-902A-5C21ED719316}" type="sibTrans" cxnId="{D86C854D-639D-4C80-9D28-44AD85A9B3E3}">
      <dgm:prSet/>
      <dgm:spPr/>
      <dgm:t>
        <a:bodyPr/>
        <a:lstStyle/>
        <a:p>
          <a:endParaRPr lang="en-US"/>
        </a:p>
      </dgm:t>
    </dgm:pt>
    <dgm:pt modelId="{AFC01741-57F6-4837-9A8D-AEF4A4301026}">
      <dgm:prSet phldrT="[Text]" custT="1"/>
      <dgm:spPr/>
      <dgm:t>
        <a:bodyPr/>
        <a:lstStyle/>
        <a:p>
          <a:r>
            <a:rPr lang="en-US" sz="1200">
              <a:solidFill>
                <a:srgbClr val="005B7B"/>
              </a:solidFill>
              <a:latin typeface="Figtree"/>
            </a:rPr>
            <a:t>Douglas County Resource Guide published and distributed throughout community</a:t>
          </a:r>
        </a:p>
      </dgm:t>
    </dgm:pt>
    <dgm:pt modelId="{2622D3E1-A75C-404B-96B0-4C796886465B}" type="parTrans" cxnId="{A2AAE86F-DCE8-4151-AD69-D8BCD1C9FD52}">
      <dgm:prSet/>
      <dgm:spPr/>
      <dgm:t>
        <a:bodyPr/>
        <a:lstStyle/>
        <a:p>
          <a:endParaRPr lang="en-US"/>
        </a:p>
      </dgm:t>
    </dgm:pt>
    <dgm:pt modelId="{41A77904-AA83-40F5-A9B6-ED8E405B57D0}" type="sibTrans" cxnId="{A2AAE86F-DCE8-4151-AD69-D8BCD1C9FD52}">
      <dgm:prSet/>
      <dgm:spPr/>
      <dgm:t>
        <a:bodyPr/>
        <a:lstStyle/>
        <a:p>
          <a:endParaRPr lang="en-US"/>
        </a:p>
      </dgm:t>
    </dgm:pt>
    <dgm:pt modelId="{AAA76BBB-C956-46B4-8FB3-F8942C3B481C}">
      <dgm:prSet phldrT="[Text]" custT="1"/>
      <dgm:spPr/>
      <dgm:t>
        <a:bodyPr/>
        <a:lstStyle/>
        <a:p>
          <a:r>
            <a:rPr lang="en-US" sz="1200">
              <a:solidFill>
                <a:schemeClr val="bg2"/>
              </a:solidFill>
              <a:latin typeface="Figtree"/>
            </a:rPr>
            <a:t>Douglas County Resource guide updated in February </a:t>
          </a:r>
        </a:p>
      </dgm:t>
    </dgm:pt>
    <dgm:pt modelId="{2F2B57DC-04DF-48DB-BE9E-74986E331D78}" type="parTrans" cxnId="{57FE7843-7346-4AC2-A792-BBE06C88642A}">
      <dgm:prSet/>
      <dgm:spPr/>
      <dgm:t>
        <a:bodyPr/>
        <a:lstStyle/>
        <a:p>
          <a:endParaRPr lang="en-US"/>
        </a:p>
      </dgm:t>
    </dgm:pt>
    <dgm:pt modelId="{3E1750BD-B05C-4FC4-8A41-8DBB2682EB09}" type="sibTrans" cxnId="{57FE7843-7346-4AC2-A792-BBE06C88642A}">
      <dgm:prSet/>
      <dgm:spPr/>
      <dgm:t>
        <a:bodyPr/>
        <a:lstStyle/>
        <a:p>
          <a:endParaRPr lang="en-US"/>
        </a:p>
      </dgm:t>
    </dgm:pt>
    <dgm:pt modelId="{92225257-BB25-4DA8-BC19-650D4E7EBAB5}">
      <dgm:prSet phldrT="[Text]" custT="1"/>
      <dgm:spPr/>
      <dgm:t>
        <a:bodyPr/>
        <a:lstStyle/>
        <a:p>
          <a:r>
            <a:rPr lang="en-US" sz="1200">
              <a:solidFill>
                <a:srgbClr val="005B7B"/>
              </a:solidFill>
              <a:latin typeface="Figtree"/>
            </a:rPr>
            <a:t>Adapt loses IIBHT therapist, leaving program with one therapist and two skills trainers</a:t>
          </a:r>
        </a:p>
      </dgm:t>
    </dgm:pt>
    <dgm:pt modelId="{75883A9A-F5F1-44CA-A08C-FEE81F01FC85}" type="parTrans" cxnId="{726A6C44-AD24-46BC-8959-FF393732AE41}">
      <dgm:prSet/>
      <dgm:spPr/>
      <dgm:t>
        <a:bodyPr/>
        <a:lstStyle/>
        <a:p>
          <a:endParaRPr lang="en-US"/>
        </a:p>
      </dgm:t>
    </dgm:pt>
    <dgm:pt modelId="{97F41B82-4A71-4CC4-A208-828E184CF1B0}" type="sibTrans" cxnId="{726A6C44-AD24-46BC-8959-FF393732AE41}">
      <dgm:prSet/>
      <dgm:spPr/>
      <dgm:t>
        <a:bodyPr/>
        <a:lstStyle/>
        <a:p>
          <a:endParaRPr lang="en-US"/>
        </a:p>
      </dgm:t>
    </dgm:pt>
    <dgm:pt modelId="{6E4B0E38-6E6A-4351-BD42-ED68C3DDE040}">
      <dgm:prSet phldr="0"/>
      <dgm:spPr/>
      <dgm:t>
        <a:bodyPr/>
        <a:lstStyle/>
        <a:p>
          <a:endParaRPr lang="en-US" sz="3600">
            <a:latin typeface="Figtree"/>
          </a:endParaRPr>
        </a:p>
      </dgm:t>
    </dgm:pt>
    <dgm:pt modelId="{B21AA95D-C79F-4F86-B790-C1931761DF78}" type="parTrans" cxnId="{E11421CB-857D-4EB1-8972-77CC1F28EC2E}">
      <dgm:prSet/>
      <dgm:spPr/>
      <dgm:t>
        <a:bodyPr/>
        <a:lstStyle/>
        <a:p>
          <a:endParaRPr lang="en-US"/>
        </a:p>
      </dgm:t>
    </dgm:pt>
    <dgm:pt modelId="{8E20482A-8C1E-4FA9-9E82-42AFC382E5EF}" type="sibTrans" cxnId="{E11421CB-857D-4EB1-8972-77CC1F28EC2E}">
      <dgm:prSet/>
      <dgm:spPr/>
      <dgm:t>
        <a:bodyPr/>
        <a:lstStyle/>
        <a:p>
          <a:endParaRPr lang="en-US"/>
        </a:p>
      </dgm:t>
    </dgm:pt>
    <dgm:pt modelId="{3850F07A-42DD-4CE6-BB90-EE98A5F63E2A}" type="pres">
      <dgm:prSet presAssocID="{804FA3EA-7657-4859-AE7B-5E89CFF50593}" presName="root" presStyleCnt="0">
        <dgm:presLayoutVars>
          <dgm:chMax/>
          <dgm:chPref/>
          <dgm:animLvl val="lvl"/>
        </dgm:presLayoutVars>
      </dgm:prSet>
      <dgm:spPr/>
    </dgm:pt>
    <dgm:pt modelId="{A97459CC-0D0D-4FA1-8847-931D641D9E9E}" type="pres">
      <dgm:prSet presAssocID="{804FA3EA-7657-4859-AE7B-5E89CFF50593}" presName="divider" presStyleLbl="fgAcc1" presStyleIdx="0" presStyleCnt="5"/>
      <dgm:spPr>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tailEnd type="triangle" w="lg" len="lg"/>
        </a:ln>
        <a:effectLst/>
      </dgm:spPr>
    </dgm:pt>
    <dgm:pt modelId="{F1B7A7CC-B64D-4240-88FA-654D2C52216D}" type="pres">
      <dgm:prSet presAssocID="{804FA3EA-7657-4859-AE7B-5E89CFF50593}" presName="nodes" presStyleCnt="0">
        <dgm:presLayoutVars>
          <dgm:chMax/>
          <dgm:chPref/>
          <dgm:animLvl val="lvl"/>
        </dgm:presLayoutVars>
      </dgm:prSet>
      <dgm:spPr/>
    </dgm:pt>
    <dgm:pt modelId="{E1245239-8019-4060-A1B1-FC6C6246D36A}" type="pres">
      <dgm:prSet presAssocID="{F6B84D3B-70F8-47CB-BD65-2C9D0615ED9E}" presName="composite" presStyleCnt="0"/>
      <dgm:spPr/>
    </dgm:pt>
    <dgm:pt modelId="{B2F3CF68-BB2B-4E4A-90FB-713795B6E9CE}" type="pres">
      <dgm:prSet presAssocID="{F6B84D3B-70F8-47CB-BD65-2C9D0615ED9E}" presName="ConnectorPoint" presStyleLbl="lnNode1" presStyleIdx="0" presStyleCnt="4"/>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B48BA03D-3D7E-4353-9B47-992768656F9C}" type="pres">
      <dgm:prSet presAssocID="{F6B84D3B-70F8-47CB-BD65-2C9D0615ED9E}" presName="DropPinPlaceHolder" presStyleCnt="0"/>
      <dgm:spPr/>
    </dgm:pt>
    <dgm:pt modelId="{91D21972-544E-4617-8A23-5EF04B1E0736}" type="pres">
      <dgm:prSet presAssocID="{F6B84D3B-70F8-47CB-BD65-2C9D0615ED9E}" presName="DropPin" presStyleLbl="alignNode1" presStyleIdx="0" presStyleCnt="4"/>
      <dgm:spPr/>
    </dgm:pt>
    <dgm:pt modelId="{D2D53C39-6B80-4A80-939F-94E62DD0B551}" type="pres">
      <dgm:prSet presAssocID="{F6B84D3B-70F8-47CB-BD65-2C9D0615ED9E}" presName="Ellipse" presStyleLbl="fgAcc1" presStyleIdx="1" presStyleCnt="5"/>
      <dgm:spPr>
        <a:solidFill>
          <a:schemeClr val="lt1">
            <a:alpha val="90000"/>
            <a:hueOff val="0"/>
            <a:satOff val="0"/>
            <a:lumOff val="0"/>
            <a:alphaOff val="0"/>
          </a:schemeClr>
        </a:solidFill>
        <a:ln w="25400" cap="flat" cmpd="sng" algn="ctr">
          <a:noFill/>
          <a:prstDash val="solid"/>
        </a:ln>
        <a:effectLst/>
      </dgm:spPr>
    </dgm:pt>
    <dgm:pt modelId="{893323C0-372D-45FB-92A8-F657867CBBC0}" type="pres">
      <dgm:prSet presAssocID="{F6B84D3B-70F8-47CB-BD65-2C9D0615ED9E}" presName="L2TextContainer" presStyleLbl="revTx" presStyleIdx="0" presStyleCnt="8">
        <dgm:presLayoutVars>
          <dgm:bulletEnabled val="1"/>
        </dgm:presLayoutVars>
      </dgm:prSet>
      <dgm:spPr/>
    </dgm:pt>
    <dgm:pt modelId="{8B97086D-65A3-4257-9686-105F0CEA2625}" type="pres">
      <dgm:prSet presAssocID="{F6B84D3B-70F8-47CB-BD65-2C9D0615ED9E}" presName="L1TextContainer" presStyleLbl="revTx" presStyleIdx="1" presStyleCnt="8">
        <dgm:presLayoutVars>
          <dgm:chMax val="1"/>
          <dgm:chPref val="1"/>
          <dgm:bulletEnabled val="1"/>
        </dgm:presLayoutVars>
      </dgm:prSet>
      <dgm:spPr/>
    </dgm:pt>
    <dgm:pt modelId="{E94C33A6-54DB-45AA-9B14-05377082B726}" type="pres">
      <dgm:prSet presAssocID="{F6B84D3B-70F8-47CB-BD65-2C9D0615ED9E}" presName="ConnectLine" presStyleLbl="sibTrans1D1" presStyleIdx="0" presStyleCnt="4"/>
      <dgm:spPr>
        <a:noFill/>
        <a:ln w="12700" cap="flat" cmpd="sng" algn="ctr">
          <a:solidFill>
            <a:schemeClr val="accent3">
              <a:hueOff val="0"/>
              <a:satOff val="0"/>
              <a:lumOff val="0"/>
              <a:alphaOff val="0"/>
            </a:schemeClr>
          </a:solidFill>
          <a:prstDash val="dash"/>
        </a:ln>
        <a:effectLst/>
      </dgm:spPr>
    </dgm:pt>
    <dgm:pt modelId="{713B28FD-4A3F-4F1D-AA4C-E91C0F0F3144}" type="pres">
      <dgm:prSet presAssocID="{F6B84D3B-70F8-47CB-BD65-2C9D0615ED9E}" presName="EmptyPlaceHolder" presStyleCnt="0"/>
      <dgm:spPr/>
    </dgm:pt>
    <dgm:pt modelId="{440FD742-08F6-44DC-8DDE-72D8F97F4D52}" type="pres">
      <dgm:prSet presAssocID="{16ED146B-F49F-464A-BFF1-F5CC3B928749}" presName="spaceBetweenRectangles" presStyleCnt="0"/>
      <dgm:spPr/>
    </dgm:pt>
    <dgm:pt modelId="{89A2CECA-BEE3-47DF-9C30-35CDDC97B9F0}" type="pres">
      <dgm:prSet presAssocID="{2F891E55-2E22-44E0-8439-4166343693A2}" presName="composite" presStyleCnt="0"/>
      <dgm:spPr/>
    </dgm:pt>
    <dgm:pt modelId="{4C1C2D46-AC05-4BD2-9D00-3539FF19306D}" type="pres">
      <dgm:prSet presAssocID="{2F891E55-2E22-44E0-8439-4166343693A2}" presName="ConnectorPoint" presStyleLbl="lnNode1" presStyleIdx="1" presStyleCnt="4"/>
      <dgm:spPr>
        <a:solidFill>
          <a:schemeClr val="accent3">
            <a:hueOff val="30283"/>
            <a:satOff val="-8120"/>
            <a:lumOff val="7058"/>
            <a:alphaOff val="0"/>
          </a:schemeClr>
        </a:solidFill>
        <a:ln w="6350" cap="flat" cmpd="sng" algn="ctr">
          <a:solidFill>
            <a:schemeClr val="lt1">
              <a:hueOff val="0"/>
              <a:satOff val="0"/>
              <a:lumOff val="0"/>
              <a:alphaOff val="0"/>
            </a:schemeClr>
          </a:solidFill>
          <a:prstDash val="solid"/>
        </a:ln>
        <a:effectLst/>
      </dgm:spPr>
    </dgm:pt>
    <dgm:pt modelId="{65B7421E-7CFF-42E1-90DE-210AE8D66A5B}" type="pres">
      <dgm:prSet presAssocID="{2F891E55-2E22-44E0-8439-4166343693A2}" presName="DropPinPlaceHolder" presStyleCnt="0"/>
      <dgm:spPr/>
    </dgm:pt>
    <dgm:pt modelId="{BCBFFB55-BAFA-4A8B-8665-D863900B8F93}" type="pres">
      <dgm:prSet presAssocID="{2F891E55-2E22-44E0-8439-4166343693A2}" presName="DropPin" presStyleLbl="alignNode1" presStyleIdx="1" presStyleCnt="4"/>
      <dgm:spPr/>
    </dgm:pt>
    <dgm:pt modelId="{0F6317BB-0089-4465-9CFF-2B26F555160E}" type="pres">
      <dgm:prSet presAssocID="{2F891E55-2E22-44E0-8439-4166343693A2}" presName="Ellipse" presStyleLbl="fgAcc1" presStyleIdx="2" presStyleCnt="5"/>
      <dgm:spPr>
        <a:solidFill>
          <a:schemeClr val="lt1">
            <a:alpha val="90000"/>
            <a:hueOff val="0"/>
            <a:satOff val="0"/>
            <a:lumOff val="0"/>
            <a:alphaOff val="0"/>
          </a:schemeClr>
        </a:solidFill>
        <a:ln w="25400" cap="flat" cmpd="sng" algn="ctr">
          <a:noFill/>
          <a:prstDash val="solid"/>
        </a:ln>
        <a:effectLst/>
      </dgm:spPr>
    </dgm:pt>
    <dgm:pt modelId="{955C4CDE-8CE7-492F-96E9-436EECBD7C44}" type="pres">
      <dgm:prSet presAssocID="{2F891E55-2E22-44E0-8439-4166343693A2}" presName="L2TextContainer" presStyleLbl="revTx" presStyleIdx="2" presStyleCnt="8">
        <dgm:presLayoutVars>
          <dgm:bulletEnabled val="1"/>
        </dgm:presLayoutVars>
      </dgm:prSet>
      <dgm:spPr/>
    </dgm:pt>
    <dgm:pt modelId="{E9E6FDC5-52FB-4B93-817D-C1EB9DE819A9}" type="pres">
      <dgm:prSet presAssocID="{2F891E55-2E22-44E0-8439-4166343693A2}" presName="L1TextContainer" presStyleLbl="revTx" presStyleIdx="3" presStyleCnt="8">
        <dgm:presLayoutVars>
          <dgm:chMax val="1"/>
          <dgm:chPref val="1"/>
          <dgm:bulletEnabled val="1"/>
        </dgm:presLayoutVars>
      </dgm:prSet>
      <dgm:spPr/>
    </dgm:pt>
    <dgm:pt modelId="{483EAA08-E0C3-49AA-BFD3-5D4CFA069CC1}" type="pres">
      <dgm:prSet presAssocID="{2F891E55-2E22-44E0-8439-4166343693A2}" presName="ConnectLine" presStyleLbl="sibTrans1D1" presStyleIdx="1" presStyleCnt="4"/>
      <dgm:spPr>
        <a:noFill/>
        <a:ln w="12700" cap="flat" cmpd="sng" algn="ctr">
          <a:solidFill>
            <a:schemeClr val="accent3">
              <a:hueOff val="30283"/>
              <a:satOff val="-8120"/>
              <a:lumOff val="7058"/>
              <a:alphaOff val="0"/>
            </a:schemeClr>
          </a:solidFill>
          <a:prstDash val="dash"/>
        </a:ln>
        <a:effectLst/>
      </dgm:spPr>
    </dgm:pt>
    <dgm:pt modelId="{1FACDA32-8383-446E-8294-474AF1F1357D}" type="pres">
      <dgm:prSet presAssocID="{2F891E55-2E22-44E0-8439-4166343693A2}" presName="EmptyPlaceHolder" presStyleCnt="0"/>
      <dgm:spPr/>
    </dgm:pt>
    <dgm:pt modelId="{FF863677-DDA9-466D-842E-D3AF27B0629A}" type="pres">
      <dgm:prSet presAssocID="{D2F4C50C-F4CB-43B0-A13B-4A1ED321524C}" presName="spaceBetweenRectangles" presStyleCnt="0"/>
      <dgm:spPr/>
    </dgm:pt>
    <dgm:pt modelId="{AD88C843-4776-472D-AE96-F4A8023775FA}" type="pres">
      <dgm:prSet presAssocID="{5FF614B5-246C-4877-92E0-C3612722D8A2}" presName="composite" presStyleCnt="0"/>
      <dgm:spPr/>
    </dgm:pt>
    <dgm:pt modelId="{02F62B47-5CEB-4BC8-BDD3-DEE6CFB2AFCA}" type="pres">
      <dgm:prSet presAssocID="{5FF614B5-246C-4877-92E0-C3612722D8A2}" presName="ConnectorPoint" presStyleLbl="lnNode1" presStyleIdx="2" presStyleCnt="4"/>
      <dgm:spPr>
        <a:solidFill>
          <a:schemeClr val="accent3">
            <a:hueOff val="60566"/>
            <a:satOff val="-16239"/>
            <a:lumOff val="14116"/>
            <a:alphaOff val="0"/>
          </a:schemeClr>
        </a:solidFill>
        <a:ln w="6350" cap="flat" cmpd="sng" algn="ctr">
          <a:solidFill>
            <a:schemeClr val="lt1">
              <a:hueOff val="0"/>
              <a:satOff val="0"/>
              <a:lumOff val="0"/>
              <a:alphaOff val="0"/>
            </a:schemeClr>
          </a:solidFill>
          <a:prstDash val="solid"/>
        </a:ln>
        <a:effectLst/>
      </dgm:spPr>
    </dgm:pt>
    <dgm:pt modelId="{449ADE88-BF61-4BB9-8DE5-5B70F1F21859}" type="pres">
      <dgm:prSet presAssocID="{5FF614B5-246C-4877-92E0-C3612722D8A2}" presName="DropPinPlaceHolder" presStyleCnt="0"/>
      <dgm:spPr/>
    </dgm:pt>
    <dgm:pt modelId="{D4013C9A-AE0C-4CD1-8B5A-47B13E818DC3}" type="pres">
      <dgm:prSet presAssocID="{5FF614B5-246C-4877-92E0-C3612722D8A2}" presName="DropPin" presStyleLbl="alignNode1" presStyleIdx="2" presStyleCnt="4"/>
      <dgm:spPr/>
    </dgm:pt>
    <dgm:pt modelId="{DB1C61E7-FE9B-4F9F-BB7A-44DD2FE34882}" type="pres">
      <dgm:prSet presAssocID="{5FF614B5-246C-4877-92E0-C3612722D8A2}" presName="Ellipse" presStyleLbl="fgAcc1" presStyleIdx="3" presStyleCnt="5"/>
      <dgm:spPr>
        <a:solidFill>
          <a:schemeClr val="lt1">
            <a:alpha val="90000"/>
            <a:hueOff val="0"/>
            <a:satOff val="0"/>
            <a:lumOff val="0"/>
            <a:alphaOff val="0"/>
          </a:schemeClr>
        </a:solidFill>
        <a:ln w="25400" cap="flat" cmpd="sng" algn="ctr">
          <a:noFill/>
          <a:prstDash val="solid"/>
        </a:ln>
        <a:effectLst/>
      </dgm:spPr>
    </dgm:pt>
    <dgm:pt modelId="{EB2DCCF3-A671-4771-8233-C3291C139B4A}" type="pres">
      <dgm:prSet presAssocID="{5FF614B5-246C-4877-92E0-C3612722D8A2}" presName="L2TextContainer" presStyleLbl="revTx" presStyleIdx="4" presStyleCnt="8">
        <dgm:presLayoutVars>
          <dgm:bulletEnabled val="1"/>
        </dgm:presLayoutVars>
      </dgm:prSet>
      <dgm:spPr/>
    </dgm:pt>
    <dgm:pt modelId="{41E3EF96-BFA4-41E8-AEF0-D67498DB8005}" type="pres">
      <dgm:prSet presAssocID="{5FF614B5-246C-4877-92E0-C3612722D8A2}" presName="L1TextContainer" presStyleLbl="revTx" presStyleIdx="5" presStyleCnt="8">
        <dgm:presLayoutVars>
          <dgm:chMax val="1"/>
          <dgm:chPref val="1"/>
          <dgm:bulletEnabled val="1"/>
        </dgm:presLayoutVars>
      </dgm:prSet>
      <dgm:spPr/>
    </dgm:pt>
    <dgm:pt modelId="{5D6234DD-1A2A-4243-BB5F-D550C2FA8F47}" type="pres">
      <dgm:prSet presAssocID="{5FF614B5-246C-4877-92E0-C3612722D8A2}" presName="ConnectLine" presStyleLbl="sibTrans1D1" presStyleIdx="2" presStyleCnt="4"/>
      <dgm:spPr>
        <a:noFill/>
        <a:ln w="12700" cap="flat" cmpd="sng" algn="ctr">
          <a:solidFill>
            <a:schemeClr val="accent3">
              <a:hueOff val="60566"/>
              <a:satOff val="-16239"/>
              <a:lumOff val="14116"/>
              <a:alphaOff val="0"/>
            </a:schemeClr>
          </a:solidFill>
          <a:prstDash val="dash"/>
        </a:ln>
        <a:effectLst/>
      </dgm:spPr>
    </dgm:pt>
    <dgm:pt modelId="{FB7A7816-26CA-4903-B241-C0D6AA64840C}" type="pres">
      <dgm:prSet presAssocID="{5FF614B5-246C-4877-92E0-C3612722D8A2}" presName="EmptyPlaceHolder" presStyleCnt="0"/>
      <dgm:spPr/>
    </dgm:pt>
    <dgm:pt modelId="{84C3A955-8DA3-49F5-83B9-8B5360C397F1}" type="pres">
      <dgm:prSet presAssocID="{6E0330FE-4EDD-421C-8F02-5485D79336F6}" presName="spaceBetweenRectangles" presStyleCnt="0"/>
      <dgm:spPr/>
    </dgm:pt>
    <dgm:pt modelId="{9C0ED9C9-B0B6-4F33-9569-A11EF5E2358F}" type="pres">
      <dgm:prSet presAssocID="{26179DC0-E5ED-4567-ADDB-1FCCE96E3BD1}" presName="composite" presStyleCnt="0"/>
      <dgm:spPr/>
    </dgm:pt>
    <dgm:pt modelId="{A135B225-0BE3-4000-9A42-FF609490DD2E}" type="pres">
      <dgm:prSet presAssocID="{26179DC0-E5ED-4567-ADDB-1FCCE96E3BD1}" presName="ConnectorPoint" presStyleLbl="lnNode1" presStyleIdx="3" presStyleCnt="4"/>
      <dgm:spPr>
        <a:solidFill>
          <a:schemeClr val="accent3">
            <a:hueOff val="90849"/>
            <a:satOff val="-24359"/>
            <a:lumOff val="21174"/>
            <a:alphaOff val="0"/>
          </a:schemeClr>
        </a:solidFill>
        <a:ln w="6350" cap="flat" cmpd="sng" algn="ctr">
          <a:solidFill>
            <a:schemeClr val="lt1">
              <a:hueOff val="0"/>
              <a:satOff val="0"/>
              <a:lumOff val="0"/>
              <a:alphaOff val="0"/>
            </a:schemeClr>
          </a:solidFill>
          <a:prstDash val="solid"/>
        </a:ln>
        <a:effectLst/>
      </dgm:spPr>
    </dgm:pt>
    <dgm:pt modelId="{88E8317E-BB7A-4CCE-A4B7-E57AAB1DECA4}" type="pres">
      <dgm:prSet presAssocID="{26179DC0-E5ED-4567-ADDB-1FCCE96E3BD1}" presName="DropPinPlaceHolder" presStyleCnt="0"/>
      <dgm:spPr/>
    </dgm:pt>
    <dgm:pt modelId="{4EBA0AA5-5040-43DD-BE6D-E34672F42825}" type="pres">
      <dgm:prSet presAssocID="{26179DC0-E5ED-4567-ADDB-1FCCE96E3BD1}" presName="DropPin" presStyleLbl="alignNode1" presStyleIdx="3" presStyleCnt="4"/>
      <dgm:spPr/>
    </dgm:pt>
    <dgm:pt modelId="{B6E39880-C2FE-4045-AC3F-38D73EA5E3D1}" type="pres">
      <dgm:prSet presAssocID="{26179DC0-E5ED-4567-ADDB-1FCCE96E3BD1}" presName="Ellipse" presStyleLbl="fgAcc1" presStyleIdx="4" presStyleCnt="5"/>
      <dgm:spPr>
        <a:solidFill>
          <a:schemeClr val="lt1">
            <a:alpha val="90000"/>
            <a:hueOff val="0"/>
            <a:satOff val="0"/>
            <a:lumOff val="0"/>
            <a:alphaOff val="0"/>
          </a:schemeClr>
        </a:solidFill>
        <a:ln w="25400" cap="flat" cmpd="sng" algn="ctr">
          <a:noFill/>
          <a:prstDash val="solid"/>
        </a:ln>
        <a:effectLst/>
      </dgm:spPr>
    </dgm:pt>
    <dgm:pt modelId="{910C1FEC-20CB-49FA-8471-24D6BC85695C}" type="pres">
      <dgm:prSet presAssocID="{26179DC0-E5ED-4567-ADDB-1FCCE96E3BD1}" presName="L2TextContainer" presStyleLbl="revTx" presStyleIdx="6" presStyleCnt="8">
        <dgm:presLayoutVars>
          <dgm:bulletEnabled val="1"/>
        </dgm:presLayoutVars>
      </dgm:prSet>
      <dgm:spPr/>
    </dgm:pt>
    <dgm:pt modelId="{1BCBB521-59A5-4757-91C2-2DA1051981CA}" type="pres">
      <dgm:prSet presAssocID="{26179DC0-E5ED-4567-ADDB-1FCCE96E3BD1}" presName="L1TextContainer" presStyleLbl="revTx" presStyleIdx="7" presStyleCnt="8" custLinFactNeighborX="-147" custLinFactNeighborY="30719">
        <dgm:presLayoutVars>
          <dgm:chMax val="1"/>
          <dgm:chPref val="1"/>
          <dgm:bulletEnabled val="1"/>
        </dgm:presLayoutVars>
      </dgm:prSet>
      <dgm:spPr/>
    </dgm:pt>
    <dgm:pt modelId="{EF59A41E-9D66-47DE-B080-F726813DC643}" type="pres">
      <dgm:prSet presAssocID="{26179DC0-E5ED-4567-ADDB-1FCCE96E3BD1}" presName="ConnectLine" presStyleLbl="sibTrans1D1" presStyleIdx="3" presStyleCnt="4"/>
      <dgm:spPr>
        <a:noFill/>
        <a:ln w="12700" cap="flat" cmpd="sng" algn="ctr">
          <a:solidFill>
            <a:schemeClr val="accent3">
              <a:hueOff val="90849"/>
              <a:satOff val="-24359"/>
              <a:lumOff val="21174"/>
              <a:alphaOff val="0"/>
            </a:schemeClr>
          </a:solidFill>
          <a:prstDash val="dash"/>
        </a:ln>
        <a:effectLst/>
      </dgm:spPr>
    </dgm:pt>
    <dgm:pt modelId="{F49D853A-DF46-40DB-9B3D-A91663F859BB}" type="pres">
      <dgm:prSet presAssocID="{26179DC0-E5ED-4567-ADDB-1FCCE96E3BD1}" presName="EmptyPlaceHolder" presStyleCnt="0"/>
      <dgm:spPr/>
    </dgm:pt>
  </dgm:ptLst>
  <dgm:cxnLst>
    <dgm:cxn modelId="{8CE94207-3918-4B1E-9376-2BA365EE7ED9}" srcId="{804FA3EA-7657-4859-AE7B-5E89CFF50593}" destId="{F6B84D3B-70F8-47CB-BD65-2C9D0615ED9E}" srcOrd="0" destOrd="0" parTransId="{D0320F96-3986-491F-A4BF-18A14F1FCF86}" sibTransId="{16ED146B-F49F-464A-BFF1-F5CC3B928749}"/>
    <dgm:cxn modelId="{5676C40D-D955-469D-BA57-CB24F99F4B73}" srcId="{804FA3EA-7657-4859-AE7B-5E89CFF50593}" destId="{5FF614B5-246C-4877-92E0-C3612722D8A2}" srcOrd="2" destOrd="0" parTransId="{C7926A89-D242-42E7-BD35-F4265B01C492}" sibTransId="{6E0330FE-4EDD-421C-8F02-5485D79336F6}"/>
    <dgm:cxn modelId="{8FB1A814-813F-45DD-AA84-09AF6624A452}" srcId="{2F891E55-2E22-44E0-8439-4166343693A2}" destId="{EC921F70-AE3A-4128-927F-F5FE49769711}" srcOrd="0" destOrd="0" parTransId="{8B06B072-D86C-4B92-9993-6CBD5482268E}" sibTransId="{DEE71108-266A-4709-95EB-7041A28C93E6}"/>
    <dgm:cxn modelId="{0926B627-1578-4BDB-8D77-870CACB785FA}" type="presOf" srcId="{92225257-BB25-4DA8-BC19-650D4E7EBAB5}" destId="{EB2DCCF3-A671-4771-8233-C3291C139B4A}" srcOrd="0" destOrd="1" presId="urn:microsoft.com/office/officeart/2017/3/layout/DropPinTimeline"/>
    <dgm:cxn modelId="{5D68712A-9E1C-4D3D-BDF6-EABD438BB2B7}" type="presOf" srcId="{804FA3EA-7657-4859-AE7B-5E89CFF50593}" destId="{3850F07A-42DD-4CE6-BB90-EE98A5F63E2A}" srcOrd="0" destOrd="0" presId="urn:microsoft.com/office/officeart/2017/3/layout/DropPinTimeline"/>
    <dgm:cxn modelId="{E1879039-B162-44BE-8FFF-8D245B399A8A}" type="presOf" srcId="{23FC57B0-7735-48FC-9A59-7DC848325833}" destId="{910C1FEC-20CB-49FA-8471-24D6BC85695C}" srcOrd="0" destOrd="0" presId="urn:microsoft.com/office/officeart/2017/3/layout/DropPinTimeline"/>
    <dgm:cxn modelId="{57FE7843-7346-4AC2-A792-BBE06C88642A}" srcId="{F6B84D3B-70F8-47CB-BD65-2C9D0615ED9E}" destId="{AAA76BBB-C956-46B4-8FB3-F8942C3B481C}" srcOrd="1" destOrd="0" parTransId="{2F2B57DC-04DF-48DB-BE9E-74986E331D78}" sibTransId="{3E1750BD-B05C-4FC4-8A41-8DBB2682EB09}"/>
    <dgm:cxn modelId="{726A6C44-AD24-46BC-8959-FF393732AE41}" srcId="{5FF614B5-246C-4877-92E0-C3612722D8A2}" destId="{92225257-BB25-4DA8-BC19-650D4E7EBAB5}" srcOrd="1" destOrd="0" parTransId="{75883A9A-F5F1-44CA-A08C-FEE81F01FC85}" sibTransId="{97F41B82-4A71-4CC4-A208-828E184CF1B0}"/>
    <dgm:cxn modelId="{42351F47-A24C-4626-BD14-250BC67BD070}" srcId="{804FA3EA-7657-4859-AE7B-5E89CFF50593}" destId="{26179DC0-E5ED-4567-ADDB-1FCCE96E3BD1}" srcOrd="3" destOrd="0" parTransId="{9BBFB1A8-F842-47EE-A16D-8A9552EC5CAB}" sibTransId="{C0FCE8D4-7918-4F89-87FB-376EC3E7A5CA}"/>
    <dgm:cxn modelId="{8EFFD647-47D9-4F1D-88B4-4062C0EC9165}" type="presOf" srcId="{AAA76BBB-C956-46B4-8FB3-F8942C3B481C}" destId="{893323C0-372D-45FB-92A8-F657867CBBC0}" srcOrd="0" destOrd="1" presId="urn:microsoft.com/office/officeart/2017/3/layout/DropPinTimeline"/>
    <dgm:cxn modelId="{D86C854D-639D-4C80-9D28-44AD85A9B3E3}" srcId="{26179DC0-E5ED-4567-ADDB-1FCCE96E3BD1}" destId="{23FC57B0-7735-48FC-9A59-7DC848325833}" srcOrd="0" destOrd="0" parTransId="{EA8ED2E4-6894-4D1A-9DF1-7782170F4FF2}" sibTransId="{C503C72A-0B79-4A96-902A-5C21ED719316}"/>
    <dgm:cxn modelId="{A2AAE86F-DCE8-4151-AD69-D8BCD1C9FD52}" srcId="{2F891E55-2E22-44E0-8439-4166343693A2}" destId="{AFC01741-57F6-4837-9A8D-AEF4A4301026}" srcOrd="1" destOrd="0" parTransId="{2622D3E1-A75C-404B-96B0-4C796886465B}" sibTransId="{41A77904-AA83-40F5-A9B6-ED8E405B57D0}"/>
    <dgm:cxn modelId="{32D80855-6326-476B-AEA5-638EA4894068}" type="presOf" srcId="{6E4B0E38-6E6A-4351-BD42-ED68C3DDE040}" destId="{EB2DCCF3-A671-4771-8233-C3291C139B4A}" srcOrd="0" destOrd="2" presId="urn:microsoft.com/office/officeart/2017/3/layout/DropPinTimeline"/>
    <dgm:cxn modelId="{2B5A6E56-109B-4B6D-AFCE-67EB8AF10A0C}" type="presOf" srcId="{5FF614B5-246C-4877-92E0-C3612722D8A2}" destId="{41E3EF96-BFA4-41E8-AEF0-D67498DB8005}" srcOrd="0" destOrd="0" presId="urn:microsoft.com/office/officeart/2017/3/layout/DropPinTimeline"/>
    <dgm:cxn modelId="{AEC38C96-1397-476E-9245-F702EE661901}" type="presOf" srcId="{D6A8F65F-61AE-42DA-9BAF-FEB96AA3A601}" destId="{893323C0-372D-45FB-92A8-F657867CBBC0}" srcOrd="0" destOrd="0" presId="urn:microsoft.com/office/officeart/2017/3/layout/DropPinTimeline"/>
    <dgm:cxn modelId="{C55077A2-6AB0-4F8D-BE99-76872049839C}" srcId="{5FF614B5-246C-4877-92E0-C3612722D8A2}" destId="{8EC0EFF2-987B-49BD-8BD6-91CE8698302A}" srcOrd="0" destOrd="0" parTransId="{81A30281-4C8F-4564-9F88-6AA54FED2546}" sibTransId="{762B6AB2-125D-45F1-8533-265B1BDEFD24}"/>
    <dgm:cxn modelId="{6F4DDEB8-46AB-4960-BDD1-F15EBD5FE4F1}" type="presOf" srcId="{EC921F70-AE3A-4128-927F-F5FE49769711}" destId="{955C4CDE-8CE7-492F-96E9-436EECBD7C44}" srcOrd="0" destOrd="0" presId="urn:microsoft.com/office/officeart/2017/3/layout/DropPinTimeline"/>
    <dgm:cxn modelId="{C3DE3FC0-DC81-405E-824A-0E46F4370A42}" type="presOf" srcId="{2F891E55-2E22-44E0-8439-4166343693A2}" destId="{E9E6FDC5-52FB-4B93-817D-C1EB9DE819A9}" srcOrd="0" destOrd="0" presId="urn:microsoft.com/office/officeart/2017/3/layout/DropPinTimeline"/>
    <dgm:cxn modelId="{2C2124CA-8177-4714-8529-4AF63A19CD4C}" type="presOf" srcId="{8EC0EFF2-987B-49BD-8BD6-91CE8698302A}" destId="{EB2DCCF3-A671-4771-8233-C3291C139B4A}" srcOrd="0" destOrd="0" presId="urn:microsoft.com/office/officeart/2017/3/layout/DropPinTimeline"/>
    <dgm:cxn modelId="{E11421CB-857D-4EB1-8972-77CC1F28EC2E}" srcId="{5FF614B5-246C-4877-92E0-C3612722D8A2}" destId="{6E4B0E38-6E6A-4351-BD42-ED68C3DDE040}" srcOrd="2" destOrd="0" parTransId="{B21AA95D-C79F-4F86-B790-C1931761DF78}" sibTransId="{8E20482A-8C1E-4FA9-9E82-42AFC382E5EF}"/>
    <dgm:cxn modelId="{970855CC-7936-4EA8-9E0D-F66F20D30971}" srcId="{804FA3EA-7657-4859-AE7B-5E89CFF50593}" destId="{2F891E55-2E22-44E0-8439-4166343693A2}" srcOrd="1" destOrd="0" parTransId="{3041A0C8-4B49-475E-A55A-8598C0F0C9F8}" sibTransId="{D2F4C50C-F4CB-43B0-A13B-4A1ED321524C}"/>
    <dgm:cxn modelId="{DC4921CE-E87A-4793-AE51-2E8F93DC961A}" srcId="{F6B84D3B-70F8-47CB-BD65-2C9D0615ED9E}" destId="{D6A8F65F-61AE-42DA-9BAF-FEB96AA3A601}" srcOrd="0" destOrd="0" parTransId="{093AA888-E377-48BF-BB4F-B8C84B541AAD}" sibTransId="{212944C8-3F4A-49C0-82FF-E45DD95CF0A5}"/>
    <dgm:cxn modelId="{32E4ACD6-54C8-49DC-B719-11F5A84C0C1E}" type="presOf" srcId="{F6B84D3B-70F8-47CB-BD65-2C9D0615ED9E}" destId="{8B97086D-65A3-4257-9686-105F0CEA2625}" srcOrd="0" destOrd="0" presId="urn:microsoft.com/office/officeart/2017/3/layout/DropPinTimeline"/>
    <dgm:cxn modelId="{9D2879DE-8FDE-44D3-8039-F5B3560EC627}" type="presOf" srcId="{AFC01741-57F6-4837-9A8D-AEF4A4301026}" destId="{955C4CDE-8CE7-492F-96E9-436EECBD7C44}" srcOrd="0" destOrd="1" presId="urn:microsoft.com/office/officeart/2017/3/layout/DropPinTimeline"/>
    <dgm:cxn modelId="{6603F5EC-F6B1-48F4-AC2D-E0C1C1D27D12}" type="presOf" srcId="{26179DC0-E5ED-4567-ADDB-1FCCE96E3BD1}" destId="{1BCBB521-59A5-4757-91C2-2DA1051981CA}" srcOrd="0" destOrd="0" presId="urn:microsoft.com/office/officeart/2017/3/layout/DropPinTimeline"/>
    <dgm:cxn modelId="{61A03FF1-41F4-4AB9-BC85-98D083ECB1C8}" type="presParOf" srcId="{3850F07A-42DD-4CE6-BB90-EE98A5F63E2A}" destId="{A97459CC-0D0D-4FA1-8847-931D641D9E9E}" srcOrd="0" destOrd="0" presId="urn:microsoft.com/office/officeart/2017/3/layout/DropPinTimeline"/>
    <dgm:cxn modelId="{5C06F62D-8A1D-4BFB-9217-D92F463CFE9C}" type="presParOf" srcId="{3850F07A-42DD-4CE6-BB90-EE98A5F63E2A}" destId="{F1B7A7CC-B64D-4240-88FA-654D2C52216D}" srcOrd="1" destOrd="0" presId="urn:microsoft.com/office/officeart/2017/3/layout/DropPinTimeline"/>
    <dgm:cxn modelId="{FA898EBD-6625-423F-8C4E-DA8B602D3126}" type="presParOf" srcId="{F1B7A7CC-B64D-4240-88FA-654D2C52216D}" destId="{E1245239-8019-4060-A1B1-FC6C6246D36A}" srcOrd="0" destOrd="0" presId="urn:microsoft.com/office/officeart/2017/3/layout/DropPinTimeline"/>
    <dgm:cxn modelId="{910D81D1-5C40-4E78-8133-C3CEC015BC23}" type="presParOf" srcId="{E1245239-8019-4060-A1B1-FC6C6246D36A}" destId="{B2F3CF68-BB2B-4E4A-90FB-713795B6E9CE}" srcOrd="0" destOrd="0" presId="urn:microsoft.com/office/officeart/2017/3/layout/DropPinTimeline"/>
    <dgm:cxn modelId="{A68EEF73-4A11-4D1D-ACCA-8329B9B739FA}" type="presParOf" srcId="{E1245239-8019-4060-A1B1-FC6C6246D36A}" destId="{B48BA03D-3D7E-4353-9B47-992768656F9C}" srcOrd="1" destOrd="0" presId="urn:microsoft.com/office/officeart/2017/3/layout/DropPinTimeline"/>
    <dgm:cxn modelId="{ED1E3AFD-DB3A-461D-9686-4995956A58F6}" type="presParOf" srcId="{B48BA03D-3D7E-4353-9B47-992768656F9C}" destId="{91D21972-544E-4617-8A23-5EF04B1E0736}" srcOrd="0" destOrd="0" presId="urn:microsoft.com/office/officeart/2017/3/layout/DropPinTimeline"/>
    <dgm:cxn modelId="{2F9A433B-0C7F-49F8-BD89-9FC699151189}" type="presParOf" srcId="{B48BA03D-3D7E-4353-9B47-992768656F9C}" destId="{D2D53C39-6B80-4A80-939F-94E62DD0B551}" srcOrd="1" destOrd="0" presId="urn:microsoft.com/office/officeart/2017/3/layout/DropPinTimeline"/>
    <dgm:cxn modelId="{7F429B74-AFA0-4798-827C-9C2E841E9014}" type="presParOf" srcId="{E1245239-8019-4060-A1B1-FC6C6246D36A}" destId="{893323C0-372D-45FB-92A8-F657867CBBC0}" srcOrd="2" destOrd="0" presId="urn:microsoft.com/office/officeart/2017/3/layout/DropPinTimeline"/>
    <dgm:cxn modelId="{AE088E9D-462A-49E7-ABA1-504A3AB80E9A}" type="presParOf" srcId="{E1245239-8019-4060-A1B1-FC6C6246D36A}" destId="{8B97086D-65A3-4257-9686-105F0CEA2625}" srcOrd="3" destOrd="0" presId="urn:microsoft.com/office/officeart/2017/3/layout/DropPinTimeline"/>
    <dgm:cxn modelId="{10401E7B-CDDC-4DF6-997A-DEF6B869422C}" type="presParOf" srcId="{E1245239-8019-4060-A1B1-FC6C6246D36A}" destId="{E94C33A6-54DB-45AA-9B14-05377082B726}" srcOrd="4" destOrd="0" presId="urn:microsoft.com/office/officeart/2017/3/layout/DropPinTimeline"/>
    <dgm:cxn modelId="{451A0A8D-F63B-4F92-B872-8D8EAD7F50B4}" type="presParOf" srcId="{E1245239-8019-4060-A1B1-FC6C6246D36A}" destId="{713B28FD-4A3F-4F1D-AA4C-E91C0F0F3144}" srcOrd="5" destOrd="0" presId="urn:microsoft.com/office/officeart/2017/3/layout/DropPinTimeline"/>
    <dgm:cxn modelId="{86C3F3D5-034B-4C12-8AE0-D742818A93BA}" type="presParOf" srcId="{F1B7A7CC-B64D-4240-88FA-654D2C52216D}" destId="{440FD742-08F6-44DC-8DDE-72D8F97F4D52}" srcOrd="1" destOrd="0" presId="urn:microsoft.com/office/officeart/2017/3/layout/DropPinTimeline"/>
    <dgm:cxn modelId="{30AFF22F-3E87-455C-9A6C-650A6088510D}" type="presParOf" srcId="{F1B7A7CC-B64D-4240-88FA-654D2C52216D}" destId="{89A2CECA-BEE3-47DF-9C30-35CDDC97B9F0}" srcOrd="2" destOrd="0" presId="urn:microsoft.com/office/officeart/2017/3/layout/DropPinTimeline"/>
    <dgm:cxn modelId="{9C17A3BD-F632-42B3-B4FF-E93D7F3D8AD4}" type="presParOf" srcId="{89A2CECA-BEE3-47DF-9C30-35CDDC97B9F0}" destId="{4C1C2D46-AC05-4BD2-9D00-3539FF19306D}" srcOrd="0" destOrd="0" presId="urn:microsoft.com/office/officeart/2017/3/layout/DropPinTimeline"/>
    <dgm:cxn modelId="{1FC5A02A-C1B3-49F8-ADB8-C984D4010FF8}" type="presParOf" srcId="{89A2CECA-BEE3-47DF-9C30-35CDDC97B9F0}" destId="{65B7421E-7CFF-42E1-90DE-210AE8D66A5B}" srcOrd="1" destOrd="0" presId="urn:microsoft.com/office/officeart/2017/3/layout/DropPinTimeline"/>
    <dgm:cxn modelId="{866860C9-6308-41E9-8172-6B052C4960B6}" type="presParOf" srcId="{65B7421E-7CFF-42E1-90DE-210AE8D66A5B}" destId="{BCBFFB55-BAFA-4A8B-8665-D863900B8F93}" srcOrd="0" destOrd="0" presId="urn:microsoft.com/office/officeart/2017/3/layout/DropPinTimeline"/>
    <dgm:cxn modelId="{5FFADB72-FDB8-4AD8-94CF-4A611C4E72D3}" type="presParOf" srcId="{65B7421E-7CFF-42E1-90DE-210AE8D66A5B}" destId="{0F6317BB-0089-4465-9CFF-2B26F555160E}" srcOrd="1" destOrd="0" presId="urn:microsoft.com/office/officeart/2017/3/layout/DropPinTimeline"/>
    <dgm:cxn modelId="{2AC76C33-E542-4F7B-BB4A-17CE98EC593E}" type="presParOf" srcId="{89A2CECA-BEE3-47DF-9C30-35CDDC97B9F0}" destId="{955C4CDE-8CE7-492F-96E9-436EECBD7C44}" srcOrd="2" destOrd="0" presId="urn:microsoft.com/office/officeart/2017/3/layout/DropPinTimeline"/>
    <dgm:cxn modelId="{5CC67C9A-9405-4110-A6A9-7041294F5B99}" type="presParOf" srcId="{89A2CECA-BEE3-47DF-9C30-35CDDC97B9F0}" destId="{E9E6FDC5-52FB-4B93-817D-C1EB9DE819A9}" srcOrd="3" destOrd="0" presId="urn:microsoft.com/office/officeart/2017/3/layout/DropPinTimeline"/>
    <dgm:cxn modelId="{ADD869CB-C42F-4E48-AEFE-CC22C055A6CC}" type="presParOf" srcId="{89A2CECA-BEE3-47DF-9C30-35CDDC97B9F0}" destId="{483EAA08-E0C3-49AA-BFD3-5D4CFA069CC1}" srcOrd="4" destOrd="0" presId="urn:microsoft.com/office/officeart/2017/3/layout/DropPinTimeline"/>
    <dgm:cxn modelId="{45FA17DC-D0A7-4F5E-B06D-EC8C23469F82}" type="presParOf" srcId="{89A2CECA-BEE3-47DF-9C30-35CDDC97B9F0}" destId="{1FACDA32-8383-446E-8294-474AF1F1357D}" srcOrd="5" destOrd="0" presId="urn:microsoft.com/office/officeart/2017/3/layout/DropPinTimeline"/>
    <dgm:cxn modelId="{AF58BF8C-B27A-474E-8145-2AF84FB29EC3}" type="presParOf" srcId="{F1B7A7CC-B64D-4240-88FA-654D2C52216D}" destId="{FF863677-DDA9-466D-842E-D3AF27B0629A}" srcOrd="3" destOrd="0" presId="urn:microsoft.com/office/officeart/2017/3/layout/DropPinTimeline"/>
    <dgm:cxn modelId="{6D4E3769-E019-4625-A673-93A476842FBD}" type="presParOf" srcId="{F1B7A7CC-B64D-4240-88FA-654D2C52216D}" destId="{AD88C843-4776-472D-AE96-F4A8023775FA}" srcOrd="4" destOrd="0" presId="urn:microsoft.com/office/officeart/2017/3/layout/DropPinTimeline"/>
    <dgm:cxn modelId="{57E9DACE-69D2-4CDD-82C2-FF4A3CC202B1}" type="presParOf" srcId="{AD88C843-4776-472D-AE96-F4A8023775FA}" destId="{02F62B47-5CEB-4BC8-BDD3-DEE6CFB2AFCA}" srcOrd="0" destOrd="0" presId="urn:microsoft.com/office/officeart/2017/3/layout/DropPinTimeline"/>
    <dgm:cxn modelId="{E72DBE40-2E48-4DC3-B703-3FB939FF95E9}" type="presParOf" srcId="{AD88C843-4776-472D-AE96-F4A8023775FA}" destId="{449ADE88-BF61-4BB9-8DE5-5B70F1F21859}" srcOrd="1" destOrd="0" presId="urn:microsoft.com/office/officeart/2017/3/layout/DropPinTimeline"/>
    <dgm:cxn modelId="{E389B694-ED91-4B13-AA1D-D4AB79FA98E6}" type="presParOf" srcId="{449ADE88-BF61-4BB9-8DE5-5B70F1F21859}" destId="{D4013C9A-AE0C-4CD1-8B5A-47B13E818DC3}" srcOrd="0" destOrd="0" presId="urn:microsoft.com/office/officeart/2017/3/layout/DropPinTimeline"/>
    <dgm:cxn modelId="{244B682C-0B9C-4FF3-88D1-E04BFE248712}" type="presParOf" srcId="{449ADE88-BF61-4BB9-8DE5-5B70F1F21859}" destId="{DB1C61E7-FE9B-4F9F-BB7A-44DD2FE34882}" srcOrd="1" destOrd="0" presId="urn:microsoft.com/office/officeart/2017/3/layout/DropPinTimeline"/>
    <dgm:cxn modelId="{76434269-20F9-4841-A5B1-9367DF902EB9}" type="presParOf" srcId="{AD88C843-4776-472D-AE96-F4A8023775FA}" destId="{EB2DCCF3-A671-4771-8233-C3291C139B4A}" srcOrd="2" destOrd="0" presId="urn:microsoft.com/office/officeart/2017/3/layout/DropPinTimeline"/>
    <dgm:cxn modelId="{0EB9EF7A-ED43-47CA-8463-FC3988B7EEC7}" type="presParOf" srcId="{AD88C843-4776-472D-AE96-F4A8023775FA}" destId="{41E3EF96-BFA4-41E8-AEF0-D67498DB8005}" srcOrd="3" destOrd="0" presId="urn:microsoft.com/office/officeart/2017/3/layout/DropPinTimeline"/>
    <dgm:cxn modelId="{021E90A0-A925-4B19-AA39-A5FBC5280AEB}" type="presParOf" srcId="{AD88C843-4776-472D-AE96-F4A8023775FA}" destId="{5D6234DD-1A2A-4243-BB5F-D550C2FA8F47}" srcOrd="4" destOrd="0" presId="urn:microsoft.com/office/officeart/2017/3/layout/DropPinTimeline"/>
    <dgm:cxn modelId="{B20CF4E2-E6CC-43B7-900A-67ADC355D577}" type="presParOf" srcId="{AD88C843-4776-472D-AE96-F4A8023775FA}" destId="{FB7A7816-26CA-4903-B241-C0D6AA64840C}" srcOrd="5" destOrd="0" presId="urn:microsoft.com/office/officeart/2017/3/layout/DropPinTimeline"/>
    <dgm:cxn modelId="{0951BBA5-381E-4D8B-A47E-5982F69840E2}" type="presParOf" srcId="{F1B7A7CC-B64D-4240-88FA-654D2C52216D}" destId="{84C3A955-8DA3-49F5-83B9-8B5360C397F1}" srcOrd="5" destOrd="0" presId="urn:microsoft.com/office/officeart/2017/3/layout/DropPinTimeline"/>
    <dgm:cxn modelId="{FB71F8D9-CAB3-4AA6-830A-A6F86F85F86B}" type="presParOf" srcId="{F1B7A7CC-B64D-4240-88FA-654D2C52216D}" destId="{9C0ED9C9-B0B6-4F33-9569-A11EF5E2358F}" srcOrd="6" destOrd="0" presId="urn:microsoft.com/office/officeart/2017/3/layout/DropPinTimeline"/>
    <dgm:cxn modelId="{96336A8D-4CF8-433D-815E-CF1544CF4CBB}" type="presParOf" srcId="{9C0ED9C9-B0B6-4F33-9569-A11EF5E2358F}" destId="{A135B225-0BE3-4000-9A42-FF609490DD2E}" srcOrd="0" destOrd="0" presId="urn:microsoft.com/office/officeart/2017/3/layout/DropPinTimeline"/>
    <dgm:cxn modelId="{6A09E5DA-FCDA-4AE1-AD89-8CA1CE128DE0}" type="presParOf" srcId="{9C0ED9C9-B0B6-4F33-9569-A11EF5E2358F}" destId="{88E8317E-BB7A-4CCE-A4B7-E57AAB1DECA4}" srcOrd="1" destOrd="0" presId="urn:microsoft.com/office/officeart/2017/3/layout/DropPinTimeline"/>
    <dgm:cxn modelId="{FC873AAA-AA8D-4F29-9621-82B1BD9BE9F0}" type="presParOf" srcId="{88E8317E-BB7A-4CCE-A4B7-E57AAB1DECA4}" destId="{4EBA0AA5-5040-43DD-BE6D-E34672F42825}" srcOrd="0" destOrd="0" presId="urn:microsoft.com/office/officeart/2017/3/layout/DropPinTimeline"/>
    <dgm:cxn modelId="{E6B7407C-4F0E-4D98-97B6-1CEB74BA7552}" type="presParOf" srcId="{88E8317E-BB7A-4CCE-A4B7-E57AAB1DECA4}" destId="{B6E39880-C2FE-4045-AC3F-38D73EA5E3D1}" srcOrd="1" destOrd="0" presId="urn:microsoft.com/office/officeart/2017/3/layout/DropPinTimeline"/>
    <dgm:cxn modelId="{2A2998DB-D9DE-4E2B-834B-5B1F32441587}" type="presParOf" srcId="{9C0ED9C9-B0B6-4F33-9569-A11EF5E2358F}" destId="{910C1FEC-20CB-49FA-8471-24D6BC85695C}" srcOrd="2" destOrd="0" presId="urn:microsoft.com/office/officeart/2017/3/layout/DropPinTimeline"/>
    <dgm:cxn modelId="{18CE52C6-6A30-4080-B144-DCDB949EBE93}" type="presParOf" srcId="{9C0ED9C9-B0B6-4F33-9569-A11EF5E2358F}" destId="{1BCBB521-59A5-4757-91C2-2DA1051981CA}" srcOrd="3" destOrd="0" presId="urn:microsoft.com/office/officeart/2017/3/layout/DropPinTimeline"/>
    <dgm:cxn modelId="{604FC8B0-967F-4318-A963-FCBE05671197}" type="presParOf" srcId="{9C0ED9C9-B0B6-4F33-9569-A11EF5E2358F}" destId="{EF59A41E-9D66-47DE-B080-F726813DC643}" srcOrd="4" destOrd="0" presId="urn:microsoft.com/office/officeart/2017/3/layout/DropPinTimeline"/>
    <dgm:cxn modelId="{5C4F12B4-C1EF-4D14-BF2C-6F03A0516A6D}" type="presParOf" srcId="{9C0ED9C9-B0B6-4F33-9569-A11EF5E2358F}" destId="{F49D853A-DF46-40DB-9B3D-A91663F859BB}" srcOrd="5" destOrd="0" presId="urn:microsoft.com/office/officeart/2017/3/layout/DropPinTimelin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8.xml><?xml version="1.0" encoding="utf-8"?>
<dgm:dataModel xmlns:dgm="http://schemas.openxmlformats.org/drawingml/2006/diagram" xmlns:a="http://schemas.openxmlformats.org/drawingml/2006/main">
  <dgm:ptLst>
    <dgm:pt modelId="{229FC816-C652-47A6-A3E8-34152069DDD0}"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8FD7ED38-49F2-4AD7-A1D6-41511C9113F2}">
      <dgm:prSet/>
      <dgm:spPr/>
      <dgm:t>
        <a:bodyPr/>
        <a:lstStyle/>
        <a:p>
          <a:pPr>
            <a:buFont typeface="Arial" panose="020B0604020202020204" pitchFamily="34" charset="0"/>
            <a:buChar char="•"/>
          </a:pPr>
          <a:r>
            <a:rPr lang="en-US" b="1" i="0" u="none">
              <a:solidFill>
                <a:schemeClr val="bg1"/>
              </a:solidFill>
              <a:latin typeface="Bitter"/>
            </a:rPr>
            <a:t>UH Implemented Quarterly Monitoring of the Following: </a:t>
          </a:r>
          <a:r>
            <a:rPr lang="en-US" b="0" i="0">
              <a:solidFill>
                <a:schemeClr val="bg2"/>
              </a:solidFill>
              <a:latin typeface="Bitter"/>
            </a:rPr>
            <a:t>​</a:t>
          </a:r>
          <a:endParaRPr lang="en-US"/>
        </a:p>
      </dgm:t>
    </dgm:pt>
    <dgm:pt modelId="{1941E6FA-2180-4626-B13E-B2309F27CFF4}" type="parTrans" cxnId="{0E69001F-C6C1-4FDA-BB8A-481E42CAFC2B}">
      <dgm:prSet/>
      <dgm:spPr/>
      <dgm:t>
        <a:bodyPr/>
        <a:lstStyle/>
        <a:p>
          <a:endParaRPr lang="en-US"/>
        </a:p>
      </dgm:t>
    </dgm:pt>
    <dgm:pt modelId="{C592BECD-3F9F-49FF-BD08-68760D5C0621}" type="sibTrans" cxnId="{0E69001F-C6C1-4FDA-BB8A-481E42CAFC2B}">
      <dgm:prSet/>
      <dgm:spPr/>
      <dgm:t>
        <a:bodyPr/>
        <a:lstStyle/>
        <a:p>
          <a:endParaRPr lang="en-US"/>
        </a:p>
      </dgm:t>
    </dgm:pt>
    <dgm:pt modelId="{4B3772C7-B98D-46ED-9D56-719CE8B0E2E1}">
      <dgm:prSet/>
      <dgm:spPr/>
      <dgm:t>
        <a:bodyPr/>
        <a:lstStyle/>
        <a:p>
          <a:pPr>
            <a:buFont typeface="Arial" panose="020B0604020202020204" pitchFamily="34" charset="0"/>
            <a:buChar char="•"/>
          </a:pPr>
          <a:r>
            <a:rPr lang="en-US" b="1" i="0" u="none">
              <a:solidFill>
                <a:schemeClr val="bg2"/>
              </a:solidFill>
              <a:latin typeface="Bitter"/>
            </a:rPr>
            <a:t>Tracking Adapt Integrated Health Care Campus Expansion </a:t>
          </a:r>
          <a:r>
            <a:rPr lang="en-US" b="1" i="0">
              <a:solidFill>
                <a:schemeClr val="bg2"/>
              </a:solidFill>
              <a:latin typeface="Bitter"/>
            </a:rPr>
            <a:t>​</a:t>
          </a:r>
        </a:p>
      </dgm:t>
    </dgm:pt>
    <dgm:pt modelId="{3C865C49-F126-477A-AED0-1DADDA6F98D4}" type="parTrans" cxnId="{AA28A2BE-0010-4482-AE02-D9110CF5E31E}">
      <dgm:prSet/>
      <dgm:spPr/>
      <dgm:t>
        <a:bodyPr/>
        <a:lstStyle/>
        <a:p>
          <a:endParaRPr lang="en-US"/>
        </a:p>
      </dgm:t>
    </dgm:pt>
    <dgm:pt modelId="{2985B4AD-C98D-42AB-94ED-CAF30D962898}" type="sibTrans" cxnId="{AA28A2BE-0010-4482-AE02-D9110CF5E31E}">
      <dgm:prSet/>
      <dgm:spPr/>
      <dgm:t>
        <a:bodyPr/>
        <a:lstStyle/>
        <a:p>
          <a:endParaRPr lang="en-US"/>
        </a:p>
      </dgm:t>
    </dgm:pt>
    <dgm:pt modelId="{830FB99A-CA59-4637-94D8-9347ABE5E0EC}">
      <dgm:prSet/>
      <dgm:spPr/>
      <dgm:t>
        <a:bodyPr/>
        <a:lstStyle/>
        <a:p>
          <a:pPr>
            <a:buFont typeface="Arial" panose="020B0604020202020204" pitchFamily="34" charset="0"/>
            <a:buChar char="•"/>
          </a:pPr>
          <a:r>
            <a:rPr lang="en-US" b="1" i="0" u="none">
              <a:solidFill>
                <a:schemeClr val="bg2"/>
              </a:solidFill>
              <a:latin typeface="Bitter"/>
            </a:rPr>
            <a:t>Monitoring utilization of Withdrawal Management (Detox) and Residential Substance Use Disorder treatment services</a:t>
          </a:r>
          <a:r>
            <a:rPr lang="en-US" b="1" i="0">
              <a:solidFill>
                <a:schemeClr val="bg2"/>
              </a:solidFill>
              <a:latin typeface="Bitter"/>
            </a:rPr>
            <a:t>​</a:t>
          </a:r>
        </a:p>
      </dgm:t>
    </dgm:pt>
    <dgm:pt modelId="{46EAC8CA-3C68-4BA5-A1E1-D3C861B755F2}" type="parTrans" cxnId="{3C061A9C-51BE-4C1E-A750-15A845ED88E3}">
      <dgm:prSet/>
      <dgm:spPr/>
      <dgm:t>
        <a:bodyPr/>
        <a:lstStyle/>
        <a:p>
          <a:endParaRPr lang="en-US"/>
        </a:p>
      </dgm:t>
    </dgm:pt>
    <dgm:pt modelId="{914C0ABD-A827-4F9F-8EFB-BFE85365D475}" type="sibTrans" cxnId="{3C061A9C-51BE-4C1E-A750-15A845ED88E3}">
      <dgm:prSet/>
      <dgm:spPr/>
      <dgm:t>
        <a:bodyPr/>
        <a:lstStyle/>
        <a:p>
          <a:endParaRPr lang="en-US"/>
        </a:p>
      </dgm:t>
    </dgm:pt>
    <dgm:pt modelId="{58AF333D-2A01-4458-B1D0-F0C6EA9BDB0E}">
      <dgm:prSet/>
      <dgm:spPr/>
      <dgm:t>
        <a:bodyPr/>
        <a:lstStyle/>
        <a:p>
          <a:pPr>
            <a:buFont typeface="Arial" panose="020B0604020202020204" pitchFamily="34" charset="0"/>
            <a:buChar char="•"/>
          </a:pPr>
          <a:r>
            <a:rPr lang="en-US" b="1" i="0" u="none">
              <a:solidFill>
                <a:schemeClr val="bg2"/>
              </a:solidFill>
              <a:latin typeface="Bitter"/>
            </a:rPr>
            <a:t>Monitoring Emergency Department readmissions for individuals with behavioral health conditions</a:t>
          </a:r>
          <a:r>
            <a:rPr lang="en-US" b="1" i="0">
              <a:solidFill>
                <a:schemeClr val="bg2"/>
              </a:solidFill>
              <a:latin typeface="Bitter"/>
            </a:rPr>
            <a:t>​</a:t>
          </a:r>
        </a:p>
      </dgm:t>
    </dgm:pt>
    <dgm:pt modelId="{910990A7-8892-4897-A613-975A6556E814}" type="parTrans" cxnId="{93505C50-7633-4821-844C-D177D0F60C10}">
      <dgm:prSet/>
      <dgm:spPr/>
      <dgm:t>
        <a:bodyPr/>
        <a:lstStyle/>
        <a:p>
          <a:endParaRPr lang="en-US"/>
        </a:p>
      </dgm:t>
    </dgm:pt>
    <dgm:pt modelId="{8BFDB87D-60ED-42BC-B47E-89BF5AB7D6D9}" type="sibTrans" cxnId="{93505C50-7633-4821-844C-D177D0F60C10}">
      <dgm:prSet/>
      <dgm:spPr/>
      <dgm:t>
        <a:bodyPr/>
        <a:lstStyle/>
        <a:p>
          <a:endParaRPr lang="en-US"/>
        </a:p>
      </dgm:t>
    </dgm:pt>
    <dgm:pt modelId="{EDDE26DD-A580-4C19-9F64-2154830E383F}">
      <dgm:prSet/>
      <dgm:spPr/>
      <dgm:t>
        <a:bodyPr/>
        <a:lstStyle/>
        <a:p>
          <a:pPr>
            <a:buFont typeface="Arial" panose="020B0604020202020204" pitchFamily="34" charset="0"/>
            <a:buChar char="•"/>
          </a:pPr>
          <a:r>
            <a:rPr lang="en-US" b="1" i="0" u="none">
              <a:solidFill>
                <a:schemeClr val="bg2"/>
              </a:solidFill>
              <a:latin typeface="Bitter"/>
            </a:rPr>
            <a:t>Tracking the number of members served at the Sobering Center</a:t>
          </a:r>
          <a:r>
            <a:rPr lang="en-US" b="1" i="0">
              <a:solidFill>
                <a:schemeClr val="bg2"/>
              </a:solidFill>
              <a:latin typeface="Bitter"/>
            </a:rPr>
            <a:t>​</a:t>
          </a:r>
        </a:p>
      </dgm:t>
    </dgm:pt>
    <dgm:pt modelId="{9D00BB19-6BF5-46BD-B18F-9299EEE8CFD7}" type="parTrans" cxnId="{4AF24B01-8F56-49DA-A2C5-16CF81EBD666}">
      <dgm:prSet/>
      <dgm:spPr/>
      <dgm:t>
        <a:bodyPr/>
        <a:lstStyle/>
        <a:p>
          <a:endParaRPr lang="en-US"/>
        </a:p>
      </dgm:t>
    </dgm:pt>
    <dgm:pt modelId="{45C1429F-BA6C-4F2E-AAE9-9C4A562F3887}" type="sibTrans" cxnId="{4AF24B01-8F56-49DA-A2C5-16CF81EBD666}">
      <dgm:prSet/>
      <dgm:spPr/>
      <dgm:t>
        <a:bodyPr/>
        <a:lstStyle/>
        <a:p>
          <a:endParaRPr lang="en-US"/>
        </a:p>
      </dgm:t>
    </dgm:pt>
    <dgm:pt modelId="{9877E07D-2252-4FEA-A778-AF9A4FAB37DD}">
      <dgm:prSet/>
      <dgm:spPr/>
      <dgm:t>
        <a:bodyPr/>
        <a:lstStyle/>
        <a:p>
          <a:pPr>
            <a:buFont typeface="Arial" panose="020B0604020202020204" pitchFamily="34" charset="0"/>
            <a:buChar char="•"/>
          </a:pPr>
          <a:r>
            <a:rPr lang="en-US" b="1" i="0" u="none">
              <a:solidFill>
                <a:schemeClr val="bg2"/>
              </a:solidFill>
              <a:latin typeface="Bitter"/>
            </a:rPr>
            <a:t>Monitoring Mobile Crisis utilization.</a:t>
          </a:r>
          <a:r>
            <a:rPr lang="en-US" b="1" i="0">
              <a:solidFill>
                <a:schemeClr val="bg2"/>
              </a:solidFill>
              <a:latin typeface="Bitter"/>
            </a:rPr>
            <a:t>​</a:t>
          </a:r>
        </a:p>
      </dgm:t>
    </dgm:pt>
    <dgm:pt modelId="{F1817B54-7998-478C-8D91-14CD94641F25}" type="parTrans" cxnId="{8A6C18E7-0418-4ED0-8EA0-540681CE470F}">
      <dgm:prSet/>
      <dgm:spPr/>
      <dgm:t>
        <a:bodyPr/>
        <a:lstStyle/>
        <a:p>
          <a:endParaRPr lang="en-US"/>
        </a:p>
      </dgm:t>
    </dgm:pt>
    <dgm:pt modelId="{6E2CEB16-254E-4574-AEF8-FA51BE65A400}" type="sibTrans" cxnId="{8A6C18E7-0418-4ED0-8EA0-540681CE470F}">
      <dgm:prSet/>
      <dgm:spPr/>
      <dgm:t>
        <a:bodyPr/>
        <a:lstStyle/>
        <a:p>
          <a:endParaRPr lang="en-US"/>
        </a:p>
      </dgm:t>
    </dgm:pt>
    <dgm:pt modelId="{5023EC6D-0F2C-45CB-B5EC-1B2D43ECBD3E}">
      <dgm:prSet/>
      <dgm:spPr/>
      <dgm:t>
        <a:bodyPr/>
        <a:lstStyle/>
        <a:p>
          <a:pPr>
            <a:buFont typeface="Arial" panose="020B0604020202020204" pitchFamily="34" charset="0"/>
            <a:buChar char="•"/>
          </a:pPr>
          <a:r>
            <a:rPr lang="en-US" b="1" i="0" u="none">
              <a:solidFill>
                <a:schemeClr val="bg2"/>
              </a:solidFill>
              <a:latin typeface="Bitter"/>
            </a:rPr>
            <a:t>Tracking the number served by the Recovery Lodge</a:t>
          </a:r>
          <a:endParaRPr lang="en-US" b="1" i="0">
            <a:solidFill>
              <a:schemeClr val="bg2"/>
            </a:solidFill>
            <a:latin typeface="Bitter"/>
          </a:endParaRPr>
        </a:p>
      </dgm:t>
    </dgm:pt>
    <dgm:pt modelId="{F9377481-A208-4C8C-8D0F-8C9FB78CA041}" type="parTrans" cxnId="{34BA66AD-B4FE-4638-B4E7-4FBA8BC668DE}">
      <dgm:prSet/>
      <dgm:spPr/>
      <dgm:t>
        <a:bodyPr/>
        <a:lstStyle/>
        <a:p>
          <a:endParaRPr lang="en-US"/>
        </a:p>
      </dgm:t>
    </dgm:pt>
    <dgm:pt modelId="{EBBA0CBE-2754-4330-A37F-0E519A26CE5E}" type="sibTrans" cxnId="{34BA66AD-B4FE-4638-B4E7-4FBA8BC668DE}">
      <dgm:prSet/>
      <dgm:spPr/>
      <dgm:t>
        <a:bodyPr/>
        <a:lstStyle/>
        <a:p>
          <a:endParaRPr lang="en-US"/>
        </a:p>
      </dgm:t>
    </dgm:pt>
    <dgm:pt modelId="{0EB88FA5-0575-45FF-8338-C2D35552505A}" type="pres">
      <dgm:prSet presAssocID="{229FC816-C652-47A6-A3E8-34152069DDD0}" presName="linear" presStyleCnt="0">
        <dgm:presLayoutVars>
          <dgm:dir/>
          <dgm:animLvl val="lvl"/>
          <dgm:resizeHandles val="exact"/>
        </dgm:presLayoutVars>
      </dgm:prSet>
      <dgm:spPr/>
    </dgm:pt>
    <dgm:pt modelId="{547480D6-CF5E-4AA6-A7E7-3D7F40CEDAD1}" type="pres">
      <dgm:prSet presAssocID="{8FD7ED38-49F2-4AD7-A1D6-41511C9113F2}" presName="parentLin" presStyleCnt="0"/>
      <dgm:spPr/>
    </dgm:pt>
    <dgm:pt modelId="{0352B638-A67F-42A6-97EA-23DBFF3880A2}" type="pres">
      <dgm:prSet presAssocID="{8FD7ED38-49F2-4AD7-A1D6-41511C9113F2}" presName="parentLeftMargin" presStyleLbl="node1" presStyleIdx="0" presStyleCnt="1"/>
      <dgm:spPr/>
    </dgm:pt>
    <dgm:pt modelId="{4220FB61-3340-446E-BA9B-3E8BDF973EBB}" type="pres">
      <dgm:prSet presAssocID="{8FD7ED38-49F2-4AD7-A1D6-41511C9113F2}" presName="parentText" presStyleLbl="node1" presStyleIdx="0" presStyleCnt="1">
        <dgm:presLayoutVars>
          <dgm:chMax val="0"/>
          <dgm:bulletEnabled val="1"/>
        </dgm:presLayoutVars>
      </dgm:prSet>
      <dgm:spPr/>
    </dgm:pt>
    <dgm:pt modelId="{814BBD5F-81A8-466B-BAA0-CC661582F1FE}" type="pres">
      <dgm:prSet presAssocID="{8FD7ED38-49F2-4AD7-A1D6-41511C9113F2}" presName="negativeSpace" presStyleCnt="0"/>
      <dgm:spPr/>
    </dgm:pt>
    <dgm:pt modelId="{513D11F5-1321-47F0-9BA3-2FBE07CBAF79}" type="pres">
      <dgm:prSet presAssocID="{8FD7ED38-49F2-4AD7-A1D6-41511C9113F2}" presName="childText" presStyleLbl="conFgAcc1" presStyleIdx="0" presStyleCnt="1">
        <dgm:presLayoutVars>
          <dgm:bulletEnabled val="1"/>
        </dgm:presLayoutVars>
      </dgm:prSet>
      <dgm:spPr/>
    </dgm:pt>
  </dgm:ptLst>
  <dgm:cxnLst>
    <dgm:cxn modelId="{4AF24B01-8F56-49DA-A2C5-16CF81EBD666}" srcId="{8FD7ED38-49F2-4AD7-A1D6-41511C9113F2}" destId="{EDDE26DD-A580-4C19-9F64-2154830E383F}" srcOrd="3" destOrd="0" parTransId="{9D00BB19-6BF5-46BD-B18F-9299EEE8CFD7}" sibTransId="{45C1429F-BA6C-4F2E-AAE9-9C4A562F3887}"/>
    <dgm:cxn modelId="{1100E013-3FDD-4BC9-97CF-91EB1CC1682F}" type="presOf" srcId="{9877E07D-2252-4FEA-A778-AF9A4FAB37DD}" destId="{513D11F5-1321-47F0-9BA3-2FBE07CBAF79}" srcOrd="0" destOrd="4" presId="urn:microsoft.com/office/officeart/2005/8/layout/list1"/>
    <dgm:cxn modelId="{65B80518-492A-43FE-AE2F-CD2CE30C58FE}" type="presOf" srcId="{229FC816-C652-47A6-A3E8-34152069DDD0}" destId="{0EB88FA5-0575-45FF-8338-C2D35552505A}" srcOrd="0" destOrd="0" presId="urn:microsoft.com/office/officeart/2005/8/layout/list1"/>
    <dgm:cxn modelId="{0E69001F-C6C1-4FDA-BB8A-481E42CAFC2B}" srcId="{229FC816-C652-47A6-A3E8-34152069DDD0}" destId="{8FD7ED38-49F2-4AD7-A1D6-41511C9113F2}" srcOrd="0" destOrd="0" parTransId="{1941E6FA-2180-4626-B13E-B2309F27CFF4}" sibTransId="{C592BECD-3F9F-49FF-BD08-68760D5C0621}"/>
    <dgm:cxn modelId="{3ECBAC2F-8CC2-4C3C-9CD9-64FBC780AA16}" type="presOf" srcId="{4B3772C7-B98D-46ED-9D56-719CE8B0E2E1}" destId="{513D11F5-1321-47F0-9BA3-2FBE07CBAF79}" srcOrd="0" destOrd="0" presId="urn:microsoft.com/office/officeart/2005/8/layout/list1"/>
    <dgm:cxn modelId="{239BB863-D19A-4D94-AC20-4A6A3868D9F2}" type="presOf" srcId="{EDDE26DD-A580-4C19-9F64-2154830E383F}" destId="{513D11F5-1321-47F0-9BA3-2FBE07CBAF79}" srcOrd="0" destOrd="3" presId="urn:microsoft.com/office/officeart/2005/8/layout/list1"/>
    <dgm:cxn modelId="{EF1E6768-92DD-4200-B75A-43576BD9775D}" type="presOf" srcId="{5023EC6D-0F2C-45CB-B5EC-1B2D43ECBD3E}" destId="{513D11F5-1321-47F0-9BA3-2FBE07CBAF79}" srcOrd="0" destOrd="5" presId="urn:microsoft.com/office/officeart/2005/8/layout/list1"/>
    <dgm:cxn modelId="{93505C50-7633-4821-844C-D177D0F60C10}" srcId="{8FD7ED38-49F2-4AD7-A1D6-41511C9113F2}" destId="{58AF333D-2A01-4458-B1D0-F0C6EA9BDB0E}" srcOrd="2" destOrd="0" parTransId="{910990A7-8892-4897-A613-975A6556E814}" sibTransId="{8BFDB87D-60ED-42BC-B47E-89BF5AB7D6D9}"/>
    <dgm:cxn modelId="{09E8A67C-2331-4EE1-AA31-ACE6AD0ECBC8}" type="presOf" srcId="{8FD7ED38-49F2-4AD7-A1D6-41511C9113F2}" destId="{0352B638-A67F-42A6-97EA-23DBFF3880A2}" srcOrd="0" destOrd="0" presId="urn:microsoft.com/office/officeart/2005/8/layout/list1"/>
    <dgm:cxn modelId="{3521A196-9F63-4C21-9818-5E53AD18E7CF}" type="presOf" srcId="{8FD7ED38-49F2-4AD7-A1D6-41511C9113F2}" destId="{4220FB61-3340-446E-BA9B-3E8BDF973EBB}" srcOrd="1" destOrd="0" presId="urn:microsoft.com/office/officeart/2005/8/layout/list1"/>
    <dgm:cxn modelId="{3C061A9C-51BE-4C1E-A750-15A845ED88E3}" srcId="{8FD7ED38-49F2-4AD7-A1D6-41511C9113F2}" destId="{830FB99A-CA59-4637-94D8-9347ABE5E0EC}" srcOrd="1" destOrd="0" parTransId="{46EAC8CA-3C68-4BA5-A1E1-D3C861B755F2}" sibTransId="{914C0ABD-A827-4F9F-8EFB-BFE85365D475}"/>
    <dgm:cxn modelId="{7BA088A7-406B-400E-AA4F-C8B0F515F0AB}" type="presOf" srcId="{830FB99A-CA59-4637-94D8-9347ABE5E0EC}" destId="{513D11F5-1321-47F0-9BA3-2FBE07CBAF79}" srcOrd="0" destOrd="1" presId="urn:microsoft.com/office/officeart/2005/8/layout/list1"/>
    <dgm:cxn modelId="{34BA66AD-B4FE-4638-B4E7-4FBA8BC668DE}" srcId="{8FD7ED38-49F2-4AD7-A1D6-41511C9113F2}" destId="{5023EC6D-0F2C-45CB-B5EC-1B2D43ECBD3E}" srcOrd="5" destOrd="0" parTransId="{F9377481-A208-4C8C-8D0F-8C9FB78CA041}" sibTransId="{EBBA0CBE-2754-4330-A37F-0E519A26CE5E}"/>
    <dgm:cxn modelId="{B77D03B3-0AAD-415E-AEAE-5B20076FB7B3}" type="presOf" srcId="{58AF333D-2A01-4458-B1D0-F0C6EA9BDB0E}" destId="{513D11F5-1321-47F0-9BA3-2FBE07CBAF79}" srcOrd="0" destOrd="2" presId="urn:microsoft.com/office/officeart/2005/8/layout/list1"/>
    <dgm:cxn modelId="{AA28A2BE-0010-4482-AE02-D9110CF5E31E}" srcId="{8FD7ED38-49F2-4AD7-A1D6-41511C9113F2}" destId="{4B3772C7-B98D-46ED-9D56-719CE8B0E2E1}" srcOrd="0" destOrd="0" parTransId="{3C865C49-F126-477A-AED0-1DADDA6F98D4}" sibTransId="{2985B4AD-C98D-42AB-94ED-CAF30D962898}"/>
    <dgm:cxn modelId="{8A6C18E7-0418-4ED0-8EA0-540681CE470F}" srcId="{8FD7ED38-49F2-4AD7-A1D6-41511C9113F2}" destId="{9877E07D-2252-4FEA-A778-AF9A4FAB37DD}" srcOrd="4" destOrd="0" parTransId="{F1817B54-7998-478C-8D91-14CD94641F25}" sibTransId="{6E2CEB16-254E-4574-AEF8-FA51BE65A400}"/>
    <dgm:cxn modelId="{E5C7FC89-F299-4258-875E-7D251D3CD223}" type="presParOf" srcId="{0EB88FA5-0575-45FF-8338-C2D35552505A}" destId="{547480D6-CF5E-4AA6-A7E7-3D7F40CEDAD1}" srcOrd="0" destOrd="0" presId="urn:microsoft.com/office/officeart/2005/8/layout/list1"/>
    <dgm:cxn modelId="{6880C4A9-8058-4772-A0AF-229A656417A5}" type="presParOf" srcId="{547480D6-CF5E-4AA6-A7E7-3D7F40CEDAD1}" destId="{0352B638-A67F-42A6-97EA-23DBFF3880A2}" srcOrd="0" destOrd="0" presId="urn:microsoft.com/office/officeart/2005/8/layout/list1"/>
    <dgm:cxn modelId="{C3964305-2967-4ACF-BF1B-C9C9D9B5945B}" type="presParOf" srcId="{547480D6-CF5E-4AA6-A7E7-3D7F40CEDAD1}" destId="{4220FB61-3340-446E-BA9B-3E8BDF973EBB}" srcOrd="1" destOrd="0" presId="urn:microsoft.com/office/officeart/2005/8/layout/list1"/>
    <dgm:cxn modelId="{F57A8A48-7863-485B-BD70-E4BBF2394BE6}" type="presParOf" srcId="{0EB88FA5-0575-45FF-8338-C2D35552505A}" destId="{814BBD5F-81A8-466B-BAA0-CC661582F1FE}" srcOrd="1" destOrd="0" presId="urn:microsoft.com/office/officeart/2005/8/layout/list1"/>
    <dgm:cxn modelId="{69B33C0F-C75E-4B78-AF06-254D79CF389E}" type="presParOf" srcId="{0EB88FA5-0575-45FF-8338-C2D35552505A}" destId="{513D11F5-1321-47F0-9BA3-2FBE07CBAF79}" srcOrd="2"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9.xml><?xml version="1.0" encoding="utf-8"?>
<dgm:dataModel xmlns:dgm="http://schemas.openxmlformats.org/drawingml/2006/diagram" xmlns:a="http://schemas.openxmlformats.org/drawingml/2006/main">
  <dgm:ptLst>
    <dgm:pt modelId="{0EFA0CE9-151C-43E6-826D-0C31236B21B8}" type="doc">
      <dgm:prSet loTypeId="urn:microsoft.com/office/officeart/2005/8/layout/hList2" loCatId="list" qsTypeId="urn:microsoft.com/office/officeart/2005/8/quickstyle/simple1" qsCatId="simple" csTypeId="urn:microsoft.com/office/officeart/2005/8/colors/accent0_3" csCatId="mainScheme" phldr="1"/>
      <dgm:spPr/>
      <dgm:t>
        <a:bodyPr/>
        <a:lstStyle/>
        <a:p>
          <a:endParaRPr lang="en-US"/>
        </a:p>
      </dgm:t>
    </dgm:pt>
    <dgm:pt modelId="{D27B7058-1F8E-4AF3-80F1-CDA98EDDF725}">
      <dgm:prSet custT="1"/>
      <dgm:spPr/>
      <dgm:t>
        <a:bodyPr/>
        <a:lstStyle/>
        <a:p>
          <a:r>
            <a:rPr lang="en-US" sz="800" b="0" i="0">
              <a:latin typeface="Figtree"/>
            </a:rPr>
            <a:t>Intervention 1: Decrease inappropriate use of emergency departments for individuals with behavioral health needs​</a:t>
          </a:r>
          <a:endParaRPr lang="en-US" sz="800">
            <a:latin typeface="Figtree"/>
          </a:endParaRPr>
        </a:p>
      </dgm:t>
    </dgm:pt>
    <dgm:pt modelId="{99850E72-6760-4F7A-AF2A-DAED0E07B0FE}" type="parTrans" cxnId="{A4778AF2-3936-475B-BE33-50F3F4E2DBF3}">
      <dgm:prSet/>
      <dgm:spPr/>
      <dgm:t>
        <a:bodyPr/>
        <a:lstStyle/>
        <a:p>
          <a:endParaRPr lang="en-US"/>
        </a:p>
      </dgm:t>
    </dgm:pt>
    <dgm:pt modelId="{F7590E6E-FFD5-4419-A027-122D56C78919}" type="sibTrans" cxnId="{A4778AF2-3936-475B-BE33-50F3F4E2DBF3}">
      <dgm:prSet/>
      <dgm:spPr/>
      <dgm:t>
        <a:bodyPr/>
        <a:lstStyle/>
        <a:p>
          <a:endParaRPr lang="en-US"/>
        </a:p>
      </dgm:t>
    </dgm:pt>
    <dgm:pt modelId="{1DD12B58-CC32-40E5-BA0E-F2C889CE37A4}">
      <dgm:prSet custT="1"/>
      <dgm:spPr/>
      <dgm:t>
        <a:bodyPr/>
        <a:lstStyle/>
        <a:p>
          <a:r>
            <a:rPr lang="en-US" sz="800" b="0" i="0">
              <a:latin typeface="Figtree"/>
            </a:rPr>
            <a:t>Reduce emergency department readmissions rate for individuals with behavioral health conditions by at least 2% in 2025.​</a:t>
          </a:r>
          <a:endParaRPr lang="en-US" sz="800">
            <a:latin typeface="Figtree"/>
          </a:endParaRPr>
        </a:p>
      </dgm:t>
    </dgm:pt>
    <dgm:pt modelId="{F87BE933-3065-4BF4-A3E4-FA7F9CDA2BB9}" type="parTrans" cxnId="{38D69CBE-653D-4736-9705-57946880012D}">
      <dgm:prSet/>
      <dgm:spPr/>
      <dgm:t>
        <a:bodyPr/>
        <a:lstStyle/>
        <a:p>
          <a:endParaRPr lang="en-US"/>
        </a:p>
      </dgm:t>
    </dgm:pt>
    <dgm:pt modelId="{FF3BD514-655D-4DE2-987D-DBE22ACDD2EA}" type="sibTrans" cxnId="{38D69CBE-653D-4736-9705-57946880012D}">
      <dgm:prSet/>
      <dgm:spPr/>
      <dgm:t>
        <a:bodyPr/>
        <a:lstStyle/>
        <a:p>
          <a:endParaRPr lang="en-US"/>
        </a:p>
      </dgm:t>
    </dgm:pt>
    <dgm:pt modelId="{C38AC349-92BA-45D4-8023-4A65F6A8077C}">
      <dgm:prSet custT="1"/>
      <dgm:spPr/>
      <dgm:t>
        <a:bodyPr/>
        <a:lstStyle/>
        <a:p>
          <a:r>
            <a:rPr lang="en-US" sz="800" b="0" i="0">
              <a:latin typeface="Figtree"/>
            </a:rPr>
            <a:t>Increase the number of members served at the Sobering Center by at least 10%.​</a:t>
          </a:r>
          <a:endParaRPr lang="en-US" sz="800">
            <a:latin typeface="Figtree"/>
          </a:endParaRPr>
        </a:p>
      </dgm:t>
    </dgm:pt>
    <dgm:pt modelId="{8F5A4C0D-0434-49D3-8048-837AC72AACFE}" type="parTrans" cxnId="{CF1446B8-AB2F-4B6F-84D3-86E92D662C08}">
      <dgm:prSet/>
      <dgm:spPr/>
      <dgm:t>
        <a:bodyPr/>
        <a:lstStyle/>
        <a:p>
          <a:endParaRPr lang="en-US"/>
        </a:p>
      </dgm:t>
    </dgm:pt>
    <dgm:pt modelId="{4A0F7E36-3034-479C-95CD-E94ABFCEC7C5}" type="sibTrans" cxnId="{CF1446B8-AB2F-4B6F-84D3-86E92D662C08}">
      <dgm:prSet/>
      <dgm:spPr/>
      <dgm:t>
        <a:bodyPr/>
        <a:lstStyle/>
        <a:p>
          <a:endParaRPr lang="en-US"/>
        </a:p>
      </dgm:t>
    </dgm:pt>
    <dgm:pt modelId="{D0DFCAD0-1B21-41DF-B7C4-A92172F9617D}">
      <dgm:prSet custT="1"/>
      <dgm:spPr/>
      <dgm:t>
        <a:bodyPr/>
        <a:lstStyle/>
        <a:p>
          <a:r>
            <a:rPr lang="en-US" sz="800" b="0" i="0">
              <a:latin typeface="Figtree"/>
            </a:rPr>
            <a:t>Increase number of members served by the mobile crisis response team by 20% ​</a:t>
          </a:r>
          <a:endParaRPr lang="en-US" sz="800">
            <a:latin typeface="Figtree"/>
          </a:endParaRPr>
        </a:p>
      </dgm:t>
    </dgm:pt>
    <dgm:pt modelId="{52D269B8-B044-4B6F-9414-5D10E7512861}" type="parTrans" cxnId="{0562327B-6152-4DFF-8062-47DCBFED1A3A}">
      <dgm:prSet/>
      <dgm:spPr/>
      <dgm:t>
        <a:bodyPr/>
        <a:lstStyle/>
        <a:p>
          <a:endParaRPr lang="en-US"/>
        </a:p>
      </dgm:t>
    </dgm:pt>
    <dgm:pt modelId="{D2482C57-0E7A-4978-A304-08B4C9A6100B}" type="sibTrans" cxnId="{0562327B-6152-4DFF-8062-47DCBFED1A3A}">
      <dgm:prSet/>
      <dgm:spPr/>
      <dgm:t>
        <a:bodyPr/>
        <a:lstStyle/>
        <a:p>
          <a:endParaRPr lang="en-US"/>
        </a:p>
      </dgm:t>
    </dgm:pt>
    <dgm:pt modelId="{D1CCF256-177D-46AF-BE59-5BD3BC50464E}">
      <dgm:prSet custT="1"/>
      <dgm:spPr/>
      <dgm:t>
        <a:bodyPr/>
        <a:lstStyle/>
        <a:p>
          <a:r>
            <a:rPr lang="en-US" sz="800" b="0" i="0">
              <a:latin typeface="Figtree"/>
            </a:rPr>
            <a:t>Intervention 2: Increase array of behavioral health services available to treat individuals in need of higher levels of care​</a:t>
          </a:r>
          <a:endParaRPr lang="en-US" sz="800">
            <a:latin typeface="Figtree"/>
          </a:endParaRPr>
        </a:p>
      </dgm:t>
    </dgm:pt>
    <dgm:pt modelId="{36D8BCEB-B7F1-44C9-8A3C-E26F58378D6D}" type="parTrans" cxnId="{6588A6BB-0690-4DAE-8CE3-42E8C1EF8446}">
      <dgm:prSet/>
      <dgm:spPr/>
      <dgm:t>
        <a:bodyPr/>
        <a:lstStyle/>
        <a:p>
          <a:endParaRPr lang="en-US"/>
        </a:p>
      </dgm:t>
    </dgm:pt>
    <dgm:pt modelId="{B30C491D-ADF6-45DA-8220-C3F89DDCAFBD}" type="sibTrans" cxnId="{6588A6BB-0690-4DAE-8CE3-42E8C1EF8446}">
      <dgm:prSet/>
      <dgm:spPr/>
      <dgm:t>
        <a:bodyPr/>
        <a:lstStyle/>
        <a:p>
          <a:endParaRPr lang="en-US"/>
        </a:p>
      </dgm:t>
    </dgm:pt>
    <dgm:pt modelId="{48EDE111-CB4D-40A2-BC72-FC568950D89D}">
      <dgm:prSet custT="1"/>
      <dgm:spPr/>
      <dgm:t>
        <a:bodyPr/>
        <a:lstStyle/>
        <a:p>
          <a:r>
            <a:rPr lang="en-US" sz="800" b="0" i="0">
              <a:latin typeface="Figtree"/>
            </a:rPr>
            <a:t>Monitor the number of members utilizing SUD residential and withdrawal management services with a goal to increase their utilization by 10% compared to 2024.​</a:t>
          </a:r>
          <a:endParaRPr lang="en-US" sz="800">
            <a:latin typeface="Figtree"/>
          </a:endParaRPr>
        </a:p>
      </dgm:t>
    </dgm:pt>
    <dgm:pt modelId="{C9C0F99F-3050-4E77-85E0-19D92024E23D}" type="parTrans" cxnId="{1A67272A-FD18-46D6-B48C-270FC367A3A1}">
      <dgm:prSet/>
      <dgm:spPr/>
      <dgm:t>
        <a:bodyPr/>
        <a:lstStyle/>
        <a:p>
          <a:endParaRPr lang="en-US"/>
        </a:p>
      </dgm:t>
    </dgm:pt>
    <dgm:pt modelId="{1F1919D7-EEEB-4F71-9C0E-ADD14A282524}" type="sibTrans" cxnId="{1A67272A-FD18-46D6-B48C-270FC367A3A1}">
      <dgm:prSet/>
      <dgm:spPr/>
      <dgm:t>
        <a:bodyPr/>
        <a:lstStyle/>
        <a:p>
          <a:endParaRPr lang="en-US"/>
        </a:p>
      </dgm:t>
    </dgm:pt>
    <dgm:pt modelId="{E317AB53-14A6-493A-A9CE-50579BA9069B}">
      <dgm:prSet custT="1"/>
      <dgm:spPr/>
      <dgm:t>
        <a:bodyPr/>
        <a:lstStyle/>
        <a:p>
          <a:r>
            <a:rPr lang="en-US" sz="800" b="0" i="0">
              <a:latin typeface="Figtree"/>
            </a:rPr>
            <a:t>Record the number of SUD affected members serviced by the Recovery Lodge and increase participation by at least 10% compared to 2025.​</a:t>
          </a:r>
          <a:endParaRPr lang="en-US" sz="800">
            <a:latin typeface="Figtree"/>
          </a:endParaRPr>
        </a:p>
      </dgm:t>
    </dgm:pt>
    <dgm:pt modelId="{A3105CC4-A8E1-431D-BB10-D03A7B2C46F6}" type="parTrans" cxnId="{597B9AFD-2018-4322-96BC-E131390D5BB5}">
      <dgm:prSet/>
      <dgm:spPr/>
      <dgm:t>
        <a:bodyPr/>
        <a:lstStyle/>
        <a:p>
          <a:endParaRPr lang="en-US"/>
        </a:p>
      </dgm:t>
    </dgm:pt>
    <dgm:pt modelId="{E1633432-E919-4DA5-93A2-13CA30A2829E}" type="sibTrans" cxnId="{597B9AFD-2018-4322-96BC-E131390D5BB5}">
      <dgm:prSet/>
      <dgm:spPr/>
      <dgm:t>
        <a:bodyPr/>
        <a:lstStyle/>
        <a:p>
          <a:endParaRPr lang="en-US"/>
        </a:p>
      </dgm:t>
    </dgm:pt>
    <dgm:pt modelId="{BB41B7B6-E063-469F-B500-700A8A27E4E6}">
      <dgm:prSet custT="1"/>
      <dgm:spPr/>
      <dgm:t>
        <a:bodyPr/>
        <a:lstStyle/>
        <a:p>
          <a:r>
            <a:rPr lang="en-US" sz="800" b="0" i="0">
              <a:latin typeface="Figtree"/>
            </a:rPr>
            <a:t>Intervention 3: Incentivize providers to improve quality of care and responsiveness to acute, urgent, and emergent behavioral health needs​</a:t>
          </a:r>
          <a:endParaRPr lang="en-US" sz="800">
            <a:latin typeface="Figtree"/>
          </a:endParaRPr>
        </a:p>
      </dgm:t>
    </dgm:pt>
    <dgm:pt modelId="{8637C0E2-922B-4B4E-A0BA-1A60BE5CDF84}" type="parTrans" cxnId="{BD8F50D4-875C-4B25-BD88-C249726E22C7}">
      <dgm:prSet/>
      <dgm:spPr/>
      <dgm:t>
        <a:bodyPr/>
        <a:lstStyle/>
        <a:p>
          <a:endParaRPr lang="en-US"/>
        </a:p>
      </dgm:t>
    </dgm:pt>
    <dgm:pt modelId="{403207CE-33B5-4530-821C-857CB8AEC76D}" type="sibTrans" cxnId="{BD8F50D4-875C-4B25-BD88-C249726E22C7}">
      <dgm:prSet/>
      <dgm:spPr/>
      <dgm:t>
        <a:bodyPr/>
        <a:lstStyle/>
        <a:p>
          <a:endParaRPr lang="en-US"/>
        </a:p>
      </dgm:t>
    </dgm:pt>
    <dgm:pt modelId="{786FACF3-5CD6-4CF3-8CDA-2CA7A4354C4E}">
      <dgm:prSet custT="1"/>
      <dgm:spPr/>
      <dgm:t>
        <a:bodyPr/>
        <a:lstStyle/>
        <a:p>
          <a:r>
            <a:rPr lang="en-US" sz="800" b="0" i="0">
              <a:latin typeface="Figtree"/>
            </a:rPr>
            <a:t>Monitor use of ED Diversion metrics in provider contracts each quarter in 2025.​</a:t>
          </a:r>
          <a:endParaRPr lang="en-US" sz="800">
            <a:latin typeface="Figtree"/>
          </a:endParaRPr>
        </a:p>
      </dgm:t>
    </dgm:pt>
    <dgm:pt modelId="{DAB575E4-3E5D-44CE-830E-FDE774FA71A1}" type="parTrans" cxnId="{1092670C-7B4A-4E36-9E73-7D02D3218D1E}">
      <dgm:prSet/>
      <dgm:spPr/>
      <dgm:t>
        <a:bodyPr/>
        <a:lstStyle/>
        <a:p>
          <a:endParaRPr lang="en-US"/>
        </a:p>
      </dgm:t>
    </dgm:pt>
    <dgm:pt modelId="{75A213BE-A7BA-4849-A7B2-8F43A61BF16B}" type="sibTrans" cxnId="{1092670C-7B4A-4E36-9E73-7D02D3218D1E}">
      <dgm:prSet/>
      <dgm:spPr/>
      <dgm:t>
        <a:bodyPr/>
        <a:lstStyle/>
        <a:p>
          <a:endParaRPr lang="en-US"/>
        </a:p>
      </dgm:t>
    </dgm:pt>
    <dgm:pt modelId="{1B665EC8-27C9-4229-BD33-DC251FDF4F5D}">
      <dgm:prSet custT="1"/>
      <dgm:spPr/>
      <dgm:t>
        <a:bodyPr/>
        <a:lstStyle/>
        <a:p>
          <a:r>
            <a:rPr lang="en-US" sz="800" b="0" i="0">
              <a:latin typeface="Figtree"/>
            </a:rPr>
            <a:t>Track the quality-of-care performance in all contracted practices with ED-related quality metrics, for a 10% improvement.​</a:t>
          </a:r>
          <a:endParaRPr lang="en-US" sz="800">
            <a:latin typeface="Figtree"/>
          </a:endParaRPr>
        </a:p>
      </dgm:t>
    </dgm:pt>
    <dgm:pt modelId="{2380B2E0-A807-4F04-ADBF-35B3CB79DB8F}" type="parTrans" cxnId="{136B00D8-3761-493C-B219-DC43C2E17DB8}">
      <dgm:prSet/>
      <dgm:spPr/>
      <dgm:t>
        <a:bodyPr/>
        <a:lstStyle/>
        <a:p>
          <a:endParaRPr lang="en-US"/>
        </a:p>
      </dgm:t>
    </dgm:pt>
    <dgm:pt modelId="{88074365-F4FE-4E2E-AC76-B3DF2F09ECEB}" type="sibTrans" cxnId="{136B00D8-3761-493C-B219-DC43C2E17DB8}">
      <dgm:prSet/>
      <dgm:spPr/>
      <dgm:t>
        <a:bodyPr/>
        <a:lstStyle/>
        <a:p>
          <a:endParaRPr lang="en-US"/>
        </a:p>
      </dgm:t>
    </dgm:pt>
    <dgm:pt modelId="{5984DC49-74FD-4BE1-A0D3-4D15D48B7318}">
      <dgm:prSet custT="1"/>
      <dgm:spPr/>
      <dgm:t>
        <a:bodyPr/>
        <a:lstStyle/>
        <a:p>
          <a:r>
            <a:rPr lang="en-US" sz="800" b="0" i="0">
              <a:latin typeface="Figtree"/>
            </a:rPr>
            <a:t>Offer behavioral health providers utilization of UHA’s analytics software, aiming to improve treatment outcomes, in 2025.​</a:t>
          </a:r>
          <a:endParaRPr lang="en-US" sz="800">
            <a:latin typeface="Figtree"/>
          </a:endParaRPr>
        </a:p>
      </dgm:t>
    </dgm:pt>
    <dgm:pt modelId="{5F4DB20A-CE0B-42EC-88D6-F416BA358C85}" type="parTrans" cxnId="{3F2CC526-FF05-456F-9953-65821AA149CA}">
      <dgm:prSet/>
      <dgm:spPr/>
      <dgm:t>
        <a:bodyPr/>
        <a:lstStyle/>
        <a:p>
          <a:endParaRPr lang="en-US"/>
        </a:p>
      </dgm:t>
    </dgm:pt>
    <dgm:pt modelId="{604810A0-9AEE-4C1C-954A-1C4AC183EEDF}" type="sibTrans" cxnId="{3F2CC526-FF05-456F-9953-65821AA149CA}">
      <dgm:prSet/>
      <dgm:spPr/>
      <dgm:t>
        <a:bodyPr/>
        <a:lstStyle/>
        <a:p>
          <a:endParaRPr lang="en-US"/>
        </a:p>
      </dgm:t>
    </dgm:pt>
    <dgm:pt modelId="{95C9BEB9-3EF4-48DF-826E-FCB4FB72AA6F}">
      <dgm:prSet custT="1"/>
      <dgm:spPr/>
      <dgm:t>
        <a:bodyPr/>
        <a:lstStyle/>
        <a:p>
          <a:r>
            <a:rPr lang="en-US" sz="800" b="0" i="0">
              <a:latin typeface="Figtree"/>
            </a:rPr>
            <a:t>Implement an incentive program that providers reporting REAL+D and SDOH data, increasing reporting by 20% in 2025.​</a:t>
          </a:r>
          <a:endParaRPr lang="en-US" sz="800">
            <a:latin typeface="Figtree"/>
          </a:endParaRPr>
        </a:p>
      </dgm:t>
    </dgm:pt>
    <dgm:pt modelId="{4F4AC55F-3325-42CC-9DC9-4DAAD7636B16}" type="parTrans" cxnId="{35644187-C60F-46CA-86AB-922C5788DA62}">
      <dgm:prSet/>
      <dgm:spPr/>
      <dgm:t>
        <a:bodyPr/>
        <a:lstStyle/>
        <a:p>
          <a:endParaRPr lang="en-US"/>
        </a:p>
      </dgm:t>
    </dgm:pt>
    <dgm:pt modelId="{49F1F905-5C3F-4483-BE12-8C8E920EAEDA}" type="sibTrans" cxnId="{35644187-C60F-46CA-86AB-922C5788DA62}">
      <dgm:prSet/>
      <dgm:spPr/>
      <dgm:t>
        <a:bodyPr/>
        <a:lstStyle/>
        <a:p>
          <a:endParaRPr lang="en-US"/>
        </a:p>
      </dgm:t>
    </dgm:pt>
    <dgm:pt modelId="{246375B6-FA1E-4A1B-9778-A2B5E9145B3F}">
      <dgm:prSet custT="1"/>
      <dgm:spPr/>
      <dgm:t>
        <a:bodyPr/>
        <a:lstStyle/>
        <a:p>
          <a:r>
            <a:rPr lang="en-US" sz="800" b="0" i="0">
              <a:latin typeface="Figtree"/>
            </a:rPr>
            <a:t>Intervention 4: Increase capacity of youth-serving programs to offer higher intensity outpatient treatment services​</a:t>
          </a:r>
          <a:endParaRPr lang="en-US" sz="800">
            <a:latin typeface="Figtree"/>
          </a:endParaRPr>
        </a:p>
      </dgm:t>
    </dgm:pt>
    <dgm:pt modelId="{B2B3C003-57F9-4F99-A0B3-C298C2E7CDBE}" type="parTrans" cxnId="{6E3071DE-BCAC-4CC3-81CC-E0DC5AFD4323}">
      <dgm:prSet/>
      <dgm:spPr/>
      <dgm:t>
        <a:bodyPr/>
        <a:lstStyle/>
        <a:p>
          <a:endParaRPr lang="en-US"/>
        </a:p>
      </dgm:t>
    </dgm:pt>
    <dgm:pt modelId="{4D673FC0-C113-4610-8D26-866905EEF0C7}" type="sibTrans" cxnId="{6E3071DE-BCAC-4CC3-81CC-E0DC5AFD4323}">
      <dgm:prSet/>
      <dgm:spPr/>
      <dgm:t>
        <a:bodyPr/>
        <a:lstStyle/>
        <a:p>
          <a:endParaRPr lang="en-US"/>
        </a:p>
      </dgm:t>
    </dgm:pt>
    <dgm:pt modelId="{1D385AA5-BFF2-4D1B-83E3-20A44163DCCA}">
      <dgm:prSet custT="1"/>
      <dgm:spPr/>
      <dgm:t>
        <a:bodyPr/>
        <a:lstStyle/>
        <a:p>
          <a:r>
            <a:rPr lang="en-US" sz="800" b="0" i="0">
              <a:latin typeface="Figtree"/>
            </a:rPr>
            <a:t>Increase the number of youth receiving IIBHT by 10% by the end of Quarter 4, 2025. ​</a:t>
          </a:r>
          <a:endParaRPr lang="en-US" sz="800">
            <a:latin typeface="Figtree"/>
          </a:endParaRPr>
        </a:p>
      </dgm:t>
    </dgm:pt>
    <dgm:pt modelId="{9EB99722-24ED-4EF4-B5B9-5FB35FF4EC9D}" type="parTrans" cxnId="{A285D170-9683-471A-9DB9-C1E964B7336C}">
      <dgm:prSet/>
      <dgm:spPr/>
      <dgm:t>
        <a:bodyPr/>
        <a:lstStyle/>
        <a:p>
          <a:endParaRPr lang="en-US"/>
        </a:p>
      </dgm:t>
    </dgm:pt>
    <dgm:pt modelId="{E1565E5C-E5A7-4625-9643-89B61DF4D084}" type="sibTrans" cxnId="{A285D170-9683-471A-9DB9-C1E964B7336C}">
      <dgm:prSet/>
      <dgm:spPr/>
      <dgm:t>
        <a:bodyPr/>
        <a:lstStyle/>
        <a:p>
          <a:endParaRPr lang="en-US"/>
        </a:p>
      </dgm:t>
    </dgm:pt>
    <dgm:pt modelId="{78126584-4669-4385-BFE1-2F80CA376249}">
      <dgm:prSet custT="1"/>
      <dgm:spPr/>
      <dgm:t>
        <a:bodyPr/>
        <a:lstStyle/>
        <a:p>
          <a:r>
            <a:rPr lang="en-US" sz="800" b="0" i="0">
              <a:latin typeface="Figtree"/>
            </a:rPr>
            <a:t>Update the social-emotional asset map for children aged birth to five to include community-based organizations.​</a:t>
          </a:r>
          <a:endParaRPr lang="en-US" sz="800">
            <a:latin typeface="Figtree"/>
          </a:endParaRPr>
        </a:p>
      </dgm:t>
    </dgm:pt>
    <dgm:pt modelId="{E873CB04-5FCE-4627-9503-48C302FE19B1}" type="parTrans" cxnId="{DAFA06E0-8F7C-490D-A40D-1A54E14D248D}">
      <dgm:prSet/>
      <dgm:spPr/>
      <dgm:t>
        <a:bodyPr/>
        <a:lstStyle/>
        <a:p>
          <a:endParaRPr lang="en-US"/>
        </a:p>
      </dgm:t>
    </dgm:pt>
    <dgm:pt modelId="{89E95181-46D7-4271-9D07-0FF1B6FEC65D}" type="sibTrans" cxnId="{DAFA06E0-8F7C-490D-A40D-1A54E14D248D}">
      <dgm:prSet/>
      <dgm:spPr/>
      <dgm:t>
        <a:bodyPr/>
        <a:lstStyle/>
        <a:p>
          <a:endParaRPr lang="en-US"/>
        </a:p>
      </dgm:t>
    </dgm:pt>
    <dgm:pt modelId="{036D2FFF-8437-47E3-8E57-C6B23B126CB6}">
      <dgm:prSet custT="1"/>
      <dgm:spPr/>
      <dgm:t>
        <a:bodyPr/>
        <a:lstStyle/>
        <a:p>
          <a:r>
            <a:rPr lang="en-US" sz="800" b="0" i="0">
              <a:latin typeface="Figtree"/>
            </a:rPr>
            <a:t>Publish 8 comprehensive infographics detailing available services and pathways to increase user understanding and engagement.​</a:t>
          </a:r>
          <a:endParaRPr lang="en-US" sz="800">
            <a:latin typeface="Figtree"/>
          </a:endParaRPr>
        </a:p>
      </dgm:t>
    </dgm:pt>
    <dgm:pt modelId="{46070DAB-30F8-4E27-8891-0F3928496F15}" type="parTrans" cxnId="{4FEC7B20-B27F-4BE7-AF59-F88B45887B33}">
      <dgm:prSet/>
      <dgm:spPr/>
      <dgm:t>
        <a:bodyPr/>
        <a:lstStyle/>
        <a:p>
          <a:endParaRPr lang="en-US"/>
        </a:p>
      </dgm:t>
    </dgm:pt>
    <dgm:pt modelId="{B1525A47-4F8F-4C2F-826E-CBA5A6E041C5}" type="sibTrans" cxnId="{4FEC7B20-B27F-4BE7-AF59-F88B45887B33}">
      <dgm:prSet/>
      <dgm:spPr/>
      <dgm:t>
        <a:bodyPr/>
        <a:lstStyle/>
        <a:p>
          <a:endParaRPr lang="en-US"/>
        </a:p>
      </dgm:t>
    </dgm:pt>
    <dgm:pt modelId="{801E07E0-477C-498C-AD1C-2162D2E8F1E2}">
      <dgm:prSet custT="1"/>
      <dgm:spPr/>
      <dgm:t>
        <a:bodyPr/>
        <a:lstStyle/>
        <a:p>
          <a:pPr algn="l"/>
          <a:r>
            <a:rPr lang="en-US" sz="800" b="0" i="0">
              <a:latin typeface="Figtree"/>
            </a:rPr>
            <a:t>Intervention 5: Continue to expand collection of infographics and resource/guides on pathways to treatment and available services/programs for 2025​</a:t>
          </a:r>
          <a:endParaRPr lang="en-US" sz="800">
            <a:latin typeface="Figtree"/>
          </a:endParaRPr>
        </a:p>
      </dgm:t>
    </dgm:pt>
    <dgm:pt modelId="{0099382D-54AB-4F6C-82BB-C71D12154A0C}" type="parTrans" cxnId="{2B3DFC3C-4859-48DA-BF78-5093C58D4E4E}">
      <dgm:prSet/>
      <dgm:spPr/>
      <dgm:t>
        <a:bodyPr/>
        <a:lstStyle/>
        <a:p>
          <a:endParaRPr lang="en-US"/>
        </a:p>
      </dgm:t>
    </dgm:pt>
    <dgm:pt modelId="{10521AED-4136-40E8-835C-D98EA9F0A715}" type="sibTrans" cxnId="{2B3DFC3C-4859-48DA-BF78-5093C58D4E4E}">
      <dgm:prSet/>
      <dgm:spPr/>
      <dgm:t>
        <a:bodyPr/>
        <a:lstStyle/>
        <a:p>
          <a:endParaRPr lang="en-US"/>
        </a:p>
      </dgm:t>
    </dgm:pt>
    <dgm:pt modelId="{EF94B8D0-0E83-422E-BA51-204A34B94483}" type="pres">
      <dgm:prSet presAssocID="{0EFA0CE9-151C-43E6-826D-0C31236B21B8}" presName="linearFlow" presStyleCnt="0">
        <dgm:presLayoutVars>
          <dgm:dir/>
          <dgm:animLvl val="lvl"/>
          <dgm:resizeHandles/>
        </dgm:presLayoutVars>
      </dgm:prSet>
      <dgm:spPr/>
    </dgm:pt>
    <dgm:pt modelId="{2549B8C1-4046-4C17-B427-D3F794618F45}" type="pres">
      <dgm:prSet presAssocID="{D27B7058-1F8E-4AF3-80F1-CDA98EDDF725}" presName="compositeNode" presStyleCnt="0">
        <dgm:presLayoutVars>
          <dgm:bulletEnabled val="1"/>
        </dgm:presLayoutVars>
      </dgm:prSet>
      <dgm:spPr/>
    </dgm:pt>
    <dgm:pt modelId="{FC1C05EB-9DE7-4DDD-9164-8A56260F7405}" type="pres">
      <dgm:prSet presAssocID="{D27B7058-1F8E-4AF3-80F1-CDA98EDDF725}" presName="image"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ospital with solid fill"/>
        </a:ext>
      </dgm:extLst>
    </dgm:pt>
    <dgm:pt modelId="{52393531-E1A0-4426-859E-CCAC90167092}" type="pres">
      <dgm:prSet presAssocID="{D27B7058-1F8E-4AF3-80F1-CDA98EDDF725}" presName="childNode" presStyleLbl="node1" presStyleIdx="0" presStyleCnt="5">
        <dgm:presLayoutVars>
          <dgm:bulletEnabled val="1"/>
        </dgm:presLayoutVars>
      </dgm:prSet>
      <dgm:spPr/>
    </dgm:pt>
    <dgm:pt modelId="{E1306898-4947-47F8-B37A-57097E56BD8C}" type="pres">
      <dgm:prSet presAssocID="{D27B7058-1F8E-4AF3-80F1-CDA98EDDF725}" presName="parentNode" presStyleLbl="revTx" presStyleIdx="0" presStyleCnt="5">
        <dgm:presLayoutVars>
          <dgm:chMax val="0"/>
          <dgm:bulletEnabled val="1"/>
        </dgm:presLayoutVars>
      </dgm:prSet>
      <dgm:spPr/>
    </dgm:pt>
    <dgm:pt modelId="{3F9409CF-0A17-409D-9DE7-B77C1B207905}" type="pres">
      <dgm:prSet presAssocID="{F7590E6E-FFD5-4419-A027-122D56C78919}" presName="sibTrans" presStyleCnt="0"/>
      <dgm:spPr/>
    </dgm:pt>
    <dgm:pt modelId="{84062175-3610-4251-A6F9-5DFE2C41DF2E}" type="pres">
      <dgm:prSet presAssocID="{D1CCF256-177D-46AF-BE59-5BD3BC50464E}" presName="compositeNode" presStyleCnt="0">
        <dgm:presLayoutVars>
          <dgm:bulletEnabled val="1"/>
        </dgm:presLayoutVars>
      </dgm:prSet>
      <dgm:spPr/>
    </dgm:pt>
    <dgm:pt modelId="{E467A8C1-551D-439F-914C-8DADC8BF6A59}" type="pres">
      <dgm:prSet presAssocID="{D1CCF256-177D-46AF-BE59-5BD3BC50464E}" presName="image" presStyleLbl="fgImgPlace1" presStyleIdx="1" presStyleCnt="5"/>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Inpatient with solid fill"/>
        </a:ext>
      </dgm:extLst>
    </dgm:pt>
    <dgm:pt modelId="{3038055B-E6B7-4E32-B8E4-4734BD8B2D8B}" type="pres">
      <dgm:prSet presAssocID="{D1CCF256-177D-46AF-BE59-5BD3BC50464E}" presName="childNode" presStyleLbl="node1" presStyleIdx="1" presStyleCnt="5">
        <dgm:presLayoutVars>
          <dgm:bulletEnabled val="1"/>
        </dgm:presLayoutVars>
      </dgm:prSet>
      <dgm:spPr/>
    </dgm:pt>
    <dgm:pt modelId="{1C15CFD5-9DB0-4244-A52F-A1C7A935827A}" type="pres">
      <dgm:prSet presAssocID="{D1CCF256-177D-46AF-BE59-5BD3BC50464E}" presName="parentNode" presStyleLbl="revTx" presStyleIdx="1" presStyleCnt="5">
        <dgm:presLayoutVars>
          <dgm:chMax val="0"/>
          <dgm:bulletEnabled val="1"/>
        </dgm:presLayoutVars>
      </dgm:prSet>
      <dgm:spPr/>
    </dgm:pt>
    <dgm:pt modelId="{C78BBC17-B594-43B9-86C6-01B068FDB68A}" type="pres">
      <dgm:prSet presAssocID="{B30C491D-ADF6-45DA-8220-C3F89DDCAFBD}" presName="sibTrans" presStyleCnt="0"/>
      <dgm:spPr/>
    </dgm:pt>
    <dgm:pt modelId="{405B43EA-8F14-4D1F-AE18-B40D9275A302}" type="pres">
      <dgm:prSet presAssocID="{BB41B7B6-E063-469F-B500-700A8A27E4E6}" presName="compositeNode" presStyleCnt="0">
        <dgm:presLayoutVars>
          <dgm:bulletEnabled val="1"/>
        </dgm:presLayoutVars>
      </dgm:prSet>
      <dgm:spPr/>
    </dgm:pt>
    <dgm:pt modelId="{A84EA1E3-EFB6-4C6C-81C4-F8436D897C8A}" type="pres">
      <dgm:prSet presAssocID="{BB41B7B6-E063-469F-B500-700A8A27E4E6}" presName="image" presStyleLbl="fgImgPlace1" presStyleIdx="2" presStyleCnt="5"/>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Ambulance with solid fill"/>
        </a:ext>
      </dgm:extLst>
    </dgm:pt>
    <dgm:pt modelId="{58F645F2-16D2-4EB3-833D-7800B76C7B3A}" type="pres">
      <dgm:prSet presAssocID="{BB41B7B6-E063-469F-B500-700A8A27E4E6}" presName="childNode" presStyleLbl="node1" presStyleIdx="2" presStyleCnt="5">
        <dgm:presLayoutVars>
          <dgm:bulletEnabled val="1"/>
        </dgm:presLayoutVars>
      </dgm:prSet>
      <dgm:spPr/>
    </dgm:pt>
    <dgm:pt modelId="{BF5B05A8-113B-4F43-B386-D03A582179F3}" type="pres">
      <dgm:prSet presAssocID="{BB41B7B6-E063-469F-B500-700A8A27E4E6}" presName="parentNode" presStyleLbl="revTx" presStyleIdx="2" presStyleCnt="5">
        <dgm:presLayoutVars>
          <dgm:chMax val="0"/>
          <dgm:bulletEnabled val="1"/>
        </dgm:presLayoutVars>
      </dgm:prSet>
      <dgm:spPr/>
    </dgm:pt>
    <dgm:pt modelId="{2DC2C9D0-97D3-462F-99F1-3103D9F3A35A}" type="pres">
      <dgm:prSet presAssocID="{403207CE-33B5-4530-821C-857CB8AEC76D}" presName="sibTrans" presStyleCnt="0"/>
      <dgm:spPr/>
    </dgm:pt>
    <dgm:pt modelId="{4E5E5625-D170-426D-9F36-C83333A6EF9E}" type="pres">
      <dgm:prSet presAssocID="{246375B6-FA1E-4A1B-9778-A2B5E9145B3F}" presName="compositeNode" presStyleCnt="0">
        <dgm:presLayoutVars>
          <dgm:bulletEnabled val="1"/>
        </dgm:presLayoutVars>
      </dgm:prSet>
      <dgm:spPr/>
    </dgm:pt>
    <dgm:pt modelId="{4D95A2D7-A31D-4910-96B2-FFD3E83387ED}" type="pres">
      <dgm:prSet presAssocID="{246375B6-FA1E-4A1B-9778-A2B5E9145B3F}" presName="image" presStyleLbl="fgImgPlac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Child with balloon with solid fill"/>
        </a:ext>
      </dgm:extLst>
    </dgm:pt>
    <dgm:pt modelId="{FB9757FD-3F8D-4822-B805-1758E70ACC02}" type="pres">
      <dgm:prSet presAssocID="{246375B6-FA1E-4A1B-9778-A2B5E9145B3F}" presName="childNode" presStyleLbl="node1" presStyleIdx="3" presStyleCnt="5">
        <dgm:presLayoutVars>
          <dgm:bulletEnabled val="1"/>
        </dgm:presLayoutVars>
      </dgm:prSet>
      <dgm:spPr/>
    </dgm:pt>
    <dgm:pt modelId="{3FCC36A2-2B93-4AB5-BEC7-7F39183C1C4E}" type="pres">
      <dgm:prSet presAssocID="{246375B6-FA1E-4A1B-9778-A2B5E9145B3F}" presName="parentNode" presStyleLbl="revTx" presStyleIdx="3" presStyleCnt="5">
        <dgm:presLayoutVars>
          <dgm:chMax val="0"/>
          <dgm:bulletEnabled val="1"/>
        </dgm:presLayoutVars>
      </dgm:prSet>
      <dgm:spPr/>
    </dgm:pt>
    <dgm:pt modelId="{2338D4D8-014F-4C91-8DC4-D31AFEA3EB21}" type="pres">
      <dgm:prSet presAssocID="{4D673FC0-C113-4610-8D26-866905EEF0C7}" presName="sibTrans" presStyleCnt="0"/>
      <dgm:spPr/>
    </dgm:pt>
    <dgm:pt modelId="{CC57CE4D-2321-4CDF-8AD9-2A4DDF3F176B}" type="pres">
      <dgm:prSet presAssocID="{801E07E0-477C-498C-AD1C-2162D2E8F1E2}" presName="compositeNode" presStyleCnt="0">
        <dgm:presLayoutVars>
          <dgm:bulletEnabled val="1"/>
        </dgm:presLayoutVars>
      </dgm:prSet>
      <dgm:spPr/>
    </dgm:pt>
    <dgm:pt modelId="{3CE71A6A-A8A4-4D1D-8E3E-B5FB7E10EBDC}" type="pres">
      <dgm:prSet presAssocID="{801E07E0-477C-498C-AD1C-2162D2E8F1E2}" presName="image" presStyleLbl="fgImgPlac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Woman with baby with solid fill"/>
        </a:ext>
      </dgm:extLst>
    </dgm:pt>
    <dgm:pt modelId="{15F17558-555A-411F-A6E4-39FFEA41C190}" type="pres">
      <dgm:prSet presAssocID="{801E07E0-477C-498C-AD1C-2162D2E8F1E2}" presName="childNode" presStyleLbl="node1" presStyleIdx="4" presStyleCnt="5">
        <dgm:presLayoutVars>
          <dgm:bulletEnabled val="1"/>
        </dgm:presLayoutVars>
      </dgm:prSet>
      <dgm:spPr/>
    </dgm:pt>
    <dgm:pt modelId="{1371FFAE-B988-46EC-8146-25CF0C180605}" type="pres">
      <dgm:prSet presAssocID="{801E07E0-477C-498C-AD1C-2162D2E8F1E2}" presName="parentNode" presStyleLbl="revTx" presStyleIdx="4" presStyleCnt="5">
        <dgm:presLayoutVars>
          <dgm:chMax val="0"/>
          <dgm:bulletEnabled val="1"/>
        </dgm:presLayoutVars>
      </dgm:prSet>
      <dgm:spPr/>
    </dgm:pt>
  </dgm:ptLst>
  <dgm:cxnLst>
    <dgm:cxn modelId="{00825901-355F-4F5D-BA00-6D3676D20C04}" type="presOf" srcId="{BB41B7B6-E063-469F-B500-700A8A27E4E6}" destId="{BF5B05A8-113B-4F43-B386-D03A582179F3}" srcOrd="0" destOrd="0" presId="urn:microsoft.com/office/officeart/2005/8/layout/hList2"/>
    <dgm:cxn modelId="{1092670C-7B4A-4E36-9E73-7D02D3218D1E}" srcId="{BB41B7B6-E063-469F-B500-700A8A27E4E6}" destId="{786FACF3-5CD6-4CF3-8CDA-2CA7A4354C4E}" srcOrd="0" destOrd="0" parTransId="{DAB575E4-3E5D-44CE-830E-FDE774FA71A1}" sibTransId="{75A213BE-A7BA-4849-A7B2-8F43A61BF16B}"/>
    <dgm:cxn modelId="{F3986510-9928-44F2-B15E-5B3CD010AF32}" type="presOf" srcId="{1D385AA5-BFF2-4D1B-83E3-20A44163DCCA}" destId="{FB9757FD-3F8D-4822-B805-1758E70ACC02}" srcOrd="0" destOrd="0" presId="urn:microsoft.com/office/officeart/2005/8/layout/hList2"/>
    <dgm:cxn modelId="{89AFBE17-E94F-4FCD-AF4F-D8F0D31F8637}" type="presOf" srcId="{C38AC349-92BA-45D4-8023-4A65F6A8077C}" destId="{52393531-E1A0-4426-859E-CCAC90167092}" srcOrd="0" destOrd="1" presId="urn:microsoft.com/office/officeart/2005/8/layout/hList2"/>
    <dgm:cxn modelId="{4FEC7B20-B27F-4BE7-AF59-F88B45887B33}" srcId="{801E07E0-477C-498C-AD1C-2162D2E8F1E2}" destId="{036D2FFF-8437-47E3-8E57-C6B23B126CB6}" srcOrd="1" destOrd="0" parTransId="{46070DAB-30F8-4E27-8891-0F3928496F15}" sibTransId="{B1525A47-4F8F-4C2F-826E-CBA5A6E041C5}"/>
    <dgm:cxn modelId="{3F2CC526-FF05-456F-9953-65821AA149CA}" srcId="{BB41B7B6-E063-469F-B500-700A8A27E4E6}" destId="{5984DC49-74FD-4BE1-A0D3-4D15D48B7318}" srcOrd="2" destOrd="0" parTransId="{5F4DB20A-CE0B-42EC-88D6-F416BA358C85}" sibTransId="{604810A0-9AEE-4C1C-954A-1C4AC183EEDF}"/>
    <dgm:cxn modelId="{8A406F29-5889-4910-8605-77C0002782F1}" type="presOf" srcId="{036D2FFF-8437-47E3-8E57-C6B23B126CB6}" destId="{15F17558-555A-411F-A6E4-39FFEA41C190}" srcOrd="0" destOrd="1" presId="urn:microsoft.com/office/officeart/2005/8/layout/hList2"/>
    <dgm:cxn modelId="{1A67272A-FD18-46D6-B48C-270FC367A3A1}" srcId="{D1CCF256-177D-46AF-BE59-5BD3BC50464E}" destId="{48EDE111-CB4D-40A2-BC72-FC568950D89D}" srcOrd="0" destOrd="0" parTransId="{C9C0F99F-3050-4E77-85E0-19D92024E23D}" sibTransId="{1F1919D7-EEEB-4F71-9C0E-ADD14A282524}"/>
    <dgm:cxn modelId="{C54BA62D-8D97-4579-96D4-0BC7999F6D25}" type="presOf" srcId="{801E07E0-477C-498C-AD1C-2162D2E8F1E2}" destId="{1371FFAE-B988-46EC-8146-25CF0C180605}" srcOrd="0" destOrd="0" presId="urn:microsoft.com/office/officeart/2005/8/layout/hList2"/>
    <dgm:cxn modelId="{2B3DFC3C-4859-48DA-BF78-5093C58D4E4E}" srcId="{0EFA0CE9-151C-43E6-826D-0C31236B21B8}" destId="{801E07E0-477C-498C-AD1C-2162D2E8F1E2}" srcOrd="4" destOrd="0" parTransId="{0099382D-54AB-4F6C-82BB-C71D12154A0C}" sibTransId="{10521AED-4136-40E8-835C-D98EA9F0A715}"/>
    <dgm:cxn modelId="{8C2E1840-6450-487D-B079-9F179FA4169F}" type="presOf" srcId="{D0DFCAD0-1B21-41DF-B7C4-A92172F9617D}" destId="{52393531-E1A0-4426-859E-CCAC90167092}" srcOrd="0" destOrd="2" presId="urn:microsoft.com/office/officeart/2005/8/layout/hList2"/>
    <dgm:cxn modelId="{F8CBE360-FAEA-48F6-8299-52B3F81D2BEE}" type="presOf" srcId="{D27B7058-1F8E-4AF3-80F1-CDA98EDDF725}" destId="{E1306898-4947-47F8-B37A-57097E56BD8C}" srcOrd="0" destOrd="0" presId="urn:microsoft.com/office/officeart/2005/8/layout/hList2"/>
    <dgm:cxn modelId="{5A99B842-B271-4CEB-BF6E-204E1A67AA36}" type="presOf" srcId="{1B665EC8-27C9-4229-BD33-DC251FDF4F5D}" destId="{58F645F2-16D2-4EB3-833D-7800B76C7B3A}" srcOrd="0" destOrd="1" presId="urn:microsoft.com/office/officeart/2005/8/layout/hList2"/>
    <dgm:cxn modelId="{ED692C4C-44A2-4007-9AC3-4A581DE9B0A8}" type="presOf" srcId="{1DD12B58-CC32-40E5-BA0E-F2C889CE37A4}" destId="{52393531-E1A0-4426-859E-CCAC90167092}" srcOrd="0" destOrd="0" presId="urn:microsoft.com/office/officeart/2005/8/layout/hList2"/>
    <dgm:cxn modelId="{A285D170-9683-471A-9DB9-C1E964B7336C}" srcId="{246375B6-FA1E-4A1B-9778-A2B5E9145B3F}" destId="{1D385AA5-BFF2-4D1B-83E3-20A44163DCCA}" srcOrd="0" destOrd="0" parTransId="{9EB99722-24ED-4EF4-B5B9-5FB35FF4EC9D}" sibTransId="{E1565E5C-E5A7-4625-9643-89B61DF4D084}"/>
    <dgm:cxn modelId="{0562327B-6152-4DFF-8062-47DCBFED1A3A}" srcId="{D27B7058-1F8E-4AF3-80F1-CDA98EDDF725}" destId="{D0DFCAD0-1B21-41DF-B7C4-A92172F9617D}" srcOrd="2" destOrd="0" parTransId="{52D269B8-B044-4B6F-9414-5D10E7512861}" sibTransId="{D2482C57-0E7A-4978-A304-08B4C9A6100B}"/>
    <dgm:cxn modelId="{35644187-C60F-46CA-86AB-922C5788DA62}" srcId="{BB41B7B6-E063-469F-B500-700A8A27E4E6}" destId="{95C9BEB9-3EF4-48DF-826E-FCB4FB72AA6F}" srcOrd="3" destOrd="0" parTransId="{4F4AC55F-3325-42CC-9DC9-4DAAD7636B16}" sibTransId="{49F1F905-5C3F-4483-BE12-8C8E920EAEDA}"/>
    <dgm:cxn modelId="{8845A499-0821-40F7-B70A-04CAFD5296DE}" type="presOf" srcId="{78126584-4669-4385-BFE1-2F80CA376249}" destId="{15F17558-555A-411F-A6E4-39FFEA41C190}" srcOrd="0" destOrd="0" presId="urn:microsoft.com/office/officeart/2005/8/layout/hList2"/>
    <dgm:cxn modelId="{61083B9B-B6B8-43C4-988F-45B35D568CD6}" type="presOf" srcId="{246375B6-FA1E-4A1B-9778-A2B5E9145B3F}" destId="{3FCC36A2-2B93-4AB5-BEC7-7F39183C1C4E}" srcOrd="0" destOrd="0" presId="urn:microsoft.com/office/officeart/2005/8/layout/hList2"/>
    <dgm:cxn modelId="{CE6F21AF-4524-4432-95A1-38A9938CB127}" type="presOf" srcId="{0EFA0CE9-151C-43E6-826D-0C31236B21B8}" destId="{EF94B8D0-0E83-422E-BA51-204A34B94483}" srcOrd="0" destOrd="0" presId="urn:microsoft.com/office/officeart/2005/8/layout/hList2"/>
    <dgm:cxn modelId="{CF1446B8-AB2F-4B6F-84D3-86E92D662C08}" srcId="{D27B7058-1F8E-4AF3-80F1-CDA98EDDF725}" destId="{C38AC349-92BA-45D4-8023-4A65F6A8077C}" srcOrd="1" destOrd="0" parTransId="{8F5A4C0D-0434-49D3-8048-837AC72AACFE}" sibTransId="{4A0F7E36-3034-479C-95CD-E94ABFCEC7C5}"/>
    <dgm:cxn modelId="{6588A6BB-0690-4DAE-8CE3-42E8C1EF8446}" srcId="{0EFA0CE9-151C-43E6-826D-0C31236B21B8}" destId="{D1CCF256-177D-46AF-BE59-5BD3BC50464E}" srcOrd="1" destOrd="0" parTransId="{36D8BCEB-B7F1-44C9-8A3C-E26F58378D6D}" sibTransId="{B30C491D-ADF6-45DA-8220-C3F89DDCAFBD}"/>
    <dgm:cxn modelId="{38D69CBE-653D-4736-9705-57946880012D}" srcId="{D27B7058-1F8E-4AF3-80F1-CDA98EDDF725}" destId="{1DD12B58-CC32-40E5-BA0E-F2C889CE37A4}" srcOrd="0" destOrd="0" parTransId="{F87BE933-3065-4BF4-A3E4-FA7F9CDA2BB9}" sibTransId="{FF3BD514-655D-4DE2-987D-DBE22ACDD2EA}"/>
    <dgm:cxn modelId="{BD8F50D4-875C-4B25-BD88-C249726E22C7}" srcId="{0EFA0CE9-151C-43E6-826D-0C31236B21B8}" destId="{BB41B7B6-E063-469F-B500-700A8A27E4E6}" srcOrd="2" destOrd="0" parTransId="{8637C0E2-922B-4B4E-A0BA-1A60BE5CDF84}" sibTransId="{403207CE-33B5-4530-821C-857CB8AEC76D}"/>
    <dgm:cxn modelId="{136B00D8-3761-493C-B219-DC43C2E17DB8}" srcId="{BB41B7B6-E063-469F-B500-700A8A27E4E6}" destId="{1B665EC8-27C9-4229-BD33-DC251FDF4F5D}" srcOrd="1" destOrd="0" parTransId="{2380B2E0-A807-4F04-ADBF-35B3CB79DB8F}" sibTransId="{88074365-F4FE-4E2E-AC76-B3DF2F09ECEB}"/>
    <dgm:cxn modelId="{6E3071DE-BCAC-4CC3-81CC-E0DC5AFD4323}" srcId="{0EFA0CE9-151C-43E6-826D-0C31236B21B8}" destId="{246375B6-FA1E-4A1B-9778-A2B5E9145B3F}" srcOrd="3" destOrd="0" parTransId="{B2B3C003-57F9-4F99-A0B3-C298C2E7CDBE}" sibTransId="{4D673FC0-C113-4610-8D26-866905EEF0C7}"/>
    <dgm:cxn modelId="{DAFA06E0-8F7C-490D-A40D-1A54E14D248D}" srcId="{801E07E0-477C-498C-AD1C-2162D2E8F1E2}" destId="{78126584-4669-4385-BFE1-2F80CA376249}" srcOrd="0" destOrd="0" parTransId="{E873CB04-5FCE-4627-9503-48C302FE19B1}" sibTransId="{89E95181-46D7-4271-9D07-0FF1B6FEC65D}"/>
    <dgm:cxn modelId="{7A3164E4-95DC-487A-8E1F-074596FBEA4E}" type="presOf" srcId="{E317AB53-14A6-493A-A9CE-50579BA9069B}" destId="{3038055B-E6B7-4E32-B8E4-4734BD8B2D8B}" srcOrd="0" destOrd="1" presId="urn:microsoft.com/office/officeart/2005/8/layout/hList2"/>
    <dgm:cxn modelId="{B8C3C2E5-555E-4120-861F-32FDB59A1645}" type="presOf" srcId="{95C9BEB9-3EF4-48DF-826E-FCB4FB72AA6F}" destId="{58F645F2-16D2-4EB3-833D-7800B76C7B3A}" srcOrd="0" destOrd="3" presId="urn:microsoft.com/office/officeart/2005/8/layout/hList2"/>
    <dgm:cxn modelId="{AFC02FE6-C49C-4864-B1C7-60E305CE1E61}" type="presOf" srcId="{48EDE111-CB4D-40A2-BC72-FC568950D89D}" destId="{3038055B-E6B7-4E32-B8E4-4734BD8B2D8B}" srcOrd="0" destOrd="0" presId="urn:microsoft.com/office/officeart/2005/8/layout/hList2"/>
    <dgm:cxn modelId="{87FDDEF1-2710-443C-A84A-19747F5DBE6D}" type="presOf" srcId="{786FACF3-5CD6-4CF3-8CDA-2CA7A4354C4E}" destId="{58F645F2-16D2-4EB3-833D-7800B76C7B3A}" srcOrd="0" destOrd="0" presId="urn:microsoft.com/office/officeart/2005/8/layout/hList2"/>
    <dgm:cxn modelId="{A4778AF2-3936-475B-BE33-50F3F4E2DBF3}" srcId="{0EFA0CE9-151C-43E6-826D-0C31236B21B8}" destId="{D27B7058-1F8E-4AF3-80F1-CDA98EDDF725}" srcOrd="0" destOrd="0" parTransId="{99850E72-6760-4F7A-AF2A-DAED0E07B0FE}" sibTransId="{F7590E6E-FFD5-4419-A027-122D56C78919}"/>
    <dgm:cxn modelId="{2194BEF9-4452-44A4-9D2D-858DDA6B1832}" type="presOf" srcId="{5984DC49-74FD-4BE1-A0D3-4D15D48B7318}" destId="{58F645F2-16D2-4EB3-833D-7800B76C7B3A}" srcOrd="0" destOrd="2" presId="urn:microsoft.com/office/officeart/2005/8/layout/hList2"/>
    <dgm:cxn modelId="{597B9AFD-2018-4322-96BC-E131390D5BB5}" srcId="{D1CCF256-177D-46AF-BE59-5BD3BC50464E}" destId="{E317AB53-14A6-493A-A9CE-50579BA9069B}" srcOrd="1" destOrd="0" parTransId="{A3105CC4-A8E1-431D-BB10-D03A7B2C46F6}" sibTransId="{E1633432-E919-4DA5-93A2-13CA30A2829E}"/>
    <dgm:cxn modelId="{49454DFF-57D3-45CA-BA4A-50FD8A5EA17F}" type="presOf" srcId="{D1CCF256-177D-46AF-BE59-5BD3BC50464E}" destId="{1C15CFD5-9DB0-4244-A52F-A1C7A935827A}" srcOrd="0" destOrd="0" presId="urn:microsoft.com/office/officeart/2005/8/layout/hList2"/>
    <dgm:cxn modelId="{682775FD-9676-4570-ACA6-21EB95894228}" type="presParOf" srcId="{EF94B8D0-0E83-422E-BA51-204A34B94483}" destId="{2549B8C1-4046-4C17-B427-D3F794618F45}" srcOrd="0" destOrd="0" presId="urn:microsoft.com/office/officeart/2005/8/layout/hList2"/>
    <dgm:cxn modelId="{442FA2CC-80DC-4BB7-8D39-040B97A2FAF3}" type="presParOf" srcId="{2549B8C1-4046-4C17-B427-D3F794618F45}" destId="{FC1C05EB-9DE7-4DDD-9164-8A56260F7405}" srcOrd="0" destOrd="0" presId="urn:microsoft.com/office/officeart/2005/8/layout/hList2"/>
    <dgm:cxn modelId="{367E61E9-5E47-48CA-8881-D3C90008AE38}" type="presParOf" srcId="{2549B8C1-4046-4C17-B427-D3F794618F45}" destId="{52393531-E1A0-4426-859E-CCAC90167092}" srcOrd="1" destOrd="0" presId="urn:microsoft.com/office/officeart/2005/8/layout/hList2"/>
    <dgm:cxn modelId="{3C77F534-D89C-4509-BC7D-D7C85AD213BC}" type="presParOf" srcId="{2549B8C1-4046-4C17-B427-D3F794618F45}" destId="{E1306898-4947-47F8-B37A-57097E56BD8C}" srcOrd="2" destOrd="0" presId="urn:microsoft.com/office/officeart/2005/8/layout/hList2"/>
    <dgm:cxn modelId="{A3CB0629-8313-4480-BAC4-D7AFDE2003D6}" type="presParOf" srcId="{EF94B8D0-0E83-422E-BA51-204A34B94483}" destId="{3F9409CF-0A17-409D-9DE7-B77C1B207905}" srcOrd="1" destOrd="0" presId="urn:microsoft.com/office/officeart/2005/8/layout/hList2"/>
    <dgm:cxn modelId="{603C6C62-A8D6-4B3F-895A-7EC8E63CC591}" type="presParOf" srcId="{EF94B8D0-0E83-422E-BA51-204A34B94483}" destId="{84062175-3610-4251-A6F9-5DFE2C41DF2E}" srcOrd="2" destOrd="0" presId="urn:microsoft.com/office/officeart/2005/8/layout/hList2"/>
    <dgm:cxn modelId="{4C2D5E3A-16DD-4DC2-8576-CBE5C98A88EB}" type="presParOf" srcId="{84062175-3610-4251-A6F9-5DFE2C41DF2E}" destId="{E467A8C1-551D-439F-914C-8DADC8BF6A59}" srcOrd="0" destOrd="0" presId="urn:microsoft.com/office/officeart/2005/8/layout/hList2"/>
    <dgm:cxn modelId="{05432FB3-316F-429B-A4D0-CF209F67FE87}" type="presParOf" srcId="{84062175-3610-4251-A6F9-5DFE2C41DF2E}" destId="{3038055B-E6B7-4E32-B8E4-4734BD8B2D8B}" srcOrd="1" destOrd="0" presId="urn:microsoft.com/office/officeart/2005/8/layout/hList2"/>
    <dgm:cxn modelId="{CFB736E1-BEE3-4C86-9C0F-B880265D5236}" type="presParOf" srcId="{84062175-3610-4251-A6F9-5DFE2C41DF2E}" destId="{1C15CFD5-9DB0-4244-A52F-A1C7A935827A}" srcOrd="2" destOrd="0" presId="urn:microsoft.com/office/officeart/2005/8/layout/hList2"/>
    <dgm:cxn modelId="{2BEADE58-43FB-4B88-8216-C568AF50497F}" type="presParOf" srcId="{EF94B8D0-0E83-422E-BA51-204A34B94483}" destId="{C78BBC17-B594-43B9-86C6-01B068FDB68A}" srcOrd="3" destOrd="0" presId="urn:microsoft.com/office/officeart/2005/8/layout/hList2"/>
    <dgm:cxn modelId="{1400C18A-8B61-44F5-99F0-D85FB3C44FE8}" type="presParOf" srcId="{EF94B8D0-0E83-422E-BA51-204A34B94483}" destId="{405B43EA-8F14-4D1F-AE18-B40D9275A302}" srcOrd="4" destOrd="0" presId="urn:microsoft.com/office/officeart/2005/8/layout/hList2"/>
    <dgm:cxn modelId="{AAC1450C-75A2-49C6-86C3-017B6463B81D}" type="presParOf" srcId="{405B43EA-8F14-4D1F-AE18-B40D9275A302}" destId="{A84EA1E3-EFB6-4C6C-81C4-F8436D897C8A}" srcOrd="0" destOrd="0" presId="urn:microsoft.com/office/officeart/2005/8/layout/hList2"/>
    <dgm:cxn modelId="{7BB79EFC-B503-4638-A78A-C02DEE0F2629}" type="presParOf" srcId="{405B43EA-8F14-4D1F-AE18-B40D9275A302}" destId="{58F645F2-16D2-4EB3-833D-7800B76C7B3A}" srcOrd="1" destOrd="0" presId="urn:microsoft.com/office/officeart/2005/8/layout/hList2"/>
    <dgm:cxn modelId="{422AFA06-6380-4455-B920-5EF106CCF872}" type="presParOf" srcId="{405B43EA-8F14-4D1F-AE18-B40D9275A302}" destId="{BF5B05A8-113B-4F43-B386-D03A582179F3}" srcOrd="2" destOrd="0" presId="urn:microsoft.com/office/officeart/2005/8/layout/hList2"/>
    <dgm:cxn modelId="{D07A5672-0678-4F6C-AA4E-B1CD9B0DDB47}" type="presParOf" srcId="{EF94B8D0-0E83-422E-BA51-204A34B94483}" destId="{2DC2C9D0-97D3-462F-99F1-3103D9F3A35A}" srcOrd="5" destOrd="0" presId="urn:microsoft.com/office/officeart/2005/8/layout/hList2"/>
    <dgm:cxn modelId="{2D2D4C77-8DA6-44F0-8F72-ED9E73E0E9FA}" type="presParOf" srcId="{EF94B8D0-0E83-422E-BA51-204A34B94483}" destId="{4E5E5625-D170-426D-9F36-C83333A6EF9E}" srcOrd="6" destOrd="0" presId="urn:microsoft.com/office/officeart/2005/8/layout/hList2"/>
    <dgm:cxn modelId="{6CB739C3-2072-4B53-A58E-A281EB0758A4}" type="presParOf" srcId="{4E5E5625-D170-426D-9F36-C83333A6EF9E}" destId="{4D95A2D7-A31D-4910-96B2-FFD3E83387ED}" srcOrd="0" destOrd="0" presId="urn:microsoft.com/office/officeart/2005/8/layout/hList2"/>
    <dgm:cxn modelId="{38B2E328-4ACE-4511-A8DC-377C87D8ADEC}" type="presParOf" srcId="{4E5E5625-D170-426D-9F36-C83333A6EF9E}" destId="{FB9757FD-3F8D-4822-B805-1758E70ACC02}" srcOrd="1" destOrd="0" presId="urn:microsoft.com/office/officeart/2005/8/layout/hList2"/>
    <dgm:cxn modelId="{3BBBD881-6616-41AF-989F-AB1ABB2C6E45}" type="presParOf" srcId="{4E5E5625-D170-426D-9F36-C83333A6EF9E}" destId="{3FCC36A2-2B93-4AB5-BEC7-7F39183C1C4E}" srcOrd="2" destOrd="0" presId="urn:microsoft.com/office/officeart/2005/8/layout/hList2"/>
    <dgm:cxn modelId="{E3E2F00D-792A-4BE5-970F-3FF4930D6D0A}" type="presParOf" srcId="{EF94B8D0-0E83-422E-BA51-204A34B94483}" destId="{2338D4D8-014F-4C91-8DC4-D31AFEA3EB21}" srcOrd="7" destOrd="0" presId="urn:microsoft.com/office/officeart/2005/8/layout/hList2"/>
    <dgm:cxn modelId="{4162A544-76BE-4261-A573-8EA409F4071D}" type="presParOf" srcId="{EF94B8D0-0E83-422E-BA51-204A34B94483}" destId="{CC57CE4D-2321-4CDF-8AD9-2A4DDF3F176B}" srcOrd="8" destOrd="0" presId="urn:microsoft.com/office/officeart/2005/8/layout/hList2"/>
    <dgm:cxn modelId="{2F85F0D0-6B34-4415-9167-8EB535E9C3F7}" type="presParOf" srcId="{CC57CE4D-2321-4CDF-8AD9-2A4DDF3F176B}" destId="{3CE71A6A-A8A4-4D1D-8E3E-B5FB7E10EBDC}" srcOrd="0" destOrd="0" presId="urn:microsoft.com/office/officeart/2005/8/layout/hList2"/>
    <dgm:cxn modelId="{70897E58-1EA4-47F9-A2A2-07C29C645BA7}" type="presParOf" srcId="{CC57CE4D-2321-4CDF-8AD9-2A4DDF3F176B}" destId="{15F17558-555A-411F-A6E4-39FFEA41C190}" srcOrd="1" destOrd="0" presId="urn:microsoft.com/office/officeart/2005/8/layout/hList2"/>
    <dgm:cxn modelId="{1B50F4B9-6E09-496A-94D9-CD8E62BD2B03}" type="presParOf" srcId="{CC57CE4D-2321-4CDF-8AD9-2A4DDF3F176B}" destId="{1371FFAE-B988-46EC-8146-25CF0C180605}" srcOrd="2" destOrd="0" presId="urn:microsoft.com/office/officeart/2005/8/layout/h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DF5762-22B7-480E-B7A9-D011854A2B85}" type="doc">
      <dgm:prSet loTypeId="urn:microsoft.com/office/officeart/2005/8/layout/equation2" loCatId="relationship" qsTypeId="urn:microsoft.com/office/officeart/2005/8/quickstyle/simple1" qsCatId="simple" csTypeId="urn:microsoft.com/office/officeart/2005/8/colors/accent0_3" csCatId="mainScheme" phldr="1"/>
      <dgm:spPr/>
      <dgm:t>
        <a:bodyPr/>
        <a:lstStyle/>
        <a:p>
          <a:endParaRPr lang="en-US"/>
        </a:p>
      </dgm:t>
    </dgm:pt>
    <dgm:pt modelId="{FD363696-0BEE-4B98-8CE8-2D1EFD68463A}">
      <dgm:prSet phldrT="[Text]" phldr="0" custT="1"/>
      <dgm:spPr/>
      <dgm:t>
        <a:bodyPr/>
        <a:lstStyle/>
        <a:p>
          <a:pPr algn="l"/>
          <a:r>
            <a:rPr lang="en-US" sz="1200" b="0">
              <a:latin typeface="Figtree"/>
              <a:ea typeface="Calibri"/>
              <a:cs typeface="Calibri"/>
            </a:rPr>
            <a:t>Helps the CCO and other community health leaders identify priority areas</a:t>
          </a:r>
          <a:endParaRPr lang="en-US" sz="1200" b="0">
            <a:latin typeface="Figtree" pitchFamily="2" charset="0"/>
          </a:endParaRPr>
        </a:p>
      </dgm:t>
    </dgm:pt>
    <dgm:pt modelId="{7E7EAFA4-AD9B-4157-86CF-5007D602093D}" type="parTrans" cxnId="{0D0D6D6C-61BE-4D79-BB7C-4924F66E6FCC}">
      <dgm:prSet/>
      <dgm:spPr/>
      <dgm:t>
        <a:bodyPr/>
        <a:lstStyle/>
        <a:p>
          <a:endParaRPr lang="en-US"/>
        </a:p>
      </dgm:t>
    </dgm:pt>
    <dgm:pt modelId="{2C709189-C962-440E-A892-066A05E440E4}" type="sibTrans" cxnId="{0D0D6D6C-61BE-4D79-BB7C-4924F66E6FCC}">
      <dgm:prSet/>
      <dgm:spPr/>
      <dgm:t>
        <a:bodyPr/>
        <a:lstStyle/>
        <a:p>
          <a:endParaRPr lang="en-US"/>
        </a:p>
      </dgm:t>
    </dgm:pt>
    <dgm:pt modelId="{FCDF0134-5EDB-4DBF-B055-DBA5947319BD}">
      <dgm:prSet phldr="0" custT="1"/>
      <dgm:spPr/>
      <dgm:t>
        <a:bodyPr/>
        <a:lstStyle/>
        <a:p>
          <a:pPr algn="ctr" rtl="0"/>
          <a:r>
            <a:rPr lang="en-US" sz="1200" b="1">
              <a:latin typeface="Figtree"/>
              <a:ea typeface="Calibri"/>
              <a:cs typeface="Calibri"/>
            </a:rPr>
            <a:t>Community Health Assessment</a:t>
          </a:r>
        </a:p>
      </dgm:t>
    </dgm:pt>
    <dgm:pt modelId="{AEF931D5-DA9D-426C-8199-6454CEECB2FF}" type="parTrans" cxnId="{D7A875F5-1D0B-4600-9B04-A5F418834021}">
      <dgm:prSet/>
      <dgm:spPr/>
      <dgm:t>
        <a:bodyPr/>
        <a:lstStyle/>
        <a:p>
          <a:endParaRPr lang="en-US"/>
        </a:p>
      </dgm:t>
    </dgm:pt>
    <dgm:pt modelId="{2927E3B6-65D4-40B4-B791-CCB5F9DDC4FC}" type="sibTrans" cxnId="{D7A875F5-1D0B-4600-9B04-A5F418834021}">
      <dgm:prSet/>
      <dgm:spPr/>
      <dgm:t>
        <a:bodyPr/>
        <a:lstStyle/>
        <a:p>
          <a:endParaRPr lang="en-US"/>
        </a:p>
      </dgm:t>
    </dgm:pt>
    <dgm:pt modelId="{39C54A6B-4C6E-4894-8A22-C31F96221B33}">
      <dgm:prSet phldr="0" custT="1"/>
      <dgm:spPr/>
      <dgm:t>
        <a:bodyPr/>
        <a:lstStyle/>
        <a:p>
          <a:pPr algn="l"/>
          <a:r>
            <a:rPr lang="en-US" sz="1200" b="0">
              <a:latin typeface="Figtree"/>
              <a:ea typeface="Calibri"/>
              <a:cs typeface="Calibri"/>
            </a:rPr>
            <a:t>Opportunity for the community to give the CCO feedback on the needs of the community </a:t>
          </a:r>
        </a:p>
      </dgm:t>
    </dgm:pt>
    <dgm:pt modelId="{63C745F2-17D8-48FA-A59E-991DB7793899}" type="parTrans" cxnId="{85CE8D89-37BC-4F51-8418-5E74DBEE6493}">
      <dgm:prSet/>
      <dgm:spPr/>
      <dgm:t>
        <a:bodyPr/>
        <a:lstStyle/>
        <a:p>
          <a:endParaRPr lang="en-US"/>
        </a:p>
      </dgm:t>
    </dgm:pt>
    <dgm:pt modelId="{3EF9DC84-E48E-4666-8AA9-3841DFE82888}" type="sibTrans" cxnId="{85CE8D89-37BC-4F51-8418-5E74DBEE6493}">
      <dgm:prSet/>
      <dgm:spPr/>
      <dgm:t>
        <a:bodyPr/>
        <a:lstStyle/>
        <a:p>
          <a:endParaRPr lang="en-US"/>
        </a:p>
      </dgm:t>
    </dgm:pt>
    <dgm:pt modelId="{99A7445A-7BD8-4F22-85C4-F104BC874B54}">
      <dgm:prSet phldr="0" custT="1"/>
      <dgm:spPr/>
      <dgm:t>
        <a:bodyPr/>
        <a:lstStyle/>
        <a:p>
          <a:pPr algn="l"/>
          <a:endParaRPr lang="en-US" sz="1200" b="0">
            <a:latin typeface="Figtree" pitchFamily="2" charset="0"/>
            <a:ea typeface="Calibri"/>
            <a:cs typeface="Calibri"/>
          </a:endParaRPr>
        </a:p>
      </dgm:t>
    </dgm:pt>
    <dgm:pt modelId="{400C8D4E-7AA9-4DAF-B73E-EEA444967556}" type="parTrans" cxnId="{205EA917-290B-4918-9E8F-D83F661A6B9E}">
      <dgm:prSet/>
      <dgm:spPr/>
      <dgm:t>
        <a:bodyPr/>
        <a:lstStyle/>
        <a:p>
          <a:endParaRPr lang="en-US"/>
        </a:p>
      </dgm:t>
    </dgm:pt>
    <dgm:pt modelId="{4B9437AC-9182-4AD1-8E77-5785823CA47F}" type="sibTrans" cxnId="{205EA917-290B-4918-9E8F-D83F661A6B9E}">
      <dgm:prSet/>
      <dgm:spPr/>
      <dgm:t>
        <a:bodyPr/>
        <a:lstStyle/>
        <a:p>
          <a:endParaRPr lang="en-US"/>
        </a:p>
      </dgm:t>
    </dgm:pt>
    <dgm:pt modelId="{178F8754-995A-44BF-82AB-A249C85269D4}">
      <dgm:prSet phldr="0" custT="1"/>
      <dgm:spPr/>
      <dgm:t>
        <a:bodyPr/>
        <a:lstStyle/>
        <a:p>
          <a:pPr algn="l"/>
          <a:r>
            <a:rPr lang="en-US" sz="1200" b="0">
              <a:latin typeface="Figtree"/>
              <a:ea typeface="Calibri"/>
              <a:cs typeface="Calibri"/>
            </a:rPr>
            <a:t>Examines existing health data and gathers additional data from systems and providers</a:t>
          </a:r>
        </a:p>
      </dgm:t>
    </dgm:pt>
    <dgm:pt modelId="{34D6CF8A-E5A0-4DFE-9AF2-5DC9AC87623B}" type="parTrans" cxnId="{8EEC6AEF-0FD3-4C8F-BD78-E9DF31743484}">
      <dgm:prSet/>
      <dgm:spPr/>
      <dgm:t>
        <a:bodyPr/>
        <a:lstStyle/>
        <a:p>
          <a:endParaRPr lang="en-US"/>
        </a:p>
      </dgm:t>
    </dgm:pt>
    <dgm:pt modelId="{E67DDEC9-FFB4-4331-A850-78549B261C7E}" type="sibTrans" cxnId="{8EEC6AEF-0FD3-4C8F-BD78-E9DF31743484}">
      <dgm:prSet/>
      <dgm:spPr/>
      <dgm:t>
        <a:bodyPr/>
        <a:lstStyle/>
        <a:p>
          <a:endParaRPr lang="en-US"/>
        </a:p>
      </dgm:t>
    </dgm:pt>
    <dgm:pt modelId="{7FA7AC51-F752-491B-9291-2F0C94856AA7}">
      <dgm:prSet phldr="0" custT="1"/>
      <dgm:spPr/>
      <dgm:t>
        <a:bodyPr/>
        <a:lstStyle/>
        <a:p>
          <a:pPr algn="l"/>
          <a:endParaRPr lang="en-US" sz="1200" b="0">
            <a:latin typeface="Figtree" pitchFamily="2" charset="0"/>
            <a:ea typeface="Calibri"/>
            <a:cs typeface="Calibri"/>
          </a:endParaRPr>
        </a:p>
      </dgm:t>
    </dgm:pt>
    <dgm:pt modelId="{27793076-828D-4CC6-AB3E-DE588D2630A6}" type="parTrans" cxnId="{5034C5B8-D512-4069-94CE-E765207046B3}">
      <dgm:prSet/>
      <dgm:spPr/>
      <dgm:t>
        <a:bodyPr/>
        <a:lstStyle/>
        <a:p>
          <a:endParaRPr lang="en-US"/>
        </a:p>
      </dgm:t>
    </dgm:pt>
    <dgm:pt modelId="{E86AAEE6-2EF0-43CA-9E66-148F063847CE}" type="sibTrans" cxnId="{5034C5B8-D512-4069-94CE-E765207046B3}">
      <dgm:prSet/>
      <dgm:spPr/>
      <dgm:t>
        <a:bodyPr/>
        <a:lstStyle/>
        <a:p>
          <a:endParaRPr lang="en-US"/>
        </a:p>
      </dgm:t>
    </dgm:pt>
    <dgm:pt modelId="{BD806BE7-7E77-47B1-A75B-9E6C3192494B}">
      <dgm:prSet phldr="0" custT="1"/>
      <dgm:spPr/>
      <dgm:t>
        <a:bodyPr/>
        <a:lstStyle/>
        <a:p>
          <a:pPr algn="l"/>
          <a:r>
            <a:rPr lang="en-US" sz="1200" b="0">
              <a:latin typeface="Figtree"/>
              <a:ea typeface="Calibri"/>
              <a:cs typeface="Calibri"/>
            </a:rPr>
            <a:t>Collects community member feedback via focus groups and community surveys</a:t>
          </a:r>
        </a:p>
      </dgm:t>
    </dgm:pt>
    <dgm:pt modelId="{DF08009C-BACC-48E7-879F-1853F2671E8D}" type="parTrans" cxnId="{AC2FF3D6-440B-4398-9FF6-91BCE96F1F7B}">
      <dgm:prSet/>
      <dgm:spPr/>
      <dgm:t>
        <a:bodyPr/>
        <a:lstStyle/>
        <a:p>
          <a:endParaRPr lang="en-US"/>
        </a:p>
      </dgm:t>
    </dgm:pt>
    <dgm:pt modelId="{D1E625A2-F3D2-44CF-B3CD-8D34B6FA8982}" type="sibTrans" cxnId="{AC2FF3D6-440B-4398-9FF6-91BCE96F1F7B}">
      <dgm:prSet/>
      <dgm:spPr/>
      <dgm:t>
        <a:bodyPr/>
        <a:lstStyle/>
        <a:p>
          <a:endParaRPr lang="en-US"/>
        </a:p>
      </dgm:t>
    </dgm:pt>
    <dgm:pt modelId="{3C3DD8AF-46BF-430D-AC56-9028C90A13AE}">
      <dgm:prSet phldr="0" custT="1"/>
      <dgm:spPr/>
      <dgm:t>
        <a:bodyPr/>
        <a:lstStyle/>
        <a:p>
          <a:pPr algn="ctr"/>
          <a:r>
            <a:rPr lang="en-US" sz="1200" b="1">
              <a:latin typeface="Figtree"/>
              <a:ea typeface="Calibri"/>
              <a:cs typeface="Calibri"/>
            </a:rPr>
            <a:t>Community Health Improvement Plan</a:t>
          </a:r>
        </a:p>
      </dgm:t>
    </dgm:pt>
    <dgm:pt modelId="{1A86918D-688A-4E04-B294-9312C6022550}" type="parTrans" cxnId="{5E9239EC-5A96-4730-8516-6D4328B88E22}">
      <dgm:prSet/>
      <dgm:spPr/>
      <dgm:t>
        <a:bodyPr/>
        <a:lstStyle/>
        <a:p>
          <a:endParaRPr lang="en-US"/>
        </a:p>
      </dgm:t>
    </dgm:pt>
    <dgm:pt modelId="{959D5C9D-3FA0-4BED-B18C-B5B757A49485}" type="sibTrans" cxnId="{5E9239EC-5A96-4730-8516-6D4328B88E22}">
      <dgm:prSet/>
      <dgm:spPr/>
      <dgm:t>
        <a:bodyPr/>
        <a:lstStyle/>
        <a:p>
          <a:endParaRPr lang="en-US"/>
        </a:p>
      </dgm:t>
    </dgm:pt>
    <dgm:pt modelId="{FA158887-C2CD-44B7-8A06-53BF3BB10173}">
      <dgm:prSet phldr="0" custT="1"/>
      <dgm:spPr/>
      <dgm:t>
        <a:bodyPr/>
        <a:lstStyle/>
        <a:p>
          <a:pPr algn="l"/>
          <a:r>
            <a:rPr lang="en-US" sz="1200" b="0">
              <a:latin typeface="Figtree"/>
              <a:ea typeface="Calibri"/>
              <a:cs typeface="Calibri"/>
            </a:rPr>
            <a:t>Opportunity for the CCO to address the needs of the community</a:t>
          </a:r>
        </a:p>
      </dgm:t>
    </dgm:pt>
    <dgm:pt modelId="{F3E1278C-B39E-4E3B-9924-DE3847AE2E09}" type="parTrans" cxnId="{6C1E88D3-99E4-4CE0-AF66-70E028A04AE1}">
      <dgm:prSet/>
      <dgm:spPr/>
      <dgm:t>
        <a:bodyPr/>
        <a:lstStyle/>
        <a:p>
          <a:endParaRPr lang="en-US"/>
        </a:p>
      </dgm:t>
    </dgm:pt>
    <dgm:pt modelId="{B0125375-AB81-4E6E-AAD1-B8D8511641CB}" type="sibTrans" cxnId="{6C1E88D3-99E4-4CE0-AF66-70E028A04AE1}">
      <dgm:prSet/>
      <dgm:spPr/>
      <dgm:t>
        <a:bodyPr/>
        <a:lstStyle/>
        <a:p>
          <a:endParaRPr lang="en-US"/>
        </a:p>
      </dgm:t>
    </dgm:pt>
    <dgm:pt modelId="{3B94DAAD-990C-4045-BA8C-D9D8D47CDD0B}">
      <dgm:prSet phldr="0" custT="1"/>
      <dgm:spPr/>
      <dgm:t>
        <a:bodyPr/>
        <a:lstStyle/>
        <a:p>
          <a:pPr algn="l"/>
          <a:endParaRPr lang="en-US" sz="1200" b="0">
            <a:latin typeface="Figtree" pitchFamily="2" charset="0"/>
            <a:ea typeface="Calibri"/>
            <a:cs typeface="Calibri"/>
          </a:endParaRPr>
        </a:p>
      </dgm:t>
    </dgm:pt>
    <dgm:pt modelId="{514D7542-F433-4996-8F4D-C60A29CEFDC2}" type="parTrans" cxnId="{3C823BDF-E84A-4C43-B441-5D903DCA6030}">
      <dgm:prSet/>
      <dgm:spPr/>
      <dgm:t>
        <a:bodyPr/>
        <a:lstStyle/>
        <a:p>
          <a:endParaRPr lang="en-US"/>
        </a:p>
      </dgm:t>
    </dgm:pt>
    <dgm:pt modelId="{00DE9695-BB28-4876-A351-53F19AE51913}" type="sibTrans" cxnId="{3C823BDF-E84A-4C43-B441-5D903DCA6030}">
      <dgm:prSet/>
      <dgm:spPr/>
      <dgm:t>
        <a:bodyPr/>
        <a:lstStyle/>
        <a:p>
          <a:endParaRPr lang="en-US"/>
        </a:p>
      </dgm:t>
    </dgm:pt>
    <dgm:pt modelId="{930DD712-0709-44BB-AC85-30A31283C5A6}">
      <dgm:prSet phldr="0" custT="1"/>
      <dgm:spPr/>
      <dgm:t>
        <a:bodyPr/>
        <a:lstStyle/>
        <a:p>
          <a:pPr algn="l"/>
          <a:r>
            <a:rPr lang="en-US" sz="1200" b="0">
              <a:latin typeface="Figtree"/>
              <a:ea typeface="Calibri"/>
              <a:cs typeface="Calibri"/>
            </a:rPr>
            <a:t>Sets goals for filling gaps in services</a:t>
          </a:r>
        </a:p>
      </dgm:t>
    </dgm:pt>
    <dgm:pt modelId="{14FE03CC-FF7E-48D9-AE78-73D8B5C90B9D}" type="parTrans" cxnId="{6387348C-7C43-4B55-B1DF-CE2DCF8AE6C7}">
      <dgm:prSet/>
      <dgm:spPr/>
      <dgm:t>
        <a:bodyPr/>
        <a:lstStyle/>
        <a:p>
          <a:endParaRPr lang="en-US"/>
        </a:p>
      </dgm:t>
    </dgm:pt>
    <dgm:pt modelId="{9DA50B15-7975-4871-B492-ACE0923E9F68}" type="sibTrans" cxnId="{6387348C-7C43-4B55-B1DF-CE2DCF8AE6C7}">
      <dgm:prSet/>
      <dgm:spPr/>
      <dgm:t>
        <a:bodyPr/>
        <a:lstStyle/>
        <a:p>
          <a:endParaRPr lang="en-US"/>
        </a:p>
      </dgm:t>
    </dgm:pt>
    <dgm:pt modelId="{06FD2722-6F26-4B91-A978-AF0CB8C75AF0}">
      <dgm:prSet phldr="0" custT="1"/>
      <dgm:spPr/>
      <dgm:t>
        <a:bodyPr/>
        <a:lstStyle/>
        <a:p>
          <a:pPr algn="l"/>
          <a:endParaRPr lang="en-US" sz="1200" b="0">
            <a:latin typeface="Figtree" pitchFamily="2" charset="0"/>
            <a:ea typeface="Calibri"/>
            <a:cs typeface="Calibri"/>
          </a:endParaRPr>
        </a:p>
      </dgm:t>
    </dgm:pt>
    <dgm:pt modelId="{B0430E73-EEC3-4684-8643-6BF6D695A47D}" type="parTrans" cxnId="{FFD52E2F-023B-4ACB-A3F6-E13226153BDB}">
      <dgm:prSet/>
      <dgm:spPr/>
      <dgm:t>
        <a:bodyPr/>
        <a:lstStyle/>
        <a:p>
          <a:endParaRPr lang="en-US"/>
        </a:p>
      </dgm:t>
    </dgm:pt>
    <dgm:pt modelId="{F22FFEE4-3C30-4E2A-A808-F46B5DB8C6E3}" type="sibTrans" cxnId="{FFD52E2F-023B-4ACB-A3F6-E13226153BDB}">
      <dgm:prSet/>
      <dgm:spPr/>
      <dgm:t>
        <a:bodyPr/>
        <a:lstStyle/>
        <a:p>
          <a:endParaRPr lang="en-US"/>
        </a:p>
      </dgm:t>
    </dgm:pt>
    <dgm:pt modelId="{5C19139B-7AE7-4F16-BA79-BA6F03E8FE7E}" type="pres">
      <dgm:prSet presAssocID="{A7DF5762-22B7-480E-B7A9-D011854A2B85}" presName="Name0" presStyleCnt="0">
        <dgm:presLayoutVars>
          <dgm:dir/>
          <dgm:resizeHandles val="exact"/>
        </dgm:presLayoutVars>
      </dgm:prSet>
      <dgm:spPr/>
    </dgm:pt>
    <dgm:pt modelId="{AD92A802-928C-4220-B085-A3B0BCF55131}" type="pres">
      <dgm:prSet presAssocID="{A7DF5762-22B7-480E-B7A9-D011854A2B85}" presName="vNodes" presStyleCnt="0"/>
      <dgm:spPr/>
    </dgm:pt>
    <dgm:pt modelId="{FCAABCDE-A3FF-41B6-8304-F848DDBE77B8}" type="pres">
      <dgm:prSet presAssocID="{FCDF0134-5EDB-4DBF-B055-DBA5947319BD}" presName="node" presStyleLbl="node1" presStyleIdx="0" presStyleCnt="2" custScaleX="100711" custScaleY="100582">
        <dgm:presLayoutVars>
          <dgm:bulletEnabled val="1"/>
        </dgm:presLayoutVars>
      </dgm:prSet>
      <dgm:spPr/>
    </dgm:pt>
    <dgm:pt modelId="{55258B4C-96BB-4771-BC76-73B325E9D07D}" type="pres">
      <dgm:prSet presAssocID="{A7DF5762-22B7-480E-B7A9-D011854A2B85}" presName="sibTransLast" presStyleLbl="sibTrans2D1" presStyleIdx="0" presStyleCnt="1"/>
      <dgm:spPr>
        <a:prstGeom prst="star5">
          <a:avLst/>
        </a:prstGeom>
      </dgm:spPr>
    </dgm:pt>
    <dgm:pt modelId="{5E3F7463-8745-4430-A449-4F0F0AB860F5}" type="pres">
      <dgm:prSet presAssocID="{A7DF5762-22B7-480E-B7A9-D011854A2B85}" presName="connectorText" presStyleLbl="sibTrans2D1" presStyleIdx="0" presStyleCnt="1"/>
      <dgm:spPr/>
    </dgm:pt>
    <dgm:pt modelId="{B55F5E6D-78C3-4A66-A92F-73EB8A3C3E4F}" type="pres">
      <dgm:prSet presAssocID="{A7DF5762-22B7-480E-B7A9-D011854A2B85}" presName="lastNode" presStyleLbl="node1" presStyleIdx="1" presStyleCnt="2" custScaleX="100612" custScaleY="100484" custLinFactNeighborX="-1999" custLinFactNeighborY="-1881">
        <dgm:presLayoutVars>
          <dgm:bulletEnabled val="1"/>
        </dgm:presLayoutVars>
      </dgm:prSet>
      <dgm:spPr/>
    </dgm:pt>
  </dgm:ptLst>
  <dgm:cxnLst>
    <dgm:cxn modelId="{C1D63203-7724-40CD-95B7-863D014D638A}" type="presOf" srcId="{06FD2722-6F26-4B91-A978-AF0CB8C75AF0}" destId="{B55F5E6D-78C3-4A66-A92F-73EB8A3C3E4F}" srcOrd="0" destOrd="4" presId="urn:microsoft.com/office/officeart/2005/8/layout/equation2"/>
    <dgm:cxn modelId="{066BA606-8245-4C4D-9C8C-4C7674B13957}" type="presOf" srcId="{2927E3B6-65D4-40B4-B791-CCB5F9DDC4FC}" destId="{55258B4C-96BB-4771-BC76-73B325E9D07D}" srcOrd="0" destOrd="0" presId="urn:microsoft.com/office/officeart/2005/8/layout/equation2"/>
    <dgm:cxn modelId="{205EA917-290B-4918-9E8F-D83F661A6B9E}" srcId="{FCDF0134-5EDB-4DBF-B055-DBA5947319BD}" destId="{99A7445A-7BD8-4F22-85C4-F104BC874B54}" srcOrd="1" destOrd="0" parTransId="{400C8D4E-7AA9-4DAF-B73E-EEA444967556}" sibTransId="{4B9437AC-9182-4AD1-8E77-5785823CA47F}"/>
    <dgm:cxn modelId="{839E272C-E66B-414B-A10A-C67F89592171}" type="presOf" srcId="{2927E3B6-65D4-40B4-B791-CCB5F9DDC4FC}" destId="{5E3F7463-8745-4430-A449-4F0F0AB860F5}" srcOrd="1" destOrd="0" presId="urn:microsoft.com/office/officeart/2005/8/layout/equation2"/>
    <dgm:cxn modelId="{FFD52E2F-023B-4ACB-A3F6-E13226153BDB}" srcId="{3C3DD8AF-46BF-430D-AC56-9028C90A13AE}" destId="{06FD2722-6F26-4B91-A978-AF0CB8C75AF0}" srcOrd="3" destOrd="0" parTransId="{B0430E73-EEC3-4684-8643-6BF6D695A47D}" sibTransId="{F22FFEE4-3C30-4E2A-A808-F46B5DB8C6E3}"/>
    <dgm:cxn modelId="{15946B5E-92EB-470A-BB92-F60528F0ED0E}" type="presOf" srcId="{178F8754-995A-44BF-82AB-A249C85269D4}" destId="{FCAABCDE-A3FF-41B6-8304-F848DDBE77B8}" srcOrd="0" destOrd="3" presId="urn:microsoft.com/office/officeart/2005/8/layout/equation2"/>
    <dgm:cxn modelId="{73151746-5184-4780-9CB1-431FEA78AA18}" type="presOf" srcId="{7FA7AC51-F752-491B-9291-2F0C94856AA7}" destId="{FCAABCDE-A3FF-41B6-8304-F848DDBE77B8}" srcOrd="0" destOrd="4" presId="urn:microsoft.com/office/officeart/2005/8/layout/equation2"/>
    <dgm:cxn modelId="{0D0D6D6C-61BE-4D79-BB7C-4924F66E6FCC}" srcId="{3C3DD8AF-46BF-430D-AC56-9028C90A13AE}" destId="{FD363696-0BEE-4B98-8CE8-2D1EFD68463A}" srcOrd="4" destOrd="0" parTransId="{7E7EAFA4-AD9B-4157-86CF-5007D602093D}" sibTransId="{2C709189-C962-440E-A892-066A05E440E4}"/>
    <dgm:cxn modelId="{02007D4E-064F-4BD5-9B85-F882354CF1E0}" type="presOf" srcId="{3C3DD8AF-46BF-430D-AC56-9028C90A13AE}" destId="{B55F5E6D-78C3-4A66-A92F-73EB8A3C3E4F}" srcOrd="0" destOrd="0" presId="urn:microsoft.com/office/officeart/2005/8/layout/equation2"/>
    <dgm:cxn modelId="{59BF5556-89E6-4C65-8586-8086FC4DE053}" type="presOf" srcId="{99A7445A-7BD8-4F22-85C4-F104BC874B54}" destId="{FCAABCDE-A3FF-41B6-8304-F848DDBE77B8}" srcOrd="0" destOrd="2" presId="urn:microsoft.com/office/officeart/2005/8/layout/equation2"/>
    <dgm:cxn modelId="{8FBEBD58-F5B6-49A8-B59B-3D11D3146A40}" type="presOf" srcId="{39C54A6B-4C6E-4894-8A22-C31F96221B33}" destId="{FCAABCDE-A3FF-41B6-8304-F848DDBE77B8}" srcOrd="0" destOrd="1" presId="urn:microsoft.com/office/officeart/2005/8/layout/equation2"/>
    <dgm:cxn modelId="{E7E9B05A-A8D3-4084-8AB5-C6E483906586}" type="presOf" srcId="{FD363696-0BEE-4B98-8CE8-2D1EFD68463A}" destId="{B55F5E6D-78C3-4A66-A92F-73EB8A3C3E4F}" srcOrd="0" destOrd="5" presId="urn:microsoft.com/office/officeart/2005/8/layout/equation2"/>
    <dgm:cxn modelId="{93495A87-44E0-4907-9F6C-89D77E6408AF}" type="presOf" srcId="{FCDF0134-5EDB-4DBF-B055-DBA5947319BD}" destId="{FCAABCDE-A3FF-41B6-8304-F848DDBE77B8}" srcOrd="0" destOrd="0" presId="urn:microsoft.com/office/officeart/2005/8/layout/equation2"/>
    <dgm:cxn modelId="{85CE8D89-37BC-4F51-8418-5E74DBEE6493}" srcId="{FCDF0134-5EDB-4DBF-B055-DBA5947319BD}" destId="{39C54A6B-4C6E-4894-8A22-C31F96221B33}" srcOrd="0" destOrd="0" parTransId="{63C745F2-17D8-48FA-A59E-991DB7793899}" sibTransId="{3EF9DC84-E48E-4666-8AA9-3841DFE82888}"/>
    <dgm:cxn modelId="{6387348C-7C43-4B55-B1DF-CE2DCF8AE6C7}" srcId="{3C3DD8AF-46BF-430D-AC56-9028C90A13AE}" destId="{930DD712-0709-44BB-AC85-30A31283C5A6}" srcOrd="2" destOrd="0" parTransId="{14FE03CC-FF7E-48D9-AE78-73D8B5C90B9D}" sibTransId="{9DA50B15-7975-4871-B492-ACE0923E9F68}"/>
    <dgm:cxn modelId="{5034C5B8-D512-4069-94CE-E765207046B3}" srcId="{FCDF0134-5EDB-4DBF-B055-DBA5947319BD}" destId="{7FA7AC51-F752-491B-9291-2F0C94856AA7}" srcOrd="3" destOrd="0" parTransId="{27793076-828D-4CC6-AB3E-DE588D2630A6}" sibTransId="{E86AAEE6-2EF0-43CA-9E66-148F063847CE}"/>
    <dgm:cxn modelId="{568877C9-BA6F-4BEB-970D-14662B281469}" type="presOf" srcId="{A7DF5762-22B7-480E-B7A9-D011854A2B85}" destId="{5C19139B-7AE7-4F16-BA79-BA6F03E8FE7E}" srcOrd="0" destOrd="0" presId="urn:microsoft.com/office/officeart/2005/8/layout/equation2"/>
    <dgm:cxn modelId="{6C1E88D3-99E4-4CE0-AF66-70E028A04AE1}" srcId="{3C3DD8AF-46BF-430D-AC56-9028C90A13AE}" destId="{FA158887-C2CD-44B7-8A06-53BF3BB10173}" srcOrd="0" destOrd="0" parTransId="{F3E1278C-B39E-4E3B-9924-DE3847AE2E09}" sibTransId="{B0125375-AB81-4E6E-AAD1-B8D8511641CB}"/>
    <dgm:cxn modelId="{AC2FF3D6-440B-4398-9FF6-91BCE96F1F7B}" srcId="{FCDF0134-5EDB-4DBF-B055-DBA5947319BD}" destId="{BD806BE7-7E77-47B1-A75B-9E6C3192494B}" srcOrd="4" destOrd="0" parTransId="{DF08009C-BACC-48E7-879F-1853F2671E8D}" sibTransId="{D1E625A2-F3D2-44CF-B3CD-8D34B6FA8982}"/>
    <dgm:cxn modelId="{3C823BDF-E84A-4C43-B441-5D903DCA6030}" srcId="{3C3DD8AF-46BF-430D-AC56-9028C90A13AE}" destId="{3B94DAAD-990C-4045-BA8C-D9D8D47CDD0B}" srcOrd="1" destOrd="0" parTransId="{514D7542-F433-4996-8F4D-C60A29CEFDC2}" sibTransId="{00DE9695-BB28-4876-A351-53F19AE51913}"/>
    <dgm:cxn modelId="{5AA06CEB-34E2-4B30-A4C8-B5F7CDA75C5E}" type="presOf" srcId="{BD806BE7-7E77-47B1-A75B-9E6C3192494B}" destId="{FCAABCDE-A3FF-41B6-8304-F848DDBE77B8}" srcOrd="0" destOrd="5" presId="urn:microsoft.com/office/officeart/2005/8/layout/equation2"/>
    <dgm:cxn modelId="{5E9239EC-5A96-4730-8516-6D4328B88E22}" srcId="{A7DF5762-22B7-480E-B7A9-D011854A2B85}" destId="{3C3DD8AF-46BF-430D-AC56-9028C90A13AE}" srcOrd="1" destOrd="0" parTransId="{1A86918D-688A-4E04-B294-9312C6022550}" sibTransId="{959D5C9D-3FA0-4BED-B18C-B5B757A49485}"/>
    <dgm:cxn modelId="{8EEC6AEF-0FD3-4C8F-BD78-E9DF31743484}" srcId="{FCDF0134-5EDB-4DBF-B055-DBA5947319BD}" destId="{178F8754-995A-44BF-82AB-A249C85269D4}" srcOrd="2" destOrd="0" parTransId="{34D6CF8A-E5A0-4DFE-9AF2-5DC9AC87623B}" sibTransId="{E67DDEC9-FFB4-4331-A850-78549B261C7E}"/>
    <dgm:cxn modelId="{188C83F1-CF0C-4D5D-8A6E-BF18A5349FE9}" type="presOf" srcId="{FA158887-C2CD-44B7-8A06-53BF3BB10173}" destId="{B55F5E6D-78C3-4A66-A92F-73EB8A3C3E4F}" srcOrd="0" destOrd="1" presId="urn:microsoft.com/office/officeart/2005/8/layout/equation2"/>
    <dgm:cxn modelId="{922DFCF3-2DFE-4785-9366-5B210D330707}" type="presOf" srcId="{3B94DAAD-990C-4045-BA8C-D9D8D47CDD0B}" destId="{B55F5E6D-78C3-4A66-A92F-73EB8A3C3E4F}" srcOrd="0" destOrd="2" presId="urn:microsoft.com/office/officeart/2005/8/layout/equation2"/>
    <dgm:cxn modelId="{7B7AC5F4-9890-4173-AEBF-884493431BC0}" type="presOf" srcId="{930DD712-0709-44BB-AC85-30A31283C5A6}" destId="{B55F5E6D-78C3-4A66-A92F-73EB8A3C3E4F}" srcOrd="0" destOrd="3" presId="urn:microsoft.com/office/officeart/2005/8/layout/equation2"/>
    <dgm:cxn modelId="{D7A875F5-1D0B-4600-9B04-A5F418834021}" srcId="{A7DF5762-22B7-480E-B7A9-D011854A2B85}" destId="{FCDF0134-5EDB-4DBF-B055-DBA5947319BD}" srcOrd="0" destOrd="0" parTransId="{AEF931D5-DA9D-426C-8199-6454CEECB2FF}" sibTransId="{2927E3B6-65D4-40B4-B791-CCB5F9DDC4FC}"/>
    <dgm:cxn modelId="{4BAE9B6E-E027-4DDF-B009-4EB7F9A10846}" type="presParOf" srcId="{5C19139B-7AE7-4F16-BA79-BA6F03E8FE7E}" destId="{AD92A802-928C-4220-B085-A3B0BCF55131}" srcOrd="0" destOrd="0" presId="urn:microsoft.com/office/officeart/2005/8/layout/equation2"/>
    <dgm:cxn modelId="{ED58446B-13AF-4D85-99C2-D5EA600E809B}" type="presParOf" srcId="{AD92A802-928C-4220-B085-A3B0BCF55131}" destId="{FCAABCDE-A3FF-41B6-8304-F848DDBE77B8}" srcOrd="0" destOrd="0" presId="urn:microsoft.com/office/officeart/2005/8/layout/equation2"/>
    <dgm:cxn modelId="{6A383123-0102-4C55-BB01-6397E86BFA12}" type="presParOf" srcId="{5C19139B-7AE7-4F16-BA79-BA6F03E8FE7E}" destId="{55258B4C-96BB-4771-BC76-73B325E9D07D}" srcOrd="1" destOrd="0" presId="urn:microsoft.com/office/officeart/2005/8/layout/equation2"/>
    <dgm:cxn modelId="{D3B2EFF7-3EAB-4B4A-B52C-80B5E045A8B5}" type="presParOf" srcId="{55258B4C-96BB-4771-BC76-73B325E9D07D}" destId="{5E3F7463-8745-4430-A449-4F0F0AB860F5}" srcOrd="0" destOrd="0" presId="urn:microsoft.com/office/officeart/2005/8/layout/equation2"/>
    <dgm:cxn modelId="{D7C9F319-95D3-4784-8221-A528C058E98D}" type="presParOf" srcId="{5C19139B-7AE7-4F16-BA79-BA6F03E8FE7E}" destId="{B55F5E6D-78C3-4A66-A92F-73EB8A3C3E4F}" srcOrd="2" destOrd="0" presId="urn:microsoft.com/office/officeart/2005/8/layout/equation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0.xml><?xml version="1.0" encoding="utf-8"?>
<dgm:dataModel xmlns:dgm="http://schemas.openxmlformats.org/drawingml/2006/diagram" xmlns:a="http://schemas.openxmlformats.org/drawingml/2006/main">
  <dgm:ptLst>
    <dgm:pt modelId="{6E5BAFA4-C064-48C2-B10F-DE6D112FFD8E}"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55BB2A7A-C2D7-4D78-8C68-6C5312699D05}">
      <dgm:prSet phldrT="[Text]" custT="1"/>
      <dgm:spPr/>
      <dgm:t>
        <a:bodyPr/>
        <a:lstStyle/>
        <a:p>
          <a:pPr>
            <a:buFont typeface="Arial" panose="020B0604020202020204" pitchFamily="34" charset="0"/>
            <a:buChar char="•"/>
          </a:pPr>
          <a:r>
            <a:rPr lang="en-US" sz="1200" b="1" i="0" u="none">
              <a:latin typeface="Figtree" pitchFamily="2" charset="0"/>
            </a:rPr>
            <a:t>Intervention 1: </a:t>
          </a:r>
          <a:r>
            <a:rPr lang="en-US" sz="1200" b="0" i="0" u="none">
              <a:latin typeface="Figtree" pitchFamily="2" charset="0"/>
            </a:rPr>
            <a:t>Increase access to peer delivered services for individuals with behavioral health needs</a:t>
          </a:r>
          <a:r>
            <a:rPr lang="en-US" sz="1200" b="0" i="0">
              <a:latin typeface="Figtree" pitchFamily="2" charset="0"/>
            </a:rPr>
            <a:t>​</a:t>
          </a:r>
          <a:endParaRPr lang="en-US" sz="1200">
            <a:latin typeface="Figtree" pitchFamily="2" charset="0"/>
          </a:endParaRPr>
        </a:p>
      </dgm:t>
    </dgm:pt>
    <dgm:pt modelId="{2585D4F3-C6D7-4F6D-934D-6C90758EC3A9}" type="parTrans" cxnId="{510ECE90-45AD-4986-8C63-E473357DB21A}">
      <dgm:prSet/>
      <dgm:spPr/>
      <dgm:t>
        <a:bodyPr/>
        <a:lstStyle/>
        <a:p>
          <a:endParaRPr lang="en-US"/>
        </a:p>
      </dgm:t>
    </dgm:pt>
    <dgm:pt modelId="{7448AAF9-9EAA-4FAE-8EF3-BD871DFD2D96}" type="sibTrans" cxnId="{510ECE90-45AD-4986-8C63-E473357DB21A}">
      <dgm:prSet/>
      <dgm:spPr/>
      <dgm:t>
        <a:bodyPr/>
        <a:lstStyle/>
        <a:p>
          <a:endParaRPr lang="en-US"/>
        </a:p>
      </dgm:t>
    </dgm:pt>
    <dgm:pt modelId="{B64C4010-3AB9-4593-9371-C2F63BCF855A}">
      <dgm:prSet custT="1"/>
      <dgm:spPr/>
      <dgm:t>
        <a:bodyPr/>
        <a:lstStyle/>
        <a:p>
          <a:pPr>
            <a:buFont typeface="Arial" panose="020B0604020202020204" pitchFamily="34" charset="0"/>
            <a:buChar char="•"/>
          </a:pPr>
          <a:r>
            <a:rPr lang="en-US" sz="1200" b="1" i="0" u="none">
              <a:latin typeface="Figtree" pitchFamily="2" charset="0"/>
            </a:rPr>
            <a:t>Intervention 2: </a:t>
          </a:r>
          <a:r>
            <a:rPr lang="en-US" sz="1200" b="0" i="0" u="none">
              <a:latin typeface="Figtree" pitchFamily="2" charset="0"/>
            </a:rPr>
            <a:t>Enhance provider capacity to treat eating disorders through partnership with Willamette Nutrition Source </a:t>
          </a:r>
          <a:r>
            <a:rPr lang="en-US" sz="1200" b="0" i="0">
              <a:latin typeface="Figtree" pitchFamily="2" charset="0"/>
            </a:rPr>
            <a:t>​</a:t>
          </a:r>
        </a:p>
      </dgm:t>
    </dgm:pt>
    <dgm:pt modelId="{B1E19910-D15A-4CB0-985A-3C0CE788E2A0}" type="parTrans" cxnId="{E8FBF786-3E17-46E4-8AA6-7447F67AD3FF}">
      <dgm:prSet/>
      <dgm:spPr/>
      <dgm:t>
        <a:bodyPr/>
        <a:lstStyle/>
        <a:p>
          <a:endParaRPr lang="en-US"/>
        </a:p>
      </dgm:t>
    </dgm:pt>
    <dgm:pt modelId="{85B7A5DF-5394-4F90-B2F1-BCFC21E9FDB2}" type="sibTrans" cxnId="{E8FBF786-3E17-46E4-8AA6-7447F67AD3FF}">
      <dgm:prSet/>
      <dgm:spPr/>
      <dgm:t>
        <a:bodyPr/>
        <a:lstStyle/>
        <a:p>
          <a:endParaRPr lang="en-US"/>
        </a:p>
      </dgm:t>
    </dgm:pt>
    <dgm:pt modelId="{4D6848D0-32B3-4DED-8D2E-6A6B88211090}">
      <dgm:prSet custT="1"/>
      <dgm:spPr/>
      <dgm:t>
        <a:bodyPr/>
        <a:lstStyle/>
        <a:p>
          <a:pPr>
            <a:buFont typeface="Arial" panose="020B0604020202020204" pitchFamily="34" charset="0"/>
            <a:buChar char="•"/>
          </a:pPr>
          <a:r>
            <a:rPr lang="en-US" sz="1200" b="1" i="0" u="none">
              <a:latin typeface="Figtree" pitchFamily="2" charset="0"/>
            </a:rPr>
            <a:t>Intervention 3: </a:t>
          </a:r>
          <a:r>
            <a:rPr lang="en-US" sz="1200" b="0" i="0" u="none">
              <a:latin typeface="Figtree" pitchFamily="2" charset="0"/>
            </a:rPr>
            <a:t>Increase local training and education opportunities to expand access to evidence-based treatment modalities</a:t>
          </a:r>
          <a:r>
            <a:rPr lang="en-US" sz="1200" b="0" i="0">
              <a:latin typeface="Figtree" pitchFamily="2" charset="0"/>
            </a:rPr>
            <a:t>​</a:t>
          </a:r>
        </a:p>
      </dgm:t>
    </dgm:pt>
    <dgm:pt modelId="{0DE2A1C0-05A4-45F7-BCFE-EC8D6E6720DF}" type="parTrans" cxnId="{B97FFA77-3CFB-4415-B041-4748543D3A99}">
      <dgm:prSet/>
      <dgm:spPr/>
      <dgm:t>
        <a:bodyPr/>
        <a:lstStyle/>
        <a:p>
          <a:endParaRPr lang="en-US"/>
        </a:p>
      </dgm:t>
    </dgm:pt>
    <dgm:pt modelId="{E713EB7D-D54E-43AF-83F3-21AC1505B75F}" type="sibTrans" cxnId="{B97FFA77-3CFB-4415-B041-4748543D3A99}">
      <dgm:prSet/>
      <dgm:spPr/>
      <dgm:t>
        <a:bodyPr/>
        <a:lstStyle/>
        <a:p>
          <a:endParaRPr lang="en-US"/>
        </a:p>
      </dgm:t>
    </dgm:pt>
    <dgm:pt modelId="{ED3A203B-B7D7-4A6B-8609-E9687E6D7EFB}">
      <dgm:prSet custT="1"/>
      <dgm:spPr/>
      <dgm:t>
        <a:bodyPr/>
        <a:lstStyle/>
        <a:p>
          <a:pPr>
            <a:buFont typeface="Arial" panose="020B0604020202020204" pitchFamily="34" charset="0"/>
            <a:buChar char="•"/>
          </a:pPr>
          <a:r>
            <a:rPr lang="en-US" sz="1200" b="1" i="0" u="none">
              <a:latin typeface="Figtree" pitchFamily="2" charset="0"/>
            </a:rPr>
            <a:t>Intervention 4: </a:t>
          </a:r>
          <a:r>
            <a:rPr lang="en-US" sz="1200" b="0" i="0" u="none">
              <a:latin typeface="Figtree" pitchFamily="2" charset="0"/>
            </a:rPr>
            <a:t>Increase the cultural and linguistic diversity of contracted behavioral health providers</a:t>
          </a:r>
          <a:r>
            <a:rPr lang="en-US" sz="1200" b="0" i="0">
              <a:latin typeface="Figtree" pitchFamily="2" charset="0"/>
            </a:rPr>
            <a:t>​</a:t>
          </a:r>
        </a:p>
      </dgm:t>
    </dgm:pt>
    <dgm:pt modelId="{B4F46131-D11A-4D22-80B3-1DEB745E06A0}" type="parTrans" cxnId="{669F32C9-98BE-47AF-9061-294DD3DE1BE3}">
      <dgm:prSet/>
      <dgm:spPr/>
      <dgm:t>
        <a:bodyPr/>
        <a:lstStyle/>
        <a:p>
          <a:endParaRPr lang="en-US"/>
        </a:p>
      </dgm:t>
    </dgm:pt>
    <dgm:pt modelId="{56C58AA6-101F-4757-AD42-8CE922CD3631}" type="sibTrans" cxnId="{669F32C9-98BE-47AF-9061-294DD3DE1BE3}">
      <dgm:prSet/>
      <dgm:spPr/>
      <dgm:t>
        <a:bodyPr/>
        <a:lstStyle/>
        <a:p>
          <a:endParaRPr lang="en-US"/>
        </a:p>
      </dgm:t>
    </dgm:pt>
    <dgm:pt modelId="{1220D7DB-A1B0-4D35-A218-42919DF4067E}">
      <dgm:prSet custT="1"/>
      <dgm:spPr/>
      <dgm:t>
        <a:bodyPr/>
        <a:lstStyle/>
        <a:p>
          <a:pPr>
            <a:buFont typeface="Arial" panose="020B0604020202020204" pitchFamily="34" charset="0"/>
            <a:buChar char="•"/>
          </a:pPr>
          <a:r>
            <a:rPr lang="en-US" sz="1200" b="1" i="0" u="none">
              <a:latin typeface="Figtree" pitchFamily="2" charset="0"/>
            </a:rPr>
            <a:t>Intervention 5: </a:t>
          </a:r>
          <a:r>
            <a:rPr lang="en-US" sz="1200" b="0" i="0" u="none">
              <a:latin typeface="Figtree" pitchFamily="2" charset="0"/>
            </a:rPr>
            <a:t>Develop and promote workforce development, training, and educational opportunities for current and aspiring behavioral health professionals.</a:t>
          </a:r>
          <a:endParaRPr lang="en-US" sz="1200" b="0" i="0">
            <a:latin typeface="Figtree" pitchFamily="2" charset="0"/>
          </a:endParaRPr>
        </a:p>
      </dgm:t>
    </dgm:pt>
    <dgm:pt modelId="{DF689970-C89A-496C-A6B7-E29B74A88CFD}" type="parTrans" cxnId="{CF850452-4F7E-435F-B06C-1448A366783C}">
      <dgm:prSet/>
      <dgm:spPr/>
      <dgm:t>
        <a:bodyPr/>
        <a:lstStyle/>
        <a:p>
          <a:endParaRPr lang="en-US"/>
        </a:p>
      </dgm:t>
    </dgm:pt>
    <dgm:pt modelId="{61078CEB-F7D4-4710-BF5C-059FEB7A461E}" type="sibTrans" cxnId="{CF850452-4F7E-435F-B06C-1448A366783C}">
      <dgm:prSet/>
      <dgm:spPr/>
      <dgm:t>
        <a:bodyPr/>
        <a:lstStyle/>
        <a:p>
          <a:endParaRPr lang="en-US"/>
        </a:p>
      </dgm:t>
    </dgm:pt>
    <dgm:pt modelId="{28125BC1-8AAD-4DDB-936C-0B7B727C437D}" type="pres">
      <dgm:prSet presAssocID="{6E5BAFA4-C064-48C2-B10F-DE6D112FFD8E}" presName="linear" presStyleCnt="0">
        <dgm:presLayoutVars>
          <dgm:dir/>
          <dgm:animLvl val="lvl"/>
          <dgm:resizeHandles val="exact"/>
        </dgm:presLayoutVars>
      </dgm:prSet>
      <dgm:spPr/>
    </dgm:pt>
    <dgm:pt modelId="{BE91C0A0-32AB-47B3-B1C0-16ACFC5587B2}" type="pres">
      <dgm:prSet presAssocID="{55BB2A7A-C2D7-4D78-8C68-6C5312699D05}" presName="parentLin" presStyleCnt="0"/>
      <dgm:spPr/>
    </dgm:pt>
    <dgm:pt modelId="{FEE085E6-0932-45E9-853A-BD571EA16286}" type="pres">
      <dgm:prSet presAssocID="{55BB2A7A-C2D7-4D78-8C68-6C5312699D05}" presName="parentLeftMargin" presStyleLbl="node1" presStyleIdx="0" presStyleCnt="5"/>
      <dgm:spPr/>
    </dgm:pt>
    <dgm:pt modelId="{9B2C75DB-0B15-4943-9048-6D5F313DD617}" type="pres">
      <dgm:prSet presAssocID="{55BB2A7A-C2D7-4D78-8C68-6C5312699D05}" presName="parentText" presStyleLbl="node1" presStyleIdx="0" presStyleCnt="5" custScaleX="119108">
        <dgm:presLayoutVars>
          <dgm:chMax val="0"/>
          <dgm:bulletEnabled val="1"/>
        </dgm:presLayoutVars>
      </dgm:prSet>
      <dgm:spPr/>
    </dgm:pt>
    <dgm:pt modelId="{D5785CFE-6F6E-467C-B207-0535F179A1A7}" type="pres">
      <dgm:prSet presAssocID="{55BB2A7A-C2D7-4D78-8C68-6C5312699D05}" presName="negativeSpace" presStyleCnt="0"/>
      <dgm:spPr/>
    </dgm:pt>
    <dgm:pt modelId="{FA7A38F0-2EED-4F7E-A36A-99729EC52E65}" type="pres">
      <dgm:prSet presAssocID="{55BB2A7A-C2D7-4D78-8C68-6C5312699D05}" presName="childText" presStyleLbl="conFgAcc1" presStyleIdx="0" presStyleCnt="5">
        <dgm:presLayoutVars>
          <dgm:bulletEnabled val="1"/>
        </dgm:presLayoutVars>
      </dgm:prSet>
      <dgm:spPr/>
    </dgm:pt>
    <dgm:pt modelId="{32662046-C122-4DCA-8E9E-3002C16FB7E2}" type="pres">
      <dgm:prSet presAssocID="{7448AAF9-9EAA-4FAE-8EF3-BD871DFD2D96}" presName="spaceBetweenRectangles" presStyleCnt="0"/>
      <dgm:spPr/>
    </dgm:pt>
    <dgm:pt modelId="{9F7A7A2B-1EBB-4125-B68E-1169307ABD41}" type="pres">
      <dgm:prSet presAssocID="{B64C4010-3AB9-4593-9371-C2F63BCF855A}" presName="parentLin" presStyleCnt="0"/>
      <dgm:spPr/>
    </dgm:pt>
    <dgm:pt modelId="{2E552ADD-EBA4-466E-8BB0-7C643B125E3A}" type="pres">
      <dgm:prSet presAssocID="{B64C4010-3AB9-4593-9371-C2F63BCF855A}" presName="parentLeftMargin" presStyleLbl="node1" presStyleIdx="0" presStyleCnt="5"/>
      <dgm:spPr/>
    </dgm:pt>
    <dgm:pt modelId="{A5293F34-689D-4B63-886C-6D9A41E7553B}" type="pres">
      <dgm:prSet presAssocID="{B64C4010-3AB9-4593-9371-C2F63BCF855A}" presName="parentText" presStyleLbl="node1" presStyleIdx="1" presStyleCnt="5" custScaleX="118571">
        <dgm:presLayoutVars>
          <dgm:chMax val="0"/>
          <dgm:bulletEnabled val="1"/>
        </dgm:presLayoutVars>
      </dgm:prSet>
      <dgm:spPr/>
    </dgm:pt>
    <dgm:pt modelId="{38A44818-1F12-42F4-A8F0-E975B6F29873}" type="pres">
      <dgm:prSet presAssocID="{B64C4010-3AB9-4593-9371-C2F63BCF855A}" presName="negativeSpace" presStyleCnt="0"/>
      <dgm:spPr/>
    </dgm:pt>
    <dgm:pt modelId="{40E66BC3-C53E-49D8-8556-1AF21628DA74}" type="pres">
      <dgm:prSet presAssocID="{B64C4010-3AB9-4593-9371-C2F63BCF855A}" presName="childText" presStyleLbl="conFgAcc1" presStyleIdx="1" presStyleCnt="5">
        <dgm:presLayoutVars>
          <dgm:bulletEnabled val="1"/>
        </dgm:presLayoutVars>
      </dgm:prSet>
      <dgm:spPr/>
    </dgm:pt>
    <dgm:pt modelId="{9B971FE4-AC44-4001-95FC-4FAE4A3AB772}" type="pres">
      <dgm:prSet presAssocID="{85B7A5DF-5394-4F90-B2F1-BCFC21E9FDB2}" presName="spaceBetweenRectangles" presStyleCnt="0"/>
      <dgm:spPr/>
    </dgm:pt>
    <dgm:pt modelId="{A29EF31A-728A-4726-B8D1-374E832FD24A}" type="pres">
      <dgm:prSet presAssocID="{4D6848D0-32B3-4DED-8D2E-6A6B88211090}" presName="parentLin" presStyleCnt="0"/>
      <dgm:spPr/>
    </dgm:pt>
    <dgm:pt modelId="{70A5DA36-2350-452C-ADA0-430D81709DC3}" type="pres">
      <dgm:prSet presAssocID="{4D6848D0-32B3-4DED-8D2E-6A6B88211090}" presName="parentLeftMargin" presStyleLbl="node1" presStyleIdx="1" presStyleCnt="5"/>
      <dgm:spPr/>
    </dgm:pt>
    <dgm:pt modelId="{7922196B-3E43-45CD-A083-B981D27C5DD4}" type="pres">
      <dgm:prSet presAssocID="{4D6848D0-32B3-4DED-8D2E-6A6B88211090}" presName="parentText" presStyleLbl="node1" presStyleIdx="2" presStyleCnt="5" custScaleX="118232">
        <dgm:presLayoutVars>
          <dgm:chMax val="0"/>
          <dgm:bulletEnabled val="1"/>
        </dgm:presLayoutVars>
      </dgm:prSet>
      <dgm:spPr/>
    </dgm:pt>
    <dgm:pt modelId="{A35F0F81-2332-4F83-9C01-11C41F7D1A90}" type="pres">
      <dgm:prSet presAssocID="{4D6848D0-32B3-4DED-8D2E-6A6B88211090}" presName="negativeSpace" presStyleCnt="0"/>
      <dgm:spPr/>
    </dgm:pt>
    <dgm:pt modelId="{C66C13DA-9078-451B-8041-4E0CCA17E3D8}" type="pres">
      <dgm:prSet presAssocID="{4D6848D0-32B3-4DED-8D2E-6A6B88211090}" presName="childText" presStyleLbl="conFgAcc1" presStyleIdx="2" presStyleCnt="5" custLinFactNeighborY="30154">
        <dgm:presLayoutVars>
          <dgm:bulletEnabled val="1"/>
        </dgm:presLayoutVars>
      </dgm:prSet>
      <dgm:spPr/>
    </dgm:pt>
    <dgm:pt modelId="{503EAA71-049A-4856-8FA6-D9053BD8F178}" type="pres">
      <dgm:prSet presAssocID="{E713EB7D-D54E-43AF-83F3-21AC1505B75F}" presName="spaceBetweenRectangles" presStyleCnt="0"/>
      <dgm:spPr/>
    </dgm:pt>
    <dgm:pt modelId="{3F5387CA-F499-444F-8FE8-878D81CBD1E1}" type="pres">
      <dgm:prSet presAssocID="{ED3A203B-B7D7-4A6B-8609-E9687E6D7EFB}" presName="parentLin" presStyleCnt="0"/>
      <dgm:spPr/>
    </dgm:pt>
    <dgm:pt modelId="{87828E74-E8F3-4339-87FB-9C6053C98C14}" type="pres">
      <dgm:prSet presAssocID="{ED3A203B-B7D7-4A6B-8609-E9687E6D7EFB}" presName="parentLeftMargin" presStyleLbl="node1" presStyleIdx="2" presStyleCnt="5"/>
      <dgm:spPr/>
    </dgm:pt>
    <dgm:pt modelId="{3DF8E7CB-E930-435E-8E45-57520A387FCF}" type="pres">
      <dgm:prSet presAssocID="{ED3A203B-B7D7-4A6B-8609-E9687E6D7EFB}" presName="parentText" presStyleLbl="node1" presStyleIdx="3" presStyleCnt="5" custScaleX="118231">
        <dgm:presLayoutVars>
          <dgm:chMax val="0"/>
          <dgm:bulletEnabled val="1"/>
        </dgm:presLayoutVars>
      </dgm:prSet>
      <dgm:spPr/>
    </dgm:pt>
    <dgm:pt modelId="{505BD9B7-0E3A-45EE-8302-15AABCE0809F}" type="pres">
      <dgm:prSet presAssocID="{ED3A203B-B7D7-4A6B-8609-E9687E6D7EFB}" presName="negativeSpace" presStyleCnt="0"/>
      <dgm:spPr/>
    </dgm:pt>
    <dgm:pt modelId="{D1B4A24A-5949-4C61-9011-B7AF28513892}" type="pres">
      <dgm:prSet presAssocID="{ED3A203B-B7D7-4A6B-8609-E9687E6D7EFB}" presName="childText" presStyleLbl="conFgAcc1" presStyleIdx="3" presStyleCnt="5">
        <dgm:presLayoutVars>
          <dgm:bulletEnabled val="1"/>
        </dgm:presLayoutVars>
      </dgm:prSet>
      <dgm:spPr/>
    </dgm:pt>
    <dgm:pt modelId="{35F7CE5F-37D5-4391-A90A-111A9787B6BE}" type="pres">
      <dgm:prSet presAssocID="{56C58AA6-101F-4757-AD42-8CE922CD3631}" presName="spaceBetweenRectangles" presStyleCnt="0"/>
      <dgm:spPr/>
    </dgm:pt>
    <dgm:pt modelId="{49BD5AD0-B20D-4AE0-A5D8-44EAD597ADD0}" type="pres">
      <dgm:prSet presAssocID="{1220D7DB-A1B0-4D35-A218-42919DF4067E}" presName="parentLin" presStyleCnt="0"/>
      <dgm:spPr/>
    </dgm:pt>
    <dgm:pt modelId="{5F71128B-D850-4CB3-9F14-9776C80A812E}" type="pres">
      <dgm:prSet presAssocID="{1220D7DB-A1B0-4D35-A218-42919DF4067E}" presName="parentLeftMargin" presStyleLbl="node1" presStyleIdx="3" presStyleCnt="5"/>
      <dgm:spPr/>
    </dgm:pt>
    <dgm:pt modelId="{9565C2FE-03A6-44FA-8A03-4D3E4F6F99D4}" type="pres">
      <dgm:prSet presAssocID="{1220D7DB-A1B0-4D35-A218-42919DF4067E}" presName="parentText" presStyleLbl="node1" presStyleIdx="4" presStyleCnt="5" custScaleX="117696">
        <dgm:presLayoutVars>
          <dgm:chMax val="0"/>
          <dgm:bulletEnabled val="1"/>
        </dgm:presLayoutVars>
      </dgm:prSet>
      <dgm:spPr/>
    </dgm:pt>
    <dgm:pt modelId="{E4E3C470-30A7-4D9F-9198-315477A798BD}" type="pres">
      <dgm:prSet presAssocID="{1220D7DB-A1B0-4D35-A218-42919DF4067E}" presName="negativeSpace" presStyleCnt="0"/>
      <dgm:spPr/>
    </dgm:pt>
    <dgm:pt modelId="{739E8226-AED9-4CC7-8DDF-EE97AAC65E1A}" type="pres">
      <dgm:prSet presAssocID="{1220D7DB-A1B0-4D35-A218-42919DF4067E}" presName="childText" presStyleLbl="conFgAcc1" presStyleIdx="4" presStyleCnt="5">
        <dgm:presLayoutVars>
          <dgm:bulletEnabled val="1"/>
        </dgm:presLayoutVars>
      </dgm:prSet>
      <dgm:spPr/>
    </dgm:pt>
  </dgm:ptLst>
  <dgm:cxnLst>
    <dgm:cxn modelId="{AEA75C08-9F2C-4A34-B786-D57A82620D16}" type="presOf" srcId="{55BB2A7A-C2D7-4D78-8C68-6C5312699D05}" destId="{FEE085E6-0932-45E9-853A-BD571EA16286}" srcOrd="0" destOrd="0" presId="urn:microsoft.com/office/officeart/2005/8/layout/list1"/>
    <dgm:cxn modelId="{38AB1C24-5169-46D1-A8A3-CFE7CFD2D0E2}" type="presOf" srcId="{4D6848D0-32B3-4DED-8D2E-6A6B88211090}" destId="{70A5DA36-2350-452C-ADA0-430D81709DC3}" srcOrd="0" destOrd="0" presId="urn:microsoft.com/office/officeart/2005/8/layout/list1"/>
    <dgm:cxn modelId="{BCD58C2F-8C10-4A49-AE7B-537FAB6184B3}" type="presOf" srcId="{B64C4010-3AB9-4593-9371-C2F63BCF855A}" destId="{A5293F34-689D-4B63-886C-6D9A41E7553B}" srcOrd="1" destOrd="0" presId="urn:microsoft.com/office/officeart/2005/8/layout/list1"/>
    <dgm:cxn modelId="{8460E95C-8FDD-42C9-9047-A2981ED2B291}" type="presOf" srcId="{6E5BAFA4-C064-48C2-B10F-DE6D112FFD8E}" destId="{28125BC1-8AAD-4DDB-936C-0B7B727C437D}" srcOrd="0" destOrd="0" presId="urn:microsoft.com/office/officeart/2005/8/layout/list1"/>
    <dgm:cxn modelId="{D7DCF95D-F5C7-4BC3-A74B-93502711F5D2}" type="presOf" srcId="{1220D7DB-A1B0-4D35-A218-42919DF4067E}" destId="{9565C2FE-03A6-44FA-8A03-4D3E4F6F99D4}" srcOrd="1" destOrd="0" presId="urn:microsoft.com/office/officeart/2005/8/layout/list1"/>
    <dgm:cxn modelId="{D0A37651-3313-45C5-B37D-FF12BCF95B61}" type="presOf" srcId="{1220D7DB-A1B0-4D35-A218-42919DF4067E}" destId="{5F71128B-D850-4CB3-9F14-9776C80A812E}" srcOrd="0" destOrd="0" presId="urn:microsoft.com/office/officeart/2005/8/layout/list1"/>
    <dgm:cxn modelId="{CF850452-4F7E-435F-B06C-1448A366783C}" srcId="{6E5BAFA4-C064-48C2-B10F-DE6D112FFD8E}" destId="{1220D7DB-A1B0-4D35-A218-42919DF4067E}" srcOrd="4" destOrd="0" parTransId="{DF689970-C89A-496C-A6B7-E29B74A88CFD}" sibTransId="{61078CEB-F7D4-4710-BF5C-059FEB7A461E}"/>
    <dgm:cxn modelId="{B97FFA77-3CFB-4415-B041-4748543D3A99}" srcId="{6E5BAFA4-C064-48C2-B10F-DE6D112FFD8E}" destId="{4D6848D0-32B3-4DED-8D2E-6A6B88211090}" srcOrd="2" destOrd="0" parTransId="{0DE2A1C0-05A4-45F7-BCFE-EC8D6E6720DF}" sibTransId="{E713EB7D-D54E-43AF-83F3-21AC1505B75F}"/>
    <dgm:cxn modelId="{E8FBF786-3E17-46E4-8AA6-7447F67AD3FF}" srcId="{6E5BAFA4-C064-48C2-B10F-DE6D112FFD8E}" destId="{B64C4010-3AB9-4593-9371-C2F63BCF855A}" srcOrd="1" destOrd="0" parTransId="{B1E19910-D15A-4CB0-985A-3C0CE788E2A0}" sibTransId="{85B7A5DF-5394-4F90-B2F1-BCFC21E9FDB2}"/>
    <dgm:cxn modelId="{1886C38A-6351-4B32-8156-8B52F0ED61A8}" type="presOf" srcId="{ED3A203B-B7D7-4A6B-8609-E9687E6D7EFB}" destId="{3DF8E7CB-E930-435E-8E45-57520A387FCF}" srcOrd="1" destOrd="0" presId="urn:microsoft.com/office/officeart/2005/8/layout/list1"/>
    <dgm:cxn modelId="{510ECE90-45AD-4986-8C63-E473357DB21A}" srcId="{6E5BAFA4-C064-48C2-B10F-DE6D112FFD8E}" destId="{55BB2A7A-C2D7-4D78-8C68-6C5312699D05}" srcOrd="0" destOrd="0" parTransId="{2585D4F3-C6D7-4F6D-934D-6C90758EC3A9}" sibTransId="{7448AAF9-9EAA-4FAE-8EF3-BD871DFD2D96}"/>
    <dgm:cxn modelId="{65F376A9-3932-477E-843F-061225681A8F}" type="presOf" srcId="{55BB2A7A-C2D7-4D78-8C68-6C5312699D05}" destId="{9B2C75DB-0B15-4943-9048-6D5F313DD617}" srcOrd="1" destOrd="0" presId="urn:microsoft.com/office/officeart/2005/8/layout/list1"/>
    <dgm:cxn modelId="{669F32C9-98BE-47AF-9061-294DD3DE1BE3}" srcId="{6E5BAFA4-C064-48C2-B10F-DE6D112FFD8E}" destId="{ED3A203B-B7D7-4A6B-8609-E9687E6D7EFB}" srcOrd="3" destOrd="0" parTransId="{B4F46131-D11A-4D22-80B3-1DEB745E06A0}" sibTransId="{56C58AA6-101F-4757-AD42-8CE922CD3631}"/>
    <dgm:cxn modelId="{724470CD-9F13-473B-9EA7-D058CD44DE3A}" type="presOf" srcId="{B64C4010-3AB9-4593-9371-C2F63BCF855A}" destId="{2E552ADD-EBA4-466E-8BB0-7C643B125E3A}" srcOrd="0" destOrd="0" presId="urn:microsoft.com/office/officeart/2005/8/layout/list1"/>
    <dgm:cxn modelId="{16C15CD7-AE0D-4DF1-9669-776D5A0B8CD7}" type="presOf" srcId="{ED3A203B-B7D7-4A6B-8609-E9687E6D7EFB}" destId="{87828E74-E8F3-4339-87FB-9C6053C98C14}" srcOrd="0" destOrd="0" presId="urn:microsoft.com/office/officeart/2005/8/layout/list1"/>
    <dgm:cxn modelId="{83094EF0-240D-4BD7-84E6-3589D5872B27}" type="presOf" srcId="{4D6848D0-32B3-4DED-8D2E-6A6B88211090}" destId="{7922196B-3E43-45CD-A083-B981D27C5DD4}" srcOrd="1" destOrd="0" presId="urn:microsoft.com/office/officeart/2005/8/layout/list1"/>
    <dgm:cxn modelId="{2F4C7BE6-9AFC-4D29-AD75-531C6AD5C6EA}" type="presParOf" srcId="{28125BC1-8AAD-4DDB-936C-0B7B727C437D}" destId="{BE91C0A0-32AB-47B3-B1C0-16ACFC5587B2}" srcOrd="0" destOrd="0" presId="urn:microsoft.com/office/officeart/2005/8/layout/list1"/>
    <dgm:cxn modelId="{D2ABEBE8-3912-42C3-84B3-CB3A612D1CB7}" type="presParOf" srcId="{BE91C0A0-32AB-47B3-B1C0-16ACFC5587B2}" destId="{FEE085E6-0932-45E9-853A-BD571EA16286}" srcOrd="0" destOrd="0" presId="urn:microsoft.com/office/officeart/2005/8/layout/list1"/>
    <dgm:cxn modelId="{17037690-D5CD-4D3A-B022-6911823C5ABB}" type="presParOf" srcId="{BE91C0A0-32AB-47B3-B1C0-16ACFC5587B2}" destId="{9B2C75DB-0B15-4943-9048-6D5F313DD617}" srcOrd="1" destOrd="0" presId="urn:microsoft.com/office/officeart/2005/8/layout/list1"/>
    <dgm:cxn modelId="{579F8C0E-92C3-4EBC-B64C-B699683FBCF7}" type="presParOf" srcId="{28125BC1-8AAD-4DDB-936C-0B7B727C437D}" destId="{D5785CFE-6F6E-467C-B207-0535F179A1A7}" srcOrd="1" destOrd="0" presId="urn:microsoft.com/office/officeart/2005/8/layout/list1"/>
    <dgm:cxn modelId="{F7649E11-8C2F-4391-B4B1-C0664CBAA1AF}" type="presParOf" srcId="{28125BC1-8AAD-4DDB-936C-0B7B727C437D}" destId="{FA7A38F0-2EED-4F7E-A36A-99729EC52E65}" srcOrd="2" destOrd="0" presId="urn:microsoft.com/office/officeart/2005/8/layout/list1"/>
    <dgm:cxn modelId="{822682E2-B113-4857-802A-5D7BEFC5238F}" type="presParOf" srcId="{28125BC1-8AAD-4DDB-936C-0B7B727C437D}" destId="{32662046-C122-4DCA-8E9E-3002C16FB7E2}" srcOrd="3" destOrd="0" presId="urn:microsoft.com/office/officeart/2005/8/layout/list1"/>
    <dgm:cxn modelId="{C3622169-A7B6-4AE1-AF4D-1225FB53EAD1}" type="presParOf" srcId="{28125BC1-8AAD-4DDB-936C-0B7B727C437D}" destId="{9F7A7A2B-1EBB-4125-B68E-1169307ABD41}" srcOrd="4" destOrd="0" presId="urn:microsoft.com/office/officeart/2005/8/layout/list1"/>
    <dgm:cxn modelId="{ACF81247-3577-47FF-B1AC-DFA8E62E4776}" type="presParOf" srcId="{9F7A7A2B-1EBB-4125-B68E-1169307ABD41}" destId="{2E552ADD-EBA4-466E-8BB0-7C643B125E3A}" srcOrd="0" destOrd="0" presId="urn:microsoft.com/office/officeart/2005/8/layout/list1"/>
    <dgm:cxn modelId="{D6A85BBF-8FD2-4CF8-8DF0-8D5E256DA0E2}" type="presParOf" srcId="{9F7A7A2B-1EBB-4125-B68E-1169307ABD41}" destId="{A5293F34-689D-4B63-886C-6D9A41E7553B}" srcOrd="1" destOrd="0" presId="urn:microsoft.com/office/officeart/2005/8/layout/list1"/>
    <dgm:cxn modelId="{97281EE3-371B-4688-AF52-3A4A84EAECEB}" type="presParOf" srcId="{28125BC1-8AAD-4DDB-936C-0B7B727C437D}" destId="{38A44818-1F12-42F4-A8F0-E975B6F29873}" srcOrd="5" destOrd="0" presId="urn:microsoft.com/office/officeart/2005/8/layout/list1"/>
    <dgm:cxn modelId="{7CD63FC6-403C-4262-A4E0-56DE0B2E3BE1}" type="presParOf" srcId="{28125BC1-8AAD-4DDB-936C-0B7B727C437D}" destId="{40E66BC3-C53E-49D8-8556-1AF21628DA74}" srcOrd="6" destOrd="0" presId="urn:microsoft.com/office/officeart/2005/8/layout/list1"/>
    <dgm:cxn modelId="{266FFD81-7387-442C-861D-ECEEC864796E}" type="presParOf" srcId="{28125BC1-8AAD-4DDB-936C-0B7B727C437D}" destId="{9B971FE4-AC44-4001-95FC-4FAE4A3AB772}" srcOrd="7" destOrd="0" presId="urn:microsoft.com/office/officeart/2005/8/layout/list1"/>
    <dgm:cxn modelId="{B6240C33-8400-457F-81D9-5F0E193770E3}" type="presParOf" srcId="{28125BC1-8AAD-4DDB-936C-0B7B727C437D}" destId="{A29EF31A-728A-4726-B8D1-374E832FD24A}" srcOrd="8" destOrd="0" presId="urn:microsoft.com/office/officeart/2005/8/layout/list1"/>
    <dgm:cxn modelId="{F0B99C49-2CE1-4CDE-B4B5-D03831A75934}" type="presParOf" srcId="{A29EF31A-728A-4726-B8D1-374E832FD24A}" destId="{70A5DA36-2350-452C-ADA0-430D81709DC3}" srcOrd="0" destOrd="0" presId="urn:microsoft.com/office/officeart/2005/8/layout/list1"/>
    <dgm:cxn modelId="{29A6D584-F3F1-4192-B238-F1D69EA1FD89}" type="presParOf" srcId="{A29EF31A-728A-4726-B8D1-374E832FD24A}" destId="{7922196B-3E43-45CD-A083-B981D27C5DD4}" srcOrd="1" destOrd="0" presId="urn:microsoft.com/office/officeart/2005/8/layout/list1"/>
    <dgm:cxn modelId="{9DD25E6B-806A-4DB9-B4C5-ADBBED4265F0}" type="presParOf" srcId="{28125BC1-8AAD-4DDB-936C-0B7B727C437D}" destId="{A35F0F81-2332-4F83-9C01-11C41F7D1A90}" srcOrd="9" destOrd="0" presId="urn:microsoft.com/office/officeart/2005/8/layout/list1"/>
    <dgm:cxn modelId="{F6F89069-A22C-434C-BE0E-CF99EE7DBF90}" type="presParOf" srcId="{28125BC1-8AAD-4DDB-936C-0B7B727C437D}" destId="{C66C13DA-9078-451B-8041-4E0CCA17E3D8}" srcOrd="10" destOrd="0" presId="urn:microsoft.com/office/officeart/2005/8/layout/list1"/>
    <dgm:cxn modelId="{240C8A78-46FC-4979-ABFC-06BF257AF995}" type="presParOf" srcId="{28125BC1-8AAD-4DDB-936C-0B7B727C437D}" destId="{503EAA71-049A-4856-8FA6-D9053BD8F178}" srcOrd="11" destOrd="0" presId="urn:microsoft.com/office/officeart/2005/8/layout/list1"/>
    <dgm:cxn modelId="{EAC0C551-E5C0-4FE7-9D39-FF92CACECB59}" type="presParOf" srcId="{28125BC1-8AAD-4DDB-936C-0B7B727C437D}" destId="{3F5387CA-F499-444F-8FE8-878D81CBD1E1}" srcOrd="12" destOrd="0" presId="urn:microsoft.com/office/officeart/2005/8/layout/list1"/>
    <dgm:cxn modelId="{3ECBC88F-75FB-44CB-B60D-6C332DD9D165}" type="presParOf" srcId="{3F5387CA-F499-444F-8FE8-878D81CBD1E1}" destId="{87828E74-E8F3-4339-87FB-9C6053C98C14}" srcOrd="0" destOrd="0" presId="urn:microsoft.com/office/officeart/2005/8/layout/list1"/>
    <dgm:cxn modelId="{6DA9CFAF-5AEA-411A-8587-1E3C61698747}" type="presParOf" srcId="{3F5387CA-F499-444F-8FE8-878D81CBD1E1}" destId="{3DF8E7CB-E930-435E-8E45-57520A387FCF}" srcOrd="1" destOrd="0" presId="urn:microsoft.com/office/officeart/2005/8/layout/list1"/>
    <dgm:cxn modelId="{2A7922D3-D18E-41DE-9FF8-FCD7C380234A}" type="presParOf" srcId="{28125BC1-8AAD-4DDB-936C-0B7B727C437D}" destId="{505BD9B7-0E3A-45EE-8302-15AABCE0809F}" srcOrd="13" destOrd="0" presId="urn:microsoft.com/office/officeart/2005/8/layout/list1"/>
    <dgm:cxn modelId="{59EAF157-CBBF-41C1-BE77-385C715D0D33}" type="presParOf" srcId="{28125BC1-8AAD-4DDB-936C-0B7B727C437D}" destId="{D1B4A24A-5949-4C61-9011-B7AF28513892}" srcOrd="14" destOrd="0" presId="urn:microsoft.com/office/officeart/2005/8/layout/list1"/>
    <dgm:cxn modelId="{DB1E5F46-74AF-4014-915C-86BDE9145B4F}" type="presParOf" srcId="{28125BC1-8AAD-4DDB-936C-0B7B727C437D}" destId="{35F7CE5F-37D5-4391-A90A-111A9787B6BE}" srcOrd="15" destOrd="0" presId="urn:microsoft.com/office/officeart/2005/8/layout/list1"/>
    <dgm:cxn modelId="{5B67701A-22ED-47F4-BD0C-E1030FE6074C}" type="presParOf" srcId="{28125BC1-8AAD-4DDB-936C-0B7B727C437D}" destId="{49BD5AD0-B20D-4AE0-A5D8-44EAD597ADD0}" srcOrd="16" destOrd="0" presId="urn:microsoft.com/office/officeart/2005/8/layout/list1"/>
    <dgm:cxn modelId="{30BE405E-771D-4D79-8545-211170CA52BA}" type="presParOf" srcId="{49BD5AD0-B20D-4AE0-A5D8-44EAD597ADD0}" destId="{5F71128B-D850-4CB3-9F14-9776C80A812E}" srcOrd="0" destOrd="0" presId="urn:microsoft.com/office/officeart/2005/8/layout/list1"/>
    <dgm:cxn modelId="{EE27066C-8632-4C1A-8856-80134829FE23}" type="presParOf" srcId="{49BD5AD0-B20D-4AE0-A5D8-44EAD597ADD0}" destId="{9565C2FE-03A6-44FA-8A03-4D3E4F6F99D4}" srcOrd="1" destOrd="0" presId="urn:microsoft.com/office/officeart/2005/8/layout/list1"/>
    <dgm:cxn modelId="{D139FDC8-9C0F-4CE2-A782-4260D8238416}" type="presParOf" srcId="{28125BC1-8AAD-4DDB-936C-0B7B727C437D}" destId="{E4E3C470-30A7-4D9F-9198-315477A798BD}" srcOrd="17" destOrd="0" presId="urn:microsoft.com/office/officeart/2005/8/layout/list1"/>
    <dgm:cxn modelId="{690F9B4B-4190-4869-A2BF-C517B5D06BD5}" type="presParOf" srcId="{28125BC1-8AAD-4DDB-936C-0B7B727C437D}" destId="{739E8226-AED9-4CC7-8DDF-EE97AAC65E1A}" srcOrd="18"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1.xml><?xml version="1.0" encoding="utf-8"?>
<dgm:dataModel xmlns:dgm="http://schemas.openxmlformats.org/drawingml/2006/diagram" xmlns:a="http://schemas.openxmlformats.org/drawingml/2006/main">
  <dgm:ptLst>
    <dgm:pt modelId="{4E5F9347-0429-45C2-8381-4911663C8363}" type="doc">
      <dgm:prSet loTypeId="urn:microsoft.com/office/officeart/2008/layout/VerticalCurvedList" loCatId="list" qsTypeId="urn:microsoft.com/office/officeart/2005/8/quickstyle/simple1" qsCatId="simple" csTypeId="urn:microsoft.com/office/officeart/2005/8/colors/accent0_3" csCatId="mainScheme" phldr="1"/>
      <dgm:spPr/>
      <dgm:t>
        <a:bodyPr/>
        <a:lstStyle/>
        <a:p>
          <a:endParaRPr lang="en-US"/>
        </a:p>
      </dgm:t>
    </dgm:pt>
    <dgm:pt modelId="{C07FE3A3-546F-41B1-A49D-784A2668A564}">
      <dgm:prSet phldrT="[Text]" custT="1"/>
      <dgm:spPr/>
      <dgm:t>
        <a:bodyPr/>
        <a:lstStyle/>
        <a:p>
          <a:pPr>
            <a:buFont typeface="Arial,Sans-Serif"/>
            <a:buChar char="•"/>
          </a:pPr>
          <a:r>
            <a:rPr lang="en-US" sz="1400">
              <a:latin typeface="Bitter" pitchFamily="2" charset="0"/>
            </a:rPr>
            <a:t>Increase contracted behavioral health peer delivered service providers by 10% in 2024​</a:t>
          </a:r>
        </a:p>
      </dgm:t>
    </dgm:pt>
    <dgm:pt modelId="{1C194D3D-DA2E-4EDB-AFA3-37F1E1E32ECF}" type="parTrans" cxnId="{5A9330D1-B919-4382-88CE-6DA59E3999C1}">
      <dgm:prSet/>
      <dgm:spPr/>
      <dgm:t>
        <a:bodyPr/>
        <a:lstStyle/>
        <a:p>
          <a:endParaRPr lang="en-US"/>
        </a:p>
      </dgm:t>
    </dgm:pt>
    <dgm:pt modelId="{7F7DE701-5B0D-4EFB-A467-F616735F8EC0}" type="sibTrans" cxnId="{5A9330D1-B919-4382-88CE-6DA59E3999C1}">
      <dgm:prSet/>
      <dgm:spPr/>
      <dgm:t>
        <a:bodyPr/>
        <a:lstStyle/>
        <a:p>
          <a:endParaRPr lang="en-US"/>
        </a:p>
      </dgm:t>
    </dgm:pt>
    <dgm:pt modelId="{DDF53D12-D4D6-4F57-BB2C-1E4E252A4456}">
      <dgm:prSet phldrT="[Text]" custT="1"/>
      <dgm:spPr/>
      <dgm:t>
        <a:bodyPr/>
        <a:lstStyle/>
        <a:p>
          <a:pPr>
            <a:buFont typeface="Arial,Sans-Serif"/>
            <a:buChar char="•"/>
          </a:pPr>
          <a:r>
            <a:rPr lang="en-US" sz="1400">
              <a:latin typeface="Bitter" pitchFamily="2" charset="0"/>
            </a:rPr>
            <a:t>Increase utilization of behavioral health peer delivered services by 2% in 2024​</a:t>
          </a:r>
        </a:p>
      </dgm:t>
    </dgm:pt>
    <dgm:pt modelId="{ED527466-E3E1-49B4-8088-45ECB4C7EC56}" type="parTrans" cxnId="{1502D450-0A72-44D9-8F5B-324A669D479C}">
      <dgm:prSet/>
      <dgm:spPr/>
      <dgm:t>
        <a:bodyPr/>
        <a:lstStyle/>
        <a:p>
          <a:endParaRPr lang="en-US"/>
        </a:p>
      </dgm:t>
    </dgm:pt>
    <dgm:pt modelId="{3582E555-392C-4B50-A70F-1E8A79C254EB}" type="sibTrans" cxnId="{1502D450-0A72-44D9-8F5B-324A669D479C}">
      <dgm:prSet/>
      <dgm:spPr/>
      <dgm:t>
        <a:bodyPr/>
        <a:lstStyle/>
        <a:p>
          <a:endParaRPr lang="en-US"/>
        </a:p>
      </dgm:t>
    </dgm:pt>
    <dgm:pt modelId="{87937CDF-68E5-4307-9DF5-206382B26057}">
      <dgm:prSet phldrT="[Text]" custT="1"/>
      <dgm:spPr/>
      <dgm:t>
        <a:bodyPr/>
        <a:lstStyle/>
        <a:p>
          <a:pPr>
            <a:buFont typeface="Arial,Sans-Serif"/>
            <a:buChar char="•"/>
          </a:pPr>
          <a:r>
            <a:rPr lang="en-US" sz="1400">
              <a:latin typeface="Bitter" pitchFamily="2" charset="0"/>
            </a:rPr>
            <a:t>Increase the number of practices that employ peer delivered services in 2024.</a:t>
          </a:r>
        </a:p>
      </dgm:t>
    </dgm:pt>
    <dgm:pt modelId="{0123FFE6-ECE6-429D-8989-A24D2B030F4A}" type="parTrans" cxnId="{01AF2671-909D-49F6-B022-0EBE81BE65FC}">
      <dgm:prSet/>
      <dgm:spPr/>
      <dgm:t>
        <a:bodyPr/>
        <a:lstStyle/>
        <a:p>
          <a:endParaRPr lang="en-US"/>
        </a:p>
      </dgm:t>
    </dgm:pt>
    <dgm:pt modelId="{5466C40D-CAF2-4412-BC31-49DBC661DE0A}" type="sibTrans" cxnId="{01AF2671-909D-49F6-B022-0EBE81BE65FC}">
      <dgm:prSet/>
      <dgm:spPr/>
      <dgm:t>
        <a:bodyPr/>
        <a:lstStyle/>
        <a:p>
          <a:endParaRPr lang="en-US"/>
        </a:p>
      </dgm:t>
    </dgm:pt>
    <dgm:pt modelId="{2ABD1734-B05E-428E-8DF3-5F7A7B421B9B}" type="pres">
      <dgm:prSet presAssocID="{4E5F9347-0429-45C2-8381-4911663C8363}" presName="Name0" presStyleCnt="0">
        <dgm:presLayoutVars>
          <dgm:chMax val="7"/>
          <dgm:chPref val="7"/>
          <dgm:dir/>
        </dgm:presLayoutVars>
      </dgm:prSet>
      <dgm:spPr/>
    </dgm:pt>
    <dgm:pt modelId="{6B213AB3-6FB5-4508-96B2-1691E092D709}" type="pres">
      <dgm:prSet presAssocID="{4E5F9347-0429-45C2-8381-4911663C8363}" presName="Name1" presStyleCnt="0"/>
      <dgm:spPr/>
    </dgm:pt>
    <dgm:pt modelId="{5CEC94BA-6E23-44A4-A1CB-1983C97B5AA1}" type="pres">
      <dgm:prSet presAssocID="{4E5F9347-0429-45C2-8381-4911663C8363}" presName="cycle" presStyleCnt="0"/>
      <dgm:spPr/>
    </dgm:pt>
    <dgm:pt modelId="{06876821-0E5F-4CE6-BE28-F1CD1A0A0464}" type="pres">
      <dgm:prSet presAssocID="{4E5F9347-0429-45C2-8381-4911663C8363}" presName="srcNode" presStyleLbl="node1" presStyleIdx="0" presStyleCnt="3"/>
      <dgm:spPr/>
    </dgm:pt>
    <dgm:pt modelId="{B643D13A-CAFC-44C6-A919-4DB9C7A9AEFF}" type="pres">
      <dgm:prSet presAssocID="{4E5F9347-0429-45C2-8381-4911663C8363}" presName="conn" presStyleLbl="parChTrans1D2" presStyleIdx="0" presStyleCnt="1"/>
      <dgm:spPr/>
    </dgm:pt>
    <dgm:pt modelId="{782FEE1D-6777-4CB7-AA7F-D4681A061720}" type="pres">
      <dgm:prSet presAssocID="{4E5F9347-0429-45C2-8381-4911663C8363}" presName="extraNode" presStyleLbl="node1" presStyleIdx="0" presStyleCnt="3"/>
      <dgm:spPr/>
    </dgm:pt>
    <dgm:pt modelId="{F26AB124-34FE-4099-8C5F-FD7913E05BAB}" type="pres">
      <dgm:prSet presAssocID="{4E5F9347-0429-45C2-8381-4911663C8363}" presName="dstNode" presStyleLbl="node1" presStyleIdx="0" presStyleCnt="3"/>
      <dgm:spPr/>
    </dgm:pt>
    <dgm:pt modelId="{5AC86C88-FC86-491E-AF01-58C65C1C2B3F}" type="pres">
      <dgm:prSet presAssocID="{C07FE3A3-546F-41B1-A49D-784A2668A564}" presName="text_1" presStyleLbl="node1" presStyleIdx="0" presStyleCnt="3">
        <dgm:presLayoutVars>
          <dgm:bulletEnabled val="1"/>
        </dgm:presLayoutVars>
      </dgm:prSet>
      <dgm:spPr/>
    </dgm:pt>
    <dgm:pt modelId="{D698EB95-7781-427B-8A99-ED7F787FDB60}" type="pres">
      <dgm:prSet presAssocID="{C07FE3A3-546F-41B1-A49D-784A2668A564}" presName="accent_1" presStyleCnt="0"/>
      <dgm:spPr/>
    </dgm:pt>
    <dgm:pt modelId="{C5F7053D-0BE2-4B41-8DB9-9FF4EDB0E8C2}" type="pres">
      <dgm:prSet presAssocID="{C07FE3A3-546F-41B1-A49D-784A2668A564}" presName="accentRepeatNode" presStyleLbl="solidFgAcc1" presStyleIdx="0" presStyleCnt="3" custScaleX="102075" custScaleY="86389" custLinFactNeighborX="1064" custLinFactNeighborY="-4285"/>
      <dgm:spPr>
        <a:prstGeom prst="rect">
          <a:avLst/>
        </a:prstGeom>
      </dgm:spPr>
    </dgm:pt>
    <dgm:pt modelId="{4826E656-252E-4C8F-B822-CC77F244269A}" type="pres">
      <dgm:prSet presAssocID="{DDF53D12-D4D6-4F57-BB2C-1E4E252A4456}" presName="text_2" presStyleLbl="node1" presStyleIdx="1" presStyleCnt="3">
        <dgm:presLayoutVars>
          <dgm:bulletEnabled val="1"/>
        </dgm:presLayoutVars>
      </dgm:prSet>
      <dgm:spPr/>
    </dgm:pt>
    <dgm:pt modelId="{7E9AB700-4034-43F2-A2E5-3D3530239E00}" type="pres">
      <dgm:prSet presAssocID="{DDF53D12-D4D6-4F57-BB2C-1E4E252A4456}" presName="accent_2" presStyleCnt="0"/>
      <dgm:spPr/>
    </dgm:pt>
    <dgm:pt modelId="{91648FA1-B816-48CA-8BD3-311A4149782C}" type="pres">
      <dgm:prSet presAssocID="{DDF53D12-D4D6-4F57-BB2C-1E4E252A4456}" presName="accentRepeatNode" presStyleLbl="solidFgAcc1" presStyleIdx="1" presStyleCnt="3" custScaleY="94257"/>
      <dgm:spPr>
        <a:prstGeom prst="rect">
          <a:avLst/>
        </a:prstGeom>
      </dgm:spPr>
    </dgm:pt>
    <dgm:pt modelId="{27AB3896-BB73-4C13-B55F-F70C36E69801}" type="pres">
      <dgm:prSet presAssocID="{87937CDF-68E5-4307-9DF5-206382B26057}" presName="text_3" presStyleLbl="node1" presStyleIdx="2" presStyleCnt="3">
        <dgm:presLayoutVars>
          <dgm:bulletEnabled val="1"/>
        </dgm:presLayoutVars>
      </dgm:prSet>
      <dgm:spPr/>
    </dgm:pt>
    <dgm:pt modelId="{CE717D06-1A9A-491E-BF1B-C73D3909963B}" type="pres">
      <dgm:prSet presAssocID="{87937CDF-68E5-4307-9DF5-206382B26057}" presName="accent_3" presStyleCnt="0"/>
      <dgm:spPr/>
    </dgm:pt>
    <dgm:pt modelId="{E8043C96-62FA-4064-958C-14E38A8A9C0A}" type="pres">
      <dgm:prSet presAssocID="{87937CDF-68E5-4307-9DF5-206382B26057}" presName="accentRepeatNode" presStyleLbl="solidFgAcc1" presStyleIdx="2" presStyleCnt="3" custScaleY="93672" custLinFactNeighborX="1064" custLinFactNeighborY="1992"/>
      <dgm:spPr>
        <a:prstGeom prst="rect">
          <a:avLst/>
        </a:prstGeom>
      </dgm:spPr>
    </dgm:pt>
  </dgm:ptLst>
  <dgm:cxnLst>
    <dgm:cxn modelId="{DD609D1D-C053-4F15-AE45-5D4283278A37}" type="presOf" srcId="{87937CDF-68E5-4307-9DF5-206382B26057}" destId="{27AB3896-BB73-4C13-B55F-F70C36E69801}" srcOrd="0" destOrd="0" presId="urn:microsoft.com/office/officeart/2008/layout/VerticalCurvedList"/>
    <dgm:cxn modelId="{F018272E-CE34-417D-979E-302898AEF75B}" type="presOf" srcId="{C07FE3A3-546F-41B1-A49D-784A2668A564}" destId="{5AC86C88-FC86-491E-AF01-58C65C1C2B3F}" srcOrd="0" destOrd="0" presId="urn:microsoft.com/office/officeart/2008/layout/VerticalCurvedList"/>
    <dgm:cxn modelId="{1502D450-0A72-44D9-8F5B-324A669D479C}" srcId="{4E5F9347-0429-45C2-8381-4911663C8363}" destId="{DDF53D12-D4D6-4F57-BB2C-1E4E252A4456}" srcOrd="1" destOrd="0" parTransId="{ED527466-E3E1-49B4-8088-45ECB4C7EC56}" sibTransId="{3582E555-392C-4B50-A70F-1E8A79C254EB}"/>
    <dgm:cxn modelId="{01AF2671-909D-49F6-B022-0EBE81BE65FC}" srcId="{4E5F9347-0429-45C2-8381-4911663C8363}" destId="{87937CDF-68E5-4307-9DF5-206382B26057}" srcOrd="2" destOrd="0" parTransId="{0123FFE6-ECE6-429D-8989-A24D2B030F4A}" sibTransId="{5466C40D-CAF2-4412-BC31-49DBC661DE0A}"/>
    <dgm:cxn modelId="{F2B44396-5B43-4ED5-9CA2-D8FADA94D385}" type="presOf" srcId="{4E5F9347-0429-45C2-8381-4911663C8363}" destId="{2ABD1734-B05E-428E-8DF3-5F7A7B421B9B}" srcOrd="0" destOrd="0" presId="urn:microsoft.com/office/officeart/2008/layout/VerticalCurvedList"/>
    <dgm:cxn modelId="{FFD132AC-4D99-43F2-8E61-063D2403769E}" type="presOf" srcId="{7F7DE701-5B0D-4EFB-A467-F616735F8EC0}" destId="{B643D13A-CAFC-44C6-A919-4DB9C7A9AEFF}" srcOrd="0" destOrd="0" presId="urn:microsoft.com/office/officeart/2008/layout/VerticalCurvedList"/>
    <dgm:cxn modelId="{5A9330D1-B919-4382-88CE-6DA59E3999C1}" srcId="{4E5F9347-0429-45C2-8381-4911663C8363}" destId="{C07FE3A3-546F-41B1-A49D-784A2668A564}" srcOrd="0" destOrd="0" parTransId="{1C194D3D-DA2E-4EDB-AFA3-37F1E1E32ECF}" sibTransId="{7F7DE701-5B0D-4EFB-A467-F616735F8EC0}"/>
    <dgm:cxn modelId="{9774C0F1-48EB-4A25-8F2E-F9E355D80DA7}" type="presOf" srcId="{DDF53D12-D4D6-4F57-BB2C-1E4E252A4456}" destId="{4826E656-252E-4C8F-B822-CC77F244269A}" srcOrd="0" destOrd="0" presId="urn:microsoft.com/office/officeart/2008/layout/VerticalCurvedList"/>
    <dgm:cxn modelId="{ADDA62FA-B70C-45CC-983E-1ECE04702EA3}" type="presParOf" srcId="{2ABD1734-B05E-428E-8DF3-5F7A7B421B9B}" destId="{6B213AB3-6FB5-4508-96B2-1691E092D709}" srcOrd="0" destOrd="0" presId="urn:microsoft.com/office/officeart/2008/layout/VerticalCurvedList"/>
    <dgm:cxn modelId="{0703EF5D-1CA9-44C0-AF80-4E78AA6B996B}" type="presParOf" srcId="{6B213AB3-6FB5-4508-96B2-1691E092D709}" destId="{5CEC94BA-6E23-44A4-A1CB-1983C97B5AA1}" srcOrd="0" destOrd="0" presId="urn:microsoft.com/office/officeart/2008/layout/VerticalCurvedList"/>
    <dgm:cxn modelId="{4619F493-BD5C-459E-B7AB-ED5A8C16B9B8}" type="presParOf" srcId="{5CEC94BA-6E23-44A4-A1CB-1983C97B5AA1}" destId="{06876821-0E5F-4CE6-BE28-F1CD1A0A0464}" srcOrd="0" destOrd="0" presId="urn:microsoft.com/office/officeart/2008/layout/VerticalCurvedList"/>
    <dgm:cxn modelId="{AF719210-2695-40FA-9059-4E6C95D021B0}" type="presParOf" srcId="{5CEC94BA-6E23-44A4-A1CB-1983C97B5AA1}" destId="{B643D13A-CAFC-44C6-A919-4DB9C7A9AEFF}" srcOrd="1" destOrd="0" presId="urn:microsoft.com/office/officeart/2008/layout/VerticalCurvedList"/>
    <dgm:cxn modelId="{4DE9D639-BE29-45F9-8090-270EE819597B}" type="presParOf" srcId="{5CEC94BA-6E23-44A4-A1CB-1983C97B5AA1}" destId="{782FEE1D-6777-4CB7-AA7F-D4681A061720}" srcOrd="2" destOrd="0" presId="urn:microsoft.com/office/officeart/2008/layout/VerticalCurvedList"/>
    <dgm:cxn modelId="{5F75E409-AEAA-4B6B-865E-3CA50C0F587C}" type="presParOf" srcId="{5CEC94BA-6E23-44A4-A1CB-1983C97B5AA1}" destId="{F26AB124-34FE-4099-8C5F-FD7913E05BAB}" srcOrd="3" destOrd="0" presId="urn:microsoft.com/office/officeart/2008/layout/VerticalCurvedList"/>
    <dgm:cxn modelId="{45C73578-E9DE-475D-B628-6684E451F472}" type="presParOf" srcId="{6B213AB3-6FB5-4508-96B2-1691E092D709}" destId="{5AC86C88-FC86-491E-AF01-58C65C1C2B3F}" srcOrd="1" destOrd="0" presId="urn:microsoft.com/office/officeart/2008/layout/VerticalCurvedList"/>
    <dgm:cxn modelId="{67EF61EC-18C3-482B-BE4A-D139F91A2825}" type="presParOf" srcId="{6B213AB3-6FB5-4508-96B2-1691E092D709}" destId="{D698EB95-7781-427B-8A99-ED7F787FDB60}" srcOrd="2" destOrd="0" presId="urn:microsoft.com/office/officeart/2008/layout/VerticalCurvedList"/>
    <dgm:cxn modelId="{F888F61F-35F5-4576-9724-80E67F11B275}" type="presParOf" srcId="{D698EB95-7781-427B-8A99-ED7F787FDB60}" destId="{C5F7053D-0BE2-4B41-8DB9-9FF4EDB0E8C2}" srcOrd="0" destOrd="0" presId="urn:microsoft.com/office/officeart/2008/layout/VerticalCurvedList"/>
    <dgm:cxn modelId="{2D197002-8F3D-44B1-BC85-8D81624CB285}" type="presParOf" srcId="{6B213AB3-6FB5-4508-96B2-1691E092D709}" destId="{4826E656-252E-4C8F-B822-CC77F244269A}" srcOrd="3" destOrd="0" presId="urn:microsoft.com/office/officeart/2008/layout/VerticalCurvedList"/>
    <dgm:cxn modelId="{7F910440-958B-4BAF-8BA9-D267D774FE4C}" type="presParOf" srcId="{6B213AB3-6FB5-4508-96B2-1691E092D709}" destId="{7E9AB700-4034-43F2-A2E5-3D3530239E00}" srcOrd="4" destOrd="0" presId="urn:microsoft.com/office/officeart/2008/layout/VerticalCurvedList"/>
    <dgm:cxn modelId="{63C0B353-DE0C-4A22-BC29-0F95D6F9922E}" type="presParOf" srcId="{7E9AB700-4034-43F2-A2E5-3D3530239E00}" destId="{91648FA1-B816-48CA-8BD3-311A4149782C}" srcOrd="0" destOrd="0" presId="urn:microsoft.com/office/officeart/2008/layout/VerticalCurvedList"/>
    <dgm:cxn modelId="{BD0F2D6E-4732-4153-B9E7-BA521DFE5F54}" type="presParOf" srcId="{6B213AB3-6FB5-4508-96B2-1691E092D709}" destId="{27AB3896-BB73-4C13-B55F-F70C36E69801}" srcOrd="5" destOrd="0" presId="urn:microsoft.com/office/officeart/2008/layout/VerticalCurvedList"/>
    <dgm:cxn modelId="{9235AA02-6B07-47F7-ADCF-247F972C1B4B}" type="presParOf" srcId="{6B213AB3-6FB5-4508-96B2-1691E092D709}" destId="{CE717D06-1A9A-491E-BF1B-C73D3909963B}" srcOrd="6" destOrd="0" presId="urn:microsoft.com/office/officeart/2008/layout/VerticalCurvedList"/>
    <dgm:cxn modelId="{FBA04F2E-4B52-4D3B-BC08-45F02C586766}" type="presParOf" srcId="{CE717D06-1A9A-491E-BF1B-C73D3909963B}" destId="{E8043C96-62FA-4064-958C-14E38A8A9C0A}" srcOrd="0" destOrd="0" presId="urn:microsoft.com/office/officeart/2008/layout/VerticalCurv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2.xml><?xml version="1.0" encoding="utf-8"?>
<dgm:dataModel xmlns:dgm="http://schemas.openxmlformats.org/drawingml/2006/diagram" xmlns:a="http://schemas.openxmlformats.org/drawingml/2006/main">
  <dgm:ptLst>
    <dgm:pt modelId="{BCA0E070-86B6-4F83-A1CB-51623E814294}" type="doc">
      <dgm:prSet loTypeId="urn:microsoft.com/office/officeart/2005/8/layout/hList7" loCatId="picture" qsTypeId="urn:microsoft.com/office/officeart/2005/8/quickstyle/simple1" qsCatId="simple" csTypeId="urn:microsoft.com/office/officeart/2005/8/colors/accent0_3" csCatId="mainScheme" phldr="1"/>
      <dgm:spPr/>
      <dgm:t>
        <a:bodyPr/>
        <a:lstStyle/>
        <a:p>
          <a:endParaRPr lang="en-US"/>
        </a:p>
      </dgm:t>
    </dgm:pt>
    <dgm:pt modelId="{25C22E0F-0F5A-4EDB-9D4E-A62BA8D5A2F0}">
      <dgm:prSet phldrT="[Text]" custT="1"/>
      <dgm:spPr/>
      <dgm:t>
        <a:bodyPr/>
        <a:lstStyle/>
        <a:p>
          <a:pPr>
            <a:buFont typeface="Arial" panose="020B0604020202020204" pitchFamily="34" charset="0"/>
            <a:buChar char="•"/>
          </a:pPr>
          <a:r>
            <a:rPr lang="en-US" sz="1200" b="0" i="0" u="none">
              <a:latin typeface="Figtree" pitchFamily="2" charset="0"/>
            </a:rPr>
            <a:t>Begin monitoring utilization of eating disorder consultation; increase contracted provider utilization of eating disorder consultation with Willamette Nutrition Source by 3%.</a:t>
          </a:r>
          <a:r>
            <a:rPr lang="en-US" sz="1200" b="0" i="0">
              <a:latin typeface="Figtree" pitchFamily="2" charset="0"/>
            </a:rPr>
            <a:t>​</a:t>
          </a:r>
          <a:endParaRPr lang="en-US" sz="1200">
            <a:latin typeface="Figtree" pitchFamily="2" charset="0"/>
          </a:endParaRPr>
        </a:p>
      </dgm:t>
    </dgm:pt>
    <dgm:pt modelId="{E84594F9-C868-42B8-BAF7-9020E0AE53B1}" type="parTrans" cxnId="{D36443A0-2134-487D-A77F-AEC7DADD0806}">
      <dgm:prSet/>
      <dgm:spPr/>
      <dgm:t>
        <a:bodyPr/>
        <a:lstStyle/>
        <a:p>
          <a:endParaRPr lang="en-US"/>
        </a:p>
      </dgm:t>
    </dgm:pt>
    <dgm:pt modelId="{7951676F-5F92-4603-99A0-6F7AE63B4437}" type="sibTrans" cxnId="{D36443A0-2134-487D-A77F-AEC7DADD0806}">
      <dgm:prSet/>
      <dgm:spPr/>
      <dgm:t>
        <a:bodyPr/>
        <a:lstStyle/>
        <a:p>
          <a:endParaRPr lang="en-US"/>
        </a:p>
      </dgm:t>
    </dgm:pt>
    <dgm:pt modelId="{C7371164-9B77-43F2-B570-525E1434B6D6}">
      <dgm:prSet custT="1"/>
      <dgm:spPr/>
      <dgm:t>
        <a:bodyPr/>
        <a:lstStyle/>
        <a:p>
          <a:pPr>
            <a:buFont typeface="Arial" panose="020B0604020202020204" pitchFamily="34" charset="0"/>
            <a:buChar char="•"/>
          </a:pPr>
          <a:r>
            <a:rPr lang="en-US" sz="1200" b="0" i="0" u="none">
              <a:latin typeface="Figtree" pitchFamily="2" charset="0"/>
            </a:rPr>
            <a:t>Monitor the number of members treated for eating disorders and target outreach to the top five (5) providers treating easting disorders to provide education on the consultation resources available</a:t>
          </a:r>
          <a:endParaRPr lang="en-US" sz="1200" b="0" i="0">
            <a:latin typeface="Figtree" pitchFamily="2" charset="0"/>
          </a:endParaRPr>
        </a:p>
      </dgm:t>
    </dgm:pt>
    <dgm:pt modelId="{7768386A-BF61-40C2-85C4-CAA5CFCBC4C8}" type="parTrans" cxnId="{B99C5A19-598F-406F-9B86-814E5DED693D}">
      <dgm:prSet/>
      <dgm:spPr/>
      <dgm:t>
        <a:bodyPr/>
        <a:lstStyle/>
        <a:p>
          <a:endParaRPr lang="en-US"/>
        </a:p>
      </dgm:t>
    </dgm:pt>
    <dgm:pt modelId="{62FB1567-7E33-4E6E-B222-90479DA4E6FD}" type="sibTrans" cxnId="{B99C5A19-598F-406F-9B86-814E5DED693D}">
      <dgm:prSet/>
      <dgm:spPr/>
      <dgm:t>
        <a:bodyPr/>
        <a:lstStyle/>
        <a:p>
          <a:endParaRPr lang="en-US"/>
        </a:p>
      </dgm:t>
    </dgm:pt>
    <dgm:pt modelId="{50C7BE03-45BF-4922-AF0A-EC6ED25243F4}" type="pres">
      <dgm:prSet presAssocID="{BCA0E070-86B6-4F83-A1CB-51623E814294}" presName="Name0" presStyleCnt="0">
        <dgm:presLayoutVars>
          <dgm:dir/>
          <dgm:resizeHandles val="exact"/>
        </dgm:presLayoutVars>
      </dgm:prSet>
      <dgm:spPr/>
    </dgm:pt>
    <dgm:pt modelId="{727F5616-618C-47F8-9CCD-F2F8E1CBBE08}" type="pres">
      <dgm:prSet presAssocID="{BCA0E070-86B6-4F83-A1CB-51623E814294}" presName="fgShape" presStyleLbl="fgShp" presStyleIdx="0" presStyleCnt="1"/>
      <dgm:spPr/>
    </dgm:pt>
    <dgm:pt modelId="{D97526DD-9A23-46F5-BCE4-826A51FA7ACA}" type="pres">
      <dgm:prSet presAssocID="{BCA0E070-86B6-4F83-A1CB-51623E814294}" presName="linComp" presStyleCnt="0"/>
      <dgm:spPr/>
    </dgm:pt>
    <dgm:pt modelId="{77040420-8E04-4EE3-A364-F6F7FA0CA758}" type="pres">
      <dgm:prSet presAssocID="{25C22E0F-0F5A-4EDB-9D4E-A62BA8D5A2F0}" presName="compNode" presStyleCnt="0"/>
      <dgm:spPr/>
    </dgm:pt>
    <dgm:pt modelId="{559A4F07-F50B-4C48-AA33-ED5A8E8F7BEA}" type="pres">
      <dgm:prSet presAssocID="{25C22E0F-0F5A-4EDB-9D4E-A62BA8D5A2F0}" presName="bkgdShape" presStyleLbl="node1" presStyleIdx="0" presStyleCnt="2"/>
      <dgm:spPr/>
    </dgm:pt>
    <dgm:pt modelId="{F4B456E0-EBEA-4A60-BE53-9DCC81CBD445}" type="pres">
      <dgm:prSet presAssocID="{25C22E0F-0F5A-4EDB-9D4E-A62BA8D5A2F0}" presName="nodeTx" presStyleLbl="node1" presStyleIdx="0" presStyleCnt="2">
        <dgm:presLayoutVars>
          <dgm:bulletEnabled val="1"/>
        </dgm:presLayoutVars>
      </dgm:prSet>
      <dgm:spPr/>
    </dgm:pt>
    <dgm:pt modelId="{605A6A14-5E75-476E-8EE1-46287E471663}" type="pres">
      <dgm:prSet presAssocID="{25C22E0F-0F5A-4EDB-9D4E-A62BA8D5A2F0}" presName="invisiNode" presStyleLbl="node1" presStyleIdx="0" presStyleCnt="2"/>
      <dgm:spPr/>
    </dgm:pt>
    <dgm:pt modelId="{5AD4F01E-7ED1-4A96-8A51-2C0C7B97BEE8}" type="pres">
      <dgm:prSet presAssocID="{25C22E0F-0F5A-4EDB-9D4E-A62BA8D5A2F0}" presName="imagNode"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Smiling woman crossing street holding arm of man, both wearing jackets and scarves"/>
        </a:ext>
      </dgm:extLst>
    </dgm:pt>
    <dgm:pt modelId="{6E7F4119-F3B8-41FE-9A30-436A0FEE6110}" type="pres">
      <dgm:prSet presAssocID="{7951676F-5F92-4603-99A0-6F7AE63B4437}" presName="sibTrans" presStyleLbl="sibTrans2D1" presStyleIdx="0" presStyleCnt="0"/>
      <dgm:spPr/>
    </dgm:pt>
    <dgm:pt modelId="{7C723D64-A00A-4361-91ED-792ABBFFEDC1}" type="pres">
      <dgm:prSet presAssocID="{C7371164-9B77-43F2-B570-525E1434B6D6}" presName="compNode" presStyleCnt="0"/>
      <dgm:spPr/>
    </dgm:pt>
    <dgm:pt modelId="{0C850A84-5E7F-40C4-B0E8-AF049F5FD1BF}" type="pres">
      <dgm:prSet presAssocID="{C7371164-9B77-43F2-B570-525E1434B6D6}" presName="bkgdShape" presStyleLbl="node1" presStyleIdx="1" presStyleCnt="2"/>
      <dgm:spPr/>
    </dgm:pt>
    <dgm:pt modelId="{3CCF6F1F-0237-4547-BA2D-65B588468378}" type="pres">
      <dgm:prSet presAssocID="{C7371164-9B77-43F2-B570-525E1434B6D6}" presName="nodeTx" presStyleLbl="node1" presStyleIdx="1" presStyleCnt="2">
        <dgm:presLayoutVars>
          <dgm:bulletEnabled val="1"/>
        </dgm:presLayoutVars>
      </dgm:prSet>
      <dgm:spPr/>
    </dgm:pt>
    <dgm:pt modelId="{2D41094D-EE37-4081-B54F-1B6A8862D1EF}" type="pres">
      <dgm:prSet presAssocID="{C7371164-9B77-43F2-B570-525E1434B6D6}" presName="invisiNode" presStyleLbl="node1" presStyleIdx="1" presStyleCnt="2"/>
      <dgm:spPr/>
    </dgm:pt>
    <dgm:pt modelId="{C3EC94E2-F0DF-42D4-BD29-DB8B48810097}" type="pres">
      <dgm:prSet presAssocID="{C7371164-9B77-43F2-B570-525E1434B6D6}" presName="imagNode"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dgm:spPr>
      <dgm:extLst>
        <a:ext uri="{E40237B7-FDA0-4F09-8148-C483321AD2D9}">
          <dgm14:cNvPr xmlns:dgm14="http://schemas.microsoft.com/office/drawing/2010/diagram" id="0" name="" descr="Person standing on arrow"/>
        </a:ext>
      </dgm:extLst>
    </dgm:pt>
  </dgm:ptLst>
  <dgm:cxnLst>
    <dgm:cxn modelId="{69206E0E-E7CC-4094-99FA-F4781959393D}" type="presOf" srcId="{BCA0E070-86B6-4F83-A1CB-51623E814294}" destId="{50C7BE03-45BF-4922-AF0A-EC6ED25243F4}" srcOrd="0" destOrd="0" presId="urn:microsoft.com/office/officeart/2005/8/layout/hList7"/>
    <dgm:cxn modelId="{9B05F30F-B389-408B-AB01-5C54CDB440FB}" type="presOf" srcId="{25C22E0F-0F5A-4EDB-9D4E-A62BA8D5A2F0}" destId="{F4B456E0-EBEA-4A60-BE53-9DCC81CBD445}" srcOrd="1" destOrd="0" presId="urn:microsoft.com/office/officeart/2005/8/layout/hList7"/>
    <dgm:cxn modelId="{BCFBC013-4FC5-4693-AB0F-647ABBB7FE7B}" type="presOf" srcId="{25C22E0F-0F5A-4EDB-9D4E-A62BA8D5A2F0}" destId="{559A4F07-F50B-4C48-AA33-ED5A8E8F7BEA}" srcOrd="0" destOrd="0" presId="urn:microsoft.com/office/officeart/2005/8/layout/hList7"/>
    <dgm:cxn modelId="{B99C5A19-598F-406F-9B86-814E5DED693D}" srcId="{BCA0E070-86B6-4F83-A1CB-51623E814294}" destId="{C7371164-9B77-43F2-B570-525E1434B6D6}" srcOrd="1" destOrd="0" parTransId="{7768386A-BF61-40C2-85C4-CAA5CFCBC4C8}" sibTransId="{62FB1567-7E33-4E6E-B222-90479DA4E6FD}"/>
    <dgm:cxn modelId="{E368C489-C7E3-44D9-9A3E-AE582506B7CC}" type="presOf" srcId="{7951676F-5F92-4603-99A0-6F7AE63B4437}" destId="{6E7F4119-F3B8-41FE-9A30-436A0FEE6110}" srcOrd="0" destOrd="0" presId="urn:microsoft.com/office/officeart/2005/8/layout/hList7"/>
    <dgm:cxn modelId="{4FF7518F-7A02-44E2-A23B-7A56C6993102}" type="presOf" srcId="{C7371164-9B77-43F2-B570-525E1434B6D6}" destId="{0C850A84-5E7F-40C4-B0E8-AF049F5FD1BF}" srcOrd="0" destOrd="0" presId="urn:microsoft.com/office/officeart/2005/8/layout/hList7"/>
    <dgm:cxn modelId="{D36443A0-2134-487D-A77F-AEC7DADD0806}" srcId="{BCA0E070-86B6-4F83-A1CB-51623E814294}" destId="{25C22E0F-0F5A-4EDB-9D4E-A62BA8D5A2F0}" srcOrd="0" destOrd="0" parTransId="{E84594F9-C868-42B8-BAF7-9020E0AE53B1}" sibTransId="{7951676F-5F92-4603-99A0-6F7AE63B4437}"/>
    <dgm:cxn modelId="{625EEFD4-40BF-435E-84E8-8CA324523063}" type="presOf" srcId="{C7371164-9B77-43F2-B570-525E1434B6D6}" destId="{3CCF6F1F-0237-4547-BA2D-65B588468378}" srcOrd="1" destOrd="0" presId="urn:microsoft.com/office/officeart/2005/8/layout/hList7"/>
    <dgm:cxn modelId="{9979ABE5-7BEF-457F-AF98-90AD90151847}" type="presParOf" srcId="{50C7BE03-45BF-4922-AF0A-EC6ED25243F4}" destId="{727F5616-618C-47F8-9CCD-F2F8E1CBBE08}" srcOrd="0" destOrd="0" presId="urn:microsoft.com/office/officeart/2005/8/layout/hList7"/>
    <dgm:cxn modelId="{A8C46569-3C4D-44E0-A428-4708D2CB851F}" type="presParOf" srcId="{50C7BE03-45BF-4922-AF0A-EC6ED25243F4}" destId="{D97526DD-9A23-46F5-BCE4-826A51FA7ACA}" srcOrd="1" destOrd="0" presId="urn:microsoft.com/office/officeart/2005/8/layout/hList7"/>
    <dgm:cxn modelId="{AC1BA341-1A90-4CBC-80FD-4E8FD876F704}" type="presParOf" srcId="{D97526DD-9A23-46F5-BCE4-826A51FA7ACA}" destId="{77040420-8E04-4EE3-A364-F6F7FA0CA758}" srcOrd="0" destOrd="0" presId="urn:microsoft.com/office/officeart/2005/8/layout/hList7"/>
    <dgm:cxn modelId="{8474CDBE-69F8-4988-810B-0A47A53B8A6E}" type="presParOf" srcId="{77040420-8E04-4EE3-A364-F6F7FA0CA758}" destId="{559A4F07-F50B-4C48-AA33-ED5A8E8F7BEA}" srcOrd="0" destOrd="0" presId="urn:microsoft.com/office/officeart/2005/8/layout/hList7"/>
    <dgm:cxn modelId="{A73ED939-F329-4CDB-829D-414B5C1BF2CD}" type="presParOf" srcId="{77040420-8E04-4EE3-A364-F6F7FA0CA758}" destId="{F4B456E0-EBEA-4A60-BE53-9DCC81CBD445}" srcOrd="1" destOrd="0" presId="urn:microsoft.com/office/officeart/2005/8/layout/hList7"/>
    <dgm:cxn modelId="{D7B5822E-48C1-4CC7-A202-9695669D3C67}" type="presParOf" srcId="{77040420-8E04-4EE3-A364-F6F7FA0CA758}" destId="{605A6A14-5E75-476E-8EE1-46287E471663}" srcOrd="2" destOrd="0" presId="urn:microsoft.com/office/officeart/2005/8/layout/hList7"/>
    <dgm:cxn modelId="{E09010D6-B507-44C9-B02A-F1B574B34C58}" type="presParOf" srcId="{77040420-8E04-4EE3-A364-F6F7FA0CA758}" destId="{5AD4F01E-7ED1-4A96-8A51-2C0C7B97BEE8}" srcOrd="3" destOrd="0" presId="urn:microsoft.com/office/officeart/2005/8/layout/hList7"/>
    <dgm:cxn modelId="{C38F5B8A-6A06-4D73-B6CE-161E596B214D}" type="presParOf" srcId="{D97526DD-9A23-46F5-BCE4-826A51FA7ACA}" destId="{6E7F4119-F3B8-41FE-9A30-436A0FEE6110}" srcOrd="1" destOrd="0" presId="urn:microsoft.com/office/officeart/2005/8/layout/hList7"/>
    <dgm:cxn modelId="{9E5F8EB3-F430-4B29-AE8B-D842F06B434F}" type="presParOf" srcId="{D97526DD-9A23-46F5-BCE4-826A51FA7ACA}" destId="{7C723D64-A00A-4361-91ED-792ABBFFEDC1}" srcOrd="2" destOrd="0" presId="urn:microsoft.com/office/officeart/2005/8/layout/hList7"/>
    <dgm:cxn modelId="{D688DAB5-F319-4BF0-94A1-88C0720053D3}" type="presParOf" srcId="{7C723D64-A00A-4361-91ED-792ABBFFEDC1}" destId="{0C850A84-5E7F-40C4-B0E8-AF049F5FD1BF}" srcOrd="0" destOrd="0" presId="urn:microsoft.com/office/officeart/2005/8/layout/hList7"/>
    <dgm:cxn modelId="{406ABC3F-D403-44EB-81D9-DC666D1AF202}" type="presParOf" srcId="{7C723D64-A00A-4361-91ED-792ABBFFEDC1}" destId="{3CCF6F1F-0237-4547-BA2D-65B588468378}" srcOrd="1" destOrd="0" presId="urn:microsoft.com/office/officeart/2005/8/layout/hList7"/>
    <dgm:cxn modelId="{C9BDA646-8EF3-4095-80E8-BE60C80E6F67}" type="presParOf" srcId="{7C723D64-A00A-4361-91ED-792ABBFFEDC1}" destId="{2D41094D-EE37-4081-B54F-1B6A8862D1EF}" srcOrd="2" destOrd="0" presId="urn:microsoft.com/office/officeart/2005/8/layout/hList7"/>
    <dgm:cxn modelId="{A8578199-6A6E-471D-8FF0-6273A3F75528}" type="presParOf" srcId="{7C723D64-A00A-4361-91ED-792ABBFFEDC1}" destId="{C3EC94E2-F0DF-42D4-BD29-DB8B48810097}"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3.xml><?xml version="1.0" encoding="utf-8"?>
<dgm:dataModel xmlns:dgm="http://schemas.openxmlformats.org/drawingml/2006/diagram" xmlns:a="http://schemas.openxmlformats.org/drawingml/2006/main">
  <dgm:ptLst>
    <dgm:pt modelId="{BCA0E070-86B6-4F83-A1CB-51623E814294}"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25C22E0F-0F5A-4EDB-9D4E-A62BA8D5A2F0}">
      <dgm:prSet phldrT="[Text]"/>
      <dgm:spPr/>
      <dgm:t>
        <a:bodyPr/>
        <a:lstStyle/>
        <a:p>
          <a:pPr>
            <a:buFont typeface="Arial" panose="020B0604020202020204" pitchFamily="34" charset="0"/>
            <a:buChar char="•"/>
          </a:pPr>
          <a:r>
            <a:rPr lang="en-US" b="0" i="0" u="none">
              <a:latin typeface="Figtree"/>
            </a:rPr>
            <a:t>Increase provider's utilization of eating disorder consultation by 50% in 2024</a:t>
          </a:r>
          <a:r>
            <a:rPr lang="en-US" b="0" i="0">
              <a:latin typeface="Figtree"/>
            </a:rPr>
            <a:t>​</a:t>
          </a:r>
          <a:endParaRPr lang="en-US">
            <a:latin typeface="Figtree"/>
          </a:endParaRPr>
        </a:p>
      </dgm:t>
    </dgm:pt>
    <dgm:pt modelId="{E84594F9-C868-42B8-BAF7-9020E0AE53B1}" type="parTrans" cxnId="{D36443A0-2134-487D-A77F-AEC7DADD0806}">
      <dgm:prSet/>
      <dgm:spPr/>
      <dgm:t>
        <a:bodyPr/>
        <a:lstStyle/>
        <a:p>
          <a:endParaRPr lang="en-US"/>
        </a:p>
      </dgm:t>
    </dgm:pt>
    <dgm:pt modelId="{7951676F-5F92-4603-99A0-6F7AE63B4437}" type="sibTrans" cxnId="{D36443A0-2134-487D-A77F-AEC7DADD0806}">
      <dgm:prSet/>
      <dgm:spPr/>
      <dgm:t>
        <a:bodyPr/>
        <a:lstStyle/>
        <a:p>
          <a:endParaRPr lang="en-US"/>
        </a:p>
      </dgm:t>
    </dgm:pt>
    <dgm:pt modelId="{63E67A64-555D-4257-9B6C-D6F5EE44AE78}">
      <dgm:prSet/>
      <dgm:spPr/>
      <dgm:t>
        <a:bodyPr/>
        <a:lstStyle/>
        <a:p>
          <a:pPr>
            <a:buFont typeface="Arial" panose="020B0604020202020204" pitchFamily="34" charset="0"/>
            <a:buChar char="•"/>
          </a:pPr>
          <a:r>
            <a:rPr lang="en-US" b="0" i="0" u="none">
              <a:latin typeface="Figtree"/>
            </a:rPr>
            <a:t>Solicit provider feedback on desired training topics and host at least one prioritized training topic each quarter in 2024, through the Behavioral Health Subcommittee.</a:t>
          </a:r>
          <a:r>
            <a:rPr lang="en-US" b="0" i="0">
              <a:latin typeface="Figtree"/>
            </a:rPr>
            <a:t>​</a:t>
          </a:r>
        </a:p>
      </dgm:t>
    </dgm:pt>
    <dgm:pt modelId="{A1813CE7-61B4-4B12-9888-A47E931014FD}" type="parTrans" cxnId="{FDA3D520-5A89-4A82-A983-423786A9D453}">
      <dgm:prSet/>
      <dgm:spPr/>
      <dgm:t>
        <a:bodyPr/>
        <a:lstStyle/>
        <a:p>
          <a:endParaRPr lang="en-US"/>
        </a:p>
      </dgm:t>
    </dgm:pt>
    <dgm:pt modelId="{C5982CF6-DD10-4D1F-8C43-B4BDC6B19529}" type="sibTrans" cxnId="{FDA3D520-5A89-4A82-A983-423786A9D453}">
      <dgm:prSet/>
      <dgm:spPr/>
      <dgm:t>
        <a:bodyPr/>
        <a:lstStyle/>
        <a:p>
          <a:endParaRPr lang="en-US"/>
        </a:p>
      </dgm:t>
    </dgm:pt>
    <dgm:pt modelId="{E068999D-84D7-4E54-8983-2841FF3D2599}">
      <dgm:prSet/>
      <dgm:spPr/>
      <dgm:t>
        <a:bodyPr/>
        <a:lstStyle/>
        <a:p>
          <a:pPr rtl="0">
            <a:buFont typeface="Arial" panose="020B0604020202020204" pitchFamily="34" charset="0"/>
            <a:buChar char="•"/>
          </a:pPr>
          <a:r>
            <a:rPr lang="en-US" b="0" i="0" u="none">
              <a:latin typeface="Figtree"/>
            </a:rPr>
            <a:t>Incentivize provider engagement in trainings designed to enhance social emotional services for young children. Train at least 5 providers through Social Emotional Workforce Development Incentive Program by the end of Q4 2024</a:t>
          </a:r>
        </a:p>
      </dgm:t>
    </dgm:pt>
    <dgm:pt modelId="{3FA827BA-0C8F-45E7-9F82-3030131E2A9B}" type="parTrans" cxnId="{80B40F90-0508-4E45-A174-6CA8FA65A015}">
      <dgm:prSet/>
      <dgm:spPr/>
      <dgm:t>
        <a:bodyPr/>
        <a:lstStyle/>
        <a:p>
          <a:endParaRPr lang="en-US"/>
        </a:p>
      </dgm:t>
    </dgm:pt>
    <dgm:pt modelId="{CCBB7A23-3FB8-43C1-A928-86152A46E2C5}" type="sibTrans" cxnId="{80B40F90-0508-4E45-A174-6CA8FA65A015}">
      <dgm:prSet/>
      <dgm:spPr/>
      <dgm:t>
        <a:bodyPr/>
        <a:lstStyle/>
        <a:p>
          <a:endParaRPr lang="en-US"/>
        </a:p>
      </dgm:t>
    </dgm:pt>
    <dgm:pt modelId="{EFE41391-9060-4818-9D82-4A5798D9CCC4}" type="pres">
      <dgm:prSet presAssocID="{BCA0E070-86B6-4F83-A1CB-51623E814294}" presName="diagram" presStyleCnt="0">
        <dgm:presLayoutVars>
          <dgm:dir/>
          <dgm:resizeHandles val="exact"/>
        </dgm:presLayoutVars>
      </dgm:prSet>
      <dgm:spPr/>
    </dgm:pt>
    <dgm:pt modelId="{F718A263-D8F0-4889-ACDF-D26C22405E53}" type="pres">
      <dgm:prSet presAssocID="{25C22E0F-0F5A-4EDB-9D4E-A62BA8D5A2F0}" presName="node" presStyleLbl="node1" presStyleIdx="0" presStyleCnt="3">
        <dgm:presLayoutVars>
          <dgm:bulletEnabled val="1"/>
        </dgm:presLayoutVars>
      </dgm:prSet>
      <dgm:spPr/>
    </dgm:pt>
    <dgm:pt modelId="{33E1D7D3-4F50-4F1F-8593-4C1DCFCCEDAF}" type="pres">
      <dgm:prSet presAssocID="{7951676F-5F92-4603-99A0-6F7AE63B4437}" presName="sibTrans" presStyleCnt="0"/>
      <dgm:spPr/>
    </dgm:pt>
    <dgm:pt modelId="{6BA1A658-493C-41A6-A3B1-C82D2533B0F8}" type="pres">
      <dgm:prSet presAssocID="{63E67A64-555D-4257-9B6C-D6F5EE44AE78}" presName="node" presStyleLbl="node1" presStyleIdx="1" presStyleCnt="3">
        <dgm:presLayoutVars>
          <dgm:bulletEnabled val="1"/>
        </dgm:presLayoutVars>
      </dgm:prSet>
      <dgm:spPr/>
    </dgm:pt>
    <dgm:pt modelId="{9527A903-BC86-43D7-B9B8-6D04B7F16A03}" type="pres">
      <dgm:prSet presAssocID="{C5982CF6-DD10-4D1F-8C43-B4BDC6B19529}" presName="sibTrans" presStyleCnt="0"/>
      <dgm:spPr/>
    </dgm:pt>
    <dgm:pt modelId="{FB3B29E8-D851-4ADF-AE22-A5629E567895}" type="pres">
      <dgm:prSet presAssocID="{E068999D-84D7-4E54-8983-2841FF3D2599}" presName="node" presStyleLbl="node1" presStyleIdx="2" presStyleCnt="3">
        <dgm:presLayoutVars>
          <dgm:bulletEnabled val="1"/>
        </dgm:presLayoutVars>
      </dgm:prSet>
      <dgm:spPr/>
    </dgm:pt>
  </dgm:ptLst>
  <dgm:cxnLst>
    <dgm:cxn modelId="{FDA3D520-5A89-4A82-A983-423786A9D453}" srcId="{BCA0E070-86B6-4F83-A1CB-51623E814294}" destId="{63E67A64-555D-4257-9B6C-D6F5EE44AE78}" srcOrd="1" destOrd="0" parTransId="{A1813CE7-61B4-4B12-9888-A47E931014FD}" sibTransId="{C5982CF6-DD10-4D1F-8C43-B4BDC6B19529}"/>
    <dgm:cxn modelId="{DC22FF23-CA3D-4652-A0A3-4CBD3AE663AF}" type="presOf" srcId="{BCA0E070-86B6-4F83-A1CB-51623E814294}" destId="{EFE41391-9060-4818-9D82-4A5798D9CCC4}" srcOrd="0" destOrd="0" presId="urn:microsoft.com/office/officeart/2005/8/layout/default"/>
    <dgm:cxn modelId="{F9B6BC46-EB47-4F3D-8672-3BAC4257F7D0}" type="presOf" srcId="{25C22E0F-0F5A-4EDB-9D4E-A62BA8D5A2F0}" destId="{F718A263-D8F0-4889-ACDF-D26C22405E53}" srcOrd="0" destOrd="0" presId="urn:microsoft.com/office/officeart/2005/8/layout/default"/>
    <dgm:cxn modelId="{80B40F90-0508-4E45-A174-6CA8FA65A015}" srcId="{BCA0E070-86B6-4F83-A1CB-51623E814294}" destId="{E068999D-84D7-4E54-8983-2841FF3D2599}" srcOrd="2" destOrd="0" parTransId="{3FA827BA-0C8F-45E7-9F82-3030131E2A9B}" sibTransId="{CCBB7A23-3FB8-43C1-A928-86152A46E2C5}"/>
    <dgm:cxn modelId="{D36443A0-2134-487D-A77F-AEC7DADD0806}" srcId="{BCA0E070-86B6-4F83-A1CB-51623E814294}" destId="{25C22E0F-0F5A-4EDB-9D4E-A62BA8D5A2F0}" srcOrd="0" destOrd="0" parTransId="{E84594F9-C868-42B8-BAF7-9020E0AE53B1}" sibTransId="{7951676F-5F92-4603-99A0-6F7AE63B4437}"/>
    <dgm:cxn modelId="{15807CDA-BBDA-47FA-B4BA-064DA04C8191}" type="presOf" srcId="{63E67A64-555D-4257-9B6C-D6F5EE44AE78}" destId="{6BA1A658-493C-41A6-A3B1-C82D2533B0F8}" srcOrd="0" destOrd="0" presId="urn:microsoft.com/office/officeart/2005/8/layout/default"/>
    <dgm:cxn modelId="{C05C02F2-3721-4BE8-B8B3-0687D99EE5A4}" type="presOf" srcId="{E068999D-84D7-4E54-8983-2841FF3D2599}" destId="{FB3B29E8-D851-4ADF-AE22-A5629E567895}" srcOrd="0" destOrd="0" presId="urn:microsoft.com/office/officeart/2005/8/layout/default"/>
    <dgm:cxn modelId="{390A615E-E7AA-4504-BFF0-767513486278}" type="presParOf" srcId="{EFE41391-9060-4818-9D82-4A5798D9CCC4}" destId="{F718A263-D8F0-4889-ACDF-D26C22405E53}" srcOrd="0" destOrd="0" presId="urn:microsoft.com/office/officeart/2005/8/layout/default"/>
    <dgm:cxn modelId="{6512A352-0521-4D00-9397-82C6DA73F81D}" type="presParOf" srcId="{EFE41391-9060-4818-9D82-4A5798D9CCC4}" destId="{33E1D7D3-4F50-4F1F-8593-4C1DCFCCEDAF}" srcOrd="1" destOrd="0" presId="urn:microsoft.com/office/officeart/2005/8/layout/default"/>
    <dgm:cxn modelId="{534B9395-7E73-42A0-A106-902884116FDC}" type="presParOf" srcId="{EFE41391-9060-4818-9D82-4A5798D9CCC4}" destId="{6BA1A658-493C-41A6-A3B1-C82D2533B0F8}" srcOrd="2" destOrd="0" presId="urn:microsoft.com/office/officeart/2005/8/layout/default"/>
    <dgm:cxn modelId="{D0E3030F-CBF7-4941-9722-CB63A72F2FBA}" type="presParOf" srcId="{EFE41391-9060-4818-9D82-4A5798D9CCC4}" destId="{9527A903-BC86-43D7-B9B8-6D04B7F16A03}" srcOrd="3" destOrd="0" presId="urn:microsoft.com/office/officeart/2005/8/layout/default"/>
    <dgm:cxn modelId="{C6D7CD87-DA8F-45A3-A8BE-9DA1182CA536}" type="presParOf" srcId="{EFE41391-9060-4818-9D82-4A5798D9CCC4}" destId="{FB3B29E8-D851-4ADF-AE22-A5629E567895}"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4.xml><?xml version="1.0" encoding="utf-8"?>
<dgm:dataModel xmlns:dgm="http://schemas.openxmlformats.org/drawingml/2006/diagram" xmlns:a="http://schemas.openxmlformats.org/drawingml/2006/main">
  <dgm:ptLst>
    <dgm:pt modelId="{BCA0E070-86B6-4F83-A1CB-51623E814294}" type="doc">
      <dgm:prSet loTypeId="urn:microsoft.com/office/officeart/2005/8/layout/default" loCatId="list" qsTypeId="urn:microsoft.com/office/officeart/2005/8/quickstyle/simple1" qsCatId="simple" csTypeId="urn:microsoft.com/office/officeart/2005/8/colors/accent0_3" csCatId="mainScheme" phldr="1"/>
      <dgm:spPr/>
      <dgm:t>
        <a:bodyPr/>
        <a:lstStyle/>
        <a:p>
          <a:endParaRPr lang="en-US"/>
        </a:p>
      </dgm:t>
    </dgm:pt>
    <dgm:pt modelId="{E1C96025-2E37-48C4-B946-AC043D4CE0C2}">
      <dgm:prSet/>
      <dgm:spPr/>
      <dgm:t>
        <a:bodyPr/>
        <a:lstStyle/>
        <a:p>
          <a:pPr>
            <a:buFont typeface="Arial" panose="020B0604020202020204" pitchFamily="34" charset="0"/>
            <a:buChar char="•"/>
          </a:pPr>
          <a:r>
            <a:rPr lang="en-US" b="0" i="0" u="none">
              <a:latin typeface="Figtree" pitchFamily="2" charset="0"/>
            </a:rPr>
            <a:t>Increase number of behavioral health providers with REAL+D and SOGI data by 50% in 2024</a:t>
          </a:r>
          <a:r>
            <a:rPr lang="en-US" b="0" i="0">
              <a:latin typeface="Figtree" pitchFamily="2" charset="0"/>
            </a:rPr>
            <a:t>​</a:t>
          </a:r>
        </a:p>
      </dgm:t>
    </dgm:pt>
    <dgm:pt modelId="{6E685112-88CD-4022-A59B-F4E231A7C909}" type="parTrans" cxnId="{C773C56E-0E58-4CE0-B6FE-C80BCEDB49C7}">
      <dgm:prSet/>
      <dgm:spPr/>
      <dgm:t>
        <a:bodyPr/>
        <a:lstStyle/>
        <a:p>
          <a:endParaRPr lang="en-US"/>
        </a:p>
      </dgm:t>
    </dgm:pt>
    <dgm:pt modelId="{CA931BBE-ECC1-4D1A-87F8-87843D223604}" type="sibTrans" cxnId="{C773C56E-0E58-4CE0-B6FE-C80BCEDB49C7}">
      <dgm:prSet/>
      <dgm:spPr/>
      <dgm:t>
        <a:bodyPr/>
        <a:lstStyle/>
        <a:p>
          <a:endParaRPr lang="en-US"/>
        </a:p>
      </dgm:t>
    </dgm:pt>
    <dgm:pt modelId="{B26C0057-1FA2-41E2-81E4-1AB2B49EAAD9}">
      <dgm:prSet/>
      <dgm:spPr/>
      <dgm:t>
        <a:bodyPr/>
        <a:lstStyle/>
        <a:p>
          <a:pPr>
            <a:buFont typeface="Arial" panose="020B0604020202020204" pitchFamily="34" charset="0"/>
            <a:buChar char="•"/>
          </a:pPr>
          <a:r>
            <a:rPr lang="en-US" b="0" i="0" u="none">
              <a:latin typeface="Figtree" pitchFamily="2" charset="0"/>
            </a:rPr>
            <a:t>Develop consent process for UHA to obtain contracted behavioral health provider’s demographic question responses provided in Healthcare Workforce Reporting Survey issued by licensure boards by Q2 2024</a:t>
          </a:r>
          <a:r>
            <a:rPr lang="en-US" b="0" i="0">
              <a:latin typeface="Figtree" pitchFamily="2" charset="0"/>
            </a:rPr>
            <a:t>​</a:t>
          </a:r>
        </a:p>
      </dgm:t>
    </dgm:pt>
    <dgm:pt modelId="{9A42468B-6413-4E0B-AD0B-9C476A205BF8}" type="parTrans" cxnId="{18360014-77FE-49D4-8C56-D0799A700E4E}">
      <dgm:prSet/>
      <dgm:spPr/>
      <dgm:t>
        <a:bodyPr/>
        <a:lstStyle/>
        <a:p>
          <a:endParaRPr lang="en-US"/>
        </a:p>
      </dgm:t>
    </dgm:pt>
    <dgm:pt modelId="{266E73E3-6A7A-404C-AF55-8E9FF2234059}" type="sibTrans" cxnId="{18360014-77FE-49D4-8C56-D0799A700E4E}">
      <dgm:prSet/>
      <dgm:spPr/>
      <dgm:t>
        <a:bodyPr/>
        <a:lstStyle/>
        <a:p>
          <a:endParaRPr lang="en-US"/>
        </a:p>
      </dgm:t>
    </dgm:pt>
    <dgm:pt modelId="{A0D4F76B-4281-470C-916C-BE46C20D408E}">
      <dgm:prSet/>
      <dgm:spPr/>
      <dgm:t>
        <a:bodyPr/>
        <a:lstStyle/>
        <a:p>
          <a:pPr>
            <a:buFont typeface="Arial" panose="020B0604020202020204" pitchFamily="34" charset="0"/>
            <a:buChar char="•"/>
          </a:pPr>
          <a:r>
            <a:rPr lang="en-US" b="0" i="0" u="none">
              <a:latin typeface="Figtree" pitchFamily="2" charset="0"/>
            </a:rPr>
            <a:t>Conduct biannual assessment of contracted behavioral health provider’s REAL+D &amp; SOGI data beginning Q2 2024</a:t>
          </a:r>
          <a:r>
            <a:rPr lang="en-US" b="0" i="0">
              <a:latin typeface="Figtree" pitchFamily="2" charset="0"/>
            </a:rPr>
            <a:t>​</a:t>
          </a:r>
        </a:p>
      </dgm:t>
    </dgm:pt>
    <dgm:pt modelId="{97027253-D4BE-461C-8698-C76FBCBCAB96}" type="parTrans" cxnId="{BF264346-8A2D-451B-8950-5F55AD00ACD6}">
      <dgm:prSet/>
      <dgm:spPr/>
      <dgm:t>
        <a:bodyPr/>
        <a:lstStyle/>
        <a:p>
          <a:endParaRPr lang="en-US"/>
        </a:p>
      </dgm:t>
    </dgm:pt>
    <dgm:pt modelId="{9A9A7B2B-182E-4FAA-B12F-1104DC1FC24A}" type="sibTrans" cxnId="{BF264346-8A2D-451B-8950-5F55AD00ACD6}">
      <dgm:prSet/>
      <dgm:spPr/>
      <dgm:t>
        <a:bodyPr/>
        <a:lstStyle/>
        <a:p>
          <a:endParaRPr lang="en-US"/>
        </a:p>
      </dgm:t>
    </dgm:pt>
    <dgm:pt modelId="{3BCC605B-C80A-4EC9-A0C1-1E6400A1E624}">
      <dgm:prSet/>
      <dgm:spPr/>
      <dgm:t>
        <a:bodyPr/>
        <a:lstStyle/>
        <a:p>
          <a:pPr>
            <a:buFont typeface="Arial" panose="020B0604020202020204" pitchFamily="34" charset="0"/>
            <a:buChar char="•"/>
          </a:pPr>
          <a:r>
            <a:rPr lang="en-US" b="0" i="0" u="none">
              <a:latin typeface="Figtree" pitchFamily="2" charset="0"/>
            </a:rPr>
            <a:t>Evaluate cultural and linguistic responsiveness of contracted behavioral health provider panel by comparing provider to member demographics, report findings to the Behavioral Health Subcommittee by Q4 2024</a:t>
          </a:r>
          <a:endParaRPr lang="en-US" b="0" i="0">
            <a:latin typeface="Figtree" pitchFamily="2" charset="0"/>
          </a:endParaRPr>
        </a:p>
      </dgm:t>
    </dgm:pt>
    <dgm:pt modelId="{A4375C0A-5FD8-4EDE-A780-7015F34D7454}" type="parTrans" cxnId="{ACF1AB51-D89B-4C1D-9944-AF7C458ABAC5}">
      <dgm:prSet/>
      <dgm:spPr/>
      <dgm:t>
        <a:bodyPr/>
        <a:lstStyle/>
        <a:p>
          <a:endParaRPr lang="en-US"/>
        </a:p>
      </dgm:t>
    </dgm:pt>
    <dgm:pt modelId="{97BA0971-27FF-4301-875D-5A562AC89A2A}" type="sibTrans" cxnId="{ACF1AB51-D89B-4C1D-9944-AF7C458ABAC5}">
      <dgm:prSet/>
      <dgm:spPr/>
      <dgm:t>
        <a:bodyPr/>
        <a:lstStyle/>
        <a:p>
          <a:endParaRPr lang="en-US"/>
        </a:p>
      </dgm:t>
    </dgm:pt>
    <dgm:pt modelId="{EFE41391-9060-4818-9D82-4A5798D9CCC4}" type="pres">
      <dgm:prSet presAssocID="{BCA0E070-86B6-4F83-A1CB-51623E814294}" presName="diagram" presStyleCnt="0">
        <dgm:presLayoutVars>
          <dgm:dir/>
          <dgm:resizeHandles val="exact"/>
        </dgm:presLayoutVars>
      </dgm:prSet>
      <dgm:spPr/>
    </dgm:pt>
    <dgm:pt modelId="{294F7A83-628B-4A59-B5B2-B0426D0F8481}" type="pres">
      <dgm:prSet presAssocID="{E1C96025-2E37-48C4-B946-AC043D4CE0C2}" presName="node" presStyleLbl="node1" presStyleIdx="0" presStyleCnt="4">
        <dgm:presLayoutVars>
          <dgm:bulletEnabled val="1"/>
        </dgm:presLayoutVars>
      </dgm:prSet>
      <dgm:spPr/>
    </dgm:pt>
    <dgm:pt modelId="{4F57CF3F-EC65-4EF6-ABF3-4BFF128F77C3}" type="pres">
      <dgm:prSet presAssocID="{CA931BBE-ECC1-4D1A-87F8-87843D223604}" presName="sibTrans" presStyleCnt="0"/>
      <dgm:spPr/>
    </dgm:pt>
    <dgm:pt modelId="{2C1FE377-D717-4964-8615-AB1025E11E67}" type="pres">
      <dgm:prSet presAssocID="{B26C0057-1FA2-41E2-81E4-1AB2B49EAAD9}" presName="node" presStyleLbl="node1" presStyleIdx="1" presStyleCnt="4">
        <dgm:presLayoutVars>
          <dgm:bulletEnabled val="1"/>
        </dgm:presLayoutVars>
      </dgm:prSet>
      <dgm:spPr/>
    </dgm:pt>
    <dgm:pt modelId="{8BA35F8E-0E06-4336-8745-F268E5C93EBC}" type="pres">
      <dgm:prSet presAssocID="{266E73E3-6A7A-404C-AF55-8E9FF2234059}" presName="sibTrans" presStyleCnt="0"/>
      <dgm:spPr/>
    </dgm:pt>
    <dgm:pt modelId="{608913DC-3BF7-4FE9-A378-2FCA5E26E625}" type="pres">
      <dgm:prSet presAssocID="{A0D4F76B-4281-470C-916C-BE46C20D408E}" presName="node" presStyleLbl="node1" presStyleIdx="2" presStyleCnt="4">
        <dgm:presLayoutVars>
          <dgm:bulletEnabled val="1"/>
        </dgm:presLayoutVars>
      </dgm:prSet>
      <dgm:spPr/>
    </dgm:pt>
    <dgm:pt modelId="{6BB01F65-5CBD-47D4-AF09-2E6B65D68BA8}" type="pres">
      <dgm:prSet presAssocID="{9A9A7B2B-182E-4FAA-B12F-1104DC1FC24A}" presName="sibTrans" presStyleCnt="0"/>
      <dgm:spPr/>
    </dgm:pt>
    <dgm:pt modelId="{A4E0BD6E-D7CA-4DC5-A781-E683057DFC9F}" type="pres">
      <dgm:prSet presAssocID="{3BCC605B-C80A-4EC9-A0C1-1E6400A1E624}" presName="node" presStyleLbl="node1" presStyleIdx="3" presStyleCnt="4">
        <dgm:presLayoutVars>
          <dgm:bulletEnabled val="1"/>
        </dgm:presLayoutVars>
      </dgm:prSet>
      <dgm:spPr/>
    </dgm:pt>
  </dgm:ptLst>
  <dgm:cxnLst>
    <dgm:cxn modelId="{18360014-77FE-49D4-8C56-D0799A700E4E}" srcId="{BCA0E070-86B6-4F83-A1CB-51623E814294}" destId="{B26C0057-1FA2-41E2-81E4-1AB2B49EAAD9}" srcOrd="1" destOrd="0" parTransId="{9A42468B-6413-4E0B-AD0B-9C476A205BF8}" sibTransId="{266E73E3-6A7A-404C-AF55-8E9FF2234059}"/>
    <dgm:cxn modelId="{DC22FF23-CA3D-4652-A0A3-4CBD3AE663AF}" type="presOf" srcId="{BCA0E070-86B6-4F83-A1CB-51623E814294}" destId="{EFE41391-9060-4818-9D82-4A5798D9CCC4}" srcOrd="0" destOrd="0" presId="urn:microsoft.com/office/officeart/2005/8/layout/default"/>
    <dgm:cxn modelId="{FEBBF13E-7B76-4BBA-9971-9A41E5DCA415}" type="presOf" srcId="{E1C96025-2E37-48C4-B946-AC043D4CE0C2}" destId="{294F7A83-628B-4A59-B5B2-B0426D0F8481}" srcOrd="0" destOrd="0" presId="urn:microsoft.com/office/officeart/2005/8/layout/default"/>
    <dgm:cxn modelId="{BF264346-8A2D-451B-8950-5F55AD00ACD6}" srcId="{BCA0E070-86B6-4F83-A1CB-51623E814294}" destId="{A0D4F76B-4281-470C-916C-BE46C20D408E}" srcOrd="2" destOrd="0" parTransId="{97027253-D4BE-461C-8698-C76FBCBCAB96}" sibTransId="{9A9A7B2B-182E-4FAA-B12F-1104DC1FC24A}"/>
    <dgm:cxn modelId="{C773C56E-0E58-4CE0-B6FE-C80BCEDB49C7}" srcId="{BCA0E070-86B6-4F83-A1CB-51623E814294}" destId="{E1C96025-2E37-48C4-B946-AC043D4CE0C2}" srcOrd="0" destOrd="0" parTransId="{6E685112-88CD-4022-A59B-F4E231A7C909}" sibTransId="{CA931BBE-ECC1-4D1A-87F8-87843D223604}"/>
    <dgm:cxn modelId="{ACF1AB51-D89B-4C1D-9944-AF7C458ABAC5}" srcId="{BCA0E070-86B6-4F83-A1CB-51623E814294}" destId="{3BCC605B-C80A-4EC9-A0C1-1E6400A1E624}" srcOrd="3" destOrd="0" parTransId="{A4375C0A-5FD8-4EDE-A780-7015F34D7454}" sibTransId="{97BA0971-27FF-4301-875D-5A562AC89A2A}"/>
    <dgm:cxn modelId="{7D806BC0-361F-47CE-BFDE-ACA26D7AA255}" type="presOf" srcId="{B26C0057-1FA2-41E2-81E4-1AB2B49EAAD9}" destId="{2C1FE377-D717-4964-8615-AB1025E11E67}" srcOrd="0" destOrd="0" presId="urn:microsoft.com/office/officeart/2005/8/layout/default"/>
    <dgm:cxn modelId="{F3D45BC6-93E4-4026-84DA-425002B82D44}" type="presOf" srcId="{3BCC605B-C80A-4EC9-A0C1-1E6400A1E624}" destId="{A4E0BD6E-D7CA-4DC5-A781-E683057DFC9F}" srcOrd="0" destOrd="0" presId="urn:microsoft.com/office/officeart/2005/8/layout/default"/>
    <dgm:cxn modelId="{C73505FA-59F3-456D-B5A2-54BCC6EEB319}" type="presOf" srcId="{A0D4F76B-4281-470C-916C-BE46C20D408E}" destId="{608913DC-3BF7-4FE9-A378-2FCA5E26E625}" srcOrd="0" destOrd="0" presId="urn:microsoft.com/office/officeart/2005/8/layout/default"/>
    <dgm:cxn modelId="{FEF45791-8378-4683-902A-152C32030C85}" type="presParOf" srcId="{EFE41391-9060-4818-9D82-4A5798D9CCC4}" destId="{294F7A83-628B-4A59-B5B2-B0426D0F8481}" srcOrd="0" destOrd="0" presId="urn:microsoft.com/office/officeart/2005/8/layout/default"/>
    <dgm:cxn modelId="{06C44CF4-7E42-4E9E-A4EB-D89A9594BBD4}" type="presParOf" srcId="{EFE41391-9060-4818-9D82-4A5798D9CCC4}" destId="{4F57CF3F-EC65-4EF6-ABF3-4BFF128F77C3}" srcOrd="1" destOrd="0" presId="urn:microsoft.com/office/officeart/2005/8/layout/default"/>
    <dgm:cxn modelId="{44E4A465-2665-421C-8977-51276794B39B}" type="presParOf" srcId="{EFE41391-9060-4818-9D82-4A5798D9CCC4}" destId="{2C1FE377-D717-4964-8615-AB1025E11E67}" srcOrd="2" destOrd="0" presId="urn:microsoft.com/office/officeart/2005/8/layout/default"/>
    <dgm:cxn modelId="{FCFE7A76-3672-4F00-90C1-984406FF32DC}" type="presParOf" srcId="{EFE41391-9060-4818-9D82-4A5798D9CCC4}" destId="{8BA35F8E-0E06-4336-8745-F268E5C93EBC}" srcOrd="3" destOrd="0" presId="urn:microsoft.com/office/officeart/2005/8/layout/default"/>
    <dgm:cxn modelId="{E703B0CD-8824-4A59-947A-3232134448F7}" type="presParOf" srcId="{EFE41391-9060-4818-9D82-4A5798D9CCC4}" destId="{608913DC-3BF7-4FE9-A378-2FCA5E26E625}" srcOrd="4" destOrd="0" presId="urn:microsoft.com/office/officeart/2005/8/layout/default"/>
    <dgm:cxn modelId="{DB827711-DA9D-402A-A011-A5F1D0CF2DFE}" type="presParOf" srcId="{EFE41391-9060-4818-9D82-4A5798D9CCC4}" destId="{6BB01F65-5CBD-47D4-AF09-2E6B65D68BA8}" srcOrd="5" destOrd="0" presId="urn:microsoft.com/office/officeart/2005/8/layout/default"/>
    <dgm:cxn modelId="{73C48DAA-8B65-47AA-AC9C-B542E06BBF11}" type="presParOf" srcId="{EFE41391-9060-4818-9D82-4A5798D9CCC4}" destId="{A4E0BD6E-D7CA-4DC5-A781-E683057DFC9F}" srcOrd="6"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5.xml><?xml version="1.0" encoding="utf-8"?>
<dgm:dataModel xmlns:dgm="http://schemas.openxmlformats.org/drawingml/2006/diagram" xmlns:a="http://schemas.openxmlformats.org/drawingml/2006/main">
  <dgm:ptLst>
    <dgm:pt modelId="{4E230B1C-80BF-4AB9-AFEA-07D0FD847330}"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F7522427-2D30-44E4-ACCB-BEBCEE7E0B14}">
      <dgm:prSet/>
      <dgm:spPr/>
      <dgm:t>
        <a:bodyPr/>
        <a:lstStyle/>
        <a:p>
          <a:pPr algn="ctr"/>
          <a:r>
            <a:rPr lang="en-US" b="0" i="0">
              <a:solidFill>
                <a:schemeClr val="bg1"/>
              </a:solidFill>
              <a:latin typeface="Bitter"/>
            </a:rPr>
            <a:t>Self-reported data from Access to Care Survey of Quarter 3 2024</a:t>
          </a:r>
          <a:endParaRPr lang="en-US">
            <a:solidFill>
              <a:schemeClr val="bg1"/>
            </a:solidFill>
            <a:latin typeface="Bitter"/>
          </a:endParaRPr>
        </a:p>
      </dgm:t>
    </dgm:pt>
    <dgm:pt modelId="{9A62BDA5-D806-4DD0-94C9-EF22E0039F1A}" type="parTrans" cxnId="{42685F37-ED85-492E-8463-64E5CE498C29}">
      <dgm:prSet/>
      <dgm:spPr/>
      <dgm:t>
        <a:bodyPr/>
        <a:lstStyle/>
        <a:p>
          <a:endParaRPr lang="en-US"/>
        </a:p>
      </dgm:t>
    </dgm:pt>
    <dgm:pt modelId="{C3E713F1-EFC4-4152-A25A-60B3BFB5B081}" type="sibTrans" cxnId="{42685F37-ED85-492E-8463-64E5CE498C29}">
      <dgm:prSet/>
      <dgm:spPr/>
      <dgm:t>
        <a:bodyPr/>
        <a:lstStyle/>
        <a:p>
          <a:endParaRPr lang="en-US"/>
        </a:p>
      </dgm:t>
    </dgm:pt>
    <dgm:pt modelId="{656952F1-E355-425B-BFBD-86FBFEDAB2F5}" type="pres">
      <dgm:prSet presAssocID="{4E230B1C-80BF-4AB9-AFEA-07D0FD847330}" presName="linear" presStyleCnt="0">
        <dgm:presLayoutVars>
          <dgm:animLvl val="lvl"/>
          <dgm:resizeHandles val="exact"/>
        </dgm:presLayoutVars>
      </dgm:prSet>
      <dgm:spPr/>
    </dgm:pt>
    <dgm:pt modelId="{1697AFCB-EDA2-49D1-8851-A39B0648C065}" type="pres">
      <dgm:prSet presAssocID="{F7522427-2D30-44E4-ACCB-BEBCEE7E0B14}" presName="parentText" presStyleLbl="node1" presStyleIdx="0" presStyleCnt="1">
        <dgm:presLayoutVars>
          <dgm:chMax val="0"/>
          <dgm:bulletEnabled val="1"/>
        </dgm:presLayoutVars>
      </dgm:prSet>
      <dgm:spPr/>
    </dgm:pt>
  </dgm:ptLst>
  <dgm:cxnLst>
    <dgm:cxn modelId="{42685F37-ED85-492E-8463-64E5CE498C29}" srcId="{4E230B1C-80BF-4AB9-AFEA-07D0FD847330}" destId="{F7522427-2D30-44E4-ACCB-BEBCEE7E0B14}" srcOrd="0" destOrd="0" parTransId="{9A62BDA5-D806-4DD0-94C9-EF22E0039F1A}" sibTransId="{C3E713F1-EFC4-4152-A25A-60B3BFB5B081}"/>
    <dgm:cxn modelId="{5FED7E7E-743C-45EA-810E-38FEBC30DBB6}" type="presOf" srcId="{F7522427-2D30-44E4-ACCB-BEBCEE7E0B14}" destId="{1697AFCB-EDA2-49D1-8851-A39B0648C065}" srcOrd="0" destOrd="0" presId="urn:microsoft.com/office/officeart/2005/8/layout/vList2"/>
    <dgm:cxn modelId="{335CF5DC-13FA-45B3-A403-6482F7F5FA78}" type="presOf" srcId="{4E230B1C-80BF-4AB9-AFEA-07D0FD847330}" destId="{656952F1-E355-425B-BFBD-86FBFEDAB2F5}" srcOrd="0" destOrd="0" presId="urn:microsoft.com/office/officeart/2005/8/layout/vList2"/>
    <dgm:cxn modelId="{AEDAEFDE-D835-466A-8999-903F8FE7FCBE}" type="presParOf" srcId="{656952F1-E355-425B-BFBD-86FBFEDAB2F5}" destId="{1697AFCB-EDA2-49D1-8851-A39B0648C065}"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6.xml><?xml version="1.0" encoding="utf-8"?>
<dgm:dataModel xmlns:dgm="http://schemas.openxmlformats.org/drawingml/2006/diagram" xmlns:a="http://schemas.openxmlformats.org/drawingml/2006/main">
  <dgm:ptLst>
    <dgm:pt modelId="{4E230B1C-80BF-4AB9-AFEA-07D0FD847330}"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F7522427-2D30-44E4-ACCB-BEBCEE7E0B14}">
      <dgm:prSet custT="1"/>
      <dgm:spPr/>
      <dgm:t>
        <a:bodyPr/>
        <a:lstStyle/>
        <a:p>
          <a:pPr algn="ctr"/>
          <a:r>
            <a:rPr lang="en-US" sz="1200" b="1">
              <a:solidFill>
                <a:schemeClr val="bg1"/>
              </a:solidFill>
              <a:latin typeface="Bitter"/>
            </a:rPr>
            <a:t>Transformation Quality Strategy Data:</a:t>
          </a:r>
          <a:r>
            <a:rPr lang="en-US" sz="1200">
              <a:solidFill>
                <a:schemeClr val="bg1"/>
              </a:solidFill>
              <a:latin typeface="Bitter"/>
            </a:rPr>
            <a:t> CLAS HECR Graph 1 demonstrates that the highest proportion of members with interpreter needs are Hispanic members and those in the Unknown race group.</a:t>
          </a:r>
        </a:p>
      </dgm:t>
    </dgm:pt>
    <dgm:pt modelId="{9A62BDA5-D806-4DD0-94C9-EF22E0039F1A}" type="parTrans" cxnId="{42685F37-ED85-492E-8463-64E5CE498C29}">
      <dgm:prSet/>
      <dgm:spPr/>
      <dgm:t>
        <a:bodyPr/>
        <a:lstStyle/>
        <a:p>
          <a:endParaRPr lang="en-US"/>
        </a:p>
      </dgm:t>
    </dgm:pt>
    <dgm:pt modelId="{C3E713F1-EFC4-4152-A25A-60B3BFB5B081}" type="sibTrans" cxnId="{42685F37-ED85-492E-8463-64E5CE498C29}">
      <dgm:prSet/>
      <dgm:spPr/>
      <dgm:t>
        <a:bodyPr/>
        <a:lstStyle/>
        <a:p>
          <a:endParaRPr lang="en-US"/>
        </a:p>
      </dgm:t>
    </dgm:pt>
    <dgm:pt modelId="{656952F1-E355-425B-BFBD-86FBFEDAB2F5}" type="pres">
      <dgm:prSet presAssocID="{4E230B1C-80BF-4AB9-AFEA-07D0FD847330}" presName="linear" presStyleCnt="0">
        <dgm:presLayoutVars>
          <dgm:animLvl val="lvl"/>
          <dgm:resizeHandles val="exact"/>
        </dgm:presLayoutVars>
      </dgm:prSet>
      <dgm:spPr/>
    </dgm:pt>
    <dgm:pt modelId="{F668039E-5B22-4E7E-8D21-CE04564B3ED4}" type="pres">
      <dgm:prSet presAssocID="{F7522427-2D30-44E4-ACCB-BEBCEE7E0B14}" presName="parentText" presStyleLbl="node1" presStyleIdx="0" presStyleCnt="1">
        <dgm:presLayoutVars>
          <dgm:chMax val="0"/>
          <dgm:bulletEnabled val="1"/>
        </dgm:presLayoutVars>
      </dgm:prSet>
      <dgm:spPr/>
    </dgm:pt>
  </dgm:ptLst>
  <dgm:cxnLst>
    <dgm:cxn modelId="{42685F37-ED85-492E-8463-64E5CE498C29}" srcId="{4E230B1C-80BF-4AB9-AFEA-07D0FD847330}" destId="{F7522427-2D30-44E4-ACCB-BEBCEE7E0B14}" srcOrd="0" destOrd="0" parTransId="{9A62BDA5-D806-4DD0-94C9-EF22E0039F1A}" sibTransId="{C3E713F1-EFC4-4152-A25A-60B3BFB5B081}"/>
    <dgm:cxn modelId="{F58F0C40-5D55-4309-ACE8-99BBDBB8F57F}" type="presOf" srcId="{F7522427-2D30-44E4-ACCB-BEBCEE7E0B14}" destId="{F668039E-5B22-4E7E-8D21-CE04564B3ED4}" srcOrd="0" destOrd="0" presId="urn:microsoft.com/office/officeart/2005/8/layout/vList2"/>
    <dgm:cxn modelId="{335CF5DC-13FA-45B3-A403-6482F7F5FA78}" type="presOf" srcId="{4E230B1C-80BF-4AB9-AFEA-07D0FD847330}" destId="{656952F1-E355-425B-BFBD-86FBFEDAB2F5}" srcOrd="0" destOrd="0" presId="urn:microsoft.com/office/officeart/2005/8/layout/vList2"/>
    <dgm:cxn modelId="{69FAC680-498A-487C-BBAF-1A6D2A95E117}" type="presParOf" srcId="{656952F1-E355-425B-BFBD-86FBFEDAB2F5}" destId="{F668039E-5B22-4E7E-8D21-CE04564B3ED4}"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7.xml><?xml version="1.0" encoding="utf-8"?>
<dgm:dataModel xmlns:dgm="http://schemas.openxmlformats.org/drawingml/2006/diagram" xmlns:a="http://schemas.openxmlformats.org/drawingml/2006/main">
  <dgm:ptLst>
    <dgm:pt modelId="{4E230B1C-80BF-4AB9-AFEA-07D0FD847330}"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31908870-F3DC-4D08-995A-2EE2D00F0EC3}">
      <dgm:prSet custT="1"/>
      <dgm:spPr/>
      <dgm:t>
        <a:bodyPr/>
        <a:lstStyle/>
        <a:p>
          <a:pPr algn="ctr" rtl="0"/>
          <a:r>
            <a:rPr lang="en-US" sz="1200" b="1">
              <a:solidFill>
                <a:schemeClr val="bg1"/>
              </a:solidFill>
              <a:latin typeface="Bitter"/>
            </a:rPr>
            <a:t>Transformation Quality Strategy Data: </a:t>
          </a:r>
          <a:r>
            <a:rPr lang="en-US" sz="1200">
              <a:solidFill>
                <a:schemeClr val="bg1"/>
              </a:solidFill>
              <a:latin typeface="Bitter"/>
            </a:rPr>
            <a:t>Further analysis of these groups revealed that the majority of Hispanic and Unknown members speak Spanish (See HECR Graphs 2 and 3)</a:t>
          </a:r>
          <a:endParaRPr lang="en-US" b="0" i="0">
            <a:solidFill>
              <a:schemeClr val="bg1"/>
            </a:solidFill>
            <a:latin typeface="Bitter"/>
          </a:endParaRPr>
        </a:p>
      </dgm:t>
    </dgm:pt>
    <dgm:pt modelId="{A0AEAF26-8758-4D59-BA84-1297F80D1E09}" type="parTrans" cxnId="{0CE40388-E3B5-4F15-A5BC-FD5979FC2229}">
      <dgm:prSet/>
      <dgm:spPr/>
      <dgm:t>
        <a:bodyPr/>
        <a:lstStyle/>
        <a:p>
          <a:endParaRPr lang="en-US"/>
        </a:p>
      </dgm:t>
    </dgm:pt>
    <dgm:pt modelId="{7BEBB985-88B4-4084-916C-0DEE948761AE}" type="sibTrans" cxnId="{0CE40388-E3B5-4F15-A5BC-FD5979FC2229}">
      <dgm:prSet/>
      <dgm:spPr/>
      <dgm:t>
        <a:bodyPr/>
        <a:lstStyle/>
        <a:p>
          <a:endParaRPr lang="en-US"/>
        </a:p>
      </dgm:t>
    </dgm:pt>
    <dgm:pt modelId="{656952F1-E355-425B-BFBD-86FBFEDAB2F5}" type="pres">
      <dgm:prSet presAssocID="{4E230B1C-80BF-4AB9-AFEA-07D0FD847330}" presName="linear" presStyleCnt="0">
        <dgm:presLayoutVars>
          <dgm:animLvl val="lvl"/>
          <dgm:resizeHandles val="exact"/>
        </dgm:presLayoutVars>
      </dgm:prSet>
      <dgm:spPr/>
    </dgm:pt>
    <dgm:pt modelId="{BF71AF4F-DF27-4E71-B305-207AB3223E22}" type="pres">
      <dgm:prSet presAssocID="{31908870-F3DC-4D08-995A-2EE2D00F0EC3}" presName="parentText" presStyleLbl="node1" presStyleIdx="0" presStyleCnt="1" custLinFactNeighborX="-1417" custLinFactNeighborY="-3019">
        <dgm:presLayoutVars>
          <dgm:chMax val="0"/>
          <dgm:bulletEnabled val="1"/>
        </dgm:presLayoutVars>
      </dgm:prSet>
      <dgm:spPr/>
    </dgm:pt>
  </dgm:ptLst>
  <dgm:cxnLst>
    <dgm:cxn modelId="{0CE40388-E3B5-4F15-A5BC-FD5979FC2229}" srcId="{4E230B1C-80BF-4AB9-AFEA-07D0FD847330}" destId="{31908870-F3DC-4D08-995A-2EE2D00F0EC3}" srcOrd="0" destOrd="0" parTransId="{A0AEAF26-8758-4D59-BA84-1297F80D1E09}" sibTransId="{7BEBB985-88B4-4084-916C-0DEE948761AE}"/>
    <dgm:cxn modelId="{335CF5DC-13FA-45B3-A403-6482F7F5FA78}" type="presOf" srcId="{4E230B1C-80BF-4AB9-AFEA-07D0FD847330}" destId="{656952F1-E355-425B-BFBD-86FBFEDAB2F5}" srcOrd="0" destOrd="0" presId="urn:microsoft.com/office/officeart/2005/8/layout/vList2"/>
    <dgm:cxn modelId="{6B29D3F5-951F-4CBA-90F8-533DEED3E260}" type="presOf" srcId="{31908870-F3DC-4D08-995A-2EE2D00F0EC3}" destId="{BF71AF4F-DF27-4E71-B305-207AB3223E22}" srcOrd="0" destOrd="0" presId="urn:microsoft.com/office/officeart/2005/8/layout/vList2"/>
    <dgm:cxn modelId="{75B1D140-0178-4319-B714-1E891ADB491B}" type="presParOf" srcId="{656952F1-E355-425B-BFBD-86FBFEDAB2F5}" destId="{BF71AF4F-DF27-4E71-B305-207AB3223E22}"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8.xml><?xml version="1.0" encoding="utf-8"?>
<dgm:dataModel xmlns:dgm="http://schemas.openxmlformats.org/drawingml/2006/diagram" xmlns:a="http://schemas.openxmlformats.org/drawingml/2006/main">
  <dgm:ptLst>
    <dgm:pt modelId="{4E230B1C-80BF-4AB9-AFEA-07D0FD847330}"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F7522427-2D30-44E4-ACCB-BEBCEE7E0B14}">
      <dgm:prSet custT="1"/>
      <dgm:spPr/>
      <dgm:t>
        <a:bodyPr/>
        <a:lstStyle/>
        <a:p>
          <a:pPr algn="ctr"/>
          <a:r>
            <a:rPr lang="en-US" sz="1200" b="1">
              <a:solidFill>
                <a:schemeClr val="bg1"/>
              </a:solidFill>
              <a:latin typeface="Bitter"/>
            </a:rPr>
            <a:t>Transformation Quality Strategy Data: </a:t>
          </a:r>
          <a:r>
            <a:rPr lang="en-US" sz="1200">
              <a:solidFill>
                <a:schemeClr val="bg1"/>
              </a:solidFill>
              <a:latin typeface="Bitter"/>
            </a:rPr>
            <a:t>Further analysis of these groups revealed that the majority of Hispanic and Unknown members speak Spanish (See HECR Graphs 2 and 3)</a:t>
          </a:r>
        </a:p>
      </dgm:t>
    </dgm:pt>
    <dgm:pt modelId="{9A62BDA5-D806-4DD0-94C9-EF22E0039F1A}" type="parTrans" cxnId="{42685F37-ED85-492E-8463-64E5CE498C29}">
      <dgm:prSet/>
      <dgm:spPr/>
      <dgm:t>
        <a:bodyPr/>
        <a:lstStyle/>
        <a:p>
          <a:endParaRPr lang="en-US"/>
        </a:p>
      </dgm:t>
    </dgm:pt>
    <dgm:pt modelId="{C3E713F1-EFC4-4152-A25A-60B3BFB5B081}" type="sibTrans" cxnId="{42685F37-ED85-492E-8463-64E5CE498C29}">
      <dgm:prSet/>
      <dgm:spPr/>
      <dgm:t>
        <a:bodyPr/>
        <a:lstStyle/>
        <a:p>
          <a:endParaRPr lang="en-US"/>
        </a:p>
      </dgm:t>
    </dgm:pt>
    <dgm:pt modelId="{656952F1-E355-425B-BFBD-86FBFEDAB2F5}" type="pres">
      <dgm:prSet presAssocID="{4E230B1C-80BF-4AB9-AFEA-07D0FD847330}" presName="linear" presStyleCnt="0">
        <dgm:presLayoutVars>
          <dgm:animLvl val="lvl"/>
          <dgm:resizeHandles val="exact"/>
        </dgm:presLayoutVars>
      </dgm:prSet>
      <dgm:spPr/>
    </dgm:pt>
    <dgm:pt modelId="{60109E8B-359D-4F52-A62E-F64B158F9990}" type="pres">
      <dgm:prSet presAssocID="{F7522427-2D30-44E4-ACCB-BEBCEE7E0B14}" presName="parentText" presStyleLbl="node1" presStyleIdx="0" presStyleCnt="1">
        <dgm:presLayoutVars>
          <dgm:chMax val="0"/>
          <dgm:bulletEnabled val="1"/>
        </dgm:presLayoutVars>
      </dgm:prSet>
      <dgm:spPr/>
    </dgm:pt>
  </dgm:ptLst>
  <dgm:cxnLst>
    <dgm:cxn modelId="{42685F37-ED85-492E-8463-64E5CE498C29}" srcId="{4E230B1C-80BF-4AB9-AFEA-07D0FD847330}" destId="{F7522427-2D30-44E4-ACCB-BEBCEE7E0B14}" srcOrd="0" destOrd="0" parTransId="{9A62BDA5-D806-4DD0-94C9-EF22E0039F1A}" sibTransId="{C3E713F1-EFC4-4152-A25A-60B3BFB5B081}"/>
    <dgm:cxn modelId="{C0D27592-E5A0-49E5-A611-DAE2A3BEF7FE}" type="presOf" srcId="{F7522427-2D30-44E4-ACCB-BEBCEE7E0B14}" destId="{60109E8B-359D-4F52-A62E-F64B158F9990}" srcOrd="0" destOrd="0" presId="urn:microsoft.com/office/officeart/2005/8/layout/vList2"/>
    <dgm:cxn modelId="{335CF5DC-13FA-45B3-A403-6482F7F5FA78}" type="presOf" srcId="{4E230B1C-80BF-4AB9-AFEA-07D0FD847330}" destId="{656952F1-E355-425B-BFBD-86FBFEDAB2F5}" srcOrd="0" destOrd="0" presId="urn:microsoft.com/office/officeart/2005/8/layout/vList2"/>
    <dgm:cxn modelId="{33DB570D-80B3-4614-94A0-AFDE4E43F1D3}" type="presParOf" srcId="{656952F1-E355-425B-BFBD-86FBFEDAB2F5}" destId="{60109E8B-359D-4F52-A62E-F64B158F9990}" srcOrd="0"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9.xml><?xml version="1.0" encoding="utf-8"?>
<dgm:dataModel xmlns:dgm="http://schemas.openxmlformats.org/drawingml/2006/diagram" xmlns:a="http://schemas.openxmlformats.org/drawingml/2006/main">
  <dgm:ptLst>
    <dgm:pt modelId="{4E230B1C-80BF-4AB9-AFEA-07D0FD847330}"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31908870-F3DC-4D08-995A-2EE2D00F0EC3}">
      <dgm:prSet custT="1"/>
      <dgm:spPr/>
      <dgm:t>
        <a:bodyPr/>
        <a:lstStyle/>
        <a:p>
          <a:pPr algn="ctr" rtl="0"/>
          <a:r>
            <a:rPr lang="en-US" sz="1200" b="1">
              <a:solidFill>
                <a:schemeClr val="bg1"/>
              </a:solidFill>
              <a:latin typeface="Bitter"/>
            </a:rPr>
            <a:t>UH evaluates cultural and linguistic responsiveness of contracted providers by comparing provider information to member/county demographics through various data reporting platforms and Census data. </a:t>
          </a:r>
          <a:endParaRPr lang="en-US" sz="1400" b="1">
            <a:solidFill>
              <a:schemeClr val="bg1"/>
            </a:solidFill>
            <a:latin typeface="Bitter"/>
          </a:endParaRPr>
        </a:p>
      </dgm:t>
    </dgm:pt>
    <dgm:pt modelId="{A0AEAF26-8758-4D59-BA84-1297F80D1E09}" type="parTrans" cxnId="{0CE40388-E3B5-4F15-A5BC-FD5979FC2229}">
      <dgm:prSet/>
      <dgm:spPr/>
      <dgm:t>
        <a:bodyPr/>
        <a:lstStyle/>
        <a:p>
          <a:endParaRPr lang="en-US"/>
        </a:p>
      </dgm:t>
    </dgm:pt>
    <dgm:pt modelId="{7BEBB985-88B4-4084-916C-0DEE948761AE}" type="sibTrans" cxnId="{0CE40388-E3B5-4F15-A5BC-FD5979FC2229}">
      <dgm:prSet/>
      <dgm:spPr/>
      <dgm:t>
        <a:bodyPr/>
        <a:lstStyle/>
        <a:p>
          <a:endParaRPr lang="en-US"/>
        </a:p>
      </dgm:t>
    </dgm:pt>
    <dgm:pt modelId="{A0F45A1D-EFA3-42E0-918F-71BD97D606F8}">
      <dgm:prSet custT="1"/>
      <dgm:spPr/>
      <dgm:t>
        <a:bodyPr/>
        <a:lstStyle/>
        <a:p>
          <a:pPr algn="l"/>
          <a:r>
            <a:rPr lang="en-US" sz="1200">
              <a:solidFill>
                <a:schemeClr val="bg2"/>
              </a:solidFill>
              <a:latin typeface="Bitter"/>
            </a:rPr>
            <a:t>County race/ethnicity still has highest category of white population, but more individuals’ show ‘unknown’ as compared to recent years </a:t>
          </a:r>
        </a:p>
      </dgm:t>
    </dgm:pt>
    <dgm:pt modelId="{9C2B3A6C-0F49-4FF9-B9B6-D340259622DC}" type="parTrans" cxnId="{DCD593CC-6B82-4CFF-BADC-3F4DDAB6CCA8}">
      <dgm:prSet/>
      <dgm:spPr/>
      <dgm:t>
        <a:bodyPr/>
        <a:lstStyle/>
        <a:p>
          <a:endParaRPr lang="en-US"/>
        </a:p>
      </dgm:t>
    </dgm:pt>
    <dgm:pt modelId="{A8A37F79-FB16-4827-8A95-DC777936B06D}" type="sibTrans" cxnId="{DCD593CC-6B82-4CFF-BADC-3F4DDAB6CCA8}">
      <dgm:prSet/>
      <dgm:spPr/>
      <dgm:t>
        <a:bodyPr/>
        <a:lstStyle/>
        <a:p>
          <a:endParaRPr lang="en-US"/>
        </a:p>
      </dgm:t>
    </dgm:pt>
    <dgm:pt modelId="{EF1E077D-F047-4DF4-8AC9-7F3ECE6C07F5}">
      <dgm:prSet custT="1"/>
      <dgm:spPr/>
      <dgm:t>
        <a:bodyPr/>
        <a:lstStyle/>
        <a:p>
          <a:pPr algn="l"/>
          <a:r>
            <a:rPr lang="en-US" sz="1200">
              <a:solidFill>
                <a:schemeClr val="bg2"/>
              </a:solidFill>
              <a:latin typeface="Bitter"/>
            </a:rPr>
            <a:t>Many service providers (98.8%) do not report demographics.</a:t>
          </a:r>
        </a:p>
      </dgm:t>
    </dgm:pt>
    <dgm:pt modelId="{6247E44D-AAF9-4871-BE20-2AA291BF192D}" type="parTrans" cxnId="{6CEF9B5F-7926-4527-AA57-9349842F8FAA}">
      <dgm:prSet/>
      <dgm:spPr/>
      <dgm:t>
        <a:bodyPr/>
        <a:lstStyle/>
        <a:p>
          <a:endParaRPr lang="en-US"/>
        </a:p>
      </dgm:t>
    </dgm:pt>
    <dgm:pt modelId="{B2CEC940-66B1-4E28-B221-42FB11F48CD7}" type="sibTrans" cxnId="{6CEF9B5F-7926-4527-AA57-9349842F8FAA}">
      <dgm:prSet/>
      <dgm:spPr/>
      <dgm:t>
        <a:bodyPr/>
        <a:lstStyle/>
        <a:p>
          <a:endParaRPr lang="en-US"/>
        </a:p>
      </dgm:t>
    </dgm:pt>
    <dgm:pt modelId="{F5B30D27-6B33-4608-9761-FC8DA7714B6C}">
      <dgm:prSet custT="1"/>
      <dgm:spPr/>
      <dgm:t>
        <a:bodyPr/>
        <a:lstStyle/>
        <a:p>
          <a:pPr algn="l"/>
          <a:r>
            <a:rPr lang="en-US" sz="1200">
              <a:solidFill>
                <a:schemeClr val="bg2"/>
              </a:solidFill>
              <a:latin typeface="Bitter"/>
            </a:rPr>
            <a:t>There appears to be a gap of Black/African identified providers</a:t>
          </a:r>
        </a:p>
      </dgm:t>
    </dgm:pt>
    <dgm:pt modelId="{5FEDF5D7-D5CD-43AF-B9BC-28BC0588A5CF}" type="parTrans" cxnId="{7825E9F8-1FF5-452A-BB80-6B0060AF51B0}">
      <dgm:prSet/>
      <dgm:spPr/>
      <dgm:t>
        <a:bodyPr/>
        <a:lstStyle/>
        <a:p>
          <a:endParaRPr lang="en-US"/>
        </a:p>
      </dgm:t>
    </dgm:pt>
    <dgm:pt modelId="{6EF8851F-826C-421D-B064-BC36EFD74165}" type="sibTrans" cxnId="{7825E9F8-1FF5-452A-BB80-6B0060AF51B0}">
      <dgm:prSet/>
      <dgm:spPr/>
      <dgm:t>
        <a:bodyPr/>
        <a:lstStyle/>
        <a:p>
          <a:endParaRPr lang="en-US"/>
        </a:p>
      </dgm:t>
    </dgm:pt>
    <dgm:pt modelId="{E29A95A4-839F-4E4F-85E5-447F6F55FF28}">
      <dgm:prSet custT="1"/>
      <dgm:spPr/>
      <dgm:t>
        <a:bodyPr/>
        <a:lstStyle/>
        <a:p>
          <a:pPr algn="l"/>
          <a:r>
            <a:rPr lang="en-US" sz="1200">
              <a:solidFill>
                <a:schemeClr val="bg2"/>
              </a:solidFill>
              <a:latin typeface="Bitter"/>
            </a:rPr>
            <a:t>Only 87% of contracted providers have completed cultural competency training.</a:t>
          </a:r>
        </a:p>
      </dgm:t>
    </dgm:pt>
    <dgm:pt modelId="{E4A4944C-0333-4247-9434-5C9D208D57BF}" type="parTrans" cxnId="{11048435-CB21-42EC-B696-51766934942A}">
      <dgm:prSet/>
      <dgm:spPr/>
      <dgm:t>
        <a:bodyPr/>
        <a:lstStyle/>
        <a:p>
          <a:endParaRPr lang="en-US"/>
        </a:p>
      </dgm:t>
    </dgm:pt>
    <dgm:pt modelId="{D0116C44-4EB9-43F5-A587-EF53A4144D25}" type="sibTrans" cxnId="{11048435-CB21-42EC-B696-51766934942A}">
      <dgm:prSet/>
      <dgm:spPr/>
      <dgm:t>
        <a:bodyPr/>
        <a:lstStyle/>
        <a:p>
          <a:endParaRPr lang="en-US"/>
        </a:p>
      </dgm:t>
    </dgm:pt>
    <dgm:pt modelId="{F9001E63-333E-4507-961F-5F1695376084}">
      <dgm:prSet custT="1"/>
      <dgm:spPr/>
      <dgm:t>
        <a:bodyPr/>
        <a:lstStyle/>
        <a:p>
          <a:pPr algn="l"/>
          <a:r>
            <a:rPr lang="en-US" sz="1200">
              <a:solidFill>
                <a:schemeClr val="bg2"/>
              </a:solidFill>
              <a:latin typeface="Bitter"/>
            </a:rPr>
            <a:t>CADCs, CHWs, CSWAs, QMHAs, QMHPs have certifications that do not have a regular requirement of this type of training and account for 13% of our contracted providers</a:t>
          </a:r>
        </a:p>
      </dgm:t>
    </dgm:pt>
    <dgm:pt modelId="{D7507A26-F1DA-4255-8F65-8FD8FA7C03E4}" type="parTrans" cxnId="{51AB0B47-488B-452C-9687-3F49B5CACA41}">
      <dgm:prSet/>
      <dgm:spPr/>
      <dgm:t>
        <a:bodyPr/>
        <a:lstStyle/>
        <a:p>
          <a:endParaRPr lang="en-US"/>
        </a:p>
      </dgm:t>
    </dgm:pt>
    <dgm:pt modelId="{6A490049-7D09-4B25-ABAB-167E69E5783C}" type="sibTrans" cxnId="{51AB0B47-488B-452C-9687-3F49B5CACA41}">
      <dgm:prSet/>
      <dgm:spPr/>
      <dgm:t>
        <a:bodyPr/>
        <a:lstStyle/>
        <a:p>
          <a:endParaRPr lang="en-US"/>
        </a:p>
      </dgm:t>
    </dgm:pt>
    <dgm:pt modelId="{57D85C7B-6B35-4F2D-8853-1317327D139A}">
      <dgm:prSet custT="1"/>
      <dgm:spPr/>
      <dgm:t>
        <a:bodyPr/>
        <a:lstStyle/>
        <a:p>
          <a:pPr algn="ctr" rtl="0"/>
          <a:r>
            <a:rPr lang="en-US" sz="1200">
              <a:solidFill>
                <a:schemeClr val="bg1"/>
              </a:solidFill>
              <a:latin typeface="Bitter"/>
            </a:rPr>
            <a:t>The current draft of the most recent report shows:</a:t>
          </a:r>
          <a:endParaRPr lang="en-US" sz="1400" b="1">
            <a:solidFill>
              <a:schemeClr val="bg1"/>
            </a:solidFill>
            <a:latin typeface="Bitter"/>
          </a:endParaRPr>
        </a:p>
      </dgm:t>
    </dgm:pt>
    <dgm:pt modelId="{844343F9-257E-41F5-AFFE-34EE3E1AA96E}" type="parTrans" cxnId="{FAC3DAEE-7961-4B44-8BD3-DCA7CEDAF7B6}">
      <dgm:prSet/>
      <dgm:spPr/>
      <dgm:t>
        <a:bodyPr/>
        <a:lstStyle/>
        <a:p>
          <a:endParaRPr lang="en-US"/>
        </a:p>
      </dgm:t>
    </dgm:pt>
    <dgm:pt modelId="{E3B38458-89B7-41F8-8D7B-31254A1F1B46}" type="sibTrans" cxnId="{FAC3DAEE-7961-4B44-8BD3-DCA7CEDAF7B6}">
      <dgm:prSet/>
      <dgm:spPr/>
      <dgm:t>
        <a:bodyPr/>
        <a:lstStyle/>
        <a:p>
          <a:endParaRPr lang="en-US"/>
        </a:p>
      </dgm:t>
    </dgm:pt>
    <dgm:pt modelId="{656952F1-E355-425B-BFBD-86FBFEDAB2F5}" type="pres">
      <dgm:prSet presAssocID="{4E230B1C-80BF-4AB9-AFEA-07D0FD847330}" presName="linear" presStyleCnt="0">
        <dgm:presLayoutVars>
          <dgm:animLvl val="lvl"/>
          <dgm:resizeHandles val="exact"/>
        </dgm:presLayoutVars>
      </dgm:prSet>
      <dgm:spPr/>
    </dgm:pt>
    <dgm:pt modelId="{BF71AF4F-DF27-4E71-B305-207AB3223E22}" type="pres">
      <dgm:prSet presAssocID="{31908870-F3DC-4D08-995A-2EE2D00F0EC3}" presName="parentText" presStyleLbl="node1" presStyleIdx="0" presStyleCnt="2" custScaleY="213680" custLinFactNeighborX="-9718" custLinFactNeighborY="-1894">
        <dgm:presLayoutVars>
          <dgm:chMax val="0"/>
          <dgm:bulletEnabled val="1"/>
        </dgm:presLayoutVars>
      </dgm:prSet>
      <dgm:spPr/>
    </dgm:pt>
    <dgm:pt modelId="{D330F503-E91D-4B06-91D2-FEEC2AA013AE}" type="pres">
      <dgm:prSet presAssocID="{7BEBB985-88B4-4084-916C-0DEE948761AE}" presName="spacer" presStyleCnt="0"/>
      <dgm:spPr/>
    </dgm:pt>
    <dgm:pt modelId="{DD21D6DA-71E7-439E-966F-C62621F2245C}" type="pres">
      <dgm:prSet presAssocID="{57D85C7B-6B35-4F2D-8853-1317327D139A}" presName="parentText" presStyleLbl="node1" presStyleIdx="1" presStyleCnt="2">
        <dgm:presLayoutVars>
          <dgm:chMax val="0"/>
          <dgm:bulletEnabled val="1"/>
        </dgm:presLayoutVars>
      </dgm:prSet>
      <dgm:spPr/>
    </dgm:pt>
    <dgm:pt modelId="{4707E600-929F-4F4F-9DA8-ED467DBED39C}" type="pres">
      <dgm:prSet presAssocID="{57D85C7B-6B35-4F2D-8853-1317327D139A}" presName="childText" presStyleLbl="revTx" presStyleIdx="0" presStyleCnt="1">
        <dgm:presLayoutVars>
          <dgm:bulletEnabled val="1"/>
        </dgm:presLayoutVars>
      </dgm:prSet>
      <dgm:spPr/>
    </dgm:pt>
  </dgm:ptLst>
  <dgm:cxnLst>
    <dgm:cxn modelId="{11048435-CB21-42EC-B696-51766934942A}" srcId="{57D85C7B-6B35-4F2D-8853-1317327D139A}" destId="{E29A95A4-839F-4E4F-85E5-447F6F55FF28}" srcOrd="3" destOrd="0" parTransId="{E4A4944C-0333-4247-9434-5C9D208D57BF}" sibTransId="{D0116C44-4EB9-43F5-A587-EF53A4144D25}"/>
    <dgm:cxn modelId="{6CEF9B5F-7926-4527-AA57-9349842F8FAA}" srcId="{57D85C7B-6B35-4F2D-8853-1317327D139A}" destId="{EF1E077D-F047-4DF4-8AC9-7F3ECE6C07F5}" srcOrd="1" destOrd="0" parTransId="{6247E44D-AAF9-4871-BE20-2AA291BF192D}" sibTransId="{B2CEC940-66B1-4E28-B221-42FB11F48CD7}"/>
    <dgm:cxn modelId="{0DEEA461-F91D-4B2C-A08D-1C6C0DF8EBF1}" type="presOf" srcId="{F5B30D27-6B33-4608-9761-FC8DA7714B6C}" destId="{4707E600-929F-4F4F-9DA8-ED467DBED39C}" srcOrd="0" destOrd="2" presId="urn:microsoft.com/office/officeart/2005/8/layout/vList2"/>
    <dgm:cxn modelId="{51AB0B47-488B-452C-9687-3F49B5CACA41}" srcId="{E29A95A4-839F-4E4F-85E5-447F6F55FF28}" destId="{F9001E63-333E-4507-961F-5F1695376084}" srcOrd="0" destOrd="0" parTransId="{D7507A26-F1DA-4255-8F65-8FD8FA7C03E4}" sibTransId="{6A490049-7D09-4B25-ABAB-167E69E5783C}"/>
    <dgm:cxn modelId="{73B0756F-15D4-44E0-8D39-F295F865C278}" type="presOf" srcId="{A0F45A1D-EFA3-42E0-918F-71BD97D606F8}" destId="{4707E600-929F-4F4F-9DA8-ED467DBED39C}" srcOrd="0" destOrd="0" presId="urn:microsoft.com/office/officeart/2005/8/layout/vList2"/>
    <dgm:cxn modelId="{0534BC72-DB1E-42EB-AB12-1A11A7F1104E}" type="presOf" srcId="{F9001E63-333E-4507-961F-5F1695376084}" destId="{4707E600-929F-4F4F-9DA8-ED467DBED39C}" srcOrd="0" destOrd="4" presId="urn:microsoft.com/office/officeart/2005/8/layout/vList2"/>
    <dgm:cxn modelId="{34B1017B-F878-4BD2-985B-3C85FF48F478}" type="presOf" srcId="{E29A95A4-839F-4E4F-85E5-447F6F55FF28}" destId="{4707E600-929F-4F4F-9DA8-ED467DBED39C}" srcOrd="0" destOrd="3" presId="urn:microsoft.com/office/officeart/2005/8/layout/vList2"/>
    <dgm:cxn modelId="{0CE40388-E3B5-4F15-A5BC-FD5979FC2229}" srcId="{4E230B1C-80BF-4AB9-AFEA-07D0FD847330}" destId="{31908870-F3DC-4D08-995A-2EE2D00F0EC3}" srcOrd="0" destOrd="0" parTransId="{A0AEAF26-8758-4D59-BA84-1297F80D1E09}" sibTransId="{7BEBB985-88B4-4084-916C-0DEE948761AE}"/>
    <dgm:cxn modelId="{AC1F6B97-FD83-463E-9FD7-41105220B391}" type="presOf" srcId="{57D85C7B-6B35-4F2D-8853-1317327D139A}" destId="{DD21D6DA-71E7-439E-966F-C62621F2245C}" srcOrd="0" destOrd="0" presId="urn:microsoft.com/office/officeart/2005/8/layout/vList2"/>
    <dgm:cxn modelId="{DCD593CC-6B82-4CFF-BADC-3F4DDAB6CCA8}" srcId="{57D85C7B-6B35-4F2D-8853-1317327D139A}" destId="{A0F45A1D-EFA3-42E0-918F-71BD97D606F8}" srcOrd="0" destOrd="0" parTransId="{9C2B3A6C-0F49-4FF9-B9B6-D340259622DC}" sibTransId="{A8A37F79-FB16-4827-8A95-DC777936B06D}"/>
    <dgm:cxn modelId="{335CF5DC-13FA-45B3-A403-6482F7F5FA78}" type="presOf" srcId="{4E230B1C-80BF-4AB9-AFEA-07D0FD847330}" destId="{656952F1-E355-425B-BFBD-86FBFEDAB2F5}" srcOrd="0" destOrd="0" presId="urn:microsoft.com/office/officeart/2005/8/layout/vList2"/>
    <dgm:cxn modelId="{EBFF42DE-A77C-42FF-937D-C50ED060E6F2}" type="presOf" srcId="{EF1E077D-F047-4DF4-8AC9-7F3ECE6C07F5}" destId="{4707E600-929F-4F4F-9DA8-ED467DBED39C}" srcOrd="0" destOrd="1" presId="urn:microsoft.com/office/officeart/2005/8/layout/vList2"/>
    <dgm:cxn modelId="{FAC3DAEE-7961-4B44-8BD3-DCA7CEDAF7B6}" srcId="{4E230B1C-80BF-4AB9-AFEA-07D0FD847330}" destId="{57D85C7B-6B35-4F2D-8853-1317327D139A}" srcOrd="1" destOrd="0" parTransId="{844343F9-257E-41F5-AFFE-34EE3E1AA96E}" sibTransId="{E3B38458-89B7-41F8-8D7B-31254A1F1B46}"/>
    <dgm:cxn modelId="{6B29D3F5-951F-4CBA-90F8-533DEED3E260}" type="presOf" srcId="{31908870-F3DC-4D08-995A-2EE2D00F0EC3}" destId="{BF71AF4F-DF27-4E71-B305-207AB3223E22}" srcOrd="0" destOrd="0" presId="urn:microsoft.com/office/officeart/2005/8/layout/vList2"/>
    <dgm:cxn modelId="{7825E9F8-1FF5-452A-BB80-6B0060AF51B0}" srcId="{57D85C7B-6B35-4F2D-8853-1317327D139A}" destId="{F5B30D27-6B33-4608-9761-FC8DA7714B6C}" srcOrd="2" destOrd="0" parTransId="{5FEDF5D7-D5CD-43AF-B9BC-28BC0588A5CF}" sibTransId="{6EF8851F-826C-421D-B064-BC36EFD74165}"/>
    <dgm:cxn modelId="{75B1D140-0178-4319-B714-1E891ADB491B}" type="presParOf" srcId="{656952F1-E355-425B-BFBD-86FBFEDAB2F5}" destId="{BF71AF4F-DF27-4E71-B305-207AB3223E22}" srcOrd="0" destOrd="0" presId="urn:microsoft.com/office/officeart/2005/8/layout/vList2"/>
    <dgm:cxn modelId="{41CFB9DE-C82C-4549-9D30-56FA7FC8FD14}" type="presParOf" srcId="{656952F1-E355-425B-BFBD-86FBFEDAB2F5}" destId="{D330F503-E91D-4B06-91D2-FEEC2AA013AE}" srcOrd="1" destOrd="0" presId="urn:microsoft.com/office/officeart/2005/8/layout/vList2"/>
    <dgm:cxn modelId="{FEAB98A2-CF1A-4384-82BB-79DE26E3DD5A}" type="presParOf" srcId="{656952F1-E355-425B-BFBD-86FBFEDAB2F5}" destId="{DD21D6DA-71E7-439E-966F-C62621F2245C}" srcOrd="2" destOrd="0" presId="urn:microsoft.com/office/officeart/2005/8/layout/vList2"/>
    <dgm:cxn modelId="{2B22DD77-4692-4CFC-A96F-674208BB92BD}" type="presParOf" srcId="{656952F1-E355-425B-BFBD-86FBFEDAB2F5}" destId="{4707E600-929F-4F4F-9DA8-ED467DBED39C}"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1D85D2D-B6EF-4E35-A23D-72D144C0CECC}" type="doc">
      <dgm:prSet loTypeId="urn:microsoft.com/office/officeart/2005/8/layout/lProcess1" loCatId="process" qsTypeId="urn:microsoft.com/office/officeart/2005/8/quickstyle/simple1" qsCatId="simple" csTypeId="urn:microsoft.com/office/officeart/2005/8/colors/accent0_3" csCatId="mainScheme" phldr="1"/>
      <dgm:spPr/>
      <dgm:t>
        <a:bodyPr/>
        <a:lstStyle/>
        <a:p>
          <a:endParaRPr lang="en-US"/>
        </a:p>
      </dgm:t>
    </dgm:pt>
    <dgm:pt modelId="{199E4808-6F4D-4795-9FFA-5082BB8749E4}">
      <dgm:prSet phldrT="[Text]" phldr="0" custT="1"/>
      <dgm:spPr/>
      <dgm:t>
        <a:bodyPr/>
        <a:lstStyle/>
        <a:p>
          <a:r>
            <a:rPr lang="en-US" sz="1200" b="1">
              <a:solidFill>
                <a:schemeClr val="bg2"/>
              </a:solidFill>
              <a:latin typeface="Figtree" pitchFamily="2" charset="0"/>
              <a:ea typeface="Calibri"/>
              <a:cs typeface="Calibri"/>
            </a:rPr>
            <a:t>Goal 2: </a:t>
          </a:r>
          <a:r>
            <a:rPr lang="en-US" sz="1200">
              <a:solidFill>
                <a:schemeClr val="bg2"/>
              </a:solidFill>
              <a:latin typeface="Figtree" pitchFamily="2" charset="0"/>
              <a:ea typeface="Calibri"/>
              <a:cs typeface="Calibri"/>
            </a:rPr>
            <a:t>Reduce stigma and increase community awareness that behavioral health and addiction issues are common and widely experienced.</a:t>
          </a:r>
          <a:endParaRPr lang="en-US" sz="1200">
            <a:solidFill>
              <a:schemeClr val="bg2"/>
            </a:solidFill>
            <a:latin typeface="Figtree" pitchFamily="2" charset="0"/>
          </a:endParaRPr>
        </a:p>
      </dgm:t>
    </dgm:pt>
    <dgm:pt modelId="{D1B9FEE5-06B2-4877-8856-D1966401FB1B}" type="parTrans" cxnId="{EE5C317D-A8C9-4D01-A909-EF25F4CDAAC6}">
      <dgm:prSet/>
      <dgm:spPr/>
      <dgm:t>
        <a:bodyPr/>
        <a:lstStyle/>
        <a:p>
          <a:endParaRPr lang="en-US"/>
        </a:p>
      </dgm:t>
    </dgm:pt>
    <dgm:pt modelId="{77DDD1B8-AB85-4F3C-8CDF-2A02A3752AF8}" type="sibTrans" cxnId="{EE5C317D-A8C9-4D01-A909-EF25F4CDAAC6}">
      <dgm:prSet/>
      <dgm:spPr/>
      <dgm:t>
        <a:bodyPr/>
        <a:lstStyle/>
        <a:p>
          <a:endParaRPr lang="en-US"/>
        </a:p>
      </dgm:t>
    </dgm:pt>
    <dgm:pt modelId="{F321B884-D93E-4F48-ADCC-3A011E22E40E}">
      <dgm:prSet phldr="0" custT="1"/>
      <dgm:spPr/>
      <dgm:t>
        <a:bodyPr/>
        <a:lstStyle/>
        <a:p>
          <a:pPr rtl="0"/>
          <a:r>
            <a:rPr lang="en-US" sz="1200" b="1">
              <a:latin typeface="Figtree" pitchFamily="2" charset="0"/>
              <a:ea typeface="Calibri"/>
              <a:cs typeface="Calibri"/>
            </a:rPr>
            <a:t>Priority 1: </a:t>
          </a:r>
        </a:p>
        <a:p>
          <a:pPr rtl="0"/>
          <a:r>
            <a:rPr lang="en-US" sz="1200" b="1">
              <a:latin typeface="Figtree" pitchFamily="2" charset="0"/>
              <a:ea typeface="Calibri"/>
              <a:cs typeface="Calibri"/>
            </a:rPr>
            <a:t>Social Determinants of Health</a:t>
          </a:r>
        </a:p>
      </dgm:t>
    </dgm:pt>
    <dgm:pt modelId="{A67DB939-9233-456F-9373-AB9D03A82A38}" type="parTrans" cxnId="{0728810D-6862-4AE4-A9A2-1CB3C0EFADEE}">
      <dgm:prSet/>
      <dgm:spPr/>
      <dgm:t>
        <a:bodyPr/>
        <a:lstStyle/>
        <a:p>
          <a:endParaRPr lang="en-US"/>
        </a:p>
      </dgm:t>
    </dgm:pt>
    <dgm:pt modelId="{76A9827C-6DC6-4A24-B511-B4F456DE6D47}" type="sibTrans" cxnId="{0728810D-6862-4AE4-A9A2-1CB3C0EFADEE}">
      <dgm:prSet/>
      <dgm:spPr/>
      <dgm:t>
        <a:bodyPr/>
        <a:lstStyle/>
        <a:p>
          <a:endParaRPr lang="en-US"/>
        </a:p>
      </dgm:t>
    </dgm:pt>
    <dgm:pt modelId="{C0108262-9288-4F74-8378-2F6554EEC815}">
      <dgm:prSet phldr="0" custT="1"/>
      <dgm:spPr/>
      <dgm:t>
        <a:bodyPr/>
        <a:lstStyle/>
        <a:p>
          <a:r>
            <a:rPr lang="en-US" sz="1200" b="1">
              <a:solidFill>
                <a:schemeClr val="bg2"/>
              </a:solidFill>
              <a:latin typeface="Figtree" pitchFamily="2" charset="0"/>
              <a:ea typeface="Calibri"/>
              <a:cs typeface="Calibri"/>
            </a:rPr>
            <a:t>Goal 1</a:t>
          </a:r>
          <a:r>
            <a:rPr lang="en-US" sz="1200">
              <a:solidFill>
                <a:schemeClr val="bg2"/>
              </a:solidFill>
              <a:latin typeface="Figtree" pitchFamily="2" charset="0"/>
              <a:ea typeface="Calibri"/>
              <a:cs typeface="Calibri"/>
            </a:rPr>
            <a:t>: Ensure that all people in Douglas County live, work and play in a safe and healthy environment and have equitable access to stable, safe, affordable housing, transportation, childcare, social services, and other essential infrastructure so that they may live a healthy resilient life.</a:t>
          </a:r>
        </a:p>
      </dgm:t>
    </dgm:pt>
    <dgm:pt modelId="{6E2BAF09-461A-4BE8-8DE2-D57845553F40}" type="parTrans" cxnId="{2E4F56C9-AF19-4D0F-90DE-508B2C233CFF}">
      <dgm:prSet/>
      <dgm:spPr/>
      <dgm:t>
        <a:bodyPr/>
        <a:lstStyle/>
        <a:p>
          <a:endParaRPr lang="en-US"/>
        </a:p>
      </dgm:t>
    </dgm:pt>
    <dgm:pt modelId="{C2B39278-B4BE-40B0-B0B7-34202B95A210}" type="sibTrans" cxnId="{2E4F56C9-AF19-4D0F-90DE-508B2C233CFF}">
      <dgm:prSet/>
      <dgm:spPr/>
      <dgm:t>
        <a:bodyPr/>
        <a:lstStyle/>
        <a:p>
          <a:endParaRPr lang="en-US"/>
        </a:p>
      </dgm:t>
    </dgm:pt>
    <dgm:pt modelId="{4A808758-15CE-4536-99A7-8AAC157D3C50}">
      <dgm:prSet phldr="0" custT="1"/>
      <dgm:spPr/>
      <dgm:t>
        <a:bodyPr/>
        <a:lstStyle/>
        <a:p>
          <a:r>
            <a:rPr lang="en-US" sz="1200" b="1">
              <a:solidFill>
                <a:schemeClr val="bg2"/>
              </a:solidFill>
              <a:latin typeface="Figtree" pitchFamily="2" charset="0"/>
              <a:ea typeface="Calibri"/>
              <a:cs typeface="Calibri"/>
            </a:rPr>
            <a:t>Goal 2: </a:t>
          </a:r>
          <a:r>
            <a:rPr lang="en-US" sz="1200">
              <a:solidFill>
                <a:schemeClr val="bg2"/>
              </a:solidFill>
              <a:latin typeface="Figtree" pitchFamily="2" charset="0"/>
              <a:ea typeface="Calibri"/>
              <a:cs typeface="Calibri"/>
            </a:rPr>
            <a:t>Ensure Douglas County organizations create, and support opportunities aimed at fostering excellence and proficiency across all person-serving institutions.</a:t>
          </a:r>
        </a:p>
      </dgm:t>
    </dgm:pt>
    <dgm:pt modelId="{7FA7BCC6-992B-49E0-8AEF-4922FAE9D5AB}" type="parTrans" cxnId="{8CC2B41B-2236-42B1-A2AF-C27592A8EED8}">
      <dgm:prSet/>
      <dgm:spPr/>
      <dgm:t>
        <a:bodyPr/>
        <a:lstStyle/>
        <a:p>
          <a:endParaRPr lang="en-US"/>
        </a:p>
      </dgm:t>
    </dgm:pt>
    <dgm:pt modelId="{7D8B1F4A-0459-4AD5-B7CC-EEE06A2C65C8}" type="sibTrans" cxnId="{8CC2B41B-2236-42B1-A2AF-C27592A8EED8}">
      <dgm:prSet/>
      <dgm:spPr/>
      <dgm:t>
        <a:bodyPr/>
        <a:lstStyle/>
        <a:p>
          <a:endParaRPr lang="en-US"/>
        </a:p>
      </dgm:t>
    </dgm:pt>
    <dgm:pt modelId="{852C76AB-330A-4D0C-8BB8-3836608DB02B}">
      <dgm:prSet phldr="0" custT="1"/>
      <dgm:spPr/>
      <dgm:t>
        <a:bodyPr/>
        <a:lstStyle/>
        <a:p>
          <a:r>
            <a:rPr lang="en-US" sz="1200" b="1">
              <a:latin typeface="Figtree" pitchFamily="2" charset="0"/>
              <a:ea typeface="Calibri"/>
              <a:cs typeface="Calibri"/>
            </a:rPr>
            <a:t>Priority 2: </a:t>
          </a:r>
        </a:p>
        <a:p>
          <a:r>
            <a:rPr lang="en-US" sz="1200" b="1">
              <a:latin typeface="Figtree" pitchFamily="2" charset="0"/>
              <a:ea typeface="Calibri"/>
              <a:cs typeface="Calibri"/>
            </a:rPr>
            <a:t>Families &amp; Children</a:t>
          </a:r>
        </a:p>
      </dgm:t>
    </dgm:pt>
    <dgm:pt modelId="{9FA9C32E-2CC1-489D-B1FB-B2905D48FE79}" type="parTrans" cxnId="{D74E14AC-AC66-4827-B3B3-B5098C1F8479}">
      <dgm:prSet/>
      <dgm:spPr/>
      <dgm:t>
        <a:bodyPr/>
        <a:lstStyle/>
        <a:p>
          <a:endParaRPr lang="en-US"/>
        </a:p>
      </dgm:t>
    </dgm:pt>
    <dgm:pt modelId="{F7700CB9-D1FA-4420-BAF9-F273984233BF}" type="sibTrans" cxnId="{D74E14AC-AC66-4827-B3B3-B5098C1F8479}">
      <dgm:prSet/>
      <dgm:spPr/>
      <dgm:t>
        <a:bodyPr/>
        <a:lstStyle/>
        <a:p>
          <a:endParaRPr lang="en-US"/>
        </a:p>
      </dgm:t>
    </dgm:pt>
    <dgm:pt modelId="{18E59B0F-A711-404A-BAE0-9026B1B894C2}">
      <dgm:prSet phldr="0" custT="1"/>
      <dgm:spPr/>
      <dgm:t>
        <a:bodyPr/>
        <a:lstStyle/>
        <a:p>
          <a:r>
            <a:rPr lang="en-US" sz="1200" b="1">
              <a:solidFill>
                <a:schemeClr val="bg2"/>
              </a:solidFill>
              <a:latin typeface="Figtree" pitchFamily="2" charset="0"/>
              <a:ea typeface="Calibri"/>
              <a:cs typeface="Calibri"/>
            </a:rPr>
            <a:t>Goal 1: </a:t>
          </a:r>
          <a:r>
            <a:rPr lang="en-US" sz="1200">
              <a:solidFill>
                <a:schemeClr val="bg2"/>
              </a:solidFill>
              <a:latin typeface="Figtree" pitchFamily="2" charset="0"/>
              <a:ea typeface="Calibri"/>
              <a:cs typeface="Calibri"/>
            </a:rPr>
            <a:t>Collaborate with education partners to build a community-wide understanding of the barriers to K-12 school attendance and the factors contributing to absenteeism rates.</a:t>
          </a:r>
        </a:p>
      </dgm:t>
    </dgm:pt>
    <dgm:pt modelId="{D068DE2F-7169-49A6-ACB2-8AA0279AFBA2}" type="parTrans" cxnId="{EB0E1A64-AD48-4DA4-B13F-9520E874F52C}">
      <dgm:prSet/>
      <dgm:spPr/>
      <dgm:t>
        <a:bodyPr/>
        <a:lstStyle/>
        <a:p>
          <a:endParaRPr lang="en-US"/>
        </a:p>
      </dgm:t>
    </dgm:pt>
    <dgm:pt modelId="{8DB49D28-8D9F-4536-B5DF-06AED0B8DD1F}" type="sibTrans" cxnId="{EB0E1A64-AD48-4DA4-B13F-9520E874F52C}">
      <dgm:prSet/>
      <dgm:spPr/>
      <dgm:t>
        <a:bodyPr/>
        <a:lstStyle/>
        <a:p>
          <a:endParaRPr lang="en-US"/>
        </a:p>
      </dgm:t>
    </dgm:pt>
    <dgm:pt modelId="{5036840B-5AF4-4F18-97F4-A119DFC0C858}">
      <dgm:prSet phldr="0" custT="1"/>
      <dgm:spPr/>
      <dgm:t>
        <a:bodyPr/>
        <a:lstStyle/>
        <a:p>
          <a:r>
            <a:rPr lang="en-US" sz="1200" b="1">
              <a:solidFill>
                <a:schemeClr val="bg2"/>
              </a:solidFill>
              <a:latin typeface="Figtree" pitchFamily="2" charset="0"/>
              <a:ea typeface="Calibri"/>
              <a:cs typeface="Calibri"/>
            </a:rPr>
            <a:t>Goal 2: </a:t>
          </a:r>
          <a:r>
            <a:rPr lang="en-US" sz="1200">
              <a:solidFill>
                <a:schemeClr val="bg2"/>
              </a:solidFill>
              <a:latin typeface="Figtree" pitchFamily="2" charset="0"/>
              <a:ea typeface="Calibri"/>
              <a:cs typeface="Calibri"/>
            </a:rPr>
            <a:t>Enhance resilience by fostering safe, connected, and strengths-based environments for individuals, families, caregivers, and communities.</a:t>
          </a:r>
        </a:p>
      </dgm:t>
    </dgm:pt>
    <dgm:pt modelId="{797A18E6-65B6-48DF-87FC-3BEE7995E0F6}" type="parTrans" cxnId="{E30C3C60-F73F-4AB2-A0BE-ACDA4B924D51}">
      <dgm:prSet/>
      <dgm:spPr/>
      <dgm:t>
        <a:bodyPr/>
        <a:lstStyle/>
        <a:p>
          <a:endParaRPr lang="en-US"/>
        </a:p>
      </dgm:t>
    </dgm:pt>
    <dgm:pt modelId="{A4503D5E-D5DA-4951-B9B2-B6308B95E0CA}" type="sibTrans" cxnId="{E30C3C60-F73F-4AB2-A0BE-ACDA4B924D51}">
      <dgm:prSet/>
      <dgm:spPr/>
      <dgm:t>
        <a:bodyPr/>
        <a:lstStyle/>
        <a:p>
          <a:endParaRPr lang="en-US"/>
        </a:p>
      </dgm:t>
    </dgm:pt>
    <dgm:pt modelId="{6F3852DB-E59E-4587-B6AA-2A44A5ACA4B6}">
      <dgm:prSet phldr="0" custT="1"/>
      <dgm:spPr/>
      <dgm:t>
        <a:bodyPr/>
        <a:lstStyle/>
        <a:p>
          <a:r>
            <a:rPr lang="en-US" sz="1200" b="1">
              <a:latin typeface="Figtree" pitchFamily="2" charset="0"/>
              <a:ea typeface="Calibri"/>
              <a:cs typeface="Calibri"/>
            </a:rPr>
            <a:t>Priority 3: </a:t>
          </a:r>
        </a:p>
        <a:p>
          <a:r>
            <a:rPr lang="en-US" sz="1200" b="1">
              <a:latin typeface="Figtree" pitchFamily="2" charset="0"/>
              <a:ea typeface="Calibri"/>
              <a:cs typeface="Calibri"/>
            </a:rPr>
            <a:t>Healthy Lifestyles</a:t>
          </a:r>
        </a:p>
      </dgm:t>
    </dgm:pt>
    <dgm:pt modelId="{5F06C3EA-0F0A-453F-9B5B-E9C39C8AAC0A}" type="parTrans" cxnId="{2D40DB17-4DBD-4F64-B6FE-B07C4C8F61B8}">
      <dgm:prSet/>
      <dgm:spPr/>
      <dgm:t>
        <a:bodyPr/>
        <a:lstStyle/>
        <a:p>
          <a:endParaRPr lang="en-US"/>
        </a:p>
      </dgm:t>
    </dgm:pt>
    <dgm:pt modelId="{FDE47B89-F655-4346-BBB3-B6C49C290E16}" type="sibTrans" cxnId="{2D40DB17-4DBD-4F64-B6FE-B07C4C8F61B8}">
      <dgm:prSet/>
      <dgm:spPr/>
      <dgm:t>
        <a:bodyPr/>
        <a:lstStyle/>
        <a:p>
          <a:endParaRPr lang="en-US"/>
        </a:p>
      </dgm:t>
    </dgm:pt>
    <dgm:pt modelId="{ECFACB0A-5DEA-4E8B-8C87-85436CA0E25A}">
      <dgm:prSet phldr="0" custT="1"/>
      <dgm:spPr/>
      <dgm:t>
        <a:bodyPr/>
        <a:lstStyle/>
        <a:p>
          <a:r>
            <a:rPr lang="en-US" sz="1200" b="1">
              <a:solidFill>
                <a:schemeClr val="bg2"/>
              </a:solidFill>
              <a:latin typeface="Figtree" pitchFamily="2" charset="0"/>
              <a:ea typeface="Calibri"/>
              <a:cs typeface="Calibri"/>
            </a:rPr>
            <a:t>Goal 1: </a:t>
          </a:r>
          <a:r>
            <a:rPr lang="en-US" sz="1200">
              <a:solidFill>
                <a:schemeClr val="bg2"/>
              </a:solidFill>
              <a:latin typeface="Figtree" pitchFamily="2" charset="0"/>
              <a:ea typeface="Calibri"/>
              <a:cs typeface="Calibri"/>
            </a:rPr>
            <a:t>Create a culture of health in Douglas County.</a:t>
          </a:r>
        </a:p>
      </dgm:t>
    </dgm:pt>
    <dgm:pt modelId="{954E4F23-A017-4255-94AC-6CAB38D7BC21}" type="parTrans" cxnId="{B79BD627-F880-4B43-85BA-FBE0FBE92901}">
      <dgm:prSet/>
      <dgm:spPr/>
      <dgm:t>
        <a:bodyPr/>
        <a:lstStyle/>
        <a:p>
          <a:endParaRPr lang="en-US"/>
        </a:p>
      </dgm:t>
    </dgm:pt>
    <dgm:pt modelId="{CE012A8F-9E43-4FF7-BF52-37E70291D012}" type="sibTrans" cxnId="{B79BD627-F880-4B43-85BA-FBE0FBE92901}">
      <dgm:prSet/>
      <dgm:spPr/>
      <dgm:t>
        <a:bodyPr/>
        <a:lstStyle/>
        <a:p>
          <a:endParaRPr lang="en-US"/>
        </a:p>
      </dgm:t>
    </dgm:pt>
    <dgm:pt modelId="{27D56104-135F-41CA-9EA1-069F8AB50DD4}">
      <dgm:prSet phldr="0" custT="1"/>
      <dgm:spPr/>
      <dgm:t>
        <a:bodyPr/>
        <a:lstStyle/>
        <a:p>
          <a:r>
            <a:rPr lang="en-US" sz="1200" b="1">
              <a:solidFill>
                <a:schemeClr val="bg2"/>
              </a:solidFill>
              <a:latin typeface="Figtree" pitchFamily="2" charset="0"/>
              <a:ea typeface="Calibri"/>
              <a:cs typeface="Calibri"/>
            </a:rPr>
            <a:t>Goal 2: </a:t>
          </a:r>
          <a:r>
            <a:rPr lang="en-US" sz="1200">
              <a:solidFill>
                <a:schemeClr val="bg2"/>
              </a:solidFill>
              <a:latin typeface="Figtree" pitchFamily="2" charset="0"/>
              <a:ea typeface="Calibri"/>
              <a:cs typeface="Calibri"/>
            </a:rPr>
            <a:t>Ensure all Douglas County residents have access to healthy, nutritious, and affordable food that meets their dietary and cultural needs. </a:t>
          </a:r>
        </a:p>
      </dgm:t>
    </dgm:pt>
    <dgm:pt modelId="{22E920E7-DC6B-4A99-858B-E9134A2303AD}" type="parTrans" cxnId="{18E77AA5-495E-4620-96B5-E2DC6CDD1589}">
      <dgm:prSet/>
      <dgm:spPr/>
      <dgm:t>
        <a:bodyPr/>
        <a:lstStyle/>
        <a:p>
          <a:endParaRPr lang="en-US"/>
        </a:p>
      </dgm:t>
    </dgm:pt>
    <dgm:pt modelId="{6CE7E434-C30A-4D96-81DE-7757ED488E26}" type="sibTrans" cxnId="{18E77AA5-495E-4620-96B5-E2DC6CDD1589}">
      <dgm:prSet/>
      <dgm:spPr/>
      <dgm:t>
        <a:bodyPr/>
        <a:lstStyle/>
        <a:p>
          <a:endParaRPr lang="en-US"/>
        </a:p>
      </dgm:t>
    </dgm:pt>
    <dgm:pt modelId="{376754D9-F23F-4A92-88E7-2ED8DE08D2E0}">
      <dgm:prSet phldr="0" custT="1"/>
      <dgm:spPr/>
      <dgm:t>
        <a:bodyPr/>
        <a:lstStyle/>
        <a:p>
          <a:r>
            <a:rPr lang="en-US" sz="1200" b="1">
              <a:latin typeface="Figtree" pitchFamily="2" charset="0"/>
              <a:ea typeface="Calibri"/>
              <a:cs typeface="Calibri"/>
            </a:rPr>
            <a:t>Priority 4: </a:t>
          </a:r>
        </a:p>
        <a:p>
          <a:r>
            <a:rPr lang="en-US" sz="1200" b="1">
              <a:latin typeface="Figtree" pitchFamily="2" charset="0"/>
              <a:ea typeface="Calibri"/>
              <a:cs typeface="Calibri"/>
            </a:rPr>
            <a:t>Behavioral Health and Addiction</a:t>
          </a:r>
        </a:p>
      </dgm:t>
    </dgm:pt>
    <dgm:pt modelId="{2AAF40B3-A0D7-4D1C-8153-030945D4DB5E}" type="parTrans" cxnId="{6237A88A-B4FE-4B7D-B164-05D8A6AA5773}">
      <dgm:prSet/>
      <dgm:spPr/>
      <dgm:t>
        <a:bodyPr/>
        <a:lstStyle/>
        <a:p>
          <a:endParaRPr lang="en-US"/>
        </a:p>
      </dgm:t>
    </dgm:pt>
    <dgm:pt modelId="{5753D9CC-794A-49DE-B73A-7A9784679A84}" type="sibTrans" cxnId="{6237A88A-B4FE-4B7D-B164-05D8A6AA5773}">
      <dgm:prSet/>
      <dgm:spPr/>
      <dgm:t>
        <a:bodyPr/>
        <a:lstStyle/>
        <a:p>
          <a:endParaRPr lang="en-US"/>
        </a:p>
      </dgm:t>
    </dgm:pt>
    <dgm:pt modelId="{D75123BB-0A1C-48DB-8796-55A50A2D2E81}">
      <dgm:prSet phldr="0" custT="1"/>
      <dgm:spPr/>
      <dgm:t>
        <a:bodyPr/>
        <a:lstStyle/>
        <a:p>
          <a:r>
            <a:rPr lang="en-US" sz="1200" b="1">
              <a:solidFill>
                <a:schemeClr val="bg2"/>
              </a:solidFill>
              <a:latin typeface="Figtree" pitchFamily="2" charset="0"/>
              <a:ea typeface="Calibri"/>
              <a:cs typeface="Calibri"/>
            </a:rPr>
            <a:t>Goal 1: </a:t>
          </a:r>
          <a:r>
            <a:rPr lang="en-US" sz="1200">
              <a:solidFill>
                <a:schemeClr val="bg2"/>
              </a:solidFill>
              <a:latin typeface="Figtree" pitchFamily="2" charset="0"/>
              <a:ea typeface="Calibri"/>
              <a:cs typeface="Calibri"/>
            </a:rPr>
            <a:t>Provide more accessible and culturally aware behavioral health and addiction services in diverse locations.</a:t>
          </a:r>
        </a:p>
      </dgm:t>
    </dgm:pt>
    <dgm:pt modelId="{8FDF2D9F-39ED-40DC-8DB4-71F7CAA93411}" type="parTrans" cxnId="{D43EEB0E-747B-437E-AB26-45171E7C038B}">
      <dgm:prSet/>
      <dgm:spPr/>
      <dgm:t>
        <a:bodyPr/>
        <a:lstStyle/>
        <a:p>
          <a:endParaRPr lang="en-US"/>
        </a:p>
      </dgm:t>
    </dgm:pt>
    <dgm:pt modelId="{DCFC4D5B-81C1-4252-A3A5-FD24DCFE5746}" type="sibTrans" cxnId="{D43EEB0E-747B-437E-AB26-45171E7C038B}">
      <dgm:prSet/>
      <dgm:spPr/>
      <dgm:t>
        <a:bodyPr/>
        <a:lstStyle/>
        <a:p>
          <a:endParaRPr lang="en-US"/>
        </a:p>
      </dgm:t>
    </dgm:pt>
    <dgm:pt modelId="{44FDBAA5-B96E-4C1D-A644-007DBCEAF7EF}" type="pres">
      <dgm:prSet presAssocID="{A1D85D2D-B6EF-4E35-A23D-72D144C0CECC}" presName="Name0" presStyleCnt="0">
        <dgm:presLayoutVars>
          <dgm:dir/>
          <dgm:animLvl val="lvl"/>
          <dgm:resizeHandles val="exact"/>
        </dgm:presLayoutVars>
      </dgm:prSet>
      <dgm:spPr/>
    </dgm:pt>
    <dgm:pt modelId="{A9036AAA-15F5-4135-9EE7-2C67AFC253F5}" type="pres">
      <dgm:prSet presAssocID="{F321B884-D93E-4F48-ADCC-3A011E22E40E}" presName="vertFlow" presStyleCnt="0"/>
      <dgm:spPr/>
    </dgm:pt>
    <dgm:pt modelId="{A562241C-B4FE-46DA-8298-3DD6F3AE7FE0}" type="pres">
      <dgm:prSet presAssocID="{F321B884-D93E-4F48-ADCC-3A011E22E40E}" presName="header" presStyleLbl="node1" presStyleIdx="0" presStyleCnt="4" custScaleX="93676" custScaleY="186608" custLinFactY="-19212" custLinFactNeighborX="-1691" custLinFactNeighborY="-100000"/>
      <dgm:spPr/>
    </dgm:pt>
    <dgm:pt modelId="{F313C916-E7B2-4E21-9528-61B002B26F22}" type="pres">
      <dgm:prSet presAssocID="{6E2BAF09-461A-4BE8-8DE2-D57845553F40}" presName="parTrans" presStyleLbl="sibTrans2D1" presStyleIdx="0" presStyleCnt="8"/>
      <dgm:spPr/>
    </dgm:pt>
    <dgm:pt modelId="{BFFE4D88-C4CA-4CFD-8646-16E163B8A738}" type="pres">
      <dgm:prSet presAssocID="{C0108262-9288-4F74-8378-2F6554EEC815}" presName="child" presStyleLbl="alignAccFollowNode1" presStyleIdx="0" presStyleCnt="8" custScaleX="151185" custScaleY="416065" custLinFactNeighborX="-1092" custLinFactNeighborY="-5314">
        <dgm:presLayoutVars>
          <dgm:chMax val="0"/>
          <dgm:bulletEnabled val="1"/>
        </dgm:presLayoutVars>
      </dgm:prSet>
      <dgm:spPr/>
    </dgm:pt>
    <dgm:pt modelId="{2772AF6D-A937-4F16-9A06-E5317B4EB67E}" type="pres">
      <dgm:prSet presAssocID="{C2B39278-B4BE-40B0-B0B7-34202B95A210}" presName="sibTrans" presStyleLbl="sibTrans2D1" presStyleIdx="1" presStyleCnt="8" custScaleX="78284" custScaleY="114544"/>
      <dgm:spPr/>
    </dgm:pt>
    <dgm:pt modelId="{B52B17B8-1B2F-4421-BC45-C0D189F9A8DB}" type="pres">
      <dgm:prSet presAssocID="{4A808758-15CE-4536-99A7-8AAC157D3C50}" presName="child" presStyleLbl="alignAccFollowNode1" presStyleIdx="1" presStyleCnt="8" custScaleX="146147" custScaleY="251830" custLinFactNeighborX="-365" custLinFactNeighborY="-16378">
        <dgm:presLayoutVars>
          <dgm:chMax val="0"/>
          <dgm:bulletEnabled val="1"/>
        </dgm:presLayoutVars>
      </dgm:prSet>
      <dgm:spPr/>
    </dgm:pt>
    <dgm:pt modelId="{A50EFAF3-F4E9-4ABC-B32E-59F66DE72043}" type="pres">
      <dgm:prSet presAssocID="{F321B884-D93E-4F48-ADCC-3A011E22E40E}" presName="hSp" presStyleCnt="0"/>
      <dgm:spPr/>
    </dgm:pt>
    <dgm:pt modelId="{EDA432A1-9822-4C07-B527-3FC68192B6A1}" type="pres">
      <dgm:prSet presAssocID="{852C76AB-330A-4D0C-8BB8-3836608DB02B}" presName="vertFlow" presStyleCnt="0"/>
      <dgm:spPr/>
    </dgm:pt>
    <dgm:pt modelId="{FC38D424-EEE1-4C14-BAFB-C1DC7395CBD9}" type="pres">
      <dgm:prSet presAssocID="{852C76AB-330A-4D0C-8BB8-3836608DB02B}" presName="header" presStyleLbl="node1" presStyleIdx="1" presStyleCnt="4" custScaleY="186262"/>
      <dgm:spPr/>
    </dgm:pt>
    <dgm:pt modelId="{DD991FFC-562B-40CC-B4E3-58818E2C8AC6}" type="pres">
      <dgm:prSet presAssocID="{D068DE2F-7169-49A6-ACB2-8AA0279AFBA2}" presName="parTrans" presStyleLbl="sibTrans2D1" presStyleIdx="2" presStyleCnt="8"/>
      <dgm:spPr/>
    </dgm:pt>
    <dgm:pt modelId="{322BCF47-A4BB-4ECF-9A73-1E7D2B04731E}" type="pres">
      <dgm:prSet presAssocID="{18E59B0F-A711-404A-BAE0-9026B1B894C2}" presName="child" presStyleLbl="alignAccFollowNode1" presStyleIdx="2" presStyleCnt="8" custScaleX="124455" custScaleY="321424">
        <dgm:presLayoutVars>
          <dgm:chMax val="0"/>
          <dgm:bulletEnabled val="1"/>
        </dgm:presLayoutVars>
      </dgm:prSet>
      <dgm:spPr/>
    </dgm:pt>
    <dgm:pt modelId="{1F112A8A-4644-4939-9958-7546DAB9C0BB}" type="pres">
      <dgm:prSet presAssocID="{8DB49D28-8D9F-4536-B5DF-06AED0B8DD1F}" presName="sibTrans" presStyleLbl="sibTrans2D1" presStyleIdx="3" presStyleCnt="8"/>
      <dgm:spPr/>
    </dgm:pt>
    <dgm:pt modelId="{54FDFB4C-5F90-4250-A5F8-981E102D04AD}" type="pres">
      <dgm:prSet presAssocID="{5036840B-5AF4-4F18-97F4-A119DFC0C858}" presName="child" presStyleLbl="alignAccFollowNode1" presStyleIdx="3" presStyleCnt="8" custScaleX="119261" custScaleY="345706">
        <dgm:presLayoutVars>
          <dgm:chMax val="0"/>
          <dgm:bulletEnabled val="1"/>
        </dgm:presLayoutVars>
      </dgm:prSet>
      <dgm:spPr/>
    </dgm:pt>
    <dgm:pt modelId="{F7FF89D7-6BA9-41FC-9D82-10F455D01AB6}" type="pres">
      <dgm:prSet presAssocID="{852C76AB-330A-4D0C-8BB8-3836608DB02B}" presName="hSp" presStyleCnt="0"/>
      <dgm:spPr/>
    </dgm:pt>
    <dgm:pt modelId="{D2D5C24C-81BB-47E4-A083-7B9F65A1A2F2}" type="pres">
      <dgm:prSet presAssocID="{6F3852DB-E59E-4587-B6AA-2A44A5ACA4B6}" presName="vertFlow" presStyleCnt="0"/>
      <dgm:spPr/>
    </dgm:pt>
    <dgm:pt modelId="{2B6FB2A0-30CA-4A2B-AE88-B8FBE9AE196D}" type="pres">
      <dgm:prSet presAssocID="{6F3852DB-E59E-4587-B6AA-2A44A5ACA4B6}" presName="header" presStyleLbl="node1" presStyleIdx="2" presStyleCnt="4" custScaleY="186262"/>
      <dgm:spPr/>
    </dgm:pt>
    <dgm:pt modelId="{4550F17C-1617-4EAB-9B5D-23AAB9F73F17}" type="pres">
      <dgm:prSet presAssocID="{954E4F23-A017-4255-94AC-6CAB38D7BC21}" presName="parTrans" presStyleLbl="sibTrans2D1" presStyleIdx="4" presStyleCnt="8"/>
      <dgm:spPr/>
    </dgm:pt>
    <dgm:pt modelId="{732B6133-F772-404B-A37C-509651DF6691}" type="pres">
      <dgm:prSet presAssocID="{ECFACB0A-5DEA-4E8B-8C87-85436CA0E25A}" presName="child" presStyleLbl="alignAccFollowNode1" presStyleIdx="4" presStyleCnt="8" custScaleY="320653">
        <dgm:presLayoutVars>
          <dgm:chMax val="0"/>
          <dgm:bulletEnabled val="1"/>
        </dgm:presLayoutVars>
      </dgm:prSet>
      <dgm:spPr/>
    </dgm:pt>
    <dgm:pt modelId="{E9445F73-884A-48ED-B58F-AC5401F495C1}" type="pres">
      <dgm:prSet presAssocID="{CE012A8F-9E43-4FF7-BF52-37E70291D012}" presName="sibTrans" presStyleLbl="sibTrans2D1" presStyleIdx="5" presStyleCnt="8"/>
      <dgm:spPr/>
    </dgm:pt>
    <dgm:pt modelId="{684F3F06-9C9F-49AB-BF9B-6A5BAA59AEE9}" type="pres">
      <dgm:prSet presAssocID="{27D56104-135F-41CA-9EA1-069F8AB50DD4}" presName="child" presStyleLbl="alignAccFollowNode1" presStyleIdx="5" presStyleCnt="8" custScaleY="346589">
        <dgm:presLayoutVars>
          <dgm:chMax val="0"/>
          <dgm:bulletEnabled val="1"/>
        </dgm:presLayoutVars>
      </dgm:prSet>
      <dgm:spPr/>
    </dgm:pt>
    <dgm:pt modelId="{90524776-C3D4-4DB3-8FE0-0CB9C6B50296}" type="pres">
      <dgm:prSet presAssocID="{6F3852DB-E59E-4587-B6AA-2A44A5ACA4B6}" presName="hSp" presStyleCnt="0"/>
      <dgm:spPr/>
    </dgm:pt>
    <dgm:pt modelId="{EE07033A-3CF3-4691-9171-0D4CB496A225}" type="pres">
      <dgm:prSet presAssocID="{376754D9-F23F-4A92-88E7-2ED8DE08D2E0}" presName="vertFlow" presStyleCnt="0"/>
      <dgm:spPr/>
    </dgm:pt>
    <dgm:pt modelId="{3E96975A-861C-4B94-B2D4-DDE15E3DB365}" type="pres">
      <dgm:prSet presAssocID="{376754D9-F23F-4A92-88E7-2ED8DE08D2E0}" presName="header" presStyleLbl="node1" presStyleIdx="3" presStyleCnt="4" custScaleY="186262"/>
      <dgm:spPr/>
    </dgm:pt>
    <dgm:pt modelId="{DC351D4D-C2F3-4368-AD44-0A093941C3A4}" type="pres">
      <dgm:prSet presAssocID="{8FDF2D9F-39ED-40DC-8DB4-71F7CAA93411}" presName="parTrans" presStyleLbl="sibTrans2D1" presStyleIdx="6" presStyleCnt="8"/>
      <dgm:spPr/>
    </dgm:pt>
    <dgm:pt modelId="{E773424B-1958-4F18-BAF6-90818EC6689C}" type="pres">
      <dgm:prSet presAssocID="{D75123BB-0A1C-48DB-8796-55A50A2D2E81}" presName="child" presStyleLbl="alignAccFollowNode1" presStyleIdx="6" presStyleCnt="8" custScaleY="320654">
        <dgm:presLayoutVars>
          <dgm:chMax val="0"/>
          <dgm:bulletEnabled val="1"/>
        </dgm:presLayoutVars>
      </dgm:prSet>
      <dgm:spPr/>
    </dgm:pt>
    <dgm:pt modelId="{F37EBC64-2628-4279-9CF7-B520777AC63F}" type="pres">
      <dgm:prSet presAssocID="{DCFC4D5B-81C1-4252-A3A5-FD24DCFE5746}" presName="sibTrans" presStyleLbl="sibTrans2D1" presStyleIdx="7" presStyleCnt="8"/>
      <dgm:spPr/>
    </dgm:pt>
    <dgm:pt modelId="{656511DD-DDF3-4092-9709-792FACD83903}" type="pres">
      <dgm:prSet presAssocID="{199E4808-6F4D-4795-9FFA-5082BB8749E4}" presName="child" presStyleLbl="alignAccFollowNode1" presStyleIdx="7" presStyleCnt="8" custScaleY="346589">
        <dgm:presLayoutVars>
          <dgm:chMax val="0"/>
          <dgm:bulletEnabled val="1"/>
        </dgm:presLayoutVars>
      </dgm:prSet>
      <dgm:spPr/>
    </dgm:pt>
  </dgm:ptLst>
  <dgm:cxnLst>
    <dgm:cxn modelId="{BDFE7209-B62D-4D1C-ACB3-E7BDA51F45AE}" type="presOf" srcId="{27D56104-135F-41CA-9EA1-069F8AB50DD4}" destId="{684F3F06-9C9F-49AB-BF9B-6A5BAA59AEE9}" srcOrd="0" destOrd="0" presId="urn:microsoft.com/office/officeart/2005/8/layout/lProcess1"/>
    <dgm:cxn modelId="{0728810D-6862-4AE4-A9A2-1CB3C0EFADEE}" srcId="{A1D85D2D-B6EF-4E35-A23D-72D144C0CECC}" destId="{F321B884-D93E-4F48-ADCC-3A011E22E40E}" srcOrd="0" destOrd="0" parTransId="{A67DB939-9233-456F-9373-AB9D03A82A38}" sibTransId="{76A9827C-6DC6-4A24-B511-B4F456DE6D47}"/>
    <dgm:cxn modelId="{D43EEB0E-747B-437E-AB26-45171E7C038B}" srcId="{376754D9-F23F-4A92-88E7-2ED8DE08D2E0}" destId="{D75123BB-0A1C-48DB-8796-55A50A2D2E81}" srcOrd="0" destOrd="0" parTransId="{8FDF2D9F-39ED-40DC-8DB4-71F7CAA93411}" sibTransId="{DCFC4D5B-81C1-4252-A3A5-FD24DCFE5746}"/>
    <dgm:cxn modelId="{C3C3BB10-F69F-4ECE-8B1A-C00DFCD3F3A5}" type="presOf" srcId="{6F3852DB-E59E-4587-B6AA-2A44A5ACA4B6}" destId="{2B6FB2A0-30CA-4A2B-AE88-B8FBE9AE196D}" srcOrd="0" destOrd="0" presId="urn:microsoft.com/office/officeart/2005/8/layout/lProcess1"/>
    <dgm:cxn modelId="{2D40DB17-4DBD-4F64-B6FE-B07C4C8F61B8}" srcId="{A1D85D2D-B6EF-4E35-A23D-72D144C0CECC}" destId="{6F3852DB-E59E-4587-B6AA-2A44A5ACA4B6}" srcOrd="2" destOrd="0" parTransId="{5F06C3EA-0F0A-453F-9B5B-E9C39C8AAC0A}" sibTransId="{FDE47B89-F655-4346-BBB3-B6C49C290E16}"/>
    <dgm:cxn modelId="{C1D51F19-A486-42B9-80CB-6064DE805879}" type="presOf" srcId="{4A808758-15CE-4536-99A7-8AAC157D3C50}" destId="{B52B17B8-1B2F-4421-BC45-C0D189F9A8DB}" srcOrd="0" destOrd="0" presId="urn:microsoft.com/office/officeart/2005/8/layout/lProcess1"/>
    <dgm:cxn modelId="{8B4D5E1B-6691-4DDC-BA17-FD70936A8C88}" type="presOf" srcId="{376754D9-F23F-4A92-88E7-2ED8DE08D2E0}" destId="{3E96975A-861C-4B94-B2D4-DDE15E3DB365}" srcOrd="0" destOrd="0" presId="urn:microsoft.com/office/officeart/2005/8/layout/lProcess1"/>
    <dgm:cxn modelId="{8CC2B41B-2236-42B1-A2AF-C27592A8EED8}" srcId="{F321B884-D93E-4F48-ADCC-3A011E22E40E}" destId="{4A808758-15CE-4536-99A7-8AAC157D3C50}" srcOrd="1" destOrd="0" parTransId="{7FA7BCC6-992B-49E0-8AEF-4922FAE9D5AB}" sibTransId="{7D8B1F4A-0459-4AD5-B7CC-EEE06A2C65C8}"/>
    <dgm:cxn modelId="{B79BD627-F880-4B43-85BA-FBE0FBE92901}" srcId="{6F3852DB-E59E-4587-B6AA-2A44A5ACA4B6}" destId="{ECFACB0A-5DEA-4E8B-8C87-85436CA0E25A}" srcOrd="0" destOrd="0" parTransId="{954E4F23-A017-4255-94AC-6CAB38D7BC21}" sibTransId="{CE012A8F-9E43-4FF7-BF52-37E70291D012}"/>
    <dgm:cxn modelId="{3769483D-438E-4F3B-9EB1-E27C23A40642}" type="presOf" srcId="{C2B39278-B4BE-40B0-B0B7-34202B95A210}" destId="{2772AF6D-A937-4F16-9A06-E5317B4EB67E}" srcOrd="0" destOrd="0" presId="urn:microsoft.com/office/officeart/2005/8/layout/lProcess1"/>
    <dgm:cxn modelId="{52418A5D-83AB-4D2F-A883-93C798058B79}" type="presOf" srcId="{8DB49D28-8D9F-4536-B5DF-06AED0B8DD1F}" destId="{1F112A8A-4644-4939-9958-7546DAB9C0BB}" srcOrd="0" destOrd="0" presId="urn:microsoft.com/office/officeart/2005/8/layout/lProcess1"/>
    <dgm:cxn modelId="{E30C3C60-F73F-4AB2-A0BE-ACDA4B924D51}" srcId="{852C76AB-330A-4D0C-8BB8-3836608DB02B}" destId="{5036840B-5AF4-4F18-97F4-A119DFC0C858}" srcOrd="1" destOrd="0" parTransId="{797A18E6-65B6-48DF-87FC-3BEE7995E0F6}" sibTransId="{A4503D5E-D5DA-4951-B9B2-B6308B95E0CA}"/>
    <dgm:cxn modelId="{CED2C042-2D9E-4880-9789-2CC520932C89}" type="presOf" srcId="{18E59B0F-A711-404A-BAE0-9026B1B894C2}" destId="{322BCF47-A4BB-4ECF-9A73-1E7D2B04731E}" srcOrd="0" destOrd="0" presId="urn:microsoft.com/office/officeart/2005/8/layout/lProcess1"/>
    <dgm:cxn modelId="{EB0E1A64-AD48-4DA4-B13F-9520E874F52C}" srcId="{852C76AB-330A-4D0C-8BB8-3836608DB02B}" destId="{18E59B0F-A711-404A-BAE0-9026B1B894C2}" srcOrd="0" destOrd="0" parTransId="{D068DE2F-7169-49A6-ACB2-8AA0279AFBA2}" sibTransId="{8DB49D28-8D9F-4536-B5DF-06AED0B8DD1F}"/>
    <dgm:cxn modelId="{4D63BE65-9FD2-4B6D-9125-6BC45B6D59EB}" type="presOf" srcId="{CE012A8F-9E43-4FF7-BF52-37E70291D012}" destId="{E9445F73-884A-48ED-B58F-AC5401F495C1}" srcOrd="0" destOrd="0" presId="urn:microsoft.com/office/officeart/2005/8/layout/lProcess1"/>
    <dgm:cxn modelId="{DA88D64B-7FCB-4B8D-9967-9F27D478B34F}" type="presOf" srcId="{D068DE2F-7169-49A6-ACB2-8AA0279AFBA2}" destId="{DD991FFC-562B-40CC-B4E3-58818E2C8AC6}" srcOrd="0" destOrd="0" presId="urn:microsoft.com/office/officeart/2005/8/layout/lProcess1"/>
    <dgm:cxn modelId="{FB122471-FA91-4124-84FA-484D6F66533F}" type="presOf" srcId="{ECFACB0A-5DEA-4E8B-8C87-85436CA0E25A}" destId="{732B6133-F772-404B-A37C-509651DF6691}" srcOrd="0" destOrd="0" presId="urn:microsoft.com/office/officeart/2005/8/layout/lProcess1"/>
    <dgm:cxn modelId="{1FE6DB51-F568-4630-BCAD-FD09FBC009A5}" type="presOf" srcId="{954E4F23-A017-4255-94AC-6CAB38D7BC21}" destId="{4550F17C-1617-4EAB-9B5D-23AAB9F73F17}" srcOrd="0" destOrd="0" presId="urn:microsoft.com/office/officeart/2005/8/layout/lProcess1"/>
    <dgm:cxn modelId="{62ECD654-38B8-47F7-A897-1BAD2B9038FD}" type="presOf" srcId="{A1D85D2D-B6EF-4E35-A23D-72D144C0CECC}" destId="{44FDBAA5-B96E-4C1D-A644-007DBCEAF7EF}" srcOrd="0" destOrd="0" presId="urn:microsoft.com/office/officeart/2005/8/layout/lProcess1"/>
    <dgm:cxn modelId="{2F054578-7132-4C0C-9F37-5072C8B0E807}" type="presOf" srcId="{852C76AB-330A-4D0C-8BB8-3836608DB02B}" destId="{FC38D424-EEE1-4C14-BAFB-C1DC7395CBD9}" srcOrd="0" destOrd="0" presId="urn:microsoft.com/office/officeart/2005/8/layout/lProcess1"/>
    <dgm:cxn modelId="{EE5C317D-A8C9-4D01-A909-EF25F4CDAAC6}" srcId="{376754D9-F23F-4A92-88E7-2ED8DE08D2E0}" destId="{199E4808-6F4D-4795-9FFA-5082BB8749E4}" srcOrd="1" destOrd="0" parTransId="{D1B9FEE5-06B2-4877-8856-D1966401FB1B}" sibTransId="{77DDD1B8-AB85-4F3C-8CDF-2A02A3752AF8}"/>
    <dgm:cxn modelId="{6237A88A-B4FE-4B7D-B164-05D8A6AA5773}" srcId="{A1D85D2D-B6EF-4E35-A23D-72D144C0CECC}" destId="{376754D9-F23F-4A92-88E7-2ED8DE08D2E0}" srcOrd="3" destOrd="0" parTransId="{2AAF40B3-A0D7-4D1C-8153-030945D4DB5E}" sibTransId="{5753D9CC-794A-49DE-B73A-7A9784679A84}"/>
    <dgm:cxn modelId="{A04A9596-9B88-413A-826D-5D485390925A}" type="presOf" srcId="{F321B884-D93E-4F48-ADCC-3A011E22E40E}" destId="{A562241C-B4FE-46DA-8298-3DD6F3AE7FE0}" srcOrd="0" destOrd="0" presId="urn:microsoft.com/office/officeart/2005/8/layout/lProcess1"/>
    <dgm:cxn modelId="{073D2F9F-04AB-45BA-93CB-824BC50D3017}" type="presOf" srcId="{6E2BAF09-461A-4BE8-8DE2-D57845553F40}" destId="{F313C916-E7B2-4E21-9528-61B002B26F22}" srcOrd="0" destOrd="0" presId="urn:microsoft.com/office/officeart/2005/8/layout/lProcess1"/>
    <dgm:cxn modelId="{18E77AA5-495E-4620-96B5-E2DC6CDD1589}" srcId="{6F3852DB-E59E-4587-B6AA-2A44A5ACA4B6}" destId="{27D56104-135F-41CA-9EA1-069F8AB50DD4}" srcOrd="1" destOrd="0" parTransId="{22E920E7-DC6B-4A99-858B-E9134A2303AD}" sibTransId="{6CE7E434-C30A-4D96-81DE-7757ED488E26}"/>
    <dgm:cxn modelId="{D74E14AC-AC66-4827-B3B3-B5098C1F8479}" srcId="{A1D85D2D-B6EF-4E35-A23D-72D144C0CECC}" destId="{852C76AB-330A-4D0C-8BB8-3836608DB02B}" srcOrd="1" destOrd="0" parTransId="{9FA9C32E-2CC1-489D-B1FB-B2905D48FE79}" sibTransId="{F7700CB9-D1FA-4420-BAF9-F273984233BF}"/>
    <dgm:cxn modelId="{BD806FB2-8552-45FD-9CAB-875C19F80C96}" type="presOf" srcId="{DCFC4D5B-81C1-4252-A3A5-FD24DCFE5746}" destId="{F37EBC64-2628-4279-9CF7-B520777AC63F}" srcOrd="0" destOrd="0" presId="urn:microsoft.com/office/officeart/2005/8/layout/lProcess1"/>
    <dgm:cxn modelId="{2E4F56C9-AF19-4D0F-90DE-508B2C233CFF}" srcId="{F321B884-D93E-4F48-ADCC-3A011E22E40E}" destId="{C0108262-9288-4F74-8378-2F6554EEC815}" srcOrd="0" destOrd="0" parTransId="{6E2BAF09-461A-4BE8-8DE2-D57845553F40}" sibTransId="{C2B39278-B4BE-40B0-B0B7-34202B95A210}"/>
    <dgm:cxn modelId="{A75070D1-4732-4AC7-A188-5BBA97DD61C6}" type="presOf" srcId="{199E4808-6F4D-4795-9FFA-5082BB8749E4}" destId="{656511DD-DDF3-4092-9709-792FACD83903}" srcOrd="0" destOrd="0" presId="urn:microsoft.com/office/officeart/2005/8/layout/lProcess1"/>
    <dgm:cxn modelId="{B6CED0D9-34DF-4CC1-B2FC-336425DC67D2}" type="presOf" srcId="{C0108262-9288-4F74-8378-2F6554EEC815}" destId="{BFFE4D88-C4CA-4CFD-8646-16E163B8A738}" srcOrd="0" destOrd="0" presId="urn:microsoft.com/office/officeart/2005/8/layout/lProcess1"/>
    <dgm:cxn modelId="{F9B660DB-D2C2-4A71-BC0E-47BE178E9B47}" type="presOf" srcId="{8FDF2D9F-39ED-40DC-8DB4-71F7CAA93411}" destId="{DC351D4D-C2F3-4368-AD44-0A093941C3A4}" srcOrd="0" destOrd="0" presId="urn:microsoft.com/office/officeart/2005/8/layout/lProcess1"/>
    <dgm:cxn modelId="{8DA8A7F0-9F12-42C6-8359-D6D86A40FCF2}" type="presOf" srcId="{5036840B-5AF4-4F18-97F4-A119DFC0C858}" destId="{54FDFB4C-5F90-4250-A5F8-981E102D04AD}" srcOrd="0" destOrd="0" presId="urn:microsoft.com/office/officeart/2005/8/layout/lProcess1"/>
    <dgm:cxn modelId="{6527C1F4-F2D3-48E9-B3ED-C1BC1807F9DB}" type="presOf" srcId="{D75123BB-0A1C-48DB-8796-55A50A2D2E81}" destId="{E773424B-1958-4F18-BAF6-90818EC6689C}" srcOrd="0" destOrd="0" presId="urn:microsoft.com/office/officeart/2005/8/layout/lProcess1"/>
    <dgm:cxn modelId="{DCE9E56D-DFC1-4766-A9C9-554DAB790176}" type="presParOf" srcId="{44FDBAA5-B96E-4C1D-A644-007DBCEAF7EF}" destId="{A9036AAA-15F5-4135-9EE7-2C67AFC253F5}" srcOrd="0" destOrd="0" presId="urn:microsoft.com/office/officeart/2005/8/layout/lProcess1"/>
    <dgm:cxn modelId="{CD7E8A93-1087-4A87-962F-E30C4A16B803}" type="presParOf" srcId="{A9036AAA-15F5-4135-9EE7-2C67AFC253F5}" destId="{A562241C-B4FE-46DA-8298-3DD6F3AE7FE0}" srcOrd="0" destOrd="0" presId="urn:microsoft.com/office/officeart/2005/8/layout/lProcess1"/>
    <dgm:cxn modelId="{D82ECB0D-FD3A-4084-884B-8A021EB3E501}" type="presParOf" srcId="{A9036AAA-15F5-4135-9EE7-2C67AFC253F5}" destId="{F313C916-E7B2-4E21-9528-61B002B26F22}" srcOrd="1" destOrd="0" presId="urn:microsoft.com/office/officeart/2005/8/layout/lProcess1"/>
    <dgm:cxn modelId="{D998A81B-F2A3-4D34-88E7-7D6DD8E590CB}" type="presParOf" srcId="{A9036AAA-15F5-4135-9EE7-2C67AFC253F5}" destId="{BFFE4D88-C4CA-4CFD-8646-16E163B8A738}" srcOrd="2" destOrd="0" presId="urn:microsoft.com/office/officeart/2005/8/layout/lProcess1"/>
    <dgm:cxn modelId="{ACC7D45F-91EC-45C0-96F7-03D899F9292F}" type="presParOf" srcId="{A9036AAA-15F5-4135-9EE7-2C67AFC253F5}" destId="{2772AF6D-A937-4F16-9A06-E5317B4EB67E}" srcOrd="3" destOrd="0" presId="urn:microsoft.com/office/officeart/2005/8/layout/lProcess1"/>
    <dgm:cxn modelId="{55FF1E92-DA20-4624-9856-478E7B5AE64B}" type="presParOf" srcId="{A9036AAA-15F5-4135-9EE7-2C67AFC253F5}" destId="{B52B17B8-1B2F-4421-BC45-C0D189F9A8DB}" srcOrd="4" destOrd="0" presId="urn:microsoft.com/office/officeart/2005/8/layout/lProcess1"/>
    <dgm:cxn modelId="{475B339F-F2D4-43B7-9B92-58918557AE37}" type="presParOf" srcId="{44FDBAA5-B96E-4C1D-A644-007DBCEAF7EF}" destId="{A50EFAF3-F4E9-4ABC-B32E-59F66DE72043}" srcOrd="1" destOrd="0" presId="urn:microsoft.com/office/officeart/2005/8/layout/lProcess1"/>
    <dgm:cxn modelId="{244502D1-DC16-4511-BC31-242877DDA08C}" type="presParOf" srcId="{44FDBAA5-B96E-4C1D-A644-007DBCEAF7EF}" destId="{EDA432A1-9822-4C07-B527-3FC68192B6A1}" srcOrd="2" destOrd="0" presId="urn:microsoft.com/office/officeart/2005/8/layout/lProcess1"/>
    <dgm:cxn modelId="{11F178FF-ECA4-4E8A-9E2E-D1ED4486F4D5}" type="presParOf" srcId="{EDA432A1-9822-4C07-B527-3FC68192B6A1}" destId="{FC38D424-EEE1-4C14-BAFB-C1DC7395CBD9}" srcOrd="0" destOrd="0" presId="urn:microsoft.com/office/officeart/2005/8/layout/lProcess1"/>
    <dgm:cxn modelId="{A6A2C197-529D-400E-BF94-DFEA5B749C72}" type="presParOf" srcId="{EDA432A1-9822-4C07-B527-3FC68192B6A1}" destId="{DD991FFC-562B-40CC-B4E3-58818E2C8AC6}" srcOrd="1" destOrd="0" presId="urn:microsoft.com/office/officeart/2005/8/layout/lProcess1"/>
    <dgm:cxn modelId="{FB0701F3-5373-4E2E-BAC6-22F19BE3E4BF}" type="presParOf" srcId="{EDA432A1-9822-4C07-B527-3FC68192B6A1}" destId="{322BCF47-A4BB-4ECF-9A73-1E7D2B04731E}" srcOrd="2" destOrd="0" presId="urn:microsoft.com/office/officeart/2005/8/layout/lProcess1"/>
    <dgm:cxn modelId="{5FAF3CF8-62E6-4B17-8634-FE21C4655116}" type="presParOf" srcId="{EDA432A1-9822-4C07-B527-3FC68192B6A1}" destId="{1F112A8A-4644-4939-9958-7546DAB9C0BB}" srcOrd="3" destOrd="0" presId="urn:microsoft.com/office/officeart/2005/8/layout/lProcess1"/>
    <dgm:cxn modelId="{56102626-F57C-4496-AD77-7F3B4EF15E04}" type="presParOf" srcId="{EDA432A1-9822-4C07-B527-3FC68192B6A1}" destId="{54FDFB4C-5F90-4250-A5F8-981E102D04AD}" srcOrd="4" destOrd="0" presId="urn:microsoft.com/office/officeart/2005/8/layout/lProcess1"/>
    <dgm:cxn modelId="{E4AEF483-47EC-4E28-9FFF-3FB01373E36A}" type="presParOf" srcId="{44FDBAA5-B96E-4C1D-A644-007DBCEAF7EF}" destId="{F7FF89D7-6BA9-41FC-9D82-10F455D01AB6}" srcOrd="3" destOrd="0" presId="urn:microsoft.com/office/officeart/2005/8/layout/lProcess1"/>
    <dgm:cxn modelId="{64D51CD3-D41F-4DEA-BEB0-F76EFC74B541}" type="presParOf" srcId="{44FDBAA5-B96E-4C1D-A644-007DBCEAF7EF}" destId="{D2D5C24C-81BB-47E4-A083-7B9F65A1A2F2}" srcOrd="4" destOrd="0" presId="urn:microsoft.com/office/officeart/2005/8/layout/lProcess1"/>
    <dgm:cxn modelId="{28F4EB73-FB8E-43E1-BC12-5F440FB3099A}" type="presParOf" srcId="{D2D5C24C-81BB-47E4-A083-7B9F65A1A2F2}" destId="{2B6FB2A0-30CA-4A2B-AE88-B8FBE9AE196D}" srcOrd="0" destOrd="0" presId="urn:microsoft.com/office/officeart/2005/8/layout/lProcess1"/>
    <dgm:cxn modelId="{078C6A8D-FB4B-4BA4-8617-0B670BEA4BE9}" type="presParOf" srcId="{D2D5C24C-81BB-47E4-A083-7B9F65A1A2F2}" destId="{4550F17C-1617-4EAB-9B5D-23AAB9F73F17}" srcOrd="1" destOrd="0" presId="urn:microsoft.com/office/officeart/2005/8/layout/lProcess1"/>
    <dgm:cxn modelId="{D286A5CB-436E-49A0-9EFB-32EF7A62A835}" type="presParOf" srcId="{D2D5C24C-81BB-47E4-A083-7B9F65A1A2F2}" destId="{732B6133-F772-404B-A37C-509651DF6691}" srcOrd="2" destOrd="0" presId="urn:microsoft.com/office/officeart/2005/8/layout/lProcess1"/>
    <dgm:cxn modelId="{A73458C4-EAF5-47DE-8B72-8AAFE9EA5DE1}" type="presParOf" srcId="{D2D5C24C-81BB-47E4-A083-7B9F65A1A2F2}" destId="{E9445F73-884A-48ED-B58F-AC5401F495C1}" srcOrd="3" destOrd="0" presId="urn:microsoft.com/office/officeart/2005/8/layout/lProcess1"/>
    <dgm:cxn modelId="{BD28706B-8203-4124-A48A-499D21F83C91}" type="presParOf" srcId="{D2D5C24C-81BB-47E4-A083-7B9F65A1A2F2}" destId="{684F3F06-9C9F-49AB-BF9B-6A5BAA59AEE9}" srcOrd="4" destOrd="0" presId="urn:microsoft.com/office/officeart/2005/8/layout/lProcess1"/>
    <dgm:cxn modelId="{074B8C0F-35A7-4F6E-900A-2CB77AA3113F}" type="presParOf" srcId="{44FDBAA5-B96E-4C1D-A644-007DBCEAF7EF}" destId="{90524776-C3D4-4DB3-8FE0-0CB9C6B50296}" srcOrd="5" destOrd="0" presId="urn:microsoft.com/office/officeart/2005/8/layout/lProcess1"/>
    <dgm:cxn modelId="{AB25349D-ED2A-4B86-97BF-E54545BE70AC}" type="presParOf" srcId="{44FDBAA5-B96E-4C1D-A644-007DBCEAF7EF}" destId="{EE07033A-3CF3-4691-9171-0D4CB496A225}" srcOrd="6" destOrd="0" presId="urn:microsoft.com/office/officeart/2005/8/layout/lProcess1"/>
    <dgm:cxn modelId="{43D72A17-96B6-458D-AB7C-12C25C8B9778}" type="presParOf" srcId="{EE07033A-3CF3-4691-9171-0D4CB496A225}" destId="{3E96975A-861C-4B94-B2D4-DDE15E3DB365}" srcOrd="0" destOrd="0" presId="urn:microsoft.com/office/officeart/2005/8/layout/lProcess1"/>
    <dgm:cxn modelId="{CE3D8195-6BF6-4D0E-8CA0-25D254417EFE}" type="presParOf" srcId="{EE07033A-3CF3-4691-9171-0D4CB496A225}" destId="{DC351D4D-C2F3-4368-AD44-0A093941C3A4}" srcOrd="1" destOrd="0" presId="urn:microsoft.com/office/officeart/2005/8/layout/lProcess1"/>
    <dgm:cxn modelId="{782CDF40-8C06-4EA2-861D-28A0E9FFBB87}" type="presParOf" srcId="{EE07033A-3CF3-4691-9171-0D4CB496A225}" destId="{E773424B-1958-4F18-BAF6-90818EC6689C}" srcOrd="2" destOrd="0" presId="urn:microsoft.com/office/officeart/2005/8/layout/lProcess1"/>
    <dgm:cxn modelId="{3DBD2CB7-6DE4-4AB3-8FE7-D125823CFA8A}" type="presParOf" srcId="{EE07033A-3CF3-4691-9171-0D4CB496A225}" destId="{F37EBC64-2628-4279-9CF7-B520777AC63F}" srcOrd="3" destOrd="0" presId="urn:microsoft.com/office/officeart/2005/8/layout/lProcess1"/>
    <dgm:cxn modelId="{69600098-D2A8-417A-AA30-6964AAA64D2A}" type="presParOf" srcId="{EE07033A-3CF3-4691-9171-0D4CB496A225}" destId="{656511DD-DDF3-4092-9709-792FACD83903}" srcOrd="4" destOrd="0" presId="urn:microsoft.com/office/officeart/2005/8/layout/l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0.xml><?xml version="1.0" encoding="utf-8"?>
<dgm:dataModel xmlns:dgm="http://schemas.openxmlformats.org/drawingml/2006/diagram" xmlns:a="http://schemas.openxmlformats.org/drawingml/2006/main">
  <dgm:ptLst>
    <dgm:pt modelId="{FB366680-E2A7-49F9-994A-16EF907904BF}" type="doc">
      <dgm:prSet loTypeId="urn:microsoft.com/office/officeart/2008/layout/VerticalCurvedList" loCatId="list" qsTypeId="urn:microsoft.com/office/officeart/2005/8/quickstyle/simple1" qsCatId="simple" csTypeId="urn:microsoft.com/office/officeart/2005/8/colors/accent0_3" csCatId="mainScheme"/>
      <dgm:spPr/>
      <dgm:t>
        <a:bodyPr/>
        <a:lstStyle/>
        <a:p>
          <a:endParaRPr lang="en-US"/>
        </a:p>
      </dgm:t>
    </dgm:pt>
    <dgm:pt modelId="{0528B7A0-A7B1-46A1-B061-4ACCFB327022}">
      <dgm:prSet/>
      <dgm:spPr/>
      <dgm:t>
        <a:bodyPr/>
        <a:lstStyle/>
        <a:p>
          <a:r>
            <a:rPr lang="en-US" b="0" i="0">
              <a:latin typeface="Bitter" pitchFamily="2" charset="0"/>
            </a:rPr>
            <a:t>38.9% (14/36) of our bilingual providers have submitted proof of language proficiency</a:t>
          </a:r>
          <a:endParaRPr lang="en-US" b="0">
            <a:latin typeface="Bitter" pitchFamily="2" charset="0"/>
          </a:endParaRPr>
        </a:p>
      </dgm:t>
    </dgm:pt>
    <dgm:pt modelId="{55F69A3B-7217-40DF-8640-199864936F87}" type="parTrans" cxnId="{A591B26B-ABDD-4103-A4DC-8A9658FB5116}">
      <dgm:prSet/>
      <dgm:spPr/>
      <dgm:t>
        <a:bodyPr/>
        <a:lstStyle/>
        <a:p>
          <a:endParaRPr lang="en-US"/>
        </a:p>
      </dgm:t>
    </dgm:pt>
    <dgm:pt modelId="{46F54DAC-233D-497D-A21B-95D7B0034B61}" type="sibTrans" cxnId="{A591B26B-ABDD-4103-A4DC-8A9658FB5116}">
      <dgm:prSet/>
      <dgm:spPr/>
      <dgm:t>
        <a:bodyPr/>
        <a:lstStyle/>
        <a:p>
          <a:endParaRPr lang="en-US"/>
        </a:p>
      </dgm:t>
    </dgm:pt>
    <dgm:pt modelId="{FBA31F07-275E-4016-BE48-F34FCC7650FF}">
      <dgm:prSet/>
      <dgm:spPr/>
      <dgm:t>
        <a:bodyPr/>
        <a:lstStyle/>
        <a:p>
          <a:r>
            <a:rPr lang="en-US" b="0" i="0">
              <a:latin typeface="Bitter" pitchFamily="2" charset="0"/>
            </a:rPr>
            <a:t>1 Romanian, 1 Hindi, 1 Mandarin, 11 Spanish</a:t>
          </a:r>
          <a:endParaRPr lang="en-US" b="0">
            <a:latin typeface="Bitter" pitchFamily="2" charset="0"/>
          </a:endParaRPr>
        </a:p>
      </dgm:t>
    </dgm:pt>
    <dgm:pt modelId="{98C5FBBE-492F-4459-A777-47AAFCEE9D8D}" type="parTrans" cxnId="{DAE8BF34-C81A-45FD-A844-3AA1C44307E2}">
      <dgm:prSet/>
      <dgm:spPr/>
      <dgm:t>
        <a:bodyPr/>
        <a:lstStyle/>
        <a:p>
          <a:endParaRPr lang="en-US"/>
        </a:p>
      </dgm:t>
    </dgm:pt>
    <dgm:pt modelId="{1A6DC00B-3153-4BE2-97CB-809B3049BD6A}" type="sibTrans" cxnId="{DAE8BF34-C81A-45FD-A844-3AA1C44307E2}">
      <dgm:prSet/>
      <dgm:spPr/>
      <dgm:t>
        <a:bodyPr/>
        <a:lstStyle/>
        <a:p>
          <a:endParaRPr lang="en-US"/>
        </a:p>
      </dgm:t>
    </dgm:pt>
    <dgm:pt modelId="{F51CD385-B6B7-4FC6-A258-227BE3C0E019}">
      <dgm:prSet/>
      <dgm:spPr/>
      <dgm:t>
        <a:bodyPr/>
        <a:lstStyle/>
        <a:p>
          <a:r>
            <a:rPr lang="en-US" b="0" i="0">
              <a:latin typeface="Bitter" pitchFamily="2" charset="0"/>
            </a:rPr>
            <a:t>9 providers are from a behavioral health integrated clinic</a:t>
          </a:r>
          <a:endParaRPr lang="en-US" b="0">
            <a:latin typeface="Bitter" pitchFamily="2" charset="0"/>
          </a:endParaRPr>
        </a:p>
      </dgm:t>
    </dgm:pt>
    <dgm:pt modelId="{AB30451D-6A2B-40AD-9939-2CC0584953C2}" type="parTrans" cxnId="{B0FA6884-06E7-4CAB-A13B-FE89A567AF4E}">
      <dgm:prSet/>
      <dgm:spPr/>
      <dgm:t>
        <a:bodyPr/>
        <a:lstStyle/>
        <a:p>
          <a:endParaRPr lang="en-US"/>
        </a:p>
      </dgm:t>
    </dgm:pt>
    <dgm:pt modelId="{735E2138-296F-4745-878F-08C71636E7E9}" type="sibTrans" cxnId="{B0FA6884-06E7-4CAB-A13B-FE89A567AF4E}">
      <dgm:prSet/>
      <dgm:spPr/>
      <dgm:t>
        <a:bodyPr/>
        <a:lstStyle/>
        <a:p>
          <a:endParaRPr lang="en-US"/>
        </a:p>
      </dgm:t>
    </dgm:pt>
    <dgm:pt modelId="{D7F37A53-DE4B-4D2F-9163-C32C3B1F51BC}" type="pres">
      <dgm:prSet presAssocID="{FB366680-E2A7-49F9-994A-16EF907904BF}" presName="Name0" presStyleCnt="0">
        <dgm:presLayoutVars>
          <dgm:chMax val="7"/>
          <dgm:chPref val="7"/>
          <dgm:dir/>
        </dgm:presLayoutVars>
      </dgm:prSet>
      <dgm:spPr/>
    </dgm:pt>
    <dgm:pt modelId="{2248FA88-0C53-4D8E-B9FB-09CFF03F57B3}" type="pres">
      <dgm:prSet presAssocID="{FB366680-E2A7-49F9-994A-16EF907904BF}" presName="Name1" presStyleCnt="0"/>
      <dgm:spPr/>
    </dgm:pt>
    <dgm:pt modelId="{47DF3890-43BA-4A08-8467-8874D5A1215B}" type="pres">
      <dgm:prSet presAssocID="{FB366680-E2A7-49F9-994A-16EF907904BF}" presName="cycle" presStyleCnt="0"/>
      <dgm:spPr/>
    </dgm:pt>
    <dgm:pt modelId="{B4E4960B-1657-49FC-BAFC-BD7F8F0DCB5B}" type="pres">
      <dgm:prSet presAssocID="{FB366680-E2A7-49F9-994A-16EF907904BF}" presName="srcNode" presStyleLbl="node1" presStyleIdx="0" presStyleCnt="3"/>
      <dgm:spPr/>
    </dgm:pt>
    <dgm:pt modelId="{836ECCAC-AE6F-470E-A10E-F18F7D8C339E}" type="pres">
      <dgm:prSet presAssocID="{FB366680-E2A7-49F9-994A-16EF907904BF}" presName="conn" presStyleLbl="parChTrans1D2" presStyleIdx="0" presStyleCnt="1"/>
      <dgm:spPr/>
    </dgm:pt>
    <dgm:pt modelId="{ED0B9304-04C5-46C9-9BC0-4B8A7D843348}" type="pres">
      <dgm:prSet presAssocID="{FB366680-E2A7-49F9-994A-16EF907904BF}" presName="extraNode" presStyleLbl="node1" presStyleIdx="0" presStyleCnt="3"/>
      <dgm:spPr/>
    </dgm:pt>
    <dgm:pt modelId="{25222402-B923-4AAA-8AD2-853770973651}" type="pres">
      <dgm:prSet presAssocID="{FB366680-E2A7-49F9-994A-16EF907904BF}" presName="dstNode" presStyleLbl="node1" presStyleIdx="0" presStyleCnt="3"/>
      <dgm:spPr/>
    </dgm:pt>
    <dgm:pt modelId="{5BF1B3F2-6194-4298-B3BD-F1F78C1D81CF}" type="pres">
      <dgm:prSet presAssocID="{0528B7A0-A7B1-46A1-B061-4ACCFB327022}" presName="text_1" presStyleLbl="node1" presStyleIdx="0" presStyleCnt="3">
        <dgm:presLayoutVars>
          <dgm:bulletEnabled val="1"/>
        </dgm:presLayoutVars>
      </dgm:prSet>
      <dgm:spPr/>
    </dgm:pt>
    <dgm:pt modelId="{A5A1AD3B-3D0E-4D57-B537-52AD9A9B01F3}" type="pres">
      <dgm:prSet presAssocID="{0528B7A0-A7B1-46A1-B061-4ACCFB327022}" presName="accent_1" presStyleCnt="0"/>
      <dgm:spPr/>
    </dgm:pt>
    <dgm:pt modelId="{7CA6671A-34FB-49BB-B59B-FB8C678AB077}" type="pres">
      <dgm:prSet presAssocID="{0528B7A0-A7B1-46A1-B061-4ACCFB327022}" presName="accentRepeatNode" presStyleLbl="solidFgAcc1" presStyleIdx="0" presStyleCnt="3"/>
      <dgm:spPr/>
    </dgm:pt>
    <dgm:pt modelId="{F0D8FAA0-CA7D-43B3-A35D-AD9FAEF975EB}" type="pres">
      <dgm:prSet presAssocID="{FBA31F07-275E-4016-BE48-F34FCC7650FF}" presName="text_2" presStyleLbl="node1" presStyleIdx="1" presStyleCnt="3">
        <dgm:presLayoutVars>
          <dgm:bulletEnabled val="1"/>
        </dgm:presLayoutVars>
      </dgm:prSet>
      <dgm:spPr/>
    </dgm:pt>
    <dgm:pt modelId="{1EFAE8B6-A41B-4A28-AA92-4C1C8E9684DF}" type="pres">
      <dgm:prSet presAssocID="{FBA31F07-275E-4016-BE48-F34FCC7650FF}" presName="accent_2" presStyleCnt="0"/>
      <dgm:spPr/>
    </dgm:pt>
    <dgm:pt modelId="{7300953B-E413-4B70-8794-BDEE9EE68104}" type="pres">
      <dgm:prSet presAssocID="{FBA31F07-275E-4016-BE48-F34FCC7650FF}" presName="accentRepeatNode" presStyleLbl="solidFgAcc1" presStyleIdx="1" presStyleCnt="3"/>
      <dgm:spPr/>
    </dgm:pt>
    <dgm:pt modelId="{BC9D7179-9F7A-4235-B548-139C5E9B0E1E}" type="pres">
      <dgm:prSet presAssocID="{F51CD385-B6B7-4FC6-A258-227BE3C0E019}" presName="text_3" presStyleLbl="node1" presStyleIdx="2" presStyleCnt="3">
        <dgm:presLayoutVars>
          <dgm:bulletEnabled val="1"/>
        </dgm:presLayoutVars>
      </dgm:prSet>
      <dgm:spPr/>
    </dgm:pt>
    <dgm:pt modelId="{9A9DCF11-061A-4551-9271-CD99F6FB2F1C}" type="pres">
      <dgm:prSet presAssocID="{F51CD385-B6B7-4FC6-A258-227BE3C0E019}" presName="accent_3" presStyleCnt="0"/>
      <dgm:spPr/>
    </dgm:pt>
    <dgm:pt modelId="{15BE59DC-2C84-4B0B-A738-A5D95C5AF03D}" type="pres">
      <dgm:prSet presAssocID="{F51CD385-B6B7-4FC6-A258-227BE3C0E019}" presName="accentRepeatNode" presStyleLbl="solidFgAcc1" presStyleIdx="2" presStyleCnt="3"/>
      <dgm:spPr/>
    </dgm:pt>
  </dgm:ptLst>
  <dgm:cxnLst>
    <dgm:cxn modelId="{EED65006-B8C7-402F-B7CC-B2636F6685B4}" type="presOf" srcId="{F51CD385-B6B7-4FC6-A258-227BE3C0E019}" destId="{BC9D7179-9F7A-4235-B548-139C5E9B0E1E}" srcOrd="0" destOrd="0" presId="urn:microsoft.com/office/officeart/2008/layout/VerticalCurvedList"/>
    <dgm:cxn modelId="{DAE8BF34-C81A-45FD-A844-3AA1C44307E2}" srcId="{FB366680-E2A7-49F9-994A-16EF907904BF}" destId="{FBA31F07-275E-4016-BE48-F34FCC7650FF}" srcOrd="1" destOrd="0" parTransId="{98C5FBBE-492F-4459-A777-47AAFCEE9D8D}" sibTransId="{1A6DC00B-3153-4BE2-97CB-809B3049BD6A}"/>
    <dgm:cxn modelId="{A591B26B-ABDD-4103-A4DC-8A9658FB5116}" srcId="{FB366680-E2A7-49F9-994A-16EF907904BF}" destId="{0528B7A0-A7B1-46A1-B061-4ACCFB327022}" srcOrd="0" destOrd="0" parTransId="{55F69A3B-7217-40DF-8640-199864936F87}" sibTransId="{46F54DAC-233D-497D-A21B-95D7B0034B61}"/>
    <dgm:cxn modelId="{29121477-0D62-4FC9-A4EE-13A2D006003C}" type="presOf" srcId="{FB366680-E2A7-49F9-994A-16EF907904BF}" destId="{D7F37A53-DE4B-4D2F-9163-C32C3B1F51BC}" srcOrd="0" destOrd="0" presId="urn:microsoft.com/office/officeart/2008/layout/VerticalCurvedList"/>
    <dgm:cxn modelId="{B0FA6884-06E7-4CAB-A13B-FE89A567AF4E}" srcId="{FB366680-E2A7-49F9-994A-16EF907904BF}" destId="{F51CD385-B6B7-4FC6-A258-227BE3C0E019}" srcOrd="2" destOrd="0" parTransId="{AB30451D-6A2B-40AD-9939-2CC0584953C2}" sibTransId="{735E2138-296F-4745-878F-08C71636E7E9}"/>
    <dgm:cxn modelId="{A4DB6AAE-FCCA-4CC1-91D6-A06E248E63FA}" type="presOf" srcId="{0528B7A0-A7B1-46A1-B061-4ACCFB327022}" destId="{5BF1B3F2-6194-4298-B3BD-F1F78C1D81CF}" srcOrd="0" destOrd="0" presId="urn:microsoft.com/office/officeart/2008/layout/VerticalCurvedList"/>
    <dgm:cxn modelId="{9E096EB9-DBC2-444A-A8EF-98484311A786}" type="presOf" srcId="{46F54DAC-233D-497D-A21B-95D7B0034B61}" destId="{836ECCAC-AE6F-470E-A10E-F18F7D8C339E}" srcOrd="0" destOrd="0" presId="urn:microsoft.com/office/officeart/2008/layout/VerticalCurvedList"/>
    <dgm:cxn modelId="{79CC90ED-A426-4B0A-B061-135DDC27DEAC}" type="presOf" srcId="{FBA31F07-275E-4016-BE48-F34FCC7650FF}" destId="{F0D8FAA0-CA7D-43B3-A35D-AD9FAEF975EB}" srcOrd="0" destOrd="0" presId="urn:microsoft.com/office/officeart/2008/layout/VerticalCurvedList"/>
    <dgm:cxn modelId="{FC9FAC35-0AE6-44EC-AE7E-FE3579AF5A6E}" type="presParOf" srcId="{D7F37A53-DE4B-4D2F-9163-C32C3B1F51BC}" destId="{2248FA88-0C53-4D8E-B9FB-09CFF03F57B3}" srcOrd="0" destOrd="0" presId="urn:microsoft.com/office/officeart/2008/layout/VerticalCurvedList"/>
    <dgm:cxn modelId="{907D8442-E50A-4B71-9BBA-6472AF1451C3}" type="presParOf" srcId="{2248FA88-0C53-4D8E-B9FB-09CFF03F57B3}" destId="{47DF3890-43BA-4A08-8467-8874D5A1215B}" srcOrd="0" destOrd="0" presId="urn:microsoft.com/office/officeart/2008/layout/VerticalCurvedList"/>
    <dgm:cxn modelId="{1C19E8A7-4AD4-4BE2-84E1-2295CA05ACFE}" type="presParOf" srcId="{47DF3890-43BA-4A08-8467-8874D5A1215B}" destId="{B4E4960B-1657-49FC-BAFC-BD7F8F0DCB5B}" srcOrd="0" destOrd="0" presId="urn:microsoft.com/office/officeart/2008/layout/VerticalCurvedList"/>
    <dgm:cxn modelId="{6ABF39FB-4664-4D6F-8B2E-4B3F85797320}" type="presParOf" srcId="{47DF3890-43BA-4A08-8467-8874D5A1215B}" destId="{836ECCAC-AE6F-470E-A10E-F18F7D8C339E}" srcOrd="1" destOrd="0" presId="urn:microsoft.com/office/officeart/2008/layout/VerticalCurvedList"/>
    <dgm:cxn modelId="{B6AB3A54-E019-4DE0-92F7-2BB484B95BA6}" type="presParOf" srcId="{47DF3890-43BA-4A08-8467-8874D5A1215B}" destId="{ED0B9304-04C5-46C9-9BC0-4B8A7D843348}" srcOrd="2" destOrd="0" presId="urn:microsoft.com/office/officeart/2008/layout/VerticalCurvedList"/>
    <dgm:cxn modelId="{F88FB441-87B4-43CD-A743-8A7153201687}" type="presParOf" srcId="{47DF3890-43BA-4A08-8467-8874D5A1215B}" destId="{25222402-B923-4AAA-8AD2-853770973651}" srcOrd="3" destOrd="0" presId="urn:microsoft.com/office/officeart/2008/layout/VerticalCurvedList"/>
    <dgm:cxn modelId="{F4DD4111-9E6C-48AF-9664-33B21AFC5903}" type="presParOf" srcId="{2248FA88-0C53-4D8E-B9FB-09CFF03F57B3}" destId="{5BF1B3F2-6194-4298-B3BD-F1F78C1D81CF}" srcOrd="1" destOrd="0" presId="urn:microsoft.com/office/officeart/2008/layout/VerticalCurvedList"/>
    <dgm:cxn modelId="{6FA6ECEC-98E2-4A2A-9DE5-C4DB3ED46C38}" type="presParOf" srcId="{2248FA88-0C53-4D8E-B9FB-09CFF03F57B3}" destId="{A5A1AD3B-3D0E-4D57-B537-52AD9A9B01F3}" srcOrd="2" destOrd="0" presId="urn:microsoft.com/office/officeart/2008/layout/VerticalCurvedList"/>
    <dgm:cxn modelId="{438025CB-786B-411A-A416-3F082648EBAF}" type="presParOf" srcId="{A5A1AD3B-3D0E-4D57-B537-52AD9A9B01F3}" destId="{7CA6671A-34FB-49BB-B59B-FB8C678AB077}" srcOrd="0" destOrd="0" presId="urn:microsoft.com/office/officeart/2008/layout/VerticalCurvedList"/>
    <dgm:cxn modelId="{505A9B3D-1B83-4586-8610-A3D415545AD4}" type="presParOf" srcId="{2248FA88-0C53-4D8E-B9FB-09CFF03F57B3}" destId="{F0D8FAA0-CA7D-43B3-A35D-AD9FAEF975EB}" srcOrd="3" destOrd="0" presId="urn:microsoft.com/office/officeart/2008/layout/VerticalCurvedList"/>
    <dgm:cxn modelId="{4F0253C0-2161-4C86-A9B7-ACB9E00016B7}" type="presParOf" srcId="{2248FA88-0C53-4D8E-B9FB-09CFF03F57B3}" destId="{1EFAE8B6-A41B-4A28-AA92-4C1C8E9684DF}" srcOrd="4" destOrd="0" presId="urn:microsoft.com/office/officeart/2008/layout/VerticalCurvedList"/>
    <dgm:cxn modelId="{5245FCD9-753B-472F-9B10-C9C93D6A8F26}" type="presParOf" srcId="{1EFAE8B6-A41B-4A28-AA92-4C1C8E9684DF}" destId="{7300953B-E413-4B70-8794-BDEE9EE68104}" srcOrd="0" destOrd="0" presId="urn:microsoft.com/office/officeart/2008/layout/VerticalCurvedList"/>
    <dgm:cxn modelId="{E37AE0FF-EA1B-4F31-A71C-7B22A9D87273}" type="presParOf" srcId="{2248FA88-0C53-4D8E-B9FB-09CFF03F57B3}" destId="{BC9D7179-9F7A-4235-B548-139C5E9B0E1E}" srcOrd="5" destOrd="0" presId="urn:microsoft.com/office/officeart/2008/layout/VerticalCurvedList"/>
    <dgm:cxn modelId="{D562C95C-0408-45C1-8ECB-DB6E8315A2A2}" type="presParOf" srcId="{2248FA88-0C53-4D8E-B9FB-09CFF03F57B3}" destId="{9A9DCF11-061A-4551-9271-CD99F6FB2F1C}" srcOrd="6" destOrd="0" presId="urn:microsoft.com/office/officeart/2008/layout/VerticalCurvedList"/>
    <dgm:cxn modelId="{4B9DD3C8-1F46-42CA-8D8F-FD9921B7C09D}" type="presParOf" srcId="{9A9DCF11-061A-4551-9271-CD99F6FB2F1C}" destId="{15BE59DC-2C84-4B0B-A738-A5D95C5AF03D}" srcOrd="0" destOrd="0" presId="urn:microsoft.com/office/officeart/2008/layout/VerticalCurv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1.xml><?xml version="1.0" encoding="utf-8"?>
<dgm:dataModel xmlns:dgm="http://schemas.openxmlformats.org/drawingml/2006/diagram" xmlns:a="http://schemas.openxmlformats.org/drawingml/2006/main">
  <dgm:ptLst>
    <dgm:pt modelId="{BCA0E070-86B6-4F83-A1CB-51623E814294}"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A327A3A3-DE8D-4814-B81E-429200152A99}">
      <dgm:prSet custT="1"/>
      <dgm:spPr/>
      <dgm:t>
        <a:bodyPr/>
        <a:lstStyle/>
        <a:p>
          <a:pPr>
            <a:buFont typeface="Arial" panose="020B0604020202020204" pitchFamily="34" charset="0"/>
            <a:buChar char="•"/>
          </a:pPr>
          <a:r>
            <a:rPr lang="en-US" sz="1200" b="0" i="0" u="none">
              <a:latin typeface="Figtree" pitchFamily="2" charset="0"/>
            </a:rPr>
            <a:t>Solicit provider feedback on desired training topics and host at least one prioritized training topic each quarter in 2024, through the Behavioral Health Subcommittee.</a:t>
          </a:r>
          <a:r>
            <a:rPr lang="en-US" sz="1200" b="0" i="0">
              <a:latin typeface="Figtree" pitchFamily="2" charset="0"/>
            </a:rPr>
            <a:t>​</a:t>
          </a:r>
        </a:p>
      </dgm:t>
    </dgm:pt>
    <dgm:pt modelId="{93D2A133-FD70-4AE4-ABB6-2F1AA9866256}" type="parTrans" cxnId="{B3016508-1F34-43D4-8D0A-2F0F86E3C2D6}">
      <dgm:prSet/>
      <dgm:spPr/>
      <dgm:t>
        <a:bodyPr/>
        <a:lstStyle/>
        <a:p>
          <a:endParaRPr lang="en-US"/>
        </a:p>
      </dgm:t>
    </dgm:pt>
    <dgm:pt modelId="{1655C819-1161-4737-A94B-B57AF28BCCA0}" type="sibTrans" cxnId="{B3016508-1F34-43D4-8D0A-2F0F86E3C2D6}">
      <dgm:prSet/>
      <dgm:spPr/>
      <dgm:t>
        <a:bodyPr/>
        <a:lstStyle/>
        <a:p>
          <a:endParaRPr lang="en-US"/>
        </a:p>
      </dgm:t>
    </dgm:pt>
    <dgm:pt modelId="{F3D861FA-8926-40D1-9A70-599FD97A2093}">
      <dgm:prSet custT="1"/>
      <dgm:spPr/>
      <dgm:t>
        <a:bodyPr/>
        <a:lstStyle/>
        <a:p>
          <a:pPr>
            <a:buFont typeface="Arial" panose="020B0604020202020204" pitchFamily="34" charset="0"/>
            <a:buChar char="•"/>
          </a:pPr>
          <a:r>
            <a:rPr lang="en-US" sz="1200" b="0" i="0" u="none">
              <a:latin typeface="Figtree" pitchFamily="2" charset="0"/>
            </a:rPr>
            <a:t>Enhance provider directory information to begin publishing information on contracted providers available to provide/offer clinical supervision to associate-level behavioral health clinicians</a:t>
          </a:r>
          <a:r>
            <a:rPr lang="en-US" sz="1200" b="0" i="0">
              <a:latin typeface="Figtree" pitchFamily="2" charset="0"/>
            </a:rPr>
            <a:t>​</a:t>
          </a:r>
        </a:p>
      </dgm:t>
    </dgm:pt>
    <dgm:pt modelId="{EE9FDFB8-9E21-4080-8B4C-80CAB22CEF82}" type="parTrans" cxnId="{0378D419-ADC3-4504-909A-4DF79C528BFB}">
      <dgm:prSet/>
      <dgm:spPr/>
      <dgm:t>
        <a:bodyPr/>
        <a:lstStyle/>
        <a:p>
          <a:endParaRPr lang="en-US"/>
        </a:p>
      </dgm:t>
    </dgm:pt>
    <dgm:pt modelId="{233CA120-A2F5-47B9-825D-1032CD2C4ECF}" type="sibTrans" cxnId="{0378D419-ADC3-4504-909A-4DF79C528BFB}">
      <dgm:prSet/>
      <dgm:spPr/>
      <dgm:t>
        <a:bodyPr/>
        <a:lstStyle/>
        <a:p>
          <a:endParaRPr lang="en-US"/>
        </a:p>
      </dgm:t>
    </dgm:pt>
    <dgm:pt modelId="{70567348-5F7A-41B5-8B37-8395CDD57179}">
      <dgm:prSet custT="1"/>
      <dgm:spPr/>
      <dgm:t>
        <a:bodyPr/>
        <a:lstStyle/>
        <a:p>
          <a:pPr>
            <a:buFont typeface="Arial" panose="020B0604020202020204" pitchFamily="34" charset="0"/>
            <a:buChar char="•"/>
          </a:pPr>
          <a:r>
            <a:rPr lang="en-US" sz="1200" b="0" i="0" u="none">
              <a:latin typeface="Figtree" pitchFamily="2" charset="0"/>
            </a:rPr>
            <a:t>Provide at least two trainings on Motivational Interviewing in 2024 through partnership with Douglas Public Health Network</a:t>
          </a:r>
          <a:r>
            <a:rPr lang="en-US" sz="1200" b="0" i="0">
              <a:latin typeface="Figtree" pitchFamily="2" charset="0"/>
            </a:rPr>
            <a:t>​</a:t>
          </a:r>
        </a:p>
      </dgm:t>
    </dgm:pt>
    <dgm:pt modelId="{8B8F4B6A-10A7-4B25-8B3E-59979E31313B}" type="parTrans" cxnId="{186913AD-BE6F-45B6-8754-C22BA618CE1E}">
      <dgm:prSet/>
      <dgm:spPr/>
      <dgm:t>
        <a:bodyPr/>
        <a:lstStyle/>
        <a:p>
          <a:endParaRPr lang="en-US"/>
        </a:p>
      </dgm:t>
    </dgm:pt>
    <dgm:pt modelId="{041F5BB1-AEEE-4F3A-B915-2AE2835F522F}" type="sibTrans" cxnId="{186913AD-BE6F-45B6-8754-C22BA618CE1E}">
      <dgm:prSet/>
      <dgm:spPr/>
      <dgm:t>
        <a:bodyPr/>
        <a:lstStyle/>
        <a:p>
          <a:endParaRPr lang="en-US"/>
        </a:p>
      </dgm:t>
    </dgm:pt>
    <dgm:pt modelId="{18936BC2-4231-44C0-A67B-F3C323BFB3E1}">
      <dgm:prSet custT="1"/>
      <dgm:spPr/>
      <dgm:t>
        <a:bodyPr/>
        <a:lstStyle/>
        <a:p>
          <a:pPr>
            <a:buFont typeface="Arial" panose="020B0604020202020204" pitchFamily="34" charset="0"/>
            <a:buChar char="•"/>
          </a:pPr>
          <a:r>
            <a:rPr lang="en-US" sz="1200" b="0" i="0" u="none">
              <a:latin typeface="Figtree" pitchFamily="2" charset="0"/>
            </a:rPr>
            <a:t>By the end of Q4 2024, increase provider engagement in social emotional workforce development by incentivizing participation. Track the number of providers participating in the workforce development trainings offered.</a:t>
          </a:r>
          <a:endParaRPr lang="en-US" sz="1200" b="0" i="0">
            <a:latin typeface="Figtree" pitchFamily="2" charset="0"/>
          </a:endParaRPr>
        </a:p>
      </dgm:t>
    </dgm:pt>
    <dgm:pt modelId="{00C16C4A-38DB-45F2-8571-4F0AE6D1EE7B}" type="parTrans" cxnId="{45051BB6-63B7-4A79-8D52-D5B917D96BB7}">
      <dgm:prSet/>
      <dgm:spPr/>
      <dgm:t>
        <a:bodyPr/>
        <a:lstStyle/>
        <a:p>
          <a:endParaRPr lang="en-US"/>
        </a:p>
      </dgm:t>
    </dgm:pt>
    <dgm:pt modelId="{DA1A8EFD-81F9-4B45-B863-A8D9E9D60617}" type="sibTrans" cxnId="{45051BB6-63B7-4A79-8D52-D5B917D96BB7}">
      <dgm:prSet/>
      <dgm:spPr/>
      <dgm:t>
        <a:bodyPr/>
        <a:lstStyle/>
        <a:p>
          <a:endParaRPr lang="en-US"/>
        </a:p>
      </dgm:t>
    </dgm:pt>
    <dgm:pt modelId="{16B07694-A288-44B6-A1B2-19E989BFC417}" type="pres">
      <dgm:prSet presAssocID="{BCA0E070-86B6-4F83-A1CB-51623E814294}" presName="linear" presStyleCnt="0">
        <dgm:presLayoutVars>
          <dgm:animLvl val="lvl"/>
          <dgm:resizeHandles val="exact"/>
        </dgm:presLayoutVars>
      </dgm:prSet>
      <dgm:spPr/>
    </dgm:pt>
    <dgm:pt modelId="{00C747F4-D089-4429-876D-C1A97E1F8751}" type="pres">
      <dgm:prSet presAssocID="{A327A3A3-DE8D-4814-B81E-429200152A99}" presName="parentText" presStyleLbl="node1" presStyleIdx="0" presStyleCnt="4">
        <dgm:presLayoutVars>
          <dgm:chMax val="0"/>
          <dgm:bulletEnabled val="1"/>
        </dgm:presLayoutVars>
      </dgm:prSet>
      <dgm:spPr/>
    </dgm:pt>
    <dgm:pt modelId="{B1B19011-2984-4376-82DC-59D121602B5B}" type="pres">
      <dgm:prSet presAssocID="{1655C819-1161-4737-A94B-B57AF28BCCA0}" presName="spacer" presStyleCnt="0"/>
      <dgm:spPr/>
    </dgm:pt>
    <dgm:pt modelId="{DEC6A890-BB7F-4CCB-8371-8872FF39F312}" type="pres">
      <dgm:prSet presAssocID="{F3D861FA-8926-40D1-9A70-599FD97A2093}" presName="parentText" presStyleLbl="node1" presStyleIdx="1" presStyleCnt="4">
        <dgm:presLayoutVars>
          <dgm:chMax val="0"/>
          <dgm:bulletEnabled val="1"/>
        </dgm:presLayoutVars>
      </dgm:prSet>
      <dgm:spPr/>
    </dgm:pt>
    <dgm:pt modelId="{4BB2A3C6-BA5B-47E9-A6CB-9611C63441A0}" type="pres">
      <dgm:prSet presAssocID="{233CA120-A2F5-47B9-825D-1032CD2C4ECF}" presName="spacer" presStyleCnt="0"/>
      <dgm:spPr/>
    </dgm:pt>
    <dgm:pt modelId="{6E0EC421-984C-4C17-A513-5FBD52306C2A}" type="pres">
      <dgm:prSet presAssocID="{70567348-5F7A-41B5-8B37-8395CDD57179}" presName="parentText" presStyleLbl="node1" presStyleIdx="2" presStyleCnt="4">
        <dgm:presLayoutVars>
          <dgm:chMax val="0"/>
          <dgm:bulletEnabled val="1"/>
        </dgm:presLayoutVars>
      </dgm:prSet>
      <dgm:spPr/>
    </dgm:pt>
    <dgm:pt modelId="{3D663176-8A93-4B39-A7E8-FB8B5B04F92A}" type="pres">
      <dgm:prSet presAssocID="{041F5BB1-AEEE-4F3A-B915-2AE2835F522F}" presName="spacer" presStyleCnt="0"/>
      <dgm:spPr/>
    </dgm:pt>
    <dgm:pt modelId="{6D761376-FD16-4F43-B0CA-219DF55B6E0F}" type="pres">
      <dgm:prSet presAssocID="{18936BC2-4231-44C0-A67B-F3C323BFB3E1}" presName="parentText" presStyleLbl="node1" presStyleIdx="3" presStyleCnt="4">
        <dgm:presLayoutVars>
          <dgm:chMax val="0"/>
          <dgm:bulletEnabled val="1"/>
        </dgm:presLayoutVars>
      </dgm:prSet>
      <dgm:spPr/>
    </dgm:pt>
  </dgm:ptLst>
  <dgm:cxnLst>
    <dgm:cxn modelId="{81BF6205-AB21-41EE-A3D4-A43A12B55787}" type="presOf" srcId="{A327A3A3-DE8D-4814-B81E-429200152A99}" destId="{00C747F4-D089-4429-876D-C1A97E1F8751}" srcOrd="0" destOrd="0" presId="urn:microsoft.com/office/officeart/2005/8/layout/vList2"/>
    <dgm:cxn modelId="{B3016508-1F34-43D4-8D0A-2F0F86E3C2D6}" srcId="{BCA0E070-86B6-4F83-A1CB-51623E814294}" destId="{A327A3A3-DE8D-4814-B81E-429200152A99}" srcOrd="0" destOrd="0" parTransId="{93D2A133-FD70-4AE4-ABB6-2F1AA9866256}" sibTransId="{1655C819-1161-4737-A94B-B57AF28BCCA0}"/>
    <dgm:cxn modelId="{0378D419-ADC3-4504-909A-4DF79C528BFB}" srcId="{BCA0E070-86B6-4F83-A1CB-51623E814294}" destId="{F3D861FA-8926-40D1-9A70-599FD97A2093}" srcOrd="1" destOrd="0" parTransId="{EE9FDFB8-9E21-4080-8B4C-80CAB22CEF82}" sibTransId="{233CA120-A2F5-47B9-825D-1032CD2C4ECF}"/>
    <dgm:cxn modelId="{C1508241-6E2E-4789-A89D-41E9CC6AC11B}" type="presOf" srcId="{18936BC2-4231-44C0-A67B-F3C323BFB3E1}" destId="{6D761376-FD16-4F43-B0CA-219DF55B6E0F}" srcOrd="0" destOrd="0" presId="urn:microsoft.com/office/officeart/2005/8/layout/vList2"/>
    <dgm:cxn modelId="{91158746-565B-432F-BAA0-6779B349AB7B}" type="presOf" srcId="{F3D861FA-8926-40D1-9A70-599FD97A2093}" destId="{DEC6A890-BB7F-4CCB-8371-8872FF39F312}" srcOrd="0" destOrd="0" presId="urn:microsoft.com/office/officeart/2005/8/layout/vList2"/>
    <dgm:cxn modelId="{6073A84A-4E0C-4EFC-A912-0973B11B9351}" type="presOf" srcId="{70567348-5F7A-41B5-8B37-8395CDD57179}" destId="{6E0EC421-984C-4C17-A513-5FBD52306C2A}" srcOrd="0" destOrd="0" presId="urn:microsoft.com/office/officeart/2005/8/layout/vList2"/>
    <dgm:cxn modelId="{186913AD-BE6F-45B6-8754-C22BA618CE1E}" srcId="{BCA0E070-86B6-4F83-A1CB-51623E814294}" destId="{70567348-5F7A-41B5-8B37-8395CDD57179}" srcOrd="2" destOrd="0" parTransId="{8B8F4B6A-10A7-4B25-8B3E-59979E31313B}" sibTransId="{041F5BB1-AEEE-4F3A-B915-2AE2835F522F}"/>
    <dgm:cxn modelId="{CB14E1B3-A4CD-4B09-A5E8-5F4ACB8CD19D}" type="presOf" srcId="{BCA0E070-86B6-4F83-A1CB-51623E814294}" destId="{16B07694-A288-44B6-A1B2-19E989BFC417}" srcOrd="0" destOrd="0" presId="urn:microsoft.com/office/officeart/2005/8/layout/vList2"/>
    <dgm:cxn modelId="{45051BB6-63B7-4A79-8D52-D5B917D96BB7}" srcId="{BCA0E070-86B6-4F83-A1CB-51623E814294}" destId="{18936BC2-4231-44C0-A67B-F3C323BFB3E1}" srcOrd="3" destOrd="0" parTransId="{00C16C4A-38DB-45F2-8571-4F0AE6D1EE7B}" sibTransId="{DA1A8EFD-81F9-4B45-B863-A8D9E9D60617}"/>
    <dgm:cxn modelId="{DBB8332C-7046-4F90-9AF4-9C4582DB59E3}" type="presParOf" srcId="{16B07694-A288-44B6-A1B2-19E989BFC417}" destId="{00C747F4-D089-4429-876D-C1A97E1F8751}" srcOrd="0" destOrd="0" presId="urn:microsoft.com/office/officeart/2005/8/layout/vList2"/>
    <dgm:cxn modelId="{4A178119-E929-4AD9-8D89-11B0B36561A0}" type="presParOf" srcId="{16B07694-A288-44B6-A1B2-19E989BFC417}" destId="{B1B19011-2984-4376-82DC-59D121602B5B}" srcOrd="1" destOrd="0" presId="urn:microsoft.com/office/officeart/2005/8/layout/vList2"/>
    <dgm:cxn modelId="{0ABB9549-F098-482A-BF95-E9BA68A760B5}" type="presParOf" srcId="{16B07694-A288-44B6-A1B2-19E989BFC417}" destId="{DEC6A890-BB7F-4CCB-8371-8872FF39F312}" srcOrd="2" destOrd="0" presId="urn:microsoft.com/office/officeart/2005/8/layout/vList2"/>
    <dgm:cxn modelId="{387DFCEA-6C0F-41E6-B491-D342387950F6}" type="presParOf" srcId="{16B07694-A288-44B6-A1B2-19E989BFC417}" destId="{4BB2A3C6-BA5B-47E9-A6CB-9611C63441A0}" srcOrd="3" destOrd="0" presId="urn:microsoft.com/office/officeart/2005/8/layout/vList2"/>
    <dgm:cxn modelId="{CF5DABD1-81D5-47E3-9FD8-1D2D76654098}" type="presParOf" srcId="{16B07694-A288-44B6-A1B2-19E989BFC417}" destId="{6E0EC421-984C-4C17-A513-5FBD52306C2A}" srcOrd="4" destOrd="0" presId="urn:microsoft.com/office/officeart/2005/8/layout/vList2"/>
    <dgm:cxn modelId="{6B3ED710-905C-4270-B8BD-83A6698AD356}" type="presParOf" srcId="{16B07694-A288-44B6-A1B2-19E989BFC417}" destId="{3D663176-8A93-4B39-A7E8-FB8B5B04F92A}" srcOrd="5" destOrd="0" presId="urn:microsoft.com/office/officeart/2005/8/layout/vList2"/>
    <dgm:cxn modelId="{4DC69460-BA17-4AEC-A422-C17F3CDA5D49}" type="presParOf" srcId="{16B07694-A288-44B6-A1B2-19E989BFC417}" destId="{6D761376-FD16-4F43-B0CA-219DF55B6E0F}"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2.xml><?xml version="1.0" encoding="utf-8"?>
<dgm:dataModel xmlns:dgm="http://schemas.openxmlformats.org/drawingml/2006/diagram" xmlns:a="http://schemas.openxmlformats.org/drawingml/2006/main">
  <dgm:ptLst>
    <dgm:pt modelId="{45DCCF74-AA07-4177-B3BA-3E23242A0248}"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3BA47B36-C690-4EF0-A86E-6BBF7FE44A7D}">
      <dgm:prSet custT="1"/>
      <dgm:spPr/>
      <dgm:t>
        <a:bodyPr/>
        <a:lstStyle/>
        <a:p>
          <a:pPr rtl="0"/>
          <a:r>
            <a:rPr lang="en-US" sz="1200" b="0">
              <a:solidFill>
                <a:schemeClr val="bg1"/>
              </a:solidFill>
              <a:latin typeface="Figtree" pitchFamily="2" charset="0"/>
            </a:rPr>
            <a:t>The Behavioral Health Team has started collecting the data for providers that provide/offer clinical supervision to associate-level behavioral health clinicians though the Social Emotional Asset Mapping deliverable. </a:t>
          </a:r>
        </a:p>
      </dgm:t>
    </dgm:pt>
    <dgm:pt modelId="{CAB67D83-8A3D-454A-8472-6535BD1E1658}" type="parTrans" cxnId="{35FCC3D3-3E8C-4985-9CC5-8F1C0AFB060E}">
      <dgm:prSet/>
      <dgm:spPr/>
      <dgm:t>
        <a:bodyPr/>
        <a:lstStyle/>
        <a:p>
          <a:endParaRPr lang="en-US"/>
        </a:p>
      </dgm:t>
    </dgm:pt>
    <dgm:pt modelId="{4AD8B984-4ADC-40DB-A7FC-20865C701A44}" type="sibTrans" cxnId="{35FCC3D3-3E8C-4985-9CC5-8F1C0AFB060E}">
      <dgm:prSet/>
      <dgm:spPr/>
      <dgm:t>
        <a:bodyPr/>
        <a:lstStyle/>
        <a:p>
          <a:endParaRPr lang="en-US"/>
        </a:p>
      </dgm:t>
    </dgm:pt>
    <dgm:pt modelId="{70412216-825A-4BF7-BCEC-B9D586B2F893}">
      <dgm:prSet custT="1"/>
      <dgm:spPr/>
      <dgm:t>
        <a:bodyPr/>
        <a:lstStyle/>
        <a:p>
          <a:pPr rtl="0"/>
          <a:r>
            <a:rPr lang="en-US" sz="1200" b="0">
              <a:solidFill>
                <a:srgbClr val="005B7B"/>
              </a:solidFill>
              <a:latin typeface="Figtree" pitchFamily="2" charset="0"/>
            </a:rPr>
            <a:t>Preliminary discussions have been held between the Behavioral Health Team, Contracting, Provider Network, and Credentialing to determine best ways to update and maintain the provider directory with this information, including additional information that helps increase access to care.</a:t>
          </a:r>
        </a:p>
      </dgm:t>
    </dgm:pt>
    <dgm:pt modelId="{A74F7501-E717-42D5-9FF5-49F9A125EB4E}" type="parTrans" cxnId="{1EA8A558-2327-4F79-9893-D3B042F6690A}">
      <dgm:prSet/>
      <dgm:spPr/>
      <dgm:t>
        <a:bodyPr/>
        <a:lstStyle/>
        <a:p>
          <a:endParaRPr lang="en-US"/>
        </a:p>
      </dgm:t>
    </dgm:pt>
    <dgm:pt modelId="{861E7FFE-ED7E-4126-8801-DD3039949910}" type="sibTrans" cxnId="{1EA8A558-2327-4F79-9893-D3B042F6690A}">
      <dgm:prSet/>
      <dgm:spPr/>
      <dgm:t>
        <a:bodyPr/>
        <a:lstStyle/>
        <a:p>
          <a:endParaRPr lang="en-US"/>
        </a:p>
      </dgm:t>
    </dgm:pt>
    <dgm:pt modelId="{D6B6BC1F-9B63-4571-8B7E-E58341639A4B}">
      <dgm:prSet custT="1"/>
      <dgm:spPr/>
      <dgm:t>
        <a:bodyPr/>
        <a:lstStyle/>
        <a:p>
          <a:pPr rtl="0"/>
          <a:r>
            <a:rPr lang="en-US" sz="1200" b="0">
              <a:solidFill>
                <a:srgbClr val="005B7B"/>
              </a:solidFill>
              <a:latin typeface="Figtree" pitchFamily="2" charset="0"/>
            </a:rPr>
            <a:t>In 2025, we will begin to publish information in the provider directory regarding clinician’s ability to offer clinical supervision to associate level practitioners to promote workforce development and provider retention.</a:t>
          </a:r>
        </a:p>
      </dgm:t>
    </dgm:pt>
    <dgm:pt modelId="{9D4C18AD-4D19-449C-8EA2-344BE820494D}" type="parTrans" cxnId="{28642D6F-94BD-4064-84BD-FDF22DF2A3C2}">
      <dgm:prSet/>
      <dgm:spPr/>
      <dgm:t>
        <a:bodyPr/>
        <a:lstStyle/>
        <a:p>
          <a:endParaRPr lang="en-US"/>
        </a:p>
      </dgm:t>
    </dgm:pt>
    <dgm:pt modelId="{B3A017BA-7094-453E-95D8-561E9BBCEEBC}" type="sibTrans" cxnId="{28642D6F-94BD-4064-84BD-FDF22DF2A3C2}">
      <dgm:prSet/>
      <dgm:spPr/>
      <dgm:t>
        <a:bodyPr/>
        <a:lstStyle/>
        <a:p>
          <a:endParaRPr lang="en-US"/>
        </a:p>
      </dgm:t>
    </dgm:pt>
    <dgm:pt modelId="{EDBE4564-7A70-49C0-92B7-5B8D29DC2F1D}" type="pres">
      <dgm:prSet presAssocID="{45DCCF74-AA07-4177-B3BA-3E23242A0248}" presName="linear" presStyleCnt="0">
        <dgm:presLayoutVars>
          <dgm:animLvl val="lvl"/>
          <dgm:resizeHandles val="exact"/>
        </dgm:presLayoutVars>
      </dgm:prSet>
      <dgm:spPr/>
    </dgm:pt>
    <dgm:pt modelId="{4BEE37C0-7B1D-4B17-A71E-C168270EF54C}" type="pres">
      <dgm:prSet presAssocID="{3BA47B36-C690-4EF0-A86E-6BBF7FE44A7D}" presName="parentText" presStyleLbl="node1" presStyleIdx="0" presStyleCnt="1">
        <dgm:presLayoutVars>
          <dgm:chMax val="0"/>
          <dgm:bulletEnabled val="1"/>
        </dgm:presLayoutVars>
      </dgm:prSet>
      <dgm:spPr/>
    </dgm:pt>
    <dgm:pt modelId="{2F51397B-BF37-4310-AC7C-1DB67A22D3BB}" type="pres">
      <dgm:prSet presAssocID="{3BA47B36-C690-4EF0-A86E-6BBF7FE44A7D}" presName="childText" presStyleLbl="revTx" presStyleIdx="0" presStyleCnt="1">
        <dgm:presLayoutVars>
          <dgm:bulletEnabled val="1"/>
        </dgm:presLayoutVars>
      </dgm:prSet>
      <dgm:spPr/>
    </dgm:pt>
  </dgm:ptLst>
  <dgm:cxnLst>
    <dgm:cxn modelId="{434E9336-4707-4451-873F-57B1DDEF156D}" type="presOf" srcId="{D6B6BC1F-9B63-4571-8B7E-E58341639A4B}" destId="{2F51397B-BF37-4310-AC7C-1DB67A22D3BB}" srcOrd="0" destOrd="1" presId="urn:microsoft.com/office/officeart/2005/8/layout/vList2"/>
    <dgm:cxn modelId="{5B437260-AF6F-4CF0-BCE6-B12C7DAD6054}" type="presOf" srcId="{70412216-825A-4BF7-BCEC-B9D586B2F893}" destId="{2F51397B-BF37-4310-AC7C-1DB67A22D3BB}" srcOrd="0" destOrd="0" presId="urn:microsoft.com/office/officeart/2005/8/layout/vList2"/>
    <dgm:cxn modelId="{300BF667-42CD-49F8-AC65-313B79F64747}" type="presOf" srcId="{3BA47B36-C690-4EF0-A86E-6BBF7FE44A7D}" destId="{4BEE37C0-7B1D-4B17-A71E-C168270EF54C}" srcOrd="0" destOrd="0" presId="urn:microsoft.com/office/officeart/2005/8/layout/vList2"/>
    <dgm:cxn modelId="{28642D6F-94BD-4064-84BD-FDF22DF2A3C2}" srcId="{3BA47B36-C690-4EF0-A86E-6BBF7FE44A7D}" destId="{D6B6BC1F-9B63-4571-8B7E-E58341639A4B}" srcOrd="1" destOrd="0" parTransId="{9D4C18AD-4D19-449C-8EA2-344BE820494D}" sibTransId="{B3A017BA-7094-453E-95D8-561E9BBCEEBC}"/>
    <dgm:cxn modelId="{1EA8A558-2327-4F79-9893-D3B042F6690A}" srcId="{3BA47B36-C690-4EF0-A86E-6BBF7FE44A7D}" destId="{70412216-825A-4BF7-BCEC-B9D586B2F893}" srcOrd="0" destOrd="0" parTransId="{A74F7501-E717-42D5-9FF5-49F9A125EB4E}" sibTransId="{861E7FFE-ED7E-4126-8801-DD3039949910}"/>
    <dgm:cxn modelId="{35FCC3D3-3E8C-4985-9CC5-8F1C0AFB060E}" srcId="{45DCCF74-AA07-4177-B3BA-3E23242A0248}" destId="{3BA47B36-C690-4EF0-A86E-6BBF7FE44A7D}" srcOrd="0" destOrd="0" parTransId="{CAB67D83-8A3D-454A-8472-6535BD1E1658}" sibTransId="{4AD8B984-4ADC-40DB-A7FC-20865C701A44}"/>
    <dgm:cxn modelId="{828B10D7-C8FD-40B1-932A-7C1779015B32}" type="presOf" srcId="{45DCCF74-AA07-4177-B3BA-3E23242A0248}" destId="{EDBE4564-7A70-49C0-92B7-5B8D29DC2F1D}" srcOrd="0" destOrd="0" presId="urn:microsoft.com/office/officeart/2005/8/layout/vList2"/>
    <dgm:cxn modelId="{194ABC9B-09EC-44D7-8C56-CAD94C153E25}" type="presParOf" srcId="{EDBE4564-7A70-49C0-92B7-5B8D29DC2F1D}" destId="{4BEE37C0-7B1D-4B17-A71E-C168270EF54C}" srcOrd="0" destOrd="0" presId="urn:microsoft.com/office/officeart/2005/8/layout/vList2"/>
    <dgm:cxn modelId="{A7894AAC-8E06-4893-818A-05AC1A977B97}" type="presParOf" srcId="{EDBE4564-7A70-49C0-92B7-5B8D29DC2F1D}" destId="{2F51397B-BF37-4310-AC7C-1DB67A22D3B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3.xml><?xml version="1.0" encoding="utf-8"?>
<dgm:dataModel xmlns:dgm="http://schemas.openxmlformats.org/drawingml/2006/diagram" xmlns:a="http://schemas.openxmlformats.org/drawingml/2006/main">
  <dgm:ptLst>
    <dgm:pt modelId="{45DCCF74-AA07-4177-B3BA-3E23242A0248}" type="doc">
      <dgm:prSet loTypeId="urn:microsoft.com/office/officeart/2005/8/layout/list1" loCatId="list" qsTypeId="urn:microsoft.com/office/officeart/2005/8/quickstyle/simple1" qsCatId="simple" csTypeId="urn:microsoft.com/office/officeart/2005/8/colors/accent0_3" csCatId="mainScheme" phldr="1"/>
      <dgm:spPr/>
      <dgm:t>
        <a:bodyPr/>
        <a:lstStyle/>
        <a:p>
          <a:endParaRPr lang="en-US"/>
        </a:p>
      </dgm:t>
    </dgm:pt>
    <dgm:pt modelId="{848C3CF9-2AA5-439C-A6D3-C6CE083544EA}">
      <dgm:prSet custT="1"/>
      <dgm:spPr/>
      <dgm:t>
        <a:bodyPr/>
        <a:lstStyle/>
        <a:p>
          <a:pPr rtl="0"/>
          <a:r>
            <a:rPr lang="en-US" sz="1200" b="1">
              <a:solidFill>
                <a:schemeClr val="bg1"/>
              </a:solidFill>
              <a:latin typeface="Figtree" pitchFamily="2" charset="0"/>
            </a:rPr>
            <a:t>Due to limitations in schedules, trainings were not held in 2024, but a pre and post test for an "Introduction to Motivational Interviewing" was created in preparation of holding trainings in 2025. </a:t>
          </a:r>
        </a:p>
      </dgm:t>
    </dgm:pt>
    <dgm:pt modelId="{12903C45-2F63-47C0-8713-607E42DDC12F}" type="parTrans" cxnId="{4D692361-18A9-4985-95AE-3AA769346CEB}">
      <dgm:prSet/>
      <dgm:spPr/>
      <dgm:t>
        <a:bodyPr/>
        <a:lstStyle/>
        <a:p>
          <a:endParaRPr lang="en-US"/>
        </a:p>
      </dgm:t>
    </dgm:pt>
    <dgm:pt modelId="{0F11F63D-AFF0-4CE2-B126-ADD2B0E7A553}" type="sibTrans" cxnId="{4D692361-18A9-4985-95AE-3AA769346CEB}">
      <dgm:prSet/>
      <dgm:spPr/>
      <dgm:t>
        <a:bodyPr/>
        <a:lstStyle/>
        <a:p>
          <a:endParaRPr lang="en-US"/>
        </a:p>
      </dgm:t>
    </dgm:pt>
    <dgm:pt modelId="{4C7A6F83-56E6-467D-95F1-AF709C142BA9}">
      <dgm:prSet custT="1"/>
      <dgm:spPr/>
      <dgm:t>
        <a:bodyPr/>
        <a:lstStyle/>
        <a:p>
          <a:pPr rtl="0"/>
          <a:r>
            <a:rPr lang="en-US" sz="1200" b="1">
              <a:solidFill>
                <a:schemeClr val="bg2"/>
              </a:solidFill>
              <a:latin typeface="Figtree" pitchFamily="2" charset="0"/>
            </a:rPr>
            <a:t>These trainings will be scheduled in 2025, subject to Douglas Public Health Network (DPHN) trainer availability</a:t>
          </a:r>
        </a:p>
      </dgm:t>
    </dgm:pt>
    <dgm:pt modelId="{76E0204D-FA61-47F2-A6D4-7F8206E14E75}" type="parTrans" cxnId="{BA93728A-6C12-4F60-B110-4CCE89FB0F76}">
      <dgm:prSet/>
      <dgm:spPr/>
      <dgm:t>
        <a:bodyPr/>
        <a:lstStyle/>
        <a:p>
          <a:endParaRPr lang="en-US"/>
        </a:p>
      </dgm:t>
    </dgm:pt>
    <dgm:pt modelId="{BB1D2E6A-F704-447F-80B5-9F6B6D8F47F6}" type="sibTrans" cxnId="{BA93728A-6C12-4F60-B110-4CCE89FB0F76}">
      <dgm:prSet/>
      <dgm:spPr/>
      <dgm:t>
        <a:bodyPr/>
        <a:lstStyle/>
        <a:p>
          <a:endParaRPr lang="en-US"/>
        </a:p>
      </dgm:t>
    </dgm:pt>
    <dgm:pt modelId="{9AE211BD-6131-453C-9430-352440F4365E}" type="pres">
      <dgm:prSet presAssocID="{45DCCF74-AA07-4177-B3BA-3E23242A0248}" presName="linear" presStyleCnt="0">
        <dgm:presLayoutVars>
          <dgm:dir/>
          <dgm:animLvl val="lvl"/>
          <dgm:resizeHandles val="exact"/>
        </dgm:presLayoutVars>
      </dgm:prSet>
      <dgm:spPr/>
    </dgm:pt>
    <dgm:pt modelId="{A149CF9A-E03C-47E6-B2B1-1B576D404C3C}" type="pres">
      <dgm:prSet presAssocID="{848C3CF9-2AA5-439C-A6D3-C6CE083544EA}" presName="parentLin" presStyleCnt="0"/>
      <dgm:spPr/>
    </dgm:pt>
    <dgm:pt modelId="{98E6D3F7-1B45-4BE3-9AE3-9AC8ED51FFC2}" type="pres">
      <dgm:prSet presAssocID="{848C3CF9-2AA5-439C-A6D3-C6CE083544EA}" presName="parentLeftMargin" presStyleLbl="node1" presStyleIdx="0" presStyleCnt="1"/>
      <dgm:spPr/>
    </dgm:pt>
    <dgm:pt modelId="{196B95DE-0CB4-448D-8CEC-FAC4258F0454}" type="pres">
      <dgm:prSet presAssocID="{848C3CF9-2AA5-439C-A6D3-C6CE083544EA}" presName="parentText" presStyleLbl="node1" presStyleIdx="0" presStyleCnt="1">
        <dgm:presLayoutVars>
          <dgm:chMax val="0"/>
          <dgm:bulletEnabled val="1"/>
        </dgm:presLayoutVars>
      </dgm:prSet>
      <dgm:spPr/>
    </dgm:pt>
    <dgm:pt modelId="{D950BCCE-2373-4172-93E7-EA357DBD8E7F}" type="pres">
      <dgm:prSet presAssocID="{848C3CF9-2AA5-439C-A6D3-C6CE083544EA}" presName="negativeSpace" presStyleCnt="0"/>
      <dgm:spPr/>
    </dgm:pt>
    <dgm:pt modelId="{A86D867E-DE93-4D40-B8E3-CA8D78EBC6C3}" type="pres">
      <dgm:prSet presAssocID="{848C3CF9-2AA5-439C-A6D3-C6CE083544EA}" presName="childText" presStyleLbl="conFgAcc1" presStyleIdx="0" presStyleCnt="1">
        <dgm:presLayoutVars>
          <dgm:bulletEnabled val="1"/>
        </dgm:presLayoutVars>
      </dgm:prSet>
      <dgm:spPr/>
    </dgm:pt>
  </dgm:ptLst>
  <dgm:cxnLst>
    <dgm:cxn modelId="{5871583B-1D46-415D-8D33-782A96CB5F65}" type="presOf" srcId="{848C3CF9-2AA5-439C-A6D3-C6CE083544EA}" destId="{98E6D3F7-1B45-4BE3-9AE3-9AC8ED51FFC2}" srcOrd="0" destOrd="0" presId="urn:microsoft.com/office/officeart/2005/8/layout/list1"/>
    <dgm:cxn modelId="{4D692361-18A9-4985-95AE-3AA769346CEB}" srcId="{45DCCF74-AA07-4177-B3BA-3E23242A0248}" destId="{848C3CF9-2AA5-439C-A6D3-C6CE083544EA}" srcOrd="0" destOrd="0" parTransId="{12903C45-2F63-47C0-8713-607E42DDC12F}" sibTransId="{0F11F63D-AFF0-4CE2-B126-ADD2B0E7A553}"/>
    <dgm:cxn modelId="{B4519068-C846-4E6B-BBC7-CE2CC7F80901}" type="presOf" srcId="{848C3CF9-2AA5-439C-A6D3-C6CE083544EA}" destId="{196B95DE-0CB4-448D-8CEC-FAC4258F0454}" srcOrd="1" destOrd="0" presId="urn:microsoft.com/office/officeart/2005/8/layout/list1"/>
    <dgm:cxn modelId="{25F25D4D-C582-4F95-8037-B3C6E167BC4F}" type="presOf" srcId="{45DCCF74-AA07-4177-B3BA-3E23242A0248}" destId="{9AE211BD-6131-453C-9430-352440F4365E}" srcOrd="0" destOrd="0" presId="urn:microsoft.com/office/officeart/2005/8/layout/list1"/>
    <dgm:cxn modelId="{06743358-A4A3-44C2-9554-31695F22EC5A}" type="presOf" srcId="{4C7A6F83-56E6-467D-95F1-AF709C142BA9}" destId="{A86D867E-DE93-4D40-B8E3-CA8D78EBC6C3}" srcOrd="0" destOrd="0" presId="urn:microsoft.com/office/officeart/2005/8/layout/list1"/>
    <dgm:cxn modelId="{BA93728A-6C12-4F60-B110-4CCE89FB0F76}" srcId="{848C3CF9-2AA5-439C-A6D3-C6CE083544EA}" destId="{4C7A6F83-56E6-467D-95F1-AF709C142BA9}" srcOrd="0" destOrd="0" parTransId="{76E0204D-FA61-47F2-A6D4-7F8206E14E75}" sibTransId="{BB1D2E6A-F704-447F-80B5-9F6B6D8F47F6}"/>
    <dgm:cxn modelId="{9C0BA0C3-A03F-41DB-B7BA-E25306C776DA}" type="presParOf" srcId="{9AE211BD-6131-453C-9430-352440F4365E}" destId="{A149CF9A-E03C-47E6-B2B1-1B576D404C3C}" srcOrd="0" destOrd="0" presId="urn:microsoft.com/office/officeart/2005/8/layout/list1"/>
    <dgm:cxn modelId="{46B3456D-0A64-4A96-B239-55FCB095C7B9}" type="presParOf" srcId="{A149CF9A-E03C-47E6-B2B1-1B576D404C3C}" destId="{98E6D3F7-1B45-4BE3-9AE3-9AC8ED51FFC2}" srcOrd="0" destOrd="0" presId="urn:microsoft.com/office/officeart/2005/8/layout/list1"/>
    <dgm:cxn modelId="{61779E98-6163-4F7F-8AF7-16736C45527E}" type="presParOf" srcId="{A149CF9A-E03C-47E6-B2B1-1B576D404C3C}" destId="{196B95DE-0CB4-448D-8CEC-FAC4258F0454}" srcOrd="1" destOrd="0" presId="urn:microsoft.com/office/officeart/2005/8/layout/list1"/>
    <dgm:cxn modelId="{40F3E930-72ED-42FB-AE31-564BDD48E279}" type="presParOf" srcId="{9AE211BD-6131-453C-9430-352440F4365E}" destId="{D950BCCE-2373-4172-93E7-EA357DBD8E7F}" srcOrd="1" destOrd="0" presId="urn:microsoft.com/office/officeart/2005/8/layout/list1"/>
    <dgm:cxn modelId="{66328670-0934-4882-AEE6-C5990D972319}" type="presParOf" srcId="{9AE211BD-6131-453C-9430-352440F4365E}" destId="{A86D867E-DE93-4D40-B8E3-CA8D78EBC6C3}" srcOrd="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4.xml><?xml version="1.0" encoding="utf-8"?>
<dgm:dataModel xmlns:dgm="http://schemas.openxmlformats.org/drawingml/2006/diagram" xmlns:a="http://schemas.openxmlformats.org/drawingml/2006/main">
  <dgm:ptLst>
    <dgm:pt modelId="{45DCCF74-AA07-4177-B3BA-3E23242A0248}"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76C1DD47-937F-40F1-ABEC-A94E87A20628}">
      <dgm:prSet phldrT="[Text]" custT="1"/>
      <dgm:spPr/>
      <dgm:t>
        <a:bodyPr/>
        <a:lstStyle/>
        <a:p>
          <a:pPr algn="ctr">
            <a:buFont typeface="Arial" panose="020B0604020202020204" pitchFamily="34" charset="0"/>
            <a:buChar char="•"/>
          </a:pPr>
          <a:r>
            <a:rPr lang="en-US" sz="1200" b="1" i="0">
              <a:solidFill>
                <a:schemeClr val="bg1"/>
              </a:solidFill>
              <a:latin typeface="Figtree" pitchFamily="2" charset="0"/>
            </a:rPr>
            <a:t>Program Launched on October 11, 2024, and through December 10, 2024, UH had the following:</a:t>
          </a:r>
          <a:endParaRPr lang="en-US" sz="1400" b="1">
            <a:solidFill>
              <a:schemeClr val="bg1"/>
            </a:solidFill>
            <a:latin typeface="Figtree" pitchFamily="2" charset="0"/>
          </a:endParaRPr>
        </a:p>
      </dgm:t>
    </dgm:pt>
    <dgm:pt modelId="{4A4A3E5D-6832-45F8-868B-7AA4E23BA231}" type="parTrans" cxnId="{DD29BCA1-EE14-4EF6-8AFE-6900605D595C}">
      <dgm:prSet/>
      <dgm:spPr/>
      <dgm:t>
        <a:bodyPr/>
        <a:lstStyle/>
        <a:p>
          <a:endParaRPr lang="en-US"/>
        </a:p>
      </dgm:t>
    </dgm:pt>
    <dgm:pt modelId="{340F2553-E4B8-4666-9D48-D6D48086941C}" type="sibTrans" cxnId="{DD29BCA1-EE14-4EF6-8AFE-6900605D595C}">
      <dgm:prSet/>
      <dgm:spPr/>
      <dgm:t>
        <a:bodyPr/>
        <a:lstStyle/>
        <a:p>
          <a:endParaRPr lang="en-US"/>
        </a:p>
      </dgm:t>
    </dgm:pt>
    <dgm:pt modelId="{A1E80114-DCB3-4557-95B1-9285878A31A8}">
      <dgm:prSet custT="1"/>
      <dgm:spPr/>
      <dgm:t>
        <a:bodyPr/>
        <a:lstStyle/>
        <a:p>
          <a:pPr>
            <a:buFont typeface="Arial" panose="020B0604020202020204" pitchFamily="34" charset="0"/>
            <a:buChar char="•"/>
          </a:pPr>
          <a:r>
            <a:rPr lang="en-US" sz="1200" b="0" i="0" u="none">
              <a:solidFill>
                <a:srgbClr val="005B7B"/>
              </a:solidFill>
              <a:latin typeface="Figtree" pitchFamily="2" charset="0"/>
            </a:rPr>
            <a:t>Primary Care Providers: 0</a:t>
          </a:r>
          <a:endParaRPr lang="en-US" sz="1200" b="0" i="0">
            <a:solidFill>
              <a:srgbClr val="005B7B"/>
            </a:solidFill>
            <a:latin typeface="Figtree" pitchFamily="2" charset="0"/>
          </a:endParaRPr>
        </a:p>
      </dgm:t>
    </dgm:pt>
    <dgm:pt modelId="{1C3A36D6-CD5B-48C2-8FD3-C91244755150}" type="parTrans" cxnId="{F07F4A0A-7E01-4E27-9AE5-84C55E1BCB76}">
      <dgm:prSet/>
      <dgm:spPr/>
      <dgm:t>
        <a:bodyPr/>
        <a:lstStyle/>
        <a:p>
          <a:endParaRPr lang="en-US"/>
        </a:p>
      </dgm:t>
    </dgm:pt>
    <dgm:pt modelId="{C227F429-0BB6-439C-903E-CD78A3568AF4}" type="sibTrans" cxnId="{F07F4A0A-7E01-4E27-9AE5-84C55E1BCB76}">
      <dgm:prSet/>
      <dgm:spPr/>
      <dgm:t>
        <a:bodyPr/>
        <a:lstStyle/>
        <a:p>
          <a:endParaRPr lang="en-US"/>
        </a:p>
      </dgm:t>
    </dgm:pt>
    <dgm:pt modelId="{C48B475E-39BE-4C24-8697-6B898AEB3BC5}">
      <dgm:prSet custT="1"/>
      <dgm:spPr/>
      <dgm:t>
        <a:bodyPr/>
        <a:lstStyle/>
        <a:p>
          <a:pPr>
            <a:buFont typeface="Arial" panose="020B0604020202020204" pitchFamily="34" charset="0"/>
            <a:buChar char="•"/>
          </a:pPr>
          <a:r>
            <a:rPr lang="en-US" sz="1200" b="0" i="0" u="none">
              <a:solidFill>
                <a:srgbClr val="005B7B"/>
              </a:solidFill>
              <a:latin typeface="Figtree" pitchFamily="2" charset="0"/>
            </a:rPr>
            <a:t>Specialty Behavioral Health Providers: 17</a:t>
          </a:r>
          <a:endParaRPr lang="en-US" sz="1200" b="0" i="0">
            <a:solidFill>
              <a:srgbClr val="005B7B"/>
            </a:solidFill>
            <a:latin typeface="Figtree" pitchFamily="2" charset="0"/>
          </a:endParaRPr>
        </a:p>
      </dgm:t>
    </dgm:pt>
    <dgm:pt modelId="{4DF1F571-C321-411A-8625-33D885F2A459}" type="parTrans" cxnId="{A0245466-5ABF-4945-8889-C2A6A4B6980D}">
      <dgm:prSet/>
      <dgm:spPr/>
      <dgm:t>
        <a:bodyPr/>
        <a:lstStyle/>
        <a:p>
          <a:endParaRPr lang="en-US"/>
        </a:p>
      </dgm:t>
    </dgm:pt>
    <dgm:pt modelId="{516F4BA4-8F56-4AD7-9772-2BFE6A284573}" type="sibTrans" cxnId="{A0245466-5ABF-4945-8889-C2A6A4B6980D}">
      <dgm:prSet/>
      <dgm:spPr/>
      <dgm:t>
        <a:bodyPr/>
        <a:lstStyle/>
        <a:p>
          <a:endParaRPr lang="en-US"/>
        </a:p>
      </dgm:t>
    </dgm:pt>
    <dgm:pt modelId="{BD5BF9FC-B0E2-4279-9CDA-EF6AC2D2F727}">
      <dgm:prSet custT="1"/>
      <dgm:spPr/>
      <dgm:t>
        <a:bodyPr/>
        <a:lstStyle/>
        <a:p>
          <a:pPr>
            <a:buFont typeface="Arial" panose="020B0604020202020204" pitchFamily="34" charset="0"/>
            <a:buChar char="•"/>
          </a:pPr>
          <a:r>
            <a:rPr lang="en-US" sz="1200" b="0" i="0" u="none">
              <a:solidFill>
                <a:srgbClr val="005B7B"/>
              </a:solidFill>
              <a:latin typeface="Figtree" pitchFamily="2" charset="0"/>
            </a:rPr>
            <a:t>Integrated Behavioral Health Providers: 1</a:t>
          </a:r>
          <a:r>
            <a:rPr lang="en-US" sz="1200" b="0" i="0">
              <a:solidFill>
                <a:srgbClr val="005B7B"/>
              </a:solidFill>
              <a:latin typeface="Figtree" pitchFamily="2" charset="0"/>
            </a:rPr>
            <a:t>​</a:t>
          </a:r>
        </a:p>
      </dgm:t>
    </dgm:pt>
    <dgm:pt modelId="{9BB082D3-1DC6-4588-A268-AD2E040F7090}" type="parTrans" cxnId="{49A6E480-AE8A-4DBA-B201-6ECA6038EC7D}">
      <dgm:prSet/>
      <dgm:spPr/>
      <dgm:t>
        <a:bodyPr/>
        <a:lstStyle/>
        <a:p>
          <a:endParaRPr lang="en-US"/>
        </a:p>
      </dgm:t>
    </dgm:pt>
    <dgm:pt modelId="{C943B1B2-6A46-4ACB-97C0-F9C6FF75092F}" type="sibTrans" cxnId="{49A6E480-AE8A-4DBA-B201-6ECA6038EC7D}">
      <dgm:prSet/>
      <dgm:spPr/>
      <dgm:t>
        <a:bodyPr/>
        <a:lstStyle/>
        <a:p>
          <a:endParaRPr lang="en-US"/>
        </a:p>
      </dgm:t>
    </dgm:pt>
    <dgm:pt modelId="{03B60460-4F3B-4FD8-BC38-E3BD1177B849}">
      <dgm:prSet custT="1"/>
      <dgm:spPr/>
      <dgm:t>
        <a:bodyPr/>
        <a:lstStyle/>
        <a:p>
          <a:pPr>
            <a:buFont typeface="Arial" panose="020B0604020202020204" pitchFamily="34" charset="0"/>
            <a:buChar char="•"/>
          </a:pPr>
          <a:r>
            <a:rPr lang="en-US" sz="1200" b="0" i="0" u="none">
              <a:solidFill>
                <a:srgbClr val="005B7B"/>
              </a:solidFill>
              <a:latin typeface="Figtree" pitchFamily="2" charset="0"/>
            </a:rPr>
            <a:t>Community-Based Organizations: 5</a:t>
          </a:r>
          <a:endParaRPr lang="en-US" sz="1200" b="0" i="0">
            <a:solidFill>
              <a:srgbClr val="005B7B"/>
            </a:solidFill>
            <a:latin typeface="Figtree" pitchFamily="2" charset="0"/>
          </a:endParaRPr>
        </a:p>
      </dgm:t>
    </dgm:pt>
    <dgm:pt modelId="{EECA2E23-6CC2-4A0B-8E94-0175BE81E59D}" type="parTrans" cxnId="{787C75E2-0AD5-4211-9DDC-5FB5F56DC1D4}">
      <dgm:prSet/>
      <dgm:spPr/>
      <dgm:t>
        <a:bodyPr/>
        <a:lstStyle/>
        <a:p>
          <a:endParaRPr lang="en-US"/>
        </a:p>
      </dgm:t>
    </dgm:pt>
    <dgm:pt modelId="{EF5A115A-5B2C-4A5B-85F1-A62820240F51}" type="sibTrans" cxnId="{787C75E2-0AD5-4211-9DDC-5FB5F56DC1D4}">
      <dgm:prSet/>
      <dgm:spPr/>
      <dgm:t>
        <a:bodyPr/>
        <a:lstStyle/>
        <a:p>
          <a:endParaRPr lang="en-US"/>
        </a:p>
      </dgm:t>
    </dgm:pt>
    <dgm:pt modelId="{F451A9D0-58DA-44ED-8D4E-362E5F3073E7}">
      <dgm:prSet custT="1"/>
      <dgm:spPr/>
      <dgm:t>
        <a:bodyPr/>
        <a:lstStyle/>
        <a:p>
          <a:pPr>
            <a:buFont typeface="Arial" panose="020B0604020202020204" pitchFamily="34" charset="0"/>
            <a:buChar char="•"/>
          </a:pPr>
          <a:r>
            <a:rPr lang="en-US" sz="1200" b="1" i="0" u="none">
              <a:solidFill>
                <a:srgbClr val="005B7B"/>
              </a:solidFill>
              <a:latin typeface="Figtree" pitchFamily="2" charset="0"/>
            </a:rPr>
            <a:t>Number of Trainings Selected by Providers for 2024: 64, 4 for 2025</a:t>
          </a:r>
          <a:endParaRPr lang="en-US" sz="1200" b="1">
            <a:solidFill>
              <a:srgbClr val="005B7B"/>
            </a:solidFill>
            <a:latin typeface="Figtree" pitchFamily="2" charset="0"/>
          </a:endParaRPr>
        </a:p>
      </dgm:t>
    </dgm:pt>
    <dgm:pt modelId="{975F458D-CEBA-4992-B0CD-18919B946D34}" type="parTrans" cxnId="{1D60CE7B-C4C8-4ABA-A12D-B75C5AFA699B}">
      <dgm:prSet/>
      <dgm:spPr/>
      <dgm:t>
        <a:bodyPr/>
        <a:lstStyle/>
        <a:p>
          <a:endParaRPr lang="en-US"/>
        </a:p>
      </dgm:t>
    </dgm:pt>
    <dgm:pt modelId="{75B230D8-A3E4-40E5-B3AA-8C2AE2976BB8}" type="sibTrans" cxnId="{1D60CE7B-C4C8-4ABA-A12D-B75C5AFA699B}">
      <dgm:prSet/>
      <dgm:spPr/>
      <dgm:t>
        <a:bodyPr/>
        <a:lstStyle/>
        <a:p>
          <a:endParaRPr lang="en-US"/>
        </a:p>
      </dgm:t>
    </dgm:pt>
    <dgm:pt modelId="{14286BAF-94F0-42AB-8FE7-1B0706214BD2}">
      <dgm:prSet custT="1"/>
      <dgm:spPr/>
      <dgm:t>
        <a:bodyPr/>
        <a:lstStyle/>
        <a:p>
          <a:pPr>
            <a:buFont typeface="Arial" panose="020B0604020202020204" pitchFamily="34" charset="0"/>
            <a:buChar char="•"/>
          </a:pPr>
          <a:r>
            <a:rPr lang="en-US" sz="1200" b="1" i="0" u="none">
              <a:solidFill>
                <a:srgbClr val="005B7B"/>
              </a:solidFill>
              <a:latin typeface="Figtree" pitchFamily="2" charset="0"/>
            </a:rPr>
            <a:t>Number of Organizations with Providers Registered for Program</a:t>
          </a:r>
          <a:r>
            <a:rPr lang="en-US" sz="1200" b="1" i="0">
              <a:solidFill>
                <a:srgbClr val="005B7B"/>
              </a:solidFill>
              <a:latin typeface="Figtree" pitchFamily="2" charset="0"/>
            </a:rPr>
            <a:t>​: 11 </a:t>
          </a:r>
        </a:p>
      </dgm:t>
    </dgm:pt>
    <dgm:pt modelId="{B936CA70-A38D-4604-8901-EBA4AD5B6861}" type="parTrans" cxnId="{177F1E87-5627-495B-A3E9-BAC0486E7010}">
      <dgm:prSet/>
      <dgm:spPr/>
      <dgm:t>
        <a:bodyPr/>
        <a:lstStyle/>
        <a:p>
          <a:endParaRPr lang="en-US"/>
        </a:p>
      </dgm:t>
    </dgm:pt>
    <dgm:pt modelId="{9F5BB42D-49BD-4A93-A56B-29FB9C2805BA}" type="sibTrans" cxnId="{177F1E87-5627-495B-A3E9-BAC0486E7010}">
      <dgm:prSet/>
      <dgm:spPr/>
      <dgm:t>
        <a:bodyPr/>
        <a:lstStyle/>
        <a:p>
          <a:endParaRPr lang="en-US"/>
        </a:p>
      </dgm:t>
    </dgm:pt>
    <dgm:pt modelId="{B4F8B5D5-3D63-4C82-A73B-6AFCD7C4E70A}">
      <dgm:prSet custT="1"/>
      <dgm:spPr/>
      <dgm:t>
        <a:bodyPr/>
        <a:lstStyle/>
        <a:p>
          <a:pPr>
            <a:buFont typeface="Arial" panose="020B0604020202020204" pitchFamily="34" charset="0"/>
            <a:buChar char="•"/>
          </a:pPr>
          <a:r>
            <a:rPr lang="en-US" sz="1200" b="1" i="0" u="none">
              <a:solidFill>
                <a:srgbClr val="005B7B"/>
              </a:solidFill>
              <a:latin typeface="Figtree" pitchFamily="2" charset="0"/>
            </a:rPr>
            <a:t>Number of Providers Registered for Program</a:t>
          </a:r>
          <a:r>
            <a:rPr lang="en-US" sz="1200" b="1" i="0">
              <a:solidFill>
                <a:srgbClr val="005B7B"/>
              </a:solidFill>
              <a:latin typeface="Figtree" pitchFamily="2" charset="0"/>
            </a:rPr>
            <a:t>​: 23</a:t>
          </a:r>
        </a:p>
      </dgm:t>
    </dgm:pt>
    <dgm:pt modelId="{4FA7BAC7-612B-4F3C-B680-02FF3746A1CB}" type="parTrans" cxnId="{EE1671FF-347A-4DDF-AEC0-4D038A286711}">
      <dgm:prSet/>
      <dgm:spPr/>
      <dgm:t>
        <a:bodyPr/>
        <a:lstStyle/>
        <a:p>
          <a:endParaRPr lang="en-US"/>
        </a:p>
      </dgm:t>
    </dgm:pt>
    <dgm:pt modelId="{0947FA01-D51B-4931-9EAA-33CDFA28BCE2}" type="sibTrans" cxnId="{EE1671FF-347A-4DDF-AEC0-4D038A286711}">
      <dgm:prSet/>
      <dgm:spPr/>
      <dgm:t>
        <a:bodyPr/>
        <a:lstStyle/>
        <a:p>
          <a:endParaRPr lang="en-US"/>
        </a:p>
      </dgm:t>
    </dgm:pt>
    <dgm:pt modelId="{40274E37-B090-4D81-89CF-E9BE51EC91BA}">
      <dgm:prSet custT="1"/>
      <dgm:spPr/>
      <dgm:t>
        <a:bodyPr/>
        <a:lstStyle/>
        <a:p>
          <a:pPr>
            <a:buFont typeface="Arial" panose="020B0604020202020204" pitchFamily="34" charset="0"/>
            <a:buChar char="•"/>
          </a:pPr>
          <a:r>
            <a:rPr lang="en-US" sz="1200" b="0">
              <a:solidFill>
                <a:srgbClr val="005B7B"/>
              </a:solidFill>
              <a:latin typeface="Figtree" pitchFamily="2" charset="0"/>
            </a:rPr>
            <a:t>Most Popular Selections</a:t>
          </a:r>
        </a:p>
      </dgm:t>
    </dgm:pt>
    <dgm:pt modelId="{ED002257-9966-41E2-BF72-8B79A80ADB79}" type="parTrans" cxnId="{C79ACBF8-2E6F-433C-A26C-78947039020E}">
      <dgm:prSet/>
      <dgm:spPr/>
      <dgm:t>
        <a:bodyPr/>
        <a:lstStyle/>
        <a:p>
          <a:endParaRPr lang="en-US"/>
        </a:p>
      </dgm:t>
    </dgm:pt>
    <dgm:pt modelId="{C151A8B6-7767-4EC9-9AC0-352B57086482}" type="sibTrans" cxnId="{C79ACBF8-2E6F-433C-A26C-78947039020E}">
      <dgm:prSet/>
      <dgm:spPr/>
      <dgm:t>
        <a:bodyPr/>
        <a:lstStyle/>
        <a:p>
          <a:endParaRPr lang="en-US"/>
        </a:p>
      </dgm:t>
    </dgm:pt>
    <dgm:pt modelId="{23993687-6E2E-4BD4-9472-A79B0269B340}">
      <dgm:prSet custT="1"/>
      <dgm:spPr/>
      <dgm:t>
        <a:bodyPr/>
        <a:lstStyle/>
        <a:p>
          <a:pPr>
            <a:buFont typeface="Arial" panose="020B0604020202020204" pitchFamily="34" charset="0"/>
            <a:buChar char="•"/>
          </a:pPr>
          <a:r>
            <a:rPr lang="en-US" sz="1200" b="0">
              <a:solidFill>
                <a:srgbClr val="005B7B"/>
              </a:solidFill>
              <a:latin typeface="Figtree" pitchFamily="2" charset="0"/>
            </a:rPr>
            <a:t>Collaborative Problem Solving</a:t>
          </a:r>
        </a:p>
      </dgm:t>
    </dgm:pt>
    <dgm:pt modelId="{31898AAF-0AB2-4FE0-AC81-71574C97FC81}" type="parTrans" cxnId="{D1F37DC6-5BFB-4233-B594-47A59EA4DC74}">
      <dgm:prSet/>
      <dgm:spPr/>
      <dgm:t>
        <a:bodyPr/>
        <a:lstStyle/>
        <a:p>
          <a:endParaRPr lang="en-US"/>
        </a:p>
      </dgm:t>
    </dgm:pt>
    <dgm:pt modelId="{DCC06475-B254-4A44-BB64-C748416F1306}" type="sibTrans" cxnId="{D1F37DC6-5BFB-4233-B594-47A59EA4DC74}">
      <dgm:prSet/>
      <dgm:spPr/>
      <dgm:t>
        <a:bodyPr/>
        <a:lstStyle/>
        <a:p>
          <a:endParaRPr lang="en-US"/>
        </a:p>
      </dgm:t>
    </dgm:pt>
    <dgm:pt modelId="{367DA94C-FB2A-4165-9606-3351BD919195}">
      <dgm:prSet custT="1"/>
      <dgm:spPr/>
      <dgm:t>
        <a:bodyPr/>
        <a:lstStyle/>
        <a:p>
          <a:pPr>
            <a:buFont typeface="Arial" panose="020B0604020202020204" pitchFamily="34" charset="0"/>
            <a:buChar char="•"/>
          </a:pPr>
          <a:r>
            <a:rPr lang="en-US" sz="1200" b="0">
              <a:solidFill>
                <a:srgbClr val="005B7B"/>
              </a:solidFill>
              <a:latin typeface="Figtree" pitchFamily="2" charset="0"/>
            </a:rPr>
            <a:t>EMDR</a:t>
          </a:r>
        </a:p>
      </dgm:t>
    </dgm:pt>
    <dgm:pt modelId="{481B3060-5FCC-4706-9DF3-DB1857783C4C}" type="parTrans" cxnId="{2E15B1DF-459C-4D32-A09E-D440BFCC5395}">
      <dgm:prSet/>
      <dgm:spPr/>
      <dgm:t>
        <a:bodyPr/>
        <a:lstStyle/>
        <a:p>
          <a:endParaRPr lang="en-US"/>
        </a:p>
      </dgm:t>
    </dgm:pt>
    <dgm:pt modelId="{22F4B522-C94E-4077-A73A-1190BE146601}" type="sibTrans" cxnId="{2E15B1DF-459C-4D32-A09E-D440BFCC5395}">
      <dgm:prSet/>
      <dgm:spPr/>
      <dgm:t>
        <a:bodyPr/>
        <a:lstStyle/>
        <a:p>
          <a:endParaRPr lang="en-US"/>
        </a:p>
      </dgm:t>
    </dgm:pt>
    <dgm:pt modelId="{2BCA56FA-30C2-414D-B46F-50A5E8B4BA82}">
      <dgm:prSet custT="1"/>
      <dgm:spPr/>
      <dgm:t>
        <a:bodyPr/>
        <a:lstStyle/>
        <a:p>
          <a:pPr>
            <a:buFont typeface="Arial" panose="020B0604020202020204" pitchFamily="34" charset="0"/>
            <a:buChar char="•"/>
          </a:pPr>
          <a:r>
            <a:rPr lang="en-US" sz="1200" b="0">
              <a:solidFill>
                <a:srgbClr val="005B7B"/>
              </a:solidFill>
              <a:latin typeface="Figtree" pitchFamily="2" charset="0"/>
            </a:rPr>
            <a:t>Trauma-Focused Cognitive Behavioral Therapy</a:t>
          </a:r>
        </a:p>
      </dgm:t>
    </dgm:pt>
    <dgm:pt modelId="{6B0A5A9B-ECCE-49C8-8F09-4DD730A389C3}" type="parTrans" cxnId="{30E4079C-F631-4949-BC90-F1C72014D2A6}">
      <dgm:prSet/>
      <dgm:spPr/>
      <dgm:t>
        <a:bodyPr/>
        <a:lstStyle/>
        <a:p>
          <a:endParaRPr lang="en-US"/>
        </a:p>
      </dgm:t>
    </dgm:pt>
    <dgm:pt modelId="{12FA4830-B196-4B8D-BF3B-BB1672B77A6E}" type="sibTrans" cxnId="{30E4079C-F631-4949-BC90-F1C72014D2A6}">
      <dgm:prSet/>
      <dgm:spPr/>
      <dgm:t>
        <a:bodyPr/>
        <a:lstStyle/>
        <a:p>
          <a:endParaRPr lang="en-US"/>
        </a:p>
      </dgm:t>
    </dgm:pt>
    <dgm:pt modelId="{9F7C6C5A-17F1-4AE4-88EC-45B393E0188F}">
      <dgm:prSet custT="1"/>
      <dgm:spPr/>
      <dgm:t>
        <a:bodyPr/>
        <a:lstStyle/>
        <a:p>
          <a:pPr>
            <a:buFont typeface="Arial" panose="020B0604020202020204" pitchFamily="34" charset="0"/>
            <a:buChar char="•"/>
          </a:pPr>
          <a:r>
            <a:rPr lang="en-US" sz="1200" b="0">
              <a:solidFill>
                <a:srgbClr val="005B7B"/>
              </a:solidFill>
              <a:latin typeface="Figtree" pitchFamily="2" charset="0"/>
            </a:rPr>
            <a:t>Play Therapy </a:t>
          </a:r>
        </a:p>
      </dgm:t>
    </dgm:pt>
    <dgm:pt modelId="{9E1A26E3-F576-43F8-A0A8-E168D65AB6AF}" type="parTrans" cxnId="{0EE150DF-F810-42FE-AA7E-E000774C4B39}">
      <dgm:prSet/>
      <dgm:spPr/>
      <dgm:t>
        <a:bodyPr/>
        <a:lstStyle/>
        <a:p>
          <a:endParaRPr lang="en-US"/>
        </a:p>
      </dgm:t>
    </dgm:pt>
    <dgm:pt modelId="{D6A85E4D-8063-4CFC-B82C-D78D067B1D1E}" type="sibTrans" cxnId="{0EE150DF-F810-42FE-AA7E-E000774C4B39}">
      <dgm:prSet/>
      <dgm:spPr/>
      <dgm:t>
        <a:bodyPr/>
        <a:lstStyle/>
        <a:p>
          <a:endParaRPr lang="en-US"/>
        </a:p>
      </dgm:t>
    </dgm:pt>
    <dgm:pt modelId="{EDBE4564-7A70-49C0-92B7-5B8D29DC2F1D}" type="pres">
      <dgm:prSet presAssocID="{45DCCF74-AA07-4177-B3BA-3E23242A0248}" presName="linear" presStyleCnt="0">
        <dgm:presLayoutVars>
          <dgm:animLvl val="lvl"/>
          <dgm:resizeHandles val="exact"/>
        </dgm:presLayoutVars>
      </dgm:prSet>
      <dgm:spPr/>
    </dgm:pt>
    <dgm:pt modelId="{6F125FD3-DBE3-4116-A0CF-5DB85B63FBEC}" type="pres">
      <dgm:prSet presAssocID="{76C1DD47-937F-40F1-ABEC-A94E87A20628}" presName="parentText" presStyleLbl="node1" presStyleIdx="0" presStyleCnt="1" custLinFactNeighborX="-3382" custLinFactNeighborY="272">
        <dgm:presLayoutVars>
          <dgm:chMax val="0"/>
          <dgm:bulletEnabled val="1"/>
        </dgm:presLayoutVars>
      </dgm:prSet>
      <dgm:spPr/>
    </dgm:pt>
    <dgm:pt modelId="{CDFDCD76-5C43-4192-8757-EBA286C071EA}" type="pres">
      <dgm:prSet presAssocID="{76C1DD47-937F-40F1-ABEC-A94E87A20628}" presName="childText" presStyleLbl="revTx" presStyleIdx="0" presStyleCnt="1">
        <dgm:presLayoutVars>
          <dgm:bulletEnabled val="1"/>
        </dgm:presLayoutVars>
      </dgm:prSet>
      <dgm:spPr/>
    </dgm:pt>
  </dgm:ptLst>
  <dgm:cxnLst>
    <dgm:cxn modelId="{F07F4A0A-7E01-4E27-9AE5-84C55E1BCB76}" srcId="{14286BAF-94F0-42AB-8FE7-1B0706214BD2}" destId="{A1E80114-DCB3-4557-95B1-9285878A31A8}" srcOrd="0" destOrd="0" parTransId="{1C3A36D6-CD5B-48C2-8FD3-C91244755150}" sibTransId="{C227F429-0BB6-439C-903E-CD78A3568AF4}"/>
    <dgm:cxn modelId="{C8374612-D256-4EC6-8252-2F52DFE04978}" type="presOf" srcId="{A1E80114-DCB3-4557-95B1-9285878A31A8}" destId="{CDFDCD76-5C43-4192-8757-EBA286C071EA}" srcOrd="0" destOrd="2" presId="urn:microsoft.com/office/officeart/2005/8/layout/vList2"/>
    <dgm:cxn modelId="{7C9F1D34-6B3E-4BCF-8FB2-5D76B18BBF2A}" type="presOf" srcId="{367DA94C-FB2A-4165-9606-3351BD919195}" destId="{CDFDCD76-5C43-4192-8757-EBA286C071EA}" srcOrd="0" destOrd="10" presId="urn:microsoft.com/office/officeart/2005/8/layout/vList2"/>
    <dgm:cxn modelId="{DD0DAF3A-1561-4E71-8CBC-64D5AB1C2D69}" type="presOf" srcId="{2BCA56FA-30C2-414D-B46F-50A5E8B4BA82}" destId="{CDFDCD76-5C43-4192-8757-EBA286C071EA}" srcOrd="0" destOrd="11" presId="urn:microsoft.com/office/officeart/2005/8/layout/vList2"/>
    <dgm:cxn modelId="{C9A4D33D-F920-4F92-87B1-CA971897136B}" type="presOf" srcId="{40274E37-B090-4D81-89CF-E9BE51EC91BA}" destId="{CDFDCD76-5C43-4192-8757-EBA286C071EA}" srcOrd="0" destOrd="7" presId="urn:microsoft.com/office/officeart/2005/8/layout/vList2"/>
    <dgm:cxn modelId="{91902B3E-1398-4A02-9CAD-EDEB6E51825B}" type="presOf" srcId="{23993687-6E2E-4BD4-9472-A79B0269B340}" destId="{CDFDCD76-5C43-4192-8757-EBA286C071EA}" srcOrd="0" destOrd="9" presId="urn:microsoft.com/office/officeart/2005/8/layout/vList2"/>
    <dgm:cxn modelId="{73BBE660-BE73-418C-8F73-DD028062800D}" type="presOf" srcId="{F451A9D0-58DA-44ED-8D4E-362E5F3073E7}" destId="{CDFDCD76-5C43-4192-8757-EBA286C071EA}" srcOrd="0" destOrd="6" presId="urn:microsoft.com/office/officeart/2005/8/layout/vList2"/>
    <dgm:cxn modelId="{B5CCA041-D7FE-49B4-9264-F6FA41D58956}" type="presOf" srcId="{C48B475E-39BE-4C24-8697-6B898AEB3BC5}" destId="{CDFDCD76-5C43-4192-8757-EBA286C071EA}" srcOrd="0" destOrd="3" presId="urn:microsoft.com/office/officeart/2005/8/layout/vList2"/>
    <dgm:cxn modelId="{A0245466-5ABF-4945-8889-C2A6A4B6980D}" srcId="{14286BAF-94F0-42AB-8FE7-1B0706214BD2}" destId="{C48B475E-39BE-4C24-8697-6B898AEB3BC5}" srcOrd="1" destOrd="0" parTransId="{4DF1F571-C321-411A-8625-33D885F2A459}" sibTransId="{516F4BA4-8F56-4AD7-9772-2BFE6A284573}"/>
    <dgm:cxn modelId="{0928016F-6521-48D1-BE48-A9022BDD67DC}" type="presOf" srcId="{76C1DD47-937F-40F1-ABEC-A94E87A20628}" destId="{6F125FD3-DBE3-4116-A0CF-5DB85B63FBEC}" srcOrd="0" destOrd="0" presId="urn:microsoft.com/office/officeart/2005/8/layout/vList2"/>
    <dgm:cxn modelId="{3263D36F-A260-4BB2-A046-1A4C617242FD}" type="presOf" srcId="{B4F8B5D5-3D63-4C82-A73B-6AFCD7C4E70A}" destId="{CDFDCD76-5C43-4192-8757-EBA286C071EA}" srcOrd="0" destOrd="0" presId="urn:microsoft.com/office/officeart/2005/8/layout/vList2"/>
    <dgm:cxn modelId="{1D60CE7B-C4C8-4ABA-A12D-B75C5AFA699B}" srcId="{76C1DD47-937F-40F1-ABEC-A94E87A20628}" destId="{F451A9D0-58DA-44ED-8D4E-362E5F3073E7}" srcOrd="2" destOrd="0" parTransId="{975F458D-CEBA-4992-B0CD-18919B946D34}" sibTransId="{75B230D8-A3E4-40E5-B3AA-8C2AE2976BB8}"/>
    <dgm:cxn modelId="{4C5CD27D-67A8-4381-9DE5-0687F698421E}" type="presOf" srcId="{BD5BF9FC-B0E2-4279-9CDA-EF6AC2D2F727}" destId="{CDFDCD76-5C43-4192-8757-EBA286C071EA}" srcOrd="0" destOrd="4" presId="urn:microsoft.com/office/officeart/2005/8/layout/vList2"/>
    <dgm:cxn modelId="{49A6E480-AE8A-4DBA-B201-6ECA6038EC7D}" srcId="{14286BAF-94F0-42AB-8FE7-1B0706214BD2}" destId="{BD5BF9FC-B0E2-4279-9CDA-EF6AC2D2F727}" srcOrd="2" destOrd="0" parTransId="{9BB082D3-1DC6-4588-A268-AD2E040F7090}" sibTransId="{C943B1B2-6A46-4ACB-97C0-F9C6FF75092F}"/>
    <dgm:cxn modelId="{177F1E87-5627-495B-A3E9-BAC0486E7010}" srcId="{76C1DD47-937F-40F1-ABEC-A94E87A20628}" destId="{14286BAF-94F0-42AB-8FE7-1B0706214BD2}" srcOrd="1" destOrd="0" parTransId="{B936CA70-A38D-4604-8901-EBA4AD5B6861}" sibTransId="{9F5BB42D-49BD-4A93-A56B-29FB9C2805BA}"/>
    <dgm:cxn modelId="{F7B13593-82FA-42AF-87D3-D9C46B23510A}" type="presOf" srcId="{03B60460-4F3B-4FD8-BC38-E3BD1177B849}" destId="{CDFDCD76-5C43-4192-8757-EBA286C071EA}" srcOrd="0" destOrd="5" presId="urn:microsoft.com/office/officeart/2005/8/layout/vList2"/>
    <dgm:cxn modelId="{5742539B-0C90-46F6-AF42-C6CDBC987BF8}" type="presOf" srcId="{9F7C6C5A-17F1-4AE4-88EC-45B393E0188F}" destId="{CDFDCD76-5C43-4192-8757-EBA286C071EA}" srcOrd="0" destOrd="8" presId="urn:microsoft.com/office/officeart/2005/8/layout/vList2"/>
    <dgm:cxn modelId="{30E4079C-F631-4949-BC90-F1C72014D2A6}" srcId="{40274E37-B090-4D81-89CF-E9BE51EC91BA}" destId="{2BCA56FA-30C2-414D-B46F-50A5E8B4BA82}" srcOrd="3" destOrd="0" parTransId="{6B0A5A9B-ECCE-49C8-8F09-4DD730A389C3}" sibTransId="{12FA4830-B196-4B8D-BF3B-BB1672B77A6E}"/>
    <dgm:cxn modelId="{DD29BCA1-EE14-4EF6-8AFE-6900605D595C}" srcId="{45DCCF74-AA07-4177-B3BA-3E23242A0248}" destId="{76C1DD47-937F-40F1-ABEC-A94E87A20628}" srcOrd="0" destOrd="0" parTransId="{4A4A3E5D-6832-45F8-868B-7AA4E23BA231}" sibTransId="{340F2553-E4B8-4666-9D48-D6D48086941C}"/>
    <dgm:cxn modelId="{D1F37DC6-5BFB-4233-B594-47A59EA4DC74}" srcId="{40274E37-B090-4D81-89CF-E9BE51EC91BA}" destId="{23993687-6E2E-4BD4-9472-A79B0269B340}" srcOrd="1" destOrd="0" parTransId="{31898AAF-0AB2-4FE0-AC81-71574C97FC81}" sibTransId="{DCC06475-B254-4A44-BB64-C748416F1306}"/>
    <dgm:cxn modelId="{828B10D7-C8FD-40B1-932A-7C1779015B32}" type="presOf" srcId="{45DCCF74-AA07-4177-B3BA-3E23242A0248}" destId="{EDBE4564-7A70-49C0-92B7-5B8D29DC2F1D}" srcOrd="0" destOrd="0" presId="urn:microsoft.com/office/officeart/2005/8/layout/vList2"/>
    <dgm:cxn modelId="{0EE150DF-F810-42FE-AA7E-E000774C4B39}" srcId="{40274E37-B090-4D81-89CF-E9BE51EC91BA}" destId="{9F7C6C5A-17F1-4AE4-88EC-45B393E0188F}" srcOrd="0" destOrd="0" parTransId="{9E1A26E3-F576-43F8-A0A8-E168D65AB6AF}" sibTransId="{D6A85E4D-8063-4CFC-B82C-D78D067B1D1E}"/>
    <dgm:cxn modelId="{2E15B1DF-459C-4D32-A09E-D440BFCC5395}" srcId="{40274E37-B090-4D81-89CF-E9BE51EC91BA}" destId="{367DA94C-FB2A-4165-9606-3351BD919195}" srcOrd="2" destOrd="0" parTransId="{481B3060-5FCC-4706-9DF3-DB1857783C4C}" sibTransId="{22F4B522-C94E-4077-A73A-1190BE146601}"/>
    <dgm:cxn modelId="{787C75E2-0AD5-4211-9DDC-5FB5F56DC1D4}" srcId="{14286BAF-94F0-42AB-8FE7-1B0706214BD2}" destId="{03B60460-4F3B-4FD8-BC38-E3BD1177B849}" srcOrd="3" destOrd="0" parTransId="{EECA2E23-6CC2-4A0B-8E94-0175BE81E59D}" sibTransId="{EF5A115A-5B2C-4A5B-85F1-A62820240F51}"/>
    <dgm:cxn modelId="{31421FF4-44A4-4F52-AC64-914F1BEA5D28}" type="presOf" srcId="{14286BAF-94F0-42AB-8FE7-1B0706214BD2}" destId="{CDFDCD76-5C43-4192-8757-EBA286C071EA}" srcOrd="0" destOrd="1" presId="urn:microsoft.com/office/officeart/2005/8/layout/vList2"/>
    <dgm:cxn modelId="{C79ACBF8-2E6F-433C-A26C-78947039020E}" srcId="{F451A9D0-58DA-44ED-8D4E-362E5F3073E7}" destId="{40274E37-B090-4D81-89CF-E9BE51EC91BA}" srcOrd="0" destOrd="0" parTransId="{ED002257-9966-41E2-BF72-8B79A80ADB79}" sibTransId="{C151A8B6-7767-4EC9-9AC0-352B57086482}"/>
    <dgm:cxn modelId="{EE1671FF-347A-4DDF-AEC0-4D038A286711}" srcId="{76C1DD47-937F-40F1-ABEC-A94E87A20628}" destId="{B4F8B5D5-3D63-4C82-A73B-6AFCD7C4E70A}" srcOrd="0" destOrd="0" parTransId="{4FA7BAC7-612B-4F3C-B680-02FF3746A1CB}" sibTransId="{0947FA01-D51B-4931-9EAA-33CDFA28BCE2}"/>
    <dgm:cxn modelId="{84ACB363-D420-4554-9500-6844B368C086}" type="presParOf" srcId="{EDBE4564-7A70-49C0-92B7-5B8D29DC2F1D}" destId="{6F125FD3-DBE3-4116-A0CF-5DB85B63FBEC}" srcOrd="0" destOrd="0" presId="urn:microsoft.com/office/officeart/2005/8/layout/vList2"/>
    <dgm:cxn modelId="{C1A73292-3A2C-4358-9E4E-859BF20B2238}" type="presParOf" srcId="{EDBE4564-7A70-49C0-92B7-5B8D29DC2F1D}" destId="{CDFDCD76-5C43-4192-8757-EBA286C071EA}"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5.xml><?xml version="1.0" encoding="utf-8"?>
<dgm:dataModel xmlns:dgm="http://schemas.openxmlformats.org/drawingml/2006/diagram" xmlns:a="http://schemas.openxmlformats.org/drawingml/2006/main">
  <dgm:ptLst>
    <dgm:pt modelId="{45DCCF74-AA07-4177-B3BA-3E23242A0248}" type="doc">
      <dgm:prSet loTypeId="urn:microsoft.com/office/officeart/2005/8/layout/cycle2" loCatId="cycle" qsTypeId="urn:microsoft.com/office/officeart/2005/8/quickstyle/simple1" qsCatId="simple" csTypeId="urn:microsoft.com/office/officeart/2005/8/colors/accent0_3" csCatId="mainScheme" phldr="1"/>
      <dgm:spPr/>
      <dgm:t>
        <a:bodyPr/>
        <a:lstStyle/>
        <a:p>
          <a:endParaRPr lang="en-US"/>
        </a:p>
      </dgm:t>
    </dgm:pt>
    <dgm:pt modelId="{4EBC60A2-CBFC-461E-A470-23B5693DE825}">
      <dgm:prSet custT="1"/>
      <dgm:spPr/>
      <dgm:t>
        <a:bodyPr/>
        <a:lstStyle/>
        <a:p>
          <a:pPr rtl="0"/>
          <a:r>
            <a:rPr lang="en-US" sz="1100" b="0" i="0" u="none">
              <a:latin typeface="Figtree" pitchFamily="2" charset="0"/>
            </a:rPr>
            <a:t>OHA's CCO Weekly Update</a:t>
          </a:r>
        </a:p>
      </dgm:t>
    </dgm:pt>
    <dgm:pt modelId="{F66285E2-90AB-4E47-A51C-A74456C9AB5D}" type="parTrans" cxnId="{61241D16-ADC4-43C1-89EB-DF63AC3E9531}">
      <dgm:prSet/>
      <dgm:spPr/>
      <dgm:t>
        <a:bodyPr/>
        <a:lstStyle/>
        <a:p>
          <a:endParaRPr lang="en-US"/>
        </a:p>
      </dgm:t>
    </dgm:pt>
    <dgm:pt modelId="{FA077FE9-C692-4E20-9DD7-491CDCA3D275}" type="sibTrans" cxnId="{61241D16-ADC4-43C1-89EB-DF63AC3E9531}">
      <dgm:prSet/>
      <dgm:spPr/>
      <dgm:t>
        <a:bodyPr/>
        <a:lstStyle/>
        <a:p>
          <a:endParaRPr lang="en-US"/>
        </a:p>
      </dgm:t>
    </dgm:pt>
    <dgm:pt modelId="{ACF2503F-25F9-497E-94F4-F55520BD64EA}">
      <dgm:prSet custT="1"/>
      <dgm:spPr/>
      <dgm:t>
        <a:bodyPr/>
        <a:lstStyle/>
        <a:p>
          <a:pPr rtl="0"/>
          <a:r>
            <a:rPr lang="en-US" sz="1100" b="0" i="0" u="none">
              <a:latin typeface="Figtree" pitchFamily="2" charset="0"/>
            </a:rPr>
            <a:t> OHA's Holding Hope</a:t>
          </a:r>
        </a:p>
      </dgm:t>
    </dgm:pt>
    <dgm:pt modelId="{6417112E-AE3D-4C83-9D1E-2B1BA48FBD28}" type="parTrans" cxnId="{8A8F99FA-BF90-4055-B628-CEB0BF4CB53F}">
      <dgm:prSet/>
      <dgm:spPr/>
      <dgm:t>
        <a:bodyPr/>
        <a:lstStyle/>
        <a:p>
          <a:endParaRPr lang="en-US"/>
        </a:p>
      </dgm:t>
    </dgm:pt>
    <dgm:pt modelId="{FCF04E17-ECEB-4732-9730-72FC71ECA788}" type="sibTrans" cxnId="{8A8F99FA-BF90-4055-B628-CEB0BF4CB53F}">
      <dgm:prSet/>
      <dgm:spPr/>
      <dgm:t>
        <a:bodyPr/>
        <a:lstStyle/>
        <a:p>
          <a:endParaRPr lang="en-US"/>
        </a:p>
      </dgm:t>
    </dgm:pt>
    <dgm:pt modelId="{68F21173-A367-48EC-8D4F-F63F9FC1C700}">
      <dgm:prSet custT="1"/>
      <dgm:spPr/>
      <dgm:t>
        <a:bodyPr/>
        <a:lstStyle/>
        <a:p>
          <a:pPr rtl="0"/>
          <a:r>
            <a:rPr lang="en-US" sz="1100" b="0" i="0" u="none">
              <a:latin typeface="Figtree" pitchFamily="2" charset="0"/>
            </a:rPr>
            <a:t>OHA's Provider Matters</a:t>
          </a:r>
        </a:p>
      </dgm:t>
    </dgm:pt>
    <dgm:pt modelId="{0F1C2AF4-0580-47E9-BBDC-57EAC0FBEA67}" type="parTrans" cxnId="{0D666077-BE1D-4D1C-8ADB-697002BC16D8}">
      <dgm:prSet/>
      <dgm:spPr/>
      <dgm:t>
        <a:bodyPr/>
        <a:lstStyle/>
        <a:p>
          <a:endParaRPr lang="en-US"/>
        </a:p>
      </dgm:t>
    </dgm:pt>
    <dgm:pt modelId="{2D0E6182-1EFB-41A1-B6CE-8D7B62C57EB5}" type="sibTrans" cxnId="{0D666077-BE1D-4D1C-8ADB-697002BC16D8}">
      <dgm:prSet/>
      <dgm:spPr/>
      <dgm:t>
        <a:bodyPr/>
        <a:lstStyle/>
        <a:p>
          <a:endParaRPr lang="en-US"/>
        </a:p>
      </dgm:t>
    </dgm:pt>
    <dgm:pt modelId="{5B364F36-9744-4BCE-92C6-74EFE551AE2F}">
      <dgm:prSet custT="1"/>
      <dgm:spPr/>
      <dgm:t>
        <a:bodyPr/>
        <a:lstStyle/>
        <a:p>
          <a:pPr rtl="0"/>
          <a:r>
            <a:rPr lang="en-US" sz="1100" b="0" i="0" u="none">
              <a:latin typeface="Figtree" pitchFamily="2" charset="0"/>
            </a:rPr>
            <a:t> </a:t>
          </a:r>
          <a:r>
            <a:rPr lang="en-US" sz="1100">
              <a:latin typeface="Figtree" pitchFamily="2" charset="0"/>
            </a:rPr>
            <a:t>OHA's 1115 Medicaid Wavier </a:t>
          </a:r>
        </a:p>
      </dgm:t>
    </dgm:pt>
    <dgm:pt modelId="{946A9A9F-4C4D-43C9-A55C-20F01D4323DC}" type="parTrans" cxnId="{4EA6A0FC-09A9-46E3-9490-D7E77BEF9E66}">
      <dgm:prSet/>
      <dgm:spPr/>
      <dgm:t>
        <a:bodyPr/>
        <a:lstStyle/>
        <a:p>
          <a:endParaRPr lang="en-US"/>
        </a:p>
      </dgm:t>
    </dgm:pt>
    <dgm:pt modelId="{FCDBACDA-D8B3-4E02-9890-4DF9A3323AB6}" type="sibTrans" cxnId="{4EA6A0FC-09A9-46E3-9490-D7E77BEF9E66}">
      <dgm:prSet/>
      <dgm:spPr/>
      <dgm:t>
        <a:bodyPr/>
        <a:lstStyle/>
        <a:p>
          <a:endParaRPr lang="en-US"/>
        </a:p>
      </dgm:t>
    </dgm:pt>
    <dgm:pt modelId="{A2490E09-12ED-4AA9-A690-4FE610FDDD52}">
      <dgm:prSet custT="1"/>
      <dgm:spPr/>
      <dgm:t>
        <a:bodyPr/>
        <a:lstStyle/>
        <a:p>
          <a:pPr rtl="0"/>
          <a:r>
            <a:rPr lang="en-US" sz="1100">
              <a:latin typeface="Figtree" pitchFamily="2" charset="0"/>
            </a:rPr>
            <a:t>&amp; Many More</a:t>
          </a:r>
        </a:p>
      </dgm:t>
    </dgm:pt>
    <dgm:pt modelId="{03D01893-5D1C-4658-9AEA-81DF74F699B7}" type="parTrans" cxnId="{E41F1DE6-CD8F-4292-AEF8-3D57D7E69EBB}">
      <dgm:prSet/>
      <dgm:spPr/>
      <dgm:t>
        <a:bodyPr/>
        <a:lstStyle/>
        <a:p>
          <a:endParaRPr lang="en-US"/>
        </a:p>
      </dgm:t>
    </dgm:pt>
    <dgm:pt modelId="{6597A47F-6238-4674-BA92-70B65B6C770A}" type="sibTrans" cxnId="{E41F1DE6-CD8F-4292-AEF8-3D57D7E69EBB}">
      <dgm:prSet/>
      <dgm:spPr/>
      <dgm:t>
        <a:bodyPr/>
        <a:lstStyle/>
        <a:p>
          <a:endParaRPr lang="en-US"/>
        </a:p>
      </dgm:t>
    </dgm:pt>
    <dgm:pt modelId="{7F2583C8-5943-47C8-AE87-633B2AA4B79F}" type="pres">
      <dgm:prSet presAssocID="{45DCCF74-AA07-4177-B3BA-3E23242A0248}" presName="cycle" presStyleCnt="0">
        <dgm:presLayoutVars>
          <dgm:dir/>
          <dgm:resizeHandles val="exact"/>
        </dgm:presLayoutVars>
      </dgm:prSet>
      <dgm:spPr/>
    </dgm:pt>
    <dgm:pt modelId="{BEBC976A-A0BB-4C95-8C4C-8455CEF7AA3A}" type="pres">
      <dgm:prSet presAssocID="{4EBC60A2-CBFC-461E-A470-23B5693DE825}" presName="node" presStyleLbl="node1" presStyleIdx="0" presStyleCnt="5">
        <dgm:presLayoutVars>
          <dgm:bulletEnabled val="1"/>
        </dgm:presLayoutVars>
      </dgm:prSet>
      <dgm:spPr/>
    </dgm:pt>
    <dgm:pt modelId="{DBFB0150-1EA7-422E-912A-0830CBFCC76C}" type="pres">
      <dgm:prSet presAssocID="{FA077FE9-C692-4E20-9DD7-491CDCA3D275}" presName="sibTrans" presStyleLbl="sibTrans2D1" presStyleIdx="0" presStyleCnt="5"/>
      <dgm:spPr/>
    </dgm:pt>
    <dgm:pt modelId="{2FD8BDBC-1CB6-4DFD-85F7-0CF478DB774E}" type="pres">
      <dgm:prSet presAssocID="{FA077FE9-C692-4E20-9DD7-491CDCA3D275}" presName="connectorText" presStyleLbl="sibTrans2D1" presStyleIdx="0" presStyleCnt="5"/>
      <dgm:spPr/>
    </dgm:pt>
    <dgm:pt modelId="{BC9A54E7-B9AE-49FB-A6B8-9AE8E89ED2F8}" type="pres">
      <dgm:prSet presAssocID="{ACF2503F-25F9-497E-94F4-F55520BD64EA}" presName="node" presStyleLbl="node1" presStyleIdx="1" presStyleCnt="5">
        <dgm:presLayoutVars>
          <dgm:bulletEnabled val="1"/>
        </dgm:presLayoutVars>
      </dgm:prSet>
      <dgm:spPr/>
    </dgm:pt>
    <dgm:pt modelId="{BFD73781-5487-4AEF-9EA7-0C0245D3CF20}" type="pres">
      <dgm:prSet presAssocID="{FCF04E17-ECEB-4732-9730-72FC71ECA788}" presName="sibTrans" presStyleLbl="sibTrans2D1" presStyleIdx="1" presStyleCnt="5"/>
      <dgm:spPr/>
    </dgm:pt>
    <dgm:pt modelId="{A288989E-EFDB-4238-BE3E-871D7E4E55DC}" type="pres">
      <dgm:prSet presAssocID="{FCF04E17-ECEB-4732-9730-72FC71ECA788}" presName="connectorText" presStyleLbl="sibTrans2D1" presStyleIdx="1" presStyleCnt="5"/>
      <dgm:spPr/>
    </dgm:pt>
    <dgm:pt modelId="{235A4A97-221A-4839-82E4-C1E441AE3273}" type="pres">
      <dgm:prSet presAssocID="{68F21173-A367-48EC-8D4F-F63F9FC1C700}" presName="node" presStyleLbl="node1" presStyleIdx="2" presStyleCnt="5">
        <dgm:presLayoutVars>
          <dgm:bulletEnabled val="1"/>
        </dgm:presLayoutVars>
      </dgm:prSet>
      <dgm:spPr/>
    </dgm:pt>
    <dgm:pt modelId="{F0428326-1F34-4B85-8B76-46C16E21CA17}" type="pres">
      <dgm:prSet presAssocID="{2D0E6182-1EFB-41A1-B6CE-8D7B62C57EB5}" presName="sibTrans" presStyleLbl="sibTrans2D1" presStyleIdx="2" presStyleCnt="5"/>
      <dgm:spPr/>
    </dgm:pt>
    <dgm:pt modelId="{78B2DCD7-9A29-413B-A11F-F7C9389D09FE}" type="pres">
      <dgm:prSet presAssocID="{2D0E6182-1EFB-41A1-B6CE-8D7B62C57EB5}" presName="connectorText" presStyleLbl="sibTrans2D1" presStyleIdx="2" presStyleCnt="5"/>
      <dgm:spPr/>
    </dgm:pt>
    <dgm:pt modelId="{D3400EAF-D64A-43E2-A9C0-D6FD2D2A0156}" type="pres">
      <dgm:prSet presAssocID="{5B364F36-9744-4BCE-92C6-74EFE551AE2F}" presName="node" presStyleLbl="node1" presStyleIdx="3" presStyleCnt="5">
        <dgm:presLayoutVars>
          <dgm:bulletEnabled val="1"/>
        </dgm:presLayoutVars>
      </dgm:prSet>
      <dgm:spPr/>
    </dgm:pt>
    <dgm:pt modelId="{8C6F3E18-FED8-4492-9291-43F09EB8376E}" type="pres">
      <dgm:prSet presAssocID="{FCDBACDA-D8B3-4E02-9890-4DF9A3323AB6}" presName="sibTrans" presStyleLbl="sibTrans2D1" presStyleIdx="3" presStyleCnt="5"/>
      <dgm:spPr/>
    </dgm:pt>
    <dgm:pt modelId="{DE144475-48EE-492B-92F7-C48673EA5012}" type="pres">
      <dgm:prSet presAssocID="{FCDBACDA-D8B3-4E02-9890-4DF9A3323AB6}" presName="connectorText" presStyleLbl="sibTrans2D1" presStyleIdx="3" presStyleCnt="5"/>
      <dgm:spPr/>
    </dgm:pt>
    <dgm:pt modelId="{C584CEFC-933C-49CD-B4BC-23A82A8DB391}" type="pres">
      <dgm:prSet presAssocID="{A2490E09-12ED-4AA9-A690-4FE610FDDD52}" presName="node" presStyleLbl="node1" presStyleIdx="4" presStyleCnt="5">
        <dgm:presLayoutVars>
          <dgm:bulletEnabled val="1"/>
        </dgm:presLayoutVars>
      </dgm:prSet>
      <dgm:spPr/>
    </dgm:pt>
    <dgm:pt modelId="{AB21EBA8-3415-435B-AB2F-610F00CBA12A}" type="pres">
      <dgm:prSet presAssocID="{6597A47F-6238-4674-BA92-70B65B6C770A}" presName="sibTrans" presStyleLbl="sibTrans2D1" presStyleIdx="4" presStyleCnt="5"/>
      <dgm:spPr/>
    </dgm:pt>
    <dgm:pt modelId="{9F5289F2-4F2F-4042-BB33-69A88919426E}" type="pres">
      <dgm:prSet presAssocID="{6597A47F-6238-4674-BA92-70B65B6C770A}" presName="connectorText" presStyleLbl="sibTrans2D1" presStyleIdx="4" presStyleCnt="5"/>
      <dgm:spPr/>
    </dgm:pt>
  </dgm:ptLst>
  <dgm:cxnLst>
    <dgm:cxn modelId="{7A079613-53F7-411A-95B0-9FCA1FEA09A0}" type="presOf" srcId="{ACF2503F-25F9-497E-94F4-F55520BD64EA}" destId="{BC9A54E7-B9AE-49FB-A6B8-9AE8E89ED2F8}" srcOrd="0" destOrd="0" presId="urn:microsoft.com/office/officeart/2005/8/layout/cycle2"/>
    <dgm:cxn modelId="{61241D16-ADC4-43C1-89EB-DF63AC3E9531}" srcId="{45DCCF74-AA07-4177-B3BA-3E23242A0248}" destId="{4EBC60A2-CBFC-461E-A470-23B5693DE825}" srcOrd="0" destOrd="0" parTransId="{F66285E2-90AB-4E47-A51C-A74456C9AB5D}" sibTransId="{FA077FE9-C692-4E20-9DD7-491CDCA3D275}"/>
    <dgm:cxn modelId="{C7CE961B-8B60-4126-94AA-6732F42E1FA6}" type="presOf" srcId="{FCDBACDA-D8B3-4E02-9890-4DF9A3323AB6}" destId="{DE144475-48EE-492B-92F7-C48673EA5012}" srcOrd="1" destOrd="0" presId="urn:microsoft.com/office/officeart/2005/8/layout/cycle2"/>
    <dgm:cxn modelId="{052E6835-F3E9-4009-980F-FB56F3615826}" type="presOf" srcId="{2D0E6182-1EFB-41A1-B6CE-8D7B62C57EB5}" destId="{78B2DCD7-9A29-413B-A11F-F7C9389D09FE}" srcOrd="1" destOrd="0" presId="urn:microsoft.com/office/officeart/2005/8/layout/cycle2"/>
    <dgm:cxn modelId="{F9982C3E-B645-4472-BAB0-D66D4AC36D2B}" type="presOf" srcId="{4EBC60A2-CBFC-461E-A470-23B5693DE825}" destId="{BEBC976A-A0BB-4C95-8C4C-8455CEF7AA3A}" srcOrd="0" destOrd="0" presId="urn:microsoft.com/office/officeart/2005/8/layout/cycle2"/>
    <dgm:cxn modelId="{1B9AAE48-96E1-4732-B862-5C391E63CD4B}" type="presOf" srcId="{45DCCF74-AA07-4177-B3BA-3E23242A0248}" destId="{7F2583C8-5943-47C8-AE87-633B2AA4B79F}" srcOrd="0" destOrd="0" presId="urn:microsoft.com/office/officeart/2005/8/layout/cycle2"/>
    <dgm:cxn modelId="{FE3CA24A-1E29-4A66-94F5-243A4DF68002}" type="presOf" srcId="{FCF04E17-ECEB-4732-9730-72FC71ECA788}" destId="{A288989E-EFDB-4238-BE3E-871D7E4E55DC}" srcOrd="1" destOrd="0" presId="urn:microsoft.com/office/officeart/2005/8/layout/cycle2"/>
    <dgm:cxn modelId="{8CCC3C71-6FEE-4E64-AE9F-EEACD5E77C7D}" type="presOf" srcId="{FCDBACDA-D8B3-4E02-9890-4DF9A3323AB6}" destId="{8C6F3E18-FED8-4492-9291-43F09EB8376E}" srcOrd="0" destOrd="0" presId="urn:microsoft.com/office/officeart/2005/8/layout/cycle2"/>
    <dgm:cxn modelId="{2AC86053-31C3-47E1-B462-004F24C668B3}" type="presOf" srcId="{2D0E6182-1EFB-41A1-B6CE-8D7B62C57EB5}" destId="{F0428326-1F34-4B85-8B76-46C16E21CA17}" srcOrd="0" destOrd="0" presId="urn:microsoft.com/office/officeart/2005/8/layout/cycle2"/>
    <dgm:cxn modelId="{1826D973-31C7-40CA-A1BA-34D43270FE71}" type="presOf" srcId="{68F21173-A367-48EC-8D4F-F63F9FC1C700}" destId="{235A4A97-221A-4839-82E4-C1E441AE3273}" srcOrd="0" destOrd="0" presId="urn:microsoft.com/office/officeart/2005/8/layout/cycle2"/>
    <dgm:cxn modelId="{0D666077-BE1D-4D1C-8ADB-697002BC16D8}" srcId="{45DCCF74-AA07-4177-B3BA-3E23242A0248}" destId="{68F21173-A367-48EC-8D4F-F63F9FC1C700}" srcOrd="2" destOrd="0" parTransId="{0F1C2AF4-0580-47E9-BBDC-57EAC0FBEA67}" sibTransId="{2D0E6182-1EFB-41A1-B6CE-8D7B62C57EB5}"/>
    <dgm:cxn modelId="{1F5EBC87-104E-4FE3-B946-C2DC53FFB9C7}" type="presOf" srcId="{FA077FE9-C692-4E20-9DD7-491CDCA3D275}" destId="{DBFB0150-1EA7-422E-912A-0830CBFCC76C}" srcOrd="0" destOrd="0" presId="urn:microsoft.com/office/officeart/2005/8/layout/cycle2"/>
    <dgm:cxn modelId="{B6255089-2CE1-43D6-B156-5288B2B02B19}" type="presOf" srcId="{6597A47F-6238-4674-BA92-70B65B6C770A}" destId="{AB21EBA8-3415-435B-AB2F-610F00CBA12A}" srcOrd="0" destOrd="0" presId="urn:microsoft.com/office/officeart/2005/8/layout/cycle2"/>
    <dgm:cxn modelId="{81BA7D90-47BD-4021-A352-9DEDB5913D0B}" type="presOf" srcId="{FA077FE9-C692-4E20-9DD7-491CDCA3D275}" destId="{2FD8BDBC-1CB6-4DFD-85F7-0CF478DB774E}" srcOrd="1" destOrd="0" presId="urn:microsoft.com/office/officeart/2005/8/layout/cycle2"/>
    <dgm:cxn modelId="{4813F794-BB75-460C-BBF4-8EFE707FE3B3}" type="presOf" srcId="{FCF04E17-ECEB-4732-9730-72FC71ECA788}" destId="{BFD73781-5487-4AEF-9EA7-0C0245D3CF20}" srcOrd="0" destOrd="0" presId="urn:microsoft.com/office/officeart/2005/8/layout/cycle2"/>
    <dgm:cxn modelId="{07A4C0B0-6C32-414C-AC80-94B5139366B1}" type="presOf" srcId="{A2490E09-12ED-4AA9-A690-4FE610FDDD52}" destId="{C584CEFC-933C-49CD-B4BC-23A82A8DB391}" srcOrd="0" destOrd="0" presId="urn:microsoft.com/office/officeart/2005/8/layout/cycle2"/>
    <dgm:cxn modelId="{D0DEC5BF-B989-4754-83BB-7880B9131E47}" type="presOf" srcId="{5B364F36-9744-4BCE-92C6-74EFE551AE2F}" destId="{D3400EAF-D64A-43E2-A9C0-D6FD2D2A0156}" srcOrd="0" destOrd="0" presId="urn:microsoft.com/office/officeart/2005/8/layout/cycle2"/>
    <dgm:cxn modelId="{F24C29D1-38E0-4395-9F41-749C438ED515}" type="presOf" srcId="{6597A47F-6238-4674-BA92-70B65B6C770A}" destId="{9F5289F2-4F2F-4042-BB33-69A88919426E}" srcOrd="1" destOrd="0" presId="urn:microsoft.com/office/officeart/2005/8/layout/cycle2"/>
    <dgm:cxn modelId="{E41F1DE6-CD8F-4292-AEF8-3D57D7E69EBB}" srcId="{45DCCF74-AA07-4177-B3BA-3E23242A0248}" destId="{A2490E09-12ED-4AA9-A690-4FE610FDDD52}" srcOrd="4" destOrd="0" parTransId="{03D01893-5D1C-4658-9AEA-81DF74F699B7}" sibTransId="{6597A47F-6238-4674-BA92-70B65B6C770A}"/>
    <dgm:cxn modelId="{8A8F99FA-BF90-4055-B628-CEB0BF4CB53F}" srcId="{45DCCF74-AA07-4177-B3BA-3E23242A0248}" destId="{ACF2503F-25F9-497E-94F4-F55520BD64EA}" srcOrd="1" destOrd="0" parTransId="{6417112E-AE3D-4C83-9D1E-2B1BA48FBD28}" sibTransId="{FCF04E17-ECEB-4732-9730-72FC71ECA788}"/>
    <dgm:cxn modelId="{4EA6A0FC-09A9-46E3-9490-D7E77BEF9E66}" srcId="{45DCCF74-AA07-4177-B3BA-3E23242A0248}" destId="{5B364F36-9744-4BCE-92C6-74EFE551AE2F}" srcOrd="3" destOrd="0" parTransId="{946A9A9F-4C4D-43C9-A55C-20F01D4323DC}" sibTransId="{FCDBACDA-D8B3-4E02-9890-4DF9A3323AB6}"/>
    <dgm:cxn modelId="{1FF94A6F-0C1C-42CF-8E7C-61088DE6EE68}" type="presParOf" srcId="{7F2583C8-5943-47C8-AE87-633B2AA4B79F}" destId="{BEBC976A-A0BB-4C95-8C4C-8455CEF7AA3A}" srcOrd="0" destOrd="0" presId="urn:microsoft.com/office/officeart/2005/8/layout/cycle2"/>
    <dgm:cxn modelId="{F75F5564-EC3B-4D79-B0C6-977B39B730EC}" type="presParOf" srcId="{7F2583C8-5943-47C8-AE87-633B2AA4B79F}" destId="{DBFB0150-1EA7-422E-912A-0830CBFCC76C}" srcOrd="1" destOrd="0" presId="urn:microsoft.com/office/officeart/2005/8/layout/cycle2"/>
    <dgm:cxn modelId="{39B424EC-A479-430A-82AC-BB63DCBACCA4}" type="presParOf" srcId="{DBFB0150-1EA7-422E-912A-0830CBFCC76C}" destId="{2FD8BDBC-1CB6-4DFD-85F7-0CF478DB774E}" srcOrd="0" destOrd="0" presId="urn:microsoft.com/office/officeart/2005/8/layout/cycle2"/>
    <dgm:cxn modelId="{07E7A247-2D5A-4A1F-8D85-EBA421554687}" type="presParOf" srcId="{7F2583C8-5943-47C8-AE87-633B2AA4B79F}" destId="{BC9A54E7-B9AE-49FB-A6B8-9AE8E89ED2F8}" srcOrd="2" destOrd="0" presId="urn:microsoft.com/office/officeart/2005/8/layout/cycle2"/>
    <dgm:cxn modelId="{A48419E8-904A-4A78-971C-819BEB7323C1}" type="presParOf" srcId="{7F2583C8-5943-47C8-AE87-633B2AA4B79F}" destId="{BFD73781-5487-4AEF-9EA7-0C0245D3CF20}" srcOrd="3" destOrd="0" presId="urn:microsoft.com/office/officeart/2005/8/layout/cycle2"/>
    <dgm:cxn modelId="{FD3AA79A-114B-4DE2-8BF6-71A8B0E405C6}" type="presParOf" srcId="{BFD73781-5487-4AEF-9EA7-0C0245D3CF20}" destId="{A288989E-EFDB-4238-BE3E-871D7E4E55DC}" srcOrd="0" destOrd="0" presId="urn:microsoft.com/office/officeart/2005/8/layout/cycle2"/>
    <dgm:cxn modelId="{FE31BE07-C115-4BB9-A7CE-6FC51BC9D357}" type="presParOf" srcId="{7F2583C8-5943-47C8-AE87-633B2AA4B79F}" destId="{235A4A97-221A-4839-82E4-C1E441AE3273}" srcOrd="4" destOrd="0" presId="urn:microsoft.com/office/officeart/2005/8/layout/cycle2"/>
    <dgm:cxn modelId="{81E7AD59-8160-4C39-AC6C-D36B7742A0E8}" type="presParOf" srcId="{7F2583C8-5943-47C8-AE87-633B2AA4B79F}" destId="{F0428326-1F34-4B85-8B76-46C16E21CA17}" srcOrd="5" destOrd="0" presId="urn:microsoft.com/office/officeart/2005/8/layout/cycle2"/>
    <dgm:cxn modelId="{102A54DD-6A5C-43AB-AAAC-B70548E93C75}" type="presParOf" srcId="{F0428326-1F34-4B85-8B76-46C16E21CA17}" destId="{78B2DCD7-9A29-413B-A11F-F7C9389D09FE}" srcOrd="0" destOrd="0" presId="urn:microsoft.com/office/officeart/2005/8/layout/cycle2"/>
    <dgm:cxn modelId="{32AC733B-9356-4E6A-8DAB-436D036A06C0}" type="presParOf" srcId="{7F2583C8-5943-47C8-AE87-633B2AA4B79F}" destId="{D3400EAF-D64A-43E2-A9C0-D6FD2D2A0156}" srcOrd="6" destOrd="0" presId="urn:microsoft.com/office/officeart/2005/8/layout/cycle2"/>
    <dgm:cxn modelId="{05595B27-436D-4244-B273-2FA16553A309}" type="presParOf" srcId="{7F2583C8-5943-47C8-AE87-633B2AA4B79F}" destId="{8C6F3E18-FED8-4492-9291-43F09EB8376E}" srcOrd="7" destOrd="0" presId="urn:microsoft.com/office/officeart/2005/8/layout/cycle2"/>
    <dgm:cxn modelId="{B167BDCB-05FA-46AA-B15B-E877ABEB737E}" type="presParOf" srcId="{8C6F3E18-FED8-4492-9291-43F09EB8376E}" destId="{DE144475-48EE-492B-92F7-C48673EA5012}" srcOrd="0" destOrd="0" presId="urn:microsoft.com/office/officeart/2005/8/layout/cycle2"/>
    <dgm:cxn modelId="{384D43B2-DC7F-48B1-9919-92CFB3D1BDDC}" type="presParOf" srcId="{7F2583C8-5943-47C8-AE87-633B2AA4B79F}" destId="{C584CEFC-933C-49CD-B4BC-23A82A8DB391}" srcOrd="8" destOrd="0" presId="urn:microsoft.com/office/officeart/2005/8/layout/cycle2"/>
    <dgm:cxn modelId="{14887188-1F82-447A-9D56-CC65006D169B}" type="presParOf" srcId="{7F2583C8-5943-47C8-AE87-633B2AA4B79F}" destId="{AB21EBA8-3415-435B-AB2F-610F00CBA12A}" srcOrd="9" destOrd="0" presId="urn:microsoft.com/office/officeart/2005/8/layout/cycle2"/>
    <dgm:cxn modelId="{8160432C-B307-49FC-9EE3-6AF2D9584B4D}" type="presParOf" srcId="{AB21EBA8-3415-435B-AB2F-610F00CBA12A}" destId="{9F5289F2-4F2F-4042-BB33-69A88919426E}"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6.xml><?xml version="1.0" encoding="utf-8"?>
<dgm:dataModel xmlns:dgm="http://schemas.openxmlformats.org/drawingml/2006/diagram" xmlns:a="http://schemas.openxmlformats.org/drawingml/2006/main">
  <dgm:ptLst>
    <dgm:pt modelId="{61DD019B-26FA-49BC-B400-15C01792CB08}" type="doc">
      <dgm:prSet loTypeId="urn:diagrams.loki3.com/VaryingWidthList" loCatId="list" qsTypeId="urn:microsoft.com/office/officeart/2005/8/quickstyle/simple1" qsCatId="simple" csTypeId="urn:microsoft.com/office/officeart/2005/8/colors/accent0_3" csCatId="mainScheme" phldr="1"/>
      <dgm:spPr/>
      <dgm:t>
        <a:bodyPr/>
        <a:lstStyle/>
        <a:p>
          <a:endParaRPr lang="en-US"/>
        </a:p>
      </dgm:t>
    </dgm:pt>
    <dgm:pt modelId="{CF798986-6A17-4295-8EC9-83D8FB3AD86F}">
      <dgm:prSet custT="1"/>
      <dgm:spPr/>
      <dgm:t>
        <a:bodyPr/>
        <a:lstStyle/>
        <a:p>
          <a:pPr algn="ctr"/>
          <a:r>
            <a:rPr lang="en-US" sz="1800" b="1">
              <a:latin typeface="Figtree"/>
            </a:rPr>
            <a:t>Performance Improvement Project Goals Include:</a:t>
          </a:r>
        </a:p>
      </dgm:t>
    </dgm:pt>
    <dgm:pt modelId="{B8F7F836-B9F7-49D7-92D1-AC3AB4F3F6CD}" type="parTrans" cxnId="{55109077-687C-42B2-BB87-6AFB4B7A99E4}">
      <dgm:prSet/>
      <dgm:spPr/>
      <dgm:t>
        <a:bodyPr/>
        <a:lstStyle/>
        <a:p>
          <a:endParaRPr lang="en-US"/>
        </a:p>
      </dgm:t>
    </dgm:pt>
    <dgm:pt modelId="{D86F05FF-213E-44BF-A3B5-653DAC0178BF}" type="sibTrans" cxnId="{55109077-687C-42B2-BB87-6AFB4B7A99E4}">
      <dgm:prSet/>
      <dgm:spPr/>
      <dgm:t>
        <a:bodyPr/>
        <a:lstStyle/>
        <a:p>
          <a:endParaRPr lang="en-US"/>
        </a:p>
      </dgm:t>
    </dgm:pt>
    <dgm:pt modelId="{39A336CC-8041-4235-9AD5-95626B29EA4D}">
      <dgm:prSet custT="1"/>
      <dgm:spPr/>
      <dgm:t>
        <a:bodyPr/>
        <a:lstStyle/>
        <a:p>
          <a:r>
            <a:rPr lang="en-US" sz="1200">
              <a:solidFill>
                <a:schemeClr val="bg1"/>
              </a:solidFill>
              <a:latin typeface="Figtree"/>
            </a:rPr>
            <a:t>Monitor cultural diversity of peers in the UHA service area</a:t>
          </a:r>
        </a:p>
      </dgm:t>
    </dgm:pt>
    <dgm:pt modelId="{9B2E9A64-CD4D-45FD-A539-8CCA63F1D22F}" type="parTrans" cxnId="{D879EB88-3058-4E7B-BC8F-345C30A85C20}">
      <dgm:prSet/>
      <dgm:spPr/>
      <dgm:t>
        <a:bodyPr/>
        <a:lstStyle/>
        <a:p>
          <a:endParaRPr lang="en-US"/>
        </a:p>
      </dgm:t>
    </dgm:pt>
    <dgm:pt modelId="{97EC135A-A702-4FCA-AEA1-952F4340F9BC}" type="sibTrans" cxnId="{D879EB88-3058-4E7B-BC8F-345C30A85C20}">
      <dgm:prSet/>
      <dgm:spPr/>
      <dgm:t>
        <a:bodyPr/>
        <a:lstStyle/>
        <a:p>
          <a:endParaRPr lang="en-US"/>
        </a:p>
      </dgm:t>
    </dgm:pt>
    <dgm:pt modelId="{7DD385E5-1C91-40C6-9C0B-1842E4CCDB7A}">
      <dgm:prSet custT="1"/>
      <dgm:spPr/>
      <dgm:t>
        <a:bodyPr/>
        <a:lstStyle/>
        <a:p>
          <a:r>
            <a:rPr lang="en-US" sz="1200">
              <a:solidFill>
                <a:schemeClr val="bg1"/>
              </a:solidFill>
              <a:latin typeface="Figtree"/>
            </a:rPr>
            <a:t>Track peer support specialist utilization among Hispanic members within the mental health PIP cohort</a:t>
          </a:r>
        </a:p>
      </dgm:t>
    </dgm:pt>
    <dgm:pt modelId="{01B1A344-F8E0-4CA0-946D-A117DCBFFA39}" type="parTrans" cxnId="{CE9F629D-6BAE-416E-A81E-4560F896E9AD}">
      <dgm:prSet/>
      <dgm:spPr/>
      <dgm:t>
        <a:bodyPr/>
        <a:lstStyle/>
        <a:p>
          <a:endParaRPr lang="en-US"/>
        </a:p>
      </dgm:t>
    </dgm:pt>
    <dgm:pt modelId="{BFE12664-B8B7-4CBD-BC0A-B39306B59F79}" type="sibTrans" cxnId="{CE9F629D-6BAE-416E-A81E-4560F896E9AD}">
      <dgm:prSet/>
      <dgm:spPr/>
      <dgm:t>
        <a:bodyPr/>
        <a:lstStyle/>
        <a:p>
          <a:endParaRPr lang="en-US"/>
        </a:p>
      </dgm:t>
    </dgm:pt>
    <dgm:pt modelId="{EE472DFE-C50E-42A1-9890-CF85A15B5EC6}" type="pres">
      <dgm:prSet presAssocID="{61DD019B-26FA-49BC-B400-15C01792CB08}" presName="Name0" presStyleCnt="0">
        <dgm:presLayoutVars>
          <dgm:resizeHandles/>
        </dgm:presLayoutVars>
      </dgm:prSet>
      <dgm:spPr/>
    </dgm:pt>
    <dgm:pt modelId="{A1D0E25B-4E96-4F9B-A1E5-9462C97D463E}" type="pres">
      <dgm:prSet presAssocID="{CF798986-6A17-4295-8EC9-83D8FB3AD86F}" presName="text" presStyleLbl="node1" presStyleIdx="0" presStyleCnt="3">
        <dgm:presLayoutVars>
          <dgm:bulletEnabled val="1"/>
        </dgm:presLayoutVars>
      </dgm:prSet>
      <dgm:spPr/>
    </dgm:pt>
    <dgm:pt modelId="{23EFB617-D6D4-4667-A379-9135D208C0F2}" type="pres">
      <dgm:prSet presAssocID="{D86F05FF-213E-44BF-A3B5-653DAC0178BF}" presName="space" presStyleCnt="0"/>
      <dgm:spPr/>
    </dgm:pt>
    <dgm:pt modelId="{F1086960-9C95-45CC-93DA-278EF5E21E1A}" type="pres">
      <dgm:prSet presAssocID="{39A336CC-8041-4235-9AD5-95626B29EA4D}" presName="text" presStyleLbl="node1" presStyleIdx="1" presStyleCnt="3">
        <dgm:presLayoutVars>
          <dgm:bulletEnabled val="1"/>
        </dgm:presLayoutVars>
      </dgm:prSet>
      <dgm:spPr/>
    </dgm:pt>
    <dgm:pt modelId="{12EA161E-49E3-4A51-A536-B15084EB3762}" type="pres">
      <dgm:prSet presAssocID="{97EC135A-A702-4FCA-AEA1-952F4340F9BC}" presName="space" presStyleCnt="0"/>
      <dgm:spPr/>
    </dgm:pt>
    <dgm:pt modelId="{11B538B8-5906-4B77-BC3B-92EC22278037}" type="pres">
      <dgm:prSet presAssocID="{7DD385E5-1C91-40C6-9C0B-1842E4CCDB7A}" presName="text" presStyleLbl="node1" presStyleIdx="2" presStyleCnt="3" custScaleY="114209">
        <dgm:presLayoutVars>
          <dgm:bulletEnabled val="1"/>
        </dgm:presLayoutVars>
      </dgm:prSet>
      <dgm:spPr/>
    </dgm:pt>
  </dgm:ptLst>
  <dgm:cxnLst>
    <dgm:cxn modelId="{55109077-687C-42B2-BB87-6AFB4B7A99E4}" srcId="{61DD019B-26FA-49BC-B400-15C01792CB08}" destId="{CF798986-6A17-4295-8EC9-83D8FB3AD86F}" srcOrd="0" destOrd="0" parTransId="{B8F7F836-B9F7-49D7-92D1-AC3AB4F3F6CD}" sibTransId="{D86F05FF-213E-44BF-A3B5-653DAC0178BF}"/>
    <dgm:cxn modelId="{02FE9B85-4395-42AE-81B8-9D83DF8AB07F}" type="presOf" srcId="{7DD385E5-1C91-40C6-9C0B-1842E4CCDB7A}" destId="{11B538B8-5906-4B77-BC3B-92EC22278037}" srcOrd="0" destOrd="0" presId="urn:diagrams.loki3.com/VaryingWidthList"/>
    <dgm:cxn modelId="{D879EB88-3058-4E7B-BC8F-345C30A85C20}" srcId="{61DD019B-26FA-49BC-B400-15C01792CB08}" destId="{39A336CC-8041-4235-9AD5-95626B29EA4D}" srcOrd="1" destOrd="0" parTransId="{9B2E9A64-CD4D-45FD-A539-8CCA63F1D22F}" sibTransId="{97EC135A-A702-4FCA-AEA1-952F4340F9BC}"/>
    <dgm:cxn modelId="{CE9F629D-6BAE-416E-A81E-4560F896E9AD}" srcId="{61DD019B-26FA-49BC-B400-15C01792CB08}" destId="{7DD385E5-1C91-40C6-9C0B-1842E4CCDB7A}" srcOrd="2" destOrd="0" parTransId="{01B1A344-F8E0-4CA0-946D-A117DCBFFA39}" sibTransId="{BFE12664-B8B7-4CBD-BC0A-B39306B59F79}"/>
    <dgm:cxn modelId="{F96489D3-8FA2-4B5F-B0D0-CC971E897813}" type="presOf" srcId="{39A336CC-8041-4235-9AD5-95626B29EA4D}" destId="{F1086960-9C95-45CC-93DA-278EF5E21E1A}" srcOrd="0" destOrd="0" presId="urn:diagrams.loki3.com/VaryingWidthList"/>
    <dgm:cxn modelId="{8516C3F5-27F9-4ADF-8D71-0F9A20674ECD}" type="presOf" srcId="{61DD019B-26FA-49BC-B400-15C01792CB08}" destId="{EE472DFE-C50E-42A1-9890-CF85A15B5EC6}" srcOrd="0" destOrd="0" presId="urn:diagrams.loki3.com/VaryingWidthList"/>
    <dgm:cxn modelId="{23D06FFC-3A43-47DC-AEFB-B3A564D63260}" type="presOf" srcId="{CF798986-6A17-4295-8EC9-83D8FB3AD86F}" destId="{A1D0E25B-4E96-4F9B-A1E5-9462C97D463E}" srcOrd="0" destOrd="0" presId="urn:diagrams.loki3.com/VaryingWidthList"/>
    <dgm:cxn modelId="{FE41299C-E0ED-4262-A835-6E67CBDF2CD5}" type="presParOf" srcId="{EE472DFE-C50E-42A1-9890-CF85A15B5EC6}" destId="{A1D0E25B-4E96-4F9B-A1E5-9462C97D463E}" srcOrd="0" destOrd="0" presId="urn:diagrams.loki3.com/VaryingWidthList"/>
    <dgm:cxn modelId="{F016BD70-4AA9-454E-ABDC-BDD1ECD9A8A7}" type="presParOf" srcId="{EE472DFE-C50E-42A1-9890-CF85A15B5EC6}" destId="{23EFB617-D6D4-4667-A379-9135D208C0F2}" srcOrd="1" destOrd="0" presId="urn:diagrams.loki3.com/VaryingWidthList"/>
    <dgm:cxn modelId="{19C1FAAE-8CD8-4FE2-A957-7AFDD3C28AD7}" type="presParOf" srcId="{EE472DFE-C50E-42A1-9890-CF85A15B5EC6}" destId="{F1086960-9C95-45CC-93DA-278EF5E21E1A}" srcOrd="2" destOrd="0" presId="urn:diagrams.loki3.com/VaryingWidthList"/>
    <dgm:cxn modelId="{632D0426-2042-4477-94E9-3687882F24B9}" type="presParOf" srcId="{EE472DFE-C50E-42A1-9890-CF85A15B5EC6}" destId="{12EA161E-49E3-4A51-A536-B15084EB3762}" srcOrd="3" destOrd="0" presId="urn:diagrams.loki3.com/VaryingWidthList"/>
    <dgm:cxn modelId="{AA44D0C3-06CB-4568-9AB0-33B4AB93B2A8}" type="presParOf" srcId="{EE472DFE-C50E-42A1-9890-CF85A15B5EC6}" destId="{11B538B8-5906-4B77-BC3B-92EC22278037}" srcOrd="4" destOrd="0" presId="urn:diagrams.loki3.com/VaryingWidth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7.xml><?xml version="1.0" encoding="utf-8"?>
<dgm:dataModel xmlns:dgm="http://schemas.openxmlformats.org/drawingml/2006/diagram" xmlns:a="http://schemas.openxmlformats.org/drawingml/2006/main">
  <dgm:ptLst>
    <dgm:pt modelId="{61DD019B-26FA-49BC-B400-15C01792CB08}" type="doc">
      <dgm:prSet loTypeId="urn:microsoft.com/office/officeart/2005/8/layout/vList2" loCatId="list" qsTypeId="urn:microsoft.com/office/officeart/2005/8/quickstyle/simple1" qsCatId="simple" csTypeId="urn:microsoft.com/office/officeart/2005/8/colors/accent0_3" csCatId="mainScheme" phldr="1"/>
      <dgm:spPr/>
      <dgm:t>
        <a:bodyPr/>
        <a:lstStyle/>
        <a:p>
          <a:endParaRPr lang="en-US"/>
        </a:p>
      </dgm:t>
    </dgm:pt>
    <dgm:pt modelId="{CF798986-6A17-4295-8EC9-83D8FB3AD86F}">
      <dgm:prSet custT="1"/>
      <dgm:spPr/>
      <dgm:t>
        <a:bodyPr/>
        <a:lstStyle/>
        <a:p>
          <a:pPr algn="ctr"/>
          <a:r>
            <a:rPr lang="en-US" sz="1600" b="1" i="0">
              <a:latin typeface="Figtree"/>
            </a:rPr>
            <a:t>UH conducted a Casual Barrier Analysis that included REALD analysis to gain further insights into culturally and linguistically specific barriers to receiving mental health services.</a:t>
          </a:r>
          <a:endParaRPr lang="en-US" sz="1600" b="1">
            <a:latin typeface="Figtree"/>
          </a:endParaRPr>
        </a:p>
      </dgm:t>
    </dgm:pt>
    <dgm:pt modelId="{B8F7F836-B9F7-49D7-92D1-AC3AB4F3F6CD}" type="parTrans" cxnId="{55109077-687C-42B2-BB87-6AFB4B7A99E4}">
      <dgm:prSet/>
      <dgm:spPr/>
      <dgm:t>
        <a:bodyPr/>
        <a:lstStyle/>
        <a:p>
          <a:endParaRPr lang="en-US"/>
        </a:p>
      </dgm:t>
    </dgm:pt>
    <dgm:pt modelId="{D86F05FF-213E-44BF-A3B5-653DAC0178BF}" type="sibTrans" cxnId="{55109077-687C-42B2-BB87-6AFB4B7A99E4}">
      <dgm:prSet/>
      <dgm:spPr/>
      <dgm:t>
        <a:bodyPr/>
        <a:lstStyle/>
        <a:p>
          <a:endParaRPr lang="en-US"/>
        </a:p>
      </dgm:t>
    </dgm:pt>
    <dgm:pt modelId="{4B758173-084C-483D-921C-14FE042B2644}">
      <dgm:prSet custT="1"/>
      <dgm:spPr/>
      <dgm:t>
        <a:bodyPr/>
        <a:lstStyle/>
        <a:p>
          <a:r>
            <a:rPr lang="en-US" sz="1200" b="0" i="0">
              <a:solidFill>
                <a:schemeClr val="bg2"/>
              </a:solidFill>
              <a:latin typeface="Figtree"/>
            </a:rPr>
            <a:t>Findings included:</a:t>
          </a:r>
          <a:endParaRPr lang="en-US" sz="1200">
            <a:solidFill>
              <a:schemeClr val="bg2"/>
            </a:solidFill>
            <a:latin typeface="Figtree"/>
          </a:endParaRPr>
        </a:p>
      </dgm:t>
    </dgm:pt>
    <dgm:pt modelId="{FED533FE-9E75-4B28-87DD-57544E2A79DF}" type="parTrans" cxnId="{D294F514-D4A5-4A76-84D0-D56A5067657C}">
      <dgm:prSet/>
      <dgm:spPr/>
      <dgm:t>
        <a:bodyPr/>
        <a:lstStyle/>
        <a:p>
          <a:endParaRPr lang="en-US"/>
        </a:p>
      </dgm:t>
    </dgm:pt>
    <dgm:pt modelId="{FD55833E-5988-47F1-8611-9D41A3930A26}" type="sibTrans" cxnId="{D294F514-D4A5-4A76-84D0-D56A5067657C}">
      <dgm:prSet/>
      <dgm:spPr/>
      <dgm:t>
        <a:bodyPr/>
        <a:lstStyle/>
        <a:p>
          <a:endParaRPr lang="en-US"/>
        </a:p>
      </dgm:t>
    </dgm:pt>
    <dgm:pt modelId="{80CE3D2A-3550-469B-A569-0926E83AE592}">
      <dgm:prSet custT="1"/>
      <dgm:spPr/>
      <dgm:t>
        <a:bodyPr/>
        <a:lstStyle/>
        <a:p>
          <a:r>
            <a:rPr lang="en-US" sz="1200" b="0" i="0">
              <a:solidFill>
                <a:schemeClr val="bg2"/>
              </a:solidFill>
              <a:latin typeface="Figtree"/>
            </a:rPr>
            <a:t>Asian members had the highest proportion of unmet needs followed by those categorized as Unknown and AI/AN. </a:t>
          </a:r>
          <a:endParaRPr lang="en-US" sz="1200">
            <a:solidFill>
              <a:schemeClr val="bg2"/>
            </a:solidFill>
            <a:latin typeface="Figtree"/>
          </a:endParaRPr>
        </a:p>
      </dgm:t>
    </dgm:pt>
    <dgm:pt modelId="{E628115D-FF29-44A6-A60C-54587A4EBBE4}" type="parTrans" cxnId="{EC89AA78-BE92-4DF7-9E7D-F6C58277C0F9}">
      <dgm:prSet/>
      <dgm:spPr/>
      <dgm:t>
        <a:bodyPr/>
        <a:lstStyle/>
        <a:p>
          <a:endParaRPr lang="en-US"/>
        </a:p>
      </dgm:t>
    </dgm:pt>
    <dgm:pt modelId="{96E193AD-8758-4DEC-84D5-83EAB3945FD1}" type="sibTrans" cxnId="{EC89AA78-BE92-4DF7-9E7D-F6C58277C0F9}">
      <dgm:prSet/>
      <dgm:spPr/>
      <dgm:t>
        <a:bodyPr/>
        <a:lstStyle/>
        <a:p>
          <a:endParaRPr lang="en-US"/>
        </a:p>
      </dgm:t>
    </dgm:pt>
    <dgm:pt modelId="{C9C38691-A0AF-45EC-8616-B076DA1463E2}">
      <dgm:prSet custT="1"/>
      <dgm:spPr/>
      <dgm:t>
        <a:bodyPr/>
        <a:lstStyle/>
        <a:p>
          <a:r>
            <a:rPr lang="en-US" sz="1200" b="0" i="0">
              <a:solidFill>
                <a:schemeClr val="bg2"/>
              </a:solidFill>
              <a:latin typeface="Figtree"/>
            </a:rPr>
            <a:t>Individuals aged 65+ had the highest unmet needs followed by 55-64 age group</a:t>
          </a:r>
          <a:endParaRPr lang="en-US" sz="1200">
            <a:solidFill>
              <a:schemeClr val="bg2"/>
            </a:solidFill>
            <a:latin typeface="Figtree"/>
          </a:endParaRPr>
        </a:p>
      </dgm:t>
    </dgm:pt>
    <dgm:pt modelId="{C061362B-D3A1-4AD4-AAD9-DC9F1996A48C}" type="parTrans" cxnId="{56F5C8B3-8C2B-4DA7-86DC-8E542BB6F4D7}">
      <dgm:prSet/>
      <dgm:spPr/>
      <dgm:t>
        <a:bodyPr/>
        <a:lstStyle/>
        <a:p>
          <a:endParaRPr lang="en-US"/>
        </a:p>
      </dgm:t>
    </dgm:pt>
    <dgm:pt modelId="{2D8F92E8-61E0-40B3-ABCA-671A607F201A}" type="sibTrans" cxnId="{56F5C8B3-8C2B-4DA7-86DC-8E542BB6F4D7}">
      <dgm:prSet/>
      <dgm:spPr/>
      <dgm:t>
        <a:bodyPr/>
        <a:lstStyle/>
        <a:p>
          <a:endParaRPr lang="en-US"/>
        </a:p>
      </dgm:t>
    </dgm:pt>
    <dgm:pt modelId="{D1F2B11C-26C2-4251-936D-98388DB96A3B}">
      <dgm:prSet custT="1"/>
      <dgm:spPr/>
      <dgm:t>
        <a:bodyPr/>
        <a:lstStyle/>
        <a:p>
          <a:r>
            <a:rPr lang="en-US" sz="1200" b="0" i="0">
              <a:solidFill>
                <a:schemeClr val="bg2"/>
              </a:solidFill>
              <a:latin typeface="Figtree"/>
            </a:rPr>
            <a:t>Priority barriers identified by the Behavioral Health Subcommittee are:</a:t>
          </a:r>
          <a:endParaRPr lang="en-US" sz="1200">
            <a:solidFill>
              <a:schemeClr val="bg2"/>
            </a:solidFill>
            <a:latin typeface="Figtree"/>
          </a:endParaRPr>
        </a:p>
      </dgm:t>
    </dgm:pt>
    <dgm:pt modelId="{2C50C2D4-D5DA-489A-A992-2BD74D47FAE8}" type="parTrans" cxnId="{D63D4806-3B11-4DCA-87AA-C4B32DFB2CA8}">
      <dgm:prSet/>
      <dgm:spPr/>
      <dgm:t>
        <a:bodyPr/>
        <a:lstStyle/>
        <a:p>
          <a:endParaRPr lang="en-US"/>
        </a:p>
      </dgm:t>
    </dgm:pt>
    <dgm:pt modelId="{1459B7B4-5F1C-4A35-9A3D-908C95624547}" type="sibTrans" cxnId="{D63D4806-3B11-4DCA-87AA-C4B32DFB2CA8}">
      <dgm:prSet/>
      <dgm:spPr/>
      <dgm:t>
        <a:bodyPr/>
        <a:lstStyle/>
        <a:p>
          <a:endParaRPr lang="en-US"/>
        </a:p>
      </dgm:t>
    </dgm:pt>
    <dgm:pt modelId="{24060B60-2058-43A9-ABD9-45EFACD3561F}">
      <dgm:prSet custT="1"/>
      <dgm:spPr/>
      <dgm:t>
        <a:bodyPr/>
        <a:lstStyle/>
        <a:p>
          <a:r>
            <a:rPr lang="en-US" sz="1200" b="0" i="0">
              <a:solidFill>
                <a:schemeClr val="bg2"/>
              </a:solidFill>
              <a:latin typeface="Figtree"/>
            </a:rPr>
            <a:t>Transportation and access to services in a rural community</a:t>
          </a:r>
          <a:endParaRPr lang="en-US" sz="1200">
            <a:solidFill>
              <a:schemeClr val="bg2"/>
            </a:solidFill>
            <a:latin typeface="Figtree"/>
          </a:endParaRPr>
        </a:p>
      </dgm:t>
    </dgm:pt>
    <dgm:pt modelId="{FFD52B01-49D4-4C88-AE0B-1313E0CC086B}" type="parTrans" cxnId="{DF5B4EF5-BE8A-4E1B-9933-52750AFD2671}">
      <dgm:prSet/>
      <dgm:spPr/>
      <dgm:t>
        <a:bodyPr/>
        <a:lstStyle/>
        <a:p>
          <a:endParaRPr lang="en-US"/>
        </a:p>
      </dgm:t>
    </dgm:pt>
    <dgm:pt modelId="{4D36DFBC-6685-4A61-AC82-2D9D52AC999C}" type="sibTrans" cxnId="{DF5B4EF5-BE8A-4E1B-9933-52750AFD2671}">
      <dgm:prSet/>
      <dgm:spPr/>
      <dgm:t>
        <a:bodyPr/>
        <a:lstStyle/>
        <a:p>
          <a:endParaRPr lang="en-US"/>
        </a:p>
      </dgm:t>
    </dgm:pt>
    <dgm:pt modelId="{20F1E2E1-A329-444A-919F-8A19A62A91CB}">
      <dgm:prSet custT="1"/>
      <dgm:spPr/>
      <dgm:t>
        <a:bodyPr/>
        <a:lstStyle/>
        <a:p>
          <a:r>
            <a:rPr lang="en-US" sz="1200" b="0" i="0">
              <a:solidFill>
                <a:schemeClr val="bg2"/>
              </a:solidFill>
              <a:latin typeface="Figtree"/>
            </a:rPr>
            <a:t>Member reluctance to engage in mental health treatment services,</a:t>
          </a:r>
          <a:endParaRPr lang="en-US" sz="1200">
            <a:solidFill>
              <a:schemeClr val="bg2"/>
            </a:solidFill>
            <a:latin typeface="Figtree"/>
          </a:endParaRPr>
        </a:p>
      </dgm:t>
    </dgm:pt>
    <dgm:pt modelId="{A540929C-252B-4C90-8723-4AF2EED644F3}" type="parTrans" cxnId="{66CABC34-BF1E-417C-835E-006A97F2E0F4}">
      <dgm:prSet/>
      <dgm:spPr/>
      <dgm:t>
        <a:bodyPr/>
        <a:lstStyle/>
        <a:p>
          <a:endParaRPr lang="en-US"/>
        </a:p>
      </dgm:t>
    </dgm:pt>
    <dgm:pt modelId="{6F40BEAA-81F7-4875-9975-72F07145ABA2}" type="sibTrans" cxnId="{66CABC34-BF1E-417C-835E-006A97F2E0F4}">
      <dgm:prSet/>
      <dgm:spPr/>
      <dgm:t>
        <a:bodyPr/>
        <a:lstStyle/>
        <a:p>
          <a:endParaRPr lang="en-US"/>
        </a:p>
      </dgm:t>
    </dgm:pt>
    <dgm:pt modelId="{700BF10D-F020-469D-B995-F1FDE9E2F0A2}">
      <dgm:prSet custT="1"/>
      <dgm:spPr/>
      <dgm:t>
        <a:bodyPr/>
        <a:lstStyle/>
        <a:p>
          <a:r>
            <a:rPr lang="en-US" sz="1200" b="0" i="0">
              <a:solidFill>
                <a:schemeClr val="bg2"/>
              </a:solidFill>
              <a:latin typeface="Figtree"/>
            </a:rPr>
            <a:t>Low access to peer support specialists specifically ones that are culturally diverse</a:t>
          </a:r>
          <a:endParaRPr lang="en-US" sz="1200">
            <a:solidFill>
              <a:schemeClr val="bg2"/>
            </a:solidFill>
            <a:latin typeface="Figtree"/>
          </a:endParaRPr>
        </a:p>
      </dgm:t>
    </dgm:pt>
    <dgm:pt modelId="{2799388F-D327-4BA4-9B0C-C6C6ADBB7FD7}" type="parTrans" cxnId="{D96612CB-3F75-4761-91F7-1AE7E3C5B539}">
      <dgm:prSet/>
      <dgm:spPr/>
      <dgm:t>
        <a:bodyPr/>
        <a:lstStyle/>
        <a:p>
          <a:endParaRPr lang="en-US"/>
        </a:p>
      </dgm:t>
    </dgm:pt>
    <dgm:pt modelId="{36EB1D08-D48F-4570-94EB-09439291D003}" type="sibTrans" cxnId="{D96612CB-3F75-4761-91F7-1AE7E3C5B539}">
      <dgm:prSet/>
      <dgm:spPr/>
      <dgm:t>
        <a:bodyPr/>
        <a:lstStyle/>
        <a:p>
          <a:endParaRPr lang="en-US"/>
        </a:p>
      </dgm:t>
    </dgm:pt>
    <dgm:pt modelId="{1FEC473E-394E-428A-ABBC-F8B599326243}">
      <dgm:prSet custT="1"/>
      <dgm:spPr/>
      <dgm:t>
        <a:bodyPr/>
        <a:lstStyle/>
        <a:p>
          <a:r>
            <a:rPr lang="en-US" sz="1200" b="0" i="0">
              <a:solidFill>
                <a:schemeClr val="bg2"/>
              </a:solidFill>
              <a:latin typeface="Figtree"/>
            </a:rPr>
            <a:t>Belief systems on stigma</a:t>
          </a:r>
          <a:endParaRPr lang="en-US" sz="1200">
            <a:solidFill>
              <a:schemeClr val="bg2"/>
            </a:solidFill>
            <a:latin typeface="Figtree"/>
          </a:endParaRPr>
        </a:p>
      </dgm:t>
    </dgm:pt>
    <dgm:pt modelId="{A2E588E3-4F36-4F68-870A-C56A89208823}" type="parTrans" cxnId="{71B25F3A-4B10-4E5D-A8FB-F67A6A4FC859}">
      <dgm:prSet/>
      <dgm:spPr/>
      <dgm:t>
        <a:bodyPr/>
        <a:lstStyle/>
        <a:p>
          <a:endParaRPr lang="en-US"/>
        </a:p>
      </dgm:t>
    </dgm:pt>
    <dgm:pt modelId="{0509B786-5552-4DD7-96FC-9B4DEFF698D8}" type="sibTrans" cxnId="{71B25F3A-4B10-4E5D-A8FB-F67A6A4FC859}">
      <dgm:prSet/>
      <dgm:spPr/>
      <dgm:t>
        <a:bodyPr/>
        <a:lstStyle/>
        <a:p>
          <a:endParaRPr lang="en-US"/>
        </a:p>
      </dgm:t>
    </dgm:pt>
    <dgm:pt modelId="{FE8FB2A9-DD9E-483B-8EBA-C68601E0A79D}">
      <dgm:prSet custT="1"/>
      <dgm:spPr/>
      <dgm:t>
        <a:bodyPr/>
        <a:lstStyle/>
        <a:p>
          <a:r>
            <a:rPr lang="en-US" sz="1200" b="0" i="0">
              <a:solidFill>
                <a:schemeClr val="bg2"/>
              </a:solidFill>
              <a:latin typeface="Figtree"/>
            </a:rPr>
            <a:t>Interpreter/translator access concerns</a:t>
          </a:r>
          <a:endParaRPr lang="en-US" sz="1200">
            <a:solidFill>
              <a:schemeClr val="bg2"/>
            </a:solidFill>
            <a:latin typeface="Figtree"/>
          </a:endParaRPr>
        </a:p>
      </dgm:t>
    </dgm:pt>
    <dgm:pt modelId="{58F34DCD-B742-4C68-AA73-DC2DCA56B526}" type="parTrans" cxnId="{33E2CB96-476E-454F-88E4-0FE3CDB4752A}">
      <dgm:prSet/>
      <dgm:spPr/>
      <dgm:t>
        <a:bodyPr/>
        <a:lstStyle/>
        <a:p>
          <a:endParaRPr lang="en-US"/>
        </a:p>
      </dgm:t>
    </dgm:pt>
    <dgm:pt modelId="{2284CFE7-9C5D-4D60-8D20-35D9B826D478}" type="sibTrans" cxnId="{33E2CB96-476E-454F-88E4-0FE3CDB4752A}">
      <dgm:prSet/>
      <dgm:spPr/>
      <dgm:t>
        <a:bodyPr/>
        <a:lstStyle/>
        <a:p>
          <a:endParaRPr lang="en-US"/>
        </a:p>
      </dgm:t>
    </dgm:pt>
    <dgm:pt modelId="{FB13E533-22C7-493A-A8DD-9DB9EAFE0505}" type="pres">
      <dgm:prSet presAssocID="{61DD019B-26FA-49BC-B400-15C01792CB08}" presName="linear" presStyleCnt="0">
        <dgm:presLayoutVars>
          <dgm:animLvl val="lvl"/>
          <dgm:resizeHandles val="exact"/>
        </dgm:presLayoutVars>
      </dgm:prSet>
      <dgm:spPr/>
    </dgm:pt>
    <dgm:pt modelId="{1FB3DEED-361B-443E-8477-EDB238DB31F3}" type="pres">
      <dgm:prSet presAssocID="{CF798986-6A17-4295-8EC9-83D8FB3AD86F}" presName="parentText" presStyleLbl="node1" presStyleIdx="0" presStyleCnt="1" custLinFactNeighborX="0" custLinFactNeighborY="-493">
        <dgm:presLayoutVars>
          <dgm:chMax val="0"/>
          <dgm:bulletEnabled val="1"/>
        </dgm:presLayoutVars>
      </dgm:prSet>
      <dgm:spPr/>
    </dgm:pt>
    <dgm:pt modelId="{32B3F588-917A-4ECC-9502-7B03C898FA5B}" type="pres">
      <dgm:prSet presAssocID="{CF798986-6A17-4295-8EC9-83D8FB3AD86F}" presName="childText" presStyleLbl="revTx" presStyleIdx="0" presStyleCnt="1" custLinFactNeighborX="-446" custLinFactNeighborY="885">
        <dgm:presLayoutVars>
          <dgm:bulletEnabled val="1"/>
        </dgm:presLayoutVars>
      </dgm:prSet>
      <dgm:spPr/>
    </dgm:pt>
  </dgm:ptLst>
  <dgm:cxnLst>
    <dgm:cxn modelId="{C6C0B301-7F9D-4332-BA48-A16524DB3394}" type="presOf" srcId="{C9C38691-A0AF-45EC-8616-B076DA1463E2}" destId="{32B3F588-917A-4ECC-9502-7B03C898FA5B}" srcOrd="0" destOrd="2" presId="urn:microsoft.com/office/officeart/2005/8/layout/vList2"/>
    <dgm:cxn modelId="{D63D4806-3B11-4DCA-87AA-C4B32DFB2CA8}" srcId="{CF798986-6A17-4295-8EC9-83D8FB3AD86F}" destId="{D1F2B11C-26C2-4251-936D-98388DB96A3B}" srcOrd="1" destOrd="0" parTransId="{2C50C2D4-D5DA-489A-A992-2BD74D47FAE8}" sibTransId="{1459B7B4-5F1C-4A35-9A3D-908C95624547}"/>
    <dgm:cxn modelId="{D294F514-D4A5-4A76-84D0-D56A5067657C}" srcId="{CF798986-6A17-4295-8EC9-83D8FB3AD86F}" destId="{4B758173-084C-483D-921C-14FE042B2644}" srcOrd="0" destOrd="0" parTransId="{FED533FE-9E75-4B28-87DD-57544E2A79DF}" sibTransId="{FD55833E-5988-47F1-8611-9D41A3930A26}"/>
    <dgm:cxn modelId="{66CABC34-BF1E-417C-835E-006A97F2E0F4}" srcId="{D1F2B11C-26C2-4251-936D-98388DB96A3B}" destId="{20F1E2E1-A329-444A-919F-8A19A62A91CB}" srcOrd="1" destOrd="0" parTransId="{A540929C-252B-4C90-8723-4AF2EED644F3}" sibTransId="{6F40BEAA-81F7-4875-9975-72F07145ABA2}"/>
    <dgm:cxn modelId="{71B25F3A-4B10-4E5D-A8FB-F67A6A4FC859}" srcId="{D1F2B11C-26C2-4251-936D-98388DB96A3B}" destId="{1FEC473E-394E-428A-ABBC-F8B599326243}" srcOrd="3" destOrd="0" parTransId="{A2E588E3-4F36-4F68-870A-C56A89208823}" sibTransId="{0509B786-5552-4DD7-96FC-9B4DEFF698D8}"/>
    <dgm:cxn modelId="{9DC9B53B-F975-40A3-BDE4-D15B030A6002}" type="presOf" srcId="{700BF10D-F020-469D-B995-F1FDE9E2F0A2}" destId="{32B3F588-917A-4ECC-9502-7B03C898FA5B}" srcOrd="0" destOrd="6" presId="urn:microsoft.com/office/officeart/2005/8/layout/vList2"/>
    <dgm:cxn modelId="{8732CA61-129B-4011-83C7-ED04808D3E89}" type="presOf" srcId="{24060B60-2058-43A9-ABD9-45EFACD3561F}" destId="{32B3F588-917A-4ECC-9502-7B03C898FA5B}" srcOrd="0" destOrd="4" presId="urn:microsoft.com/office/officeart/2005/8/layout/vList2"/>
    <dgm:cxn modelId="{84886865-8B74-4326-99C8-C7BC0F63DEAB}" type="presOf" srcId="{61DD019B-26FA-49BC-B400-15C01792CB08}" destId="{FB13E533-22C7-493A-A8DD-9DB9EAFE0505}" srcOrd="0" destOrd="0" presId="urn:microsoft.com/office/officeart/2005/8/layout/vList2"/>
    <dgm:cxn modelId="{7391434D-145F-417D-BD36-C1EEBCFD596C}" type="presOf" srcId="{1FEC473E-394E-428A-ABBC-F8B599326243}" destId="{32B3F588-917A-4ECC-9502-7B03C898FA5B}" srcOrd="0" destOrd="7" presId="urn:microsoft.com/office/officeart/2005/8/layout/vList2"/>
    <dgm:cxn modelId="{55109077-687C-42B2-BB87-6AFB4B7A99E4}" srcId="{61DD019B-26FA-49BC-B400-15C01792CB08}" destId="{CF798986-6A17-4295-8EC9-83D8FB3AD86F}" srcOrd="0" destOrd="0" parTransId="{B8F7F836-B9F7-49D7-92D1-AC3AB4F3F6CD}" sibTransId="{D86F05FF-213E-44BF-A3B5-653DAC0178BF}"/>
    <dgm:cxn modelId="{EC89AA78-BE92-4DF7-9E7D-F6C58277C0F9}" srcId="{4B758173-084C-483D-921C-14FE042B2644}" destId="{80CE3D2A-3550-469B-A569-0926E83AE592}" srcOrd="0" destOrd="0" parTransId="{E628115D-FF29-44A6-A60C-54587A4EBBE4}" sibTransId="{96E193AD-8758-4DEC-84D5-83EAB3945FD1}"/>
    <dgm:cxn modelId="{F2E91093-75CC-4323-BA8A-59CB3A2C3224}" type="presOf" srcId="{4B758173-084C-483D-921C-14FE042B2644}" destId="{32B3F588-917A-4ECC-9502-7B03C898FA5B}" srcOrd="0" destOrd="0" presId="urn:microsoft.com/office/officeart/2005/8/layout/vList2"/>
    <dgm:cxn modelId="{33E2CB96-476E-454F-88E4-0FE3CDB4752A}" srcId="{D1F2B11C-26C2-4251-936D-98388DB96A3B}" destId="{FE8FB2A9-DD9E-483B-8EBA-C68601E0A79D}" srcOrd="4" destOrd="0" parTransId="{58F34DCD-B742-4C68-AA73-DC2DCA56B526}" sibTransId="{2284CFE7-9C5D-4D60-8D20-35D9B826D478}"/>
    <dgm:cxn modelId="{56F5C8B3-8C2B-4DA7-86DC-8E542BB6F4D7}" srcId="{4B758173-084C-483D-921C-14FE042B2644}" destId="{C9C38691-A0AF-45EC-8616-B076DA1463E2}" srcOrd="1" destOrd="0" parTransId="{C061362B-D3A1-4AD4-AAD9-DC9F1996A48C}" sibTransId="{2D8F92E8-61E0-40B3-ABCA-671A607F201A}"/>
    <dgm:cxn modelId="{D96612CB-3F75-4761-91F7-1AE7E3C5B539}" srcId="{D1F2B11C-26C2-4251-936D-98388DB96A3B}" destId="{700BF10D-F020-469D-B995-F1FDE9E2F0A2}" srcOrd="2" destOrd="0" parTransId="{2799388F-D327-4BA4-9B0C-C6C6ADBB7FD7}" sibTransId="{36EB1D08-D48F-4570-94EB-09439291D003}"/>
    <dgm:cxn modelId="{ECA69AD7-8992-4949-89A6-156D3530A626}" type="presOf" srcId="{20F1E2E1-A329-444A-919F-8A19A62A91CB}" destId="{32B3F588-917A-4ECC-9502-7B03C898FA5B}" srcOrd="0" destOrd="5" presId="urn:microsoft.com/office/officeart/2005/8/layout/vList2"/>
    <dgm:cxn modelId="{B4E70ED9-0128-4CE7-9524-226432B35ED2}" type="presOf" srcId="{80CE3D2A-3550-469B-A569-0926E83AE592}" destId="{32B3F588-917A-4ECC-9502-7B03C898FA5B}" srcOrd="0" destOrd="1" presId="urn:microsoft.com/office/officeart/2005/8/layout/vList2"/>
    <dgm:cxn modelId="{891A79F3-5CC4-4ABC-BA04-421E0E308E6C}" type="presOf" srcId="{CF798986-6A17-4295-8EC9-83D8FB3AD86F}" destId="{1FB3DEED-361B-443E-8477-EDB238DB31F3}" srcOrd="0" destOrd="0" presId="urn:microsoft.com/office/officeart/2005/8/layout/vList2"/>
    <dgm:cxn modelId="{AFCA13F5-3285-40FE-8A7F-056A0CA4E9F7}" type="presOf" srcId="{FE8FB2A9-DD9E-483B-8EBA-C68601E0A79D}" destId="{32B3F588-917A-4ECC-9502-7B03C898FA5B}" srcOrd="0" destOrd="8" presId="urn:microsoft.com/office/officeart/2005/8/layout/vList2"/>
    <dgm:cxn modelId="{DF5B4EF5-BE8A-4E1B-9933-52750AFD2671}" srcId="{D1F2B11C-26C2-4251-936D-98388DB96A3B}" destId="{24060B60-2058-43A9-ABD9-45EFACD3561F}" srcOrd="0" destOrd="0" parTransId="{FFD52B01-49D4-4C88-AE0B-1313E0CC086B}" sibTransId="{4D36DFBC-6685-4A61-AC82-2D9D52AC999C}"/>
    <dgm:cxn modelId="{AD969FFA-F83E-40BE-9866-6CD9A74829BD}" type="presOf" srcId="{D1F2B11C-26C2-4251-936D-98388DB96A3B}" destId="{32B3F588-917A-4ECC-9502-7B03C898FA5B}" srcOrd="0" destOrd="3" presId="urn:microsoft.com/office/officeart/2005/8/layout/vList2"/>
    <dgm:cxn modelId="{CF1E48E2-9B2D-4937-BAE1-43A1DA28AB82}" type="presParOf" srcId="{FB13E533-22C7-493A-A8DD-9DB9EAFE0505}" destId="{1FB3DEED-361B-443E-8477-EDB238DB31F3}" srcOrd="0" destOrd="0" presId="urn:microsoft.com/office/officeart/2005/8/layout/vList2"/>
    <dgm:cxn modelId="{17421D9C-6EC6-4D72-AF97-F411D0B447EB}" type="presParOf" srcId="{FB13E533-22C7-493A-A8DD-9DB9EAFE0505}" destId="{32B3F588-917A-4ECC-9502-7B03C898FA5B}" srcOrd="1"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8.xml><?xml version="1.0" encoding="utf-8"?>
<dgm:dataModel xmlns:dgm="http://schemas.openxmlformats.org/drawingml/2006/diagram" xmlns:a="http://schemas.openxmlformats.org/drawingml/2006/main">
  <dgm:ptLst>
    <dgm:pt modelId="{804FA3EA-7657-4859-AE7B-5E89CFF50593}" type="doc">
      <dgm:prSet loTypeId="urn:microsoft.com/office/officeart/2017/3/layout/DropPinTimeline" loCatId="timeline" qsTypeId="urn:microsoft.com/office/officeart/2005/8/quickstyle/simple1" qsCatId="simple" csTypeId="urn:microsoft.com/office/officeart/2005/8/colors/colorful3" csCatId="colorful" phldr="1"/>
      <dgm:spPr/>
      <dgm:t>
        <a:bodyPr/>
        <a:lstStyle/>
        <a:p>
          <a:endParaRPr lang="en-US"/>
        </a:p>
      </dgm:t>
    </dgm:pt>
    <dgm:pt modelId="{F6B84D3B-70F8-47CB-BD65-2C9D0615ED9E}">
      <dgm:prSet phldrT="[Text]" phldr="0" custT="1"/>
      <dgm:spPr/>
      <dgm:t>
        <a:bodyPr/>
        <a:lstStyle/>
        <a:p>
          <a:pPr>
            <a:defRPr b="1"/>
          </a:pPr>
          <a:r>
            <a:rPr lang="en-US" sz="1000">
              <a:solidFill>
                <a:srgbClr val="005B7B"/>
              </a:solidFill>
              <a:latin typeface="Figtree" pitchFamily="2" charset="0"/>
            </a:rPr>
            <a:t>Quarter 1</a:t>
          </a:r>
        </a:p>
      </dgm:t>
    </dgm:pt>
    <dgm:pt modelId="{D0320F96-3986-491F-A4BF-18A14F1FCF86}" type="parTrans" cxnId="{8CE94207-3918-4B1E-9376-2BA365EE7ED9}">
      <dgm:prSet/>
      <dgm:spPr/>
      <dgm:t>
        <a:bodyPr/>
        <a:lstStyle/>
        <a:p>
          <a:endParaRPr lang="en-US"/>
        </a:p>
      </dgm:t>
    </dgm:pt>
    <dgm:pt modelId="{16ED146B-F49F-464A-BFF1-F5CC3B928749}" type="sibTrans" cxnId="{8CE94207-3918-4B1E-9376-2BA365EE7ED9}">
      <dgm:prSet/>
      <dgm:spPr/>
      <dgm:t>
        <a:bodyPr/>
        <a:lstStyle/>
        <a:p>
          <a:endParaRPr lang="en-US"/>
        </a:p>
      </dgm:t>
    </dgm:pt>
    <dgm:pt modelId="{2F891E55-2E22-44E0-8439-4166343693A2}">
      <dgm:prSet phldrT="[Text]" phldr="0" custT="1"/>
      <dgm:spPr/>
      <dgm:t>
        <a:bodyPr/>
        <a:lstStyle/>
        <a:p>
          <a:pPr>
            <a:defRPr b="1"/>
          </a:pPr>
          <a:r>
            <a:rPr lang="en-US" sz="1000">
              <a:solidFill>
                <a:srgbClr val="005B7B"/>
              </a:solidFill>
              <a:latin typeface="Figtree" pitchFamily="2" charset="0"/>
            </a:rPr>
            <a:t>Quarter 2</a:t>
          </a:r>
        </a:p>
      </dgm:t>
    </dgm:pt>
    <dgm:pt modelId="{3041A0C8-4B49-475E-A55A-8598C0F0C9F8}" type="parTrans" cxnId="{970855CC-7936-4EA8-9E0D-F66F20D30971}">
      <dgm:prSet/>
      <dgm:spPr/>
      <dgm:t>
        <a:bodyPr/>
        <a:lstStyle/>
        <a:p>
          <a:endParaRPr lang="en-US"/>
        </a:p>
      </dgm:t>
    </dgm:pt>
    <dgm:pt modelId="{D2F4C50C-F4CB-43B0-A13B-4A1ED321524C}" type="sibTrans" cxnId="{970855CC-7936-4EA8-9E0D-F66F20D30971}">
      <dgm:prSet/>
      <dgm:spPr/>
      <dgm:t>
        <a:bodyPr/>
        <a:lstStyle/>
        <a:p>
          <a:endParaRPr lang="en-US"/>
        </a:p>
      </dgm:t>
    </dgm:pt>
    <dgm:pt modelId="{5FF614B5-246C-4877-92E0-C3612722D8A2}">
      <dgm:prSet phldrT="[Text]" phldr="0" custT="1"/>
      <dgm:spPr/>
      <dgm:t>
        <a:bodyPr/>
        <a:lstStyle/>
        <a:p>
          <a:pPr>
            <a:defRPr b="1"/>
          </a:pPr>
          <a:r>
            <a:rPr lang="en-US" sz="1000">
              <a:solidFill>
                <a:srgbClr val="005B7B"/>
              </a:solidFill>
              <a:latin typeface="Figtree" pitchFamily="2" charset="0"/>
            </a:rPr>
            <a:t>Quarter 3</a:t>
          </a:r>
        </a:p>
      </dgm:t>
    </dgm:pt>
    <dgm:pt modelId="{C7926A89-D242-42E7-BD35-F4265B01C492}" type="parTrans" cxnId="{5676C40D-D955-469D-BA57-CB24F99F4B73}">
      <dgm:prSet/>
      <dgm:spPr/>
      <dgm:t>
        <a:bodyPr/>
        <a:lstStyle/>
        <a:p>
          <a:endParaRPr lang="en-US"/>
        </a:p>
      </dgm:t>
    </dgm:pt>
    <dgm:pt modelId="{6E0330FE-4EDD-421C-8F02-5485D79336F6}" type="sibTrans" cxnId="{5676C40D-D955-469D-BA57-CB24F99F4B73}">
      <dgm:prSet/>
      <dgm:spPr/>
      <dgm:t>
        <a:bodyPr/>
        <a:lstStyle/>
        <a:p>
          <a:endParaRPr lang="en-US"/>
        </a:p>
      </dgm:t>
    </dgm:pt>
    <dgm:pt modelId="{8EC0EFF2-987B-49BD-8BD6-91CE8698302A}">
      <dgm:prSet phldrT="[Text]" phldr="0" custT="1"/>
      <dgm:spPr/>
      <dgm:t>
        <a:bodyPr/>
        <a:lstStyle/>
        <a:p>
          <a:r>
            <a:rPr lang="en-US" sz="1000">
              <a:solidFill>
                <a:srgbClr val="005B7B"/>
              </a:solidFill>
              <a:latin typeface="Figtree" pitchFamily="2" charset="0"/>
            </a:rPr>
            <a:t>UH received aggregate report from HWRP on provider network from the HWRP</a:t>
          </a:r>
        </a:p>
        <a:p>
          <a:endParaRPr lang="en-US" sz="1000">
            <a:solidFill>
              <a:srgbClr val="005B7B"/>
            </a:solidFill>
            <a:latin typeface="Figtree" pitchFamily="2" charset="0"/>
          </a:endParaRPr>
        </a:p>
        <a:p>
          <a:r>
            <a:rPr lang="en-US" sz="1000">
              <a:solidFill>
                <a:srgbClr val="005B7B"/>
              </a:solidFill>
              <a:latin typeface="Figtree" pitchFamily="2" charset="0"/>
            </a:rPr>
            <a:t>Collected providers that offer supervision data within our social emotional asset maps for 2024</a:t>
          </a:r>
        </a:p>
      </dgm:t>
    </dgm:pt>
    <dgm:pt modelId="{81A30281-4C8F-4564-9F88-6AA54FED2546}" type="parTrans" cxnId="{C55077A2-6AB0-4F8D-BE99-76872049839C}">
      <dgm:prSet/>
      <dgm:spPr/>
      <dgm:t>
        <a:bodyPr/>
        <a:lstStyle/>
        <a:p>
          <a:endParaRPr lang="en-US"/>
        </a:p>
      </dgm:t>
    </dgm:pt>
    <dgm:pt modelId="{762B6AB2-125D-45F1-8533-265B1BDEFD24}" type="sibTrans" cxnId="{C55077A2-6AB0-4F8D-BE99-76872049839C}">
      <dgm:prSet/>
      <dgm:spPr/>
      <dgm:t>
        <a:bodyPr/>
        <a:lstStyle/>
        <a:p>
          <a:endParaRPr lang="en-US"/>
        </a:p>
      </dgm:t>
    </dgm:pt>
    <dgm:pt modelId="{26179DC0-E5ED-4567-ADDB-1FCCE96E3BD1}">
      <dgm:prSet phldr="0" custT="1"/>
      <dgm:spPr/>
      <dgm:t>
        <a:bodyPr/>
        <a:lstStyle/>
        <a:p>
          <a:pPr>
            <a:defRPr b="1"/>
          </a:pPr>
          <a:r>
            <a:rPr lang="en-US" sz="1000" b="1">
              <a:solidFill>
                <a:srgbClr val="005B7B"/>
              </a:solidFill>
              <a:latin typeface="Figtree" pitchFamily="2" charset="0"/>
            </a:rPr>
            <a:t>Quarter 4:</a:t>
          </a:r>
        </a:p>
      </dgm:t>
    </dgm:pt>
    <dgm:pt modelId="{9BBFB1A8-F842-47EE-A16D-8A9552EC5CAB}" type="parTrans" cxnId="{42351F47-A24C-4626-BD14-250BC67BD070}">
      <dgm:prSet/>
      <dgm:spPr/>
      <dgm:t>
        <a:bodyPr/>
        <a:lstStyle/>
        <a:p>
          <a:endParaRPr lang="en-US"/>
        </a:p>
      </dgm:t>
    </dgm:pt>
    <dgm:pt modelId="{C0FCE8D4-7918-4F89-87FB-376EC3E7A5CA}" type="sibTrans" cxnId="{42351F47-A24C-4626-BD14-250BC67BD070}">
      <dgm:prSet/>
      <dgm:spPr/>
      <dgm:t>
        <a:bodyPr/>
        <a:lstStyle/>
        <a:p>
          <a:endParaRPr lang="en-US"/>
        </a:p>
      </dgm:t>
    </dgm:pt>
    <dgm:pt modelId="{3329CA26-D296-49B1-96C2-A767D1EACCC1}">
      <dgm:prSet phldr="0" custT="1"/>
      <dgm:spPr/>
      <dgm:t>
        <a:bodyPr/>
        <a:lstStyle/>
        <a:p>
          <a:r>
            <a:rPr lang="en-US" sz="1000" b="0">
              <a:solidFill>
                <a:srgbClr val="005B7B"/>
              </a:solidFill>
              <a:latin typeface="Figtree" pitchFamily="2" charset="0"/>
            </a:rPr>
            <a:t>Adapt Integrated Health Care begins</a:t>
          </a:r>
          <a:r>
            <a:rPr lang="en-US" sz="1000" b="0">
              <a:solidFill>
                <a:srgbClr val="005B7B"/>
              </a:solidFill>
              <a:latin typeface="Figtree" pitchFamily="2" charset="0"/>
              <a:ea typeface="Calibri"/>
              <a:cs typeface="Calibri"/>
            </a:rPr>
            <a:t> the process of selecting a contractor for their Recovery Campus; 6 contractors in the running</a:t>
          </a:r>
        </a:p>
        <a:p>
          <a:r>
            <a:rPr lang="en-US" sz="1000">
              <a:solidFill>
                <a:srgbClr val="005B7B"/>
              </a:solidFill>
              <a:latin typeface="Figtree" pitchFamily="2" charset="0"/>
            </a:rPr>
            <a:t>Launched digital training library for providers, which will monitor and track all trainings completed, starting with Social Emotional Workforce Development Scholarship Program</a:t>
          </a:r>
          <a:endParaRPr lang="en-US" sz="1000" b="0">
            <a:solidFill>
              <a:srgbClr val="005B7B"/>
            </a:solidFill>
            <a:latin typeface="Figtree" pitchFamily="2" charset="0"/>
            <a:ea typeface="Calibri"/>
            <a:cs typeface="Calibri"/>
          </a:endParaRPr>
        </a:p>
      </dgm:t>
    </dgm:pt>
    <dgm:pt modelId="{65A8FC5A-A7E4-467A-B7D7-7E316F5C2842}" type="parTrans" cxnId="{5AACC5B0-21B8-4F60-9B06-A4729AD33626}">
      <dgm:prSet/>
      <dgm:spPr/>
      <dgm:t>
        <a:bodyPr/>
        <a:lstStyle/>
        <a:p>
          <a:endParaRPr lang="en-US"/>
        </a:p>
      </dgm:t>
    </dgm:pt>
    <dgm:pt modelId="{D5EC1B03-49A0-4A97-9217-495A153C7481}" type="sibTrans" cxnId="{5AACC5B0-21B8-4F60-9B06-A4729AD33626}">
      <dgm:prSet/>
      <dgm:spPr/>
      <dgm:t>
        <a:bodyPr/>
        <a:lstStyle/>
        <a:p>
          <a:endParaRPr lang="en-US"/>
        </a:p>
      </dgm:t>
    </dgm:pt>
    <dgm:pt modelId="{23FC57B0-7735-48FC-9A59-7DC848325833}">
      <dgm:prSet phldr="0" custT="1"/>
      <dgm:spPr/>
      <dgm:t>
        <a:bodyPr/>
        <a:lstStyle/>
        <a:p>
          <a:r>
            <a:rPr lang="en-US" sz="1000" b="0">
              <a:solidFill>
                <a:srgbClr val="005B7B"/>
              </a:solidFill>
              <a:latin typeface="Figtree" pitchFamily="2" charset="0"/>
              <a:ea typeface="Calibri"/>
              <a:cs typeface="Calibri"/>
            </a:rPr>
            <a:t>CHIP funding scheduled to be announced at the end of December 2024</a:t>
          </a:r>
        </a:p>
      </dgm:t>
    </dgm:pt>
    <dgm:pt modelId="{EA8ED2E4-6894-4D1A-9DF1-7782170F4FF2}" type="parTrans" cxnId="{D86C854D-639D-4C80-9D28-44AD85A9B3E3}">
      <dgm:prSet/>
      <dgm:spPr/>
      <dgm:t>
        <a:bodyPr/>
        <a:lstStyle/>
        <a:p>
          <a:endParaRPr lang="en-US"/>
        </a:p>
      </dgm:t>
    </dgm:pt>
    <dgm:pt modelId="{C503C72A-0B79-4A96-902A-5C21ED719316}" type="sibTrans" cxnId="{D86C854D-639D-4C80-9D28-44AD85A9B3E3}">
      <dgm:prSet/>
      <dgm:spPr/>
      <dgm:t>
        <a:bodyPr/>
        <a:lstStyle/>
        <a:p>
          <a:endParaRPr lang="en-US"/>
        </a:p>
      </dgm:t>
    </dgm:pt>
    <dgm:pt modelId="{0D9C85F3-EFE1-4E34-9024-9E56866D2237}">
      <dgm:prSet phldrT="[Text]" phldr="0" custT="1"/>
      <dgm:spPr/>
      <dgm:t>
        <a:bodyPr/>
        <a:lstStyle/>
        <a:p>
          <a:r>
            <a:rPr lang="en-US" sz="1000">
              <a:solidFill>
                <a:srgbClr val="005B7B"/>
              </a:solidFill>
              <a:latin typeface="Figtree" pitchFamily="2" charset="0"/>
            </a:rPr>
            <a:t>UH received technical assistance training from ORPRN on ILOS program implementation</a:t>
          </a:r>
        </a:p>
        <a:p>
          <a:endParaRPr lang="en-US" sz="1000">
            <a:solidFill>
              <a:srgbClr val="005B7B"/>
            </a:solidFill>
            <a:latin typeface="Figtree" pitchFamily="2" charset="0"/>
          </a:endParaRPr>
        </a:p>
        <a:p>
          <a:r>
            <a:rPr lang="en-US" sz="1000">
              <a:solidFill>
                <a:srgbClr val="005B7B"/>
              </a:solidFill>
              <a:latin typeface="Figtree" pitchFamily="2" charset="0"/>
            </a:rPr>
            <a:t>Promoted workforce development scholarships funded by Ford Family Foundation regularly in 2024</a:t>
          </a:r>
        </a:p>
      </dgm:t>
    </dgm:pt>
    <dgm:pt modelId="{62F82A52-F73F-4491-9D0E-C96BE55E0522}" type="parTrans" cxnId="{3BB72D68-CA2B-4257-826B-756F8B683A1D}">
      <dgm:prSet/>
      <dgm:spPr/>
      <dgm:t>
        <a:bodyPr/>
        <a:lstStyle/>
        <a:p>
          <a:endParaRPr lang="en-US"/>
        </a:p>
      </dgm:t>
    </dgm:pt>
    <dgm:pt modelId="{86BF3D13-292E-4879-8611-298B8F02EDAC}" type="sibTrans" cxnId="{3BB72D68-CA2B-4257-826B-756F8B683A1D}">
      <dgm:prSet/>
      <dgm:spPr/>
      <dgm:t>
        <a:bodyPr/>
        <a:lstStyle/>
        <a:p>
          <a:endParaRPr lang="en-US"/>
        </a:p>
      </dgm:t>
    </dgm:pt>
    <dgm:pt modelId="{2E916B24-A0CB-45DD-A557-F563D29001EF}">
      <dgm:prSet phldrT="[Text]" phldr="0" custT="1"/>
      <dgm:spPr/>
      <dgm:t>
        <a:bodyPr/>
        <a:lstStyle/>
        <a:p>
          <a:r>
            <a:rPr lang="en-US" sz="1000">
              <a:solidFill>
                <a:srgbClr val="005B7B"/>
              </a:solidFill>
              <a:latin typeface="Figtree" pitchFamily="2" charset="0"/>
            </a:rPr>
            <a:t>Quality Improvement department begins collecting language proficiency exams from providers as a component of scholarship program</a:t>
          </a:r>
        </a:p>
        <a:p>
          <a:endParaRPr lang="en-US" sz="1000">
            <a:solidFill>
              <a:srgbClr val="005B7B"/>
            </a:solidFill>
            <a:latin typeface="Figtree" pitchFamily="2" charset="0"/>
          </a:endParaRPr>
        </a:p>
        <a:p>
          <a:r>
            <a:rPr lang="en-US" sz="1000">
              <a:solidFill>
                <a:srgbClr val="005B7B"/>
              </a:solidFill>
              <a:latin typeface="Figtree" pitchFamily="2" charset="0"/>
            </a:rPr>
            <a:t>Continued progressing on implementation plan for provider contraction application (still in progress)</a:t>
          </a:r>
        </a:p>
      </dgm:t>
    </dgm:pt>
    <dgm:pt modelId="{E1A81575-95D8-46E3-8C75-64E0E9839CBA}" type="parTrans" cxnId="{2D92B8A7-F779-438E-9198-5E134EE47387}">
      <dgm:prSet/>
      <dgm:spPr/>
      <dgm:t>
        <a:bodyPr/>
        <a:lstStyle/>
        <a:p>
          <a:endParaRPr lang="en-US"/>
        </a:p>
      </dgm:t>
    </dgm:pt>
    <dgm:pt modelId="{2DC40B89-8301-4BA7-B0B3-4E4A6E977C42}" type="sibTrans" cxnId="{2D92B8A7-F779-438E-9198-5E134EE47387}">
      <dgm:prSet/>
      <dgm:spPr/>
      <dgm:t>
        <a:bodyPr/>
        <a:lstStyle/>
        <a:p>
          <a:endParaRPr lang="en-US"/>
        </a:p>
      </dgm:t>
    </dgm:pt>
    <dgm:pt modelId="{A6EDE268-6A9C-4E8C-ADC3-8A689FED1397}">
      <dgm:prSet phldrT="[Text]" phldr="0" custT="1"/>
      <dgm:spPr/>
      <dgm:t>
        <a:bodyPr/>
        <a:lstStyle/>
        <a:p>
          <a:r>
            <a:rPr lang="en-US" sz="1000">
              <a:solidFill>
                <a:srgbClr val="005B7B"/>
              </a:solidFill>
              <a:latin typeface="Figtree" pitchFamily="2" charset="0"/>
            </a:rPr>
            <a:t>DOJ confirms unable to develop consent process</a:t>
          </a:r>
        </a:p>
      </dgm:t>
    </dgm:pt>
    <dgm:pt modelId="{3927E29D-0506-4866-B9DC-D30EAA335FAD}" type="parTrans" cxnId="{C66ADD20-FEF0-4B9F-B654-F3F3E2116A53}">
      <dgm:prSet/>
      <dgm:spPr/>
      <dgm:t>
        <a:bodyPr/>
        <a:lstStyle/>
        <a:p>
          <a:endParaRPr lang="en-US"/>
        </a:p>
      </dgm:t>
    </dgm:pt>
    <dgm:pt modelId="{3CAAA98C-D56A-4391-A964-4FCEA6C8553B}" type="sibTrans" cxnId="{C66ADD20-FEF0-4B9F-B654-F3F3E2116A53}">
      <dgm:prSet/>
      <dgm:spPr/>
      <dgm:t>
        <a:bodyPr/>
        <a:lstStyle/>
        <a:p>
          <a:endParaRPr lang="en-US"/>
        </a:p>
      </dgm:t>
    </dgm:pt>
    <dgm:pt modelId="{3850F07A-42DD-4CE6-BB90-EE98A5F63E2A}" type="pres">
      <dgm:prSet presAssocID="{804FA3EA-7657-4859-AE7B-5E89CFF50593}" presName="root" presStyleCnt="0">
        <dgm:presLayoutVars>
          <dgm:chMax/>
          <dgm:chPref/>
          <dgm:animLvl val="lvl"/>
        </dgm:presLayoutVars>
      </dgm:prSet>
      <dgm:spPr/>
    </dgm:pt>
    <dgm:pt modelId="{A97459CC-0D0D-4FA1-8847-931D641D9E9E}" type="pres">
      <dgm:prSet presAssocID="{804FA3EA-7657-4859-AE7B-5E89CFF50593}" presName="divider" presStyleLbl="fgAcc1" presStyleIdx="0" presStyleCnt="5"/>
      <dgm:spPr>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tailEnd type="triangle" w="lg" len="lg"/>
        </a:ln>
        <a:effectLst/>
      </dgm:spPr>
    </dgm:pt>
    <dgm:pt modelId="{F1B7A7CC-B64D-4240-88FA-654D2C52216D}" type="pres">
      <dgm:prSet presAssocID="{804FA3EA-7657-4859-AE7B-5E89CFF50593}" presName="nodes" presStyleCnt="0">
        <dgm:presLayoutVars>
          <dgm:chMax/>
          <dgm:chPref/>
          <dgm:animLvl val="lvl"/>
        </dgm:presLayoutVars>
      </dgm:prSet>
      <dgm:spPr/>
    </dgm:pt>
    <dgm:pt modelId="{E1245239-8019-4060-A1B1-FC6C6246D36A}" type="pres">
      <dgm:prSet presAssocID="{F6B84D3B-70F8-47CB-BD65-2C9D0615ED9E}" presName="composite" presStyleCnt="0"/>
      <dgm:spPr/>
    </dgm:pt>
    <dgm:pt modelId="{B2F3CF68-BB2B-4E4A-90FB-713795B6E9CE}" type="pres">
      <dgm:prSet presAssocID="{F6B84D3B-70F8-47CB-BD65-2C9D0615ED9E}" presName="ConnectorPoint" presStyleLbl="lnNode1" presStyleIdx="0" presStyleCnt="4"/>
      <dgm:spPr>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gm:spPr>
    </dgm:pt>
    <dgm:pt modelId="{B48BA03D-3D7E-4353-9B47-992768656F9C}" type="pres">
      <dgm:prSet presAssocID="{F6B84D3B-70F8-47CB-BD65-2C9D0615ED9E}" presName="DropPinPlaceHolder" presStyleCnt="0"/>
      <dgm:spPr/>
    </dgm:pt>
    <dgm:pt modelId="{91D21972-544E-4617-8A23-5EF04B1E0736}" type="pres">
      <dgm:prSet presAssocID="{F6B84D3B-70F8-47CB-BD65-2C9D0615ED9E}" presName="DropPin" presStyleLbl="alignNode1" presStyleIdx="0" presStyleCnt="4"/>
      <dgm:spPr/>
    </dgm:pt>
    <dgm:pt modelId="{D2D53C39-6B80-4A80-939F-94E62DD0B551}" type="pres">
      <dgm:prSet presAssocID="{F6B84D3B-70F8-47CB-BD65-2C9D0615ED9E}" presName="Ellipse" presStyleLbl="fgAcc1" presStyleIdx="1" presStyleCnt="5"/>
      <dgm:spPr>
        <a:solidFill>
          <a:schemeClr val="lt1">
            <a:alpha val="90000"/>
            <a:hueOff val="0"/>
            <a:satOff val="0"/>
            <a:lumOff val="0"/>
            <a:alphaOff val="0"/>
          </a:schemeClr>
        </a:solidFill>
        <a:ln w="25400" cap="flat" cmpd="sng" algn="ctr">
          <a:noFill/>
          <a:prstDash val="solid"/>
        </a:ln>
        <a:effectLst/>
      </dgm:spPr>
    </dgm:pt>
    <dgm:pt modelId="{893323C0-372D-45FB-92A8-F657867CBBC0}" type="pres">
      <dgm:prSet presAssocID="{F6B84D3B-70F8-47CB-BD65-2C9D0615ED9E}" presName="L2TextContainer" presStyleLbl="revTx" presStyleIdx="0" presStyleCnt="8">
        <dgm:presLayoutVars>
          <dgm:bulletEnabled val="1"/>
        </dgm:presLayoutVars>
      </dgm:prSet>
      <dgm:spPr/>
    </dgm:pt>
    <dgm:pt modelId="{8B97086D-65A3-4257-9686-105F0CEA2625}" type="pres">
      <dgm:prSet presAssocID="{F6B84D3B-70F8-47CB-BD65-2C9D0615ED9E}" presName="L1TextContainer" presStyleLbl="revTx" presStyleIdx="1" presStyleCnt="8" custLinFactNeighborX="496" custLinFactNeighborY="-24452">
        <dgm:presLayoutVars>
          <dgm:chMax val="1"/>
          <dgm:chPref val="1"/>
          <dgm:bulletEnabled val="1"/>
        </dgm:presLayoutVars>
      </dgm:prSet>
      <dgm:spPr/>
    </dgm:pt>
    <dgm:pt modelId="{E94C33A6-54DB-45AA-9B14-05377082B726}" type="pres">
      <dgm:prSet presAssocID="{F6B84D3B-70F8-47CB-BD65-2C9D0615ED9E}" presName="ConnectLine" presStyleLbl="sibTrans1D1" presStyleIdx="0" presStyleCnt="4"/>
      <dgm:spPr>
        <a:noFill/>
        <a:ln w="12700" cap="flat" cmpd="sng" algn="ctr">
          <a:solidFill>
            <a:schemeClr val="accent3">
              <a:hueOff val="0"/>
              <a:satOff val="0"/>
              <a:lumOff val="0"/>
              <a:alphaOff val="0"/>
            </a:schemeClr>
          </a:solidFill>
          <a:prstDash val="dash"/>
        </a:ln>
        <a:effectLst/>
      </dgm:spPr>
    </dgm:pt>
    <dgm:pt modelId="{713B28FD-4A3F-4F1D-AA4C-E91C0F0F3144}" type="pres">
      <dgm:prSet presAssocID="{F6B84D3B-70F8-47CB-BD65-2C9D0615ED9E}" presName="EmptyPlaceHolder" presStyleCnt="0"/>
      <dgm:spPr/>
    </dgm:pt>
    <dgm:pt modelId="{440FD742-08F6-44DC-8DDE-72D8F97F4D52}" type="pres">
      <dgm:prSet presAssocID="{16ED146B-F49F-464A-BFF1-F5CC3B928749}" presName="spaceBetweenRectangles" presStyleCnt="0"/>
      <dgm:spPr/>
    </dgm:pt>
    <dgm:pt modelId="{89A2CECA-BEE3-47DF-9C30-35CDDC97B9F0}" type="pres">
      <dgm:prSet presAssocID="{2F891E55-2E22-44E0-8439-4166343693A2}" presName="composite" presStyleCnt="0"/>
      <dgm:spPr/>
    </dgm:pt>
    <dgm:pt modelId="{4C1C2D46-AC05-4BD2-9D00-3539FF19306D}" type="pres">
      <dgm:prSet presAssocID="{2F891E55-2E22-44E0-8439-4166343693A2}" presName="ConnectorPoint" presStyleLbl="lnNode1" presStyleIdx="1" presStyleCnt="4"/>
      <dgm:spPr>
        <a:solidFill>
          <a:schemeClr val="accent3">
            <a:hueOff val="30283"/>
            <a:satOff val="-8120"/>
            <a:lumOff val="7058"/>
            <a:alphaOff val="0"/>
          </a:schemeClr>
        </a:solidFill>
        <a:ln w="6350" cap="flat" cmpd="sng" algn="ctr">
          <a:solidFill>
            <a:schemeClr val="lt1">
              <a:hueOff val="0"/>
              <a:satOff val="0"/>
              <a:lumOff val="0"/>
              <a:alphaOff val="0"/>
            </a:schemeClr>
          </a:solidFill>
          <a:prstDash val="solid"/>
        </a:ln>
        <a:effectLst/>
      </dgm:spPr>
    </dgm:pt>
    <dgm:pt modelId="{65B7421E-7CFF-42E1-90DE-210AE8D66A5B}" type="pres">
      <dgm:prSet presAssocID="{2F891E55-2E22-44E0-8439-4166343693A2}" presName="DropPinPlaceHolder" presStyleCnt="0"/>
      <dgm:spPr/>
    </dgm:pt>
    <dgm:pt modelId="{BCBFFB55-BAFA-4A8B-8665-D863900B8F93}" type="pres">
      <dgm:prSet presAssocID="{2F891E55-2E22-44E0-8439-4166343693A2}" presName="DropPin" presStyleLbl="alignNode1" presStyleIdx="1" presStyleCnt="4"/>
      <dgm:spPr/>
    </dgm:pt>
    <dgm:pt modelId="{0F6317BB-0089-4465-9CFF-2B26F555160E}" type="pres">
      <dgm:prSet presAssocID="{2F891E55-2E22-44E0-8439-4166343693A2}" presName="Ellipse" presStyleLbl="fgAcc1" presStyleIdx="2" presStyleCnt="5"/>
      <dgm:spPr>
        <a:solidFill>
          <a:schemeClr val="lt1">
            <a:alpha val="90000"/>
            <a:hueOff val="0"/>
            <a:satOff val="0"/>
            <a:lumOff val="0"/>
            <a:alphaOff val="0"/>
          </a:schemeClr>
        </a:solidFill>
        <a:ln w="25400" cap="flat" cmpd="sng" algn="ctr">
          <a:noFill/>
          <a:prstDash val="solid"/>
        </a:ln>
        <a:effectLst/>
      </dgm:spPr>
    </dgm:pt>
    <dgm:pt modelId="{955C4CDE-8CE7-492F-96E9-436EECBD7C44}" type="pres">
      <dgm:prSet presAssocID="{2F891E55-2E22-44E0-8439-4166343693A2}" presName="L2TextContainer" presStyleLbl="revTx" presStyleIdx="2" presStyleCnt="8">
        <dgm:presLayoutVars>
          <dgm:bulletEnabled val="1"/>
        </dgm:presLayoutVars>
      </dgm:prSet>
      <dgm:spPr/>
    </dgm:pt>
    <dgm:pt modelId="{E9E6FDC5-52FB-4B93-817D-C1EB9DE819A9}" type="pres">
      <dgm:prSet presAssocID="{2F891E55-2E22-44E0-8439-4166343693A2}" presName="L1TextContainer" presStyleLbl="revTx" presStyleIdx="3" presStyleCnt="8">
        <dgm:presLayoutVars>
          <dgm:chMax val="1"/>
          <dgm:chPref val="1"/>
          <dgm:bulletEnabled val="1"/>
        </dgm:presLayoutVars>
      </dgm:prSet>
      <dgm:spPr/>
    </dgm:pt>
    <dgm:pt modelId="{483EAA08-E0C3-49AA-BFD3-5D4CFA069CC1}" type="pres">
      <dgm:prSet presAssocID="{2F891E55-2E22-44E0-8439-4166343693A2}" presName="ConnectLine" presStyleLbl="sibTrans1D1" presStyleIdx="1" presStyleCnt="4"/>
      <dgm:spPr>
        <a:noFill/>
        <a:ln w="12700" cap="flat" cmpd="sng" algn="ctr">
          <a:solidFill>
            <a:schemeClr val="accent3">
              <a:hueOff val="30283"/>
              <a:satOff val="-8120"/>
              <a:lumOff val="7058"/>
              <a:alphaOff val="0"/>
            </a:schemeClr>
          </a:solidFill>
          <a:prstDash val="dash"/>
        </a:ln>
        <a:effectLst/>
      </dgm:spPr>
    </dgm:pt>
    <dgm:pt modelId="{1FACDA32-8383-446E-8294-474AF1F1357D}" type="pres">
      <dgm:prSet presAssocID="{2F891E55-2E22-44E0-8439-4166343693A2}" presName="EmptyPlaceHolder" presStyleCnt="0"/>
      <dgm:spPr/>
    </dgm:pt>
    <dgm:pt modelId="{FF863677-DDA9-466D-842E-D3AF27B0629A}" type="pres">
      <dgm:prSet presAssocID="{D2F4C50C-F4CB-43B0-A13B-4A1ED321524C}" presName="spaceBetweenRectangles" presStyleCnt="0"/>
      <dgm:spPr/>
    </dgm:pt>
    <dgm:pt modelId="{AD88C843-4776-472D-AE96-F4A8023775FA}" type="pres">
      <dgm:prSet presAssocID="{5FF614B5-246C-4877-92E0-C3612722D8A2}" presName="composite" presStyleCnt="0"/>
      <dgm:spPr/>
    </dgm:pt>
    <dgm:pt modelId="{02F62B47-5CEB-4BC8-BDD3-DEE6CFB2AFCA}" type="pres">
      <dgm:prSet presAssocID="{5FF614B5-246C-4877-92E0-C3612722D8A2}" presName="ConnectorPoint" presStyleLbl="lnNode1" presStyleIdx="2" presStyleCnt="4"/>
      <dgm:spPr>
        <a:solidFill>
          <a:schemeClr val="accent3">
            <a:hueOff val="60566"/>
            <a:satOff val="-16239"/>
            <a:lumOff val="14116"/>
            <a:alphaOff val="0"/>
          </a:schemeClr>
        </a:solidFill>
        <a:ln w="6350" cap="flat" cmpd="sng" algn="ctr">
          <a:solidFill>
            <a:schemeClr val="lt1">
              <a:hueOff val="0"/>
              <a:satOff val="0"/>
              <a:lumOff val="0"/>
              <a:alphaOff val="0"/>
            </a:schemeClr>
          </a:solidFill>
          <a:prstDash val="solid"/>
        </a:ln>
        <a:effectLst/>
      </dgm:spPr>
    </dgm:pt>
    <dgm:pt modelId="{449ADE88-BF61-4BB9-8DE5-5B70F1F21859}" type="pres">
      <dgm:prSet presAssocID="{5FF614B5-246C-4877-92E0-C3612722D8A2}" presName="DropPinPlaceHolder" presStyleCnt="0"/>
      <dgm:spPr/>
    </dgm:pt>
    <dgm:pt modelId="{D4013C9A-AE0C-4CD1-8B5A-47B13E818DC3}" type="pres">
      <dgm:prSet presAssocID="{5FF614B5-246C-4877-92E0-C3612722D8A2}" presName="DropPin" presStyleLbl="alignNode1" presStyleIdx="2" presStyleCnt="4"/>
      <dgm:spPr/>
    </dgm:pt>
    <dgm:pt modelId="{DB1C61E7-FE9B-4F9F-BB7A-44DD2FE34882}" type="pres">
      <dgm:prSet presAssocID="{5FF614B5-246C-4877-92E0-C3612722D8A2}" presName="Ellipse" presStyleLbl="fgAcc1" presStyleIdx="3" presStyleCnt="5"/>
      <dgm:spPr>
        <a:solidFill>
          <a:schemeClr val="lt1">
            <a:alpha val="90000"/>
            <a:hueOff val="0"/>
            <a:satOff val="0"/>
            <a:lumOff val="0"/>
            <a:alphaOff val="0"/>
          </a:schemeClr>
        </a:solidFill>
        <a:ln w="25400" cap="flat" cmpd="sng" algn="ctr">
          <a:noFill/>
          <a:prstDash val="solid"/>
        </a:ln>
        <a:effectLst/>
      </dgm:spPr>
    </dgm:pt>
    <dgm:pt modelId="{EB2DCCF3-A671-4771-8233-C3291C139B4A}" type="pres">
      <dgm:prSet presAssocID="{5FF614B5-246C-4877-92E0-C3612722D8A2}" presName="L2TextContainer" presStyleLbl="revTx" presStyleIdx="4" presStyleCnt="8">
        <dgm:presLayoutVars>
          <dgm:bulletEnabled val="1"/>
        </dgm:presLayoutVars>
      </dgm:prSet>
      <dgm:spPr/>
    </dgm:pt>
    <dgm:pt modelId="{41E3EF96-BFA4-41E8-AEF0-D67498DB8005}" type="pres">
      <dgm:prSet presAssocID="{5FF614B5-246C-4877-92E0-C3612722D8A2}" presName="L1TextContainer" presStyleLbl="revTx" presStyleIdx="5" presStyleCnt="8">
        <dgm:presLayoutVars>
          <dgm:chMax val="1"/>
          <dgm:chPref val="1"/>
          <dgm:bulletEnabled val="1"/>
        </dgm:presLayoutVars>
      </dgm:prSet>
      <dgm:spPr/>
    </dgm:pt>
    <dgm:pt modelId="{5D6234DD-1A2A-4243-BB5F-D550C2FA8F47}" type="pres">
      <dgm:prSet presAssocID="{5FF614B5-246C-4877-92E0-C3612722D8A2}" presName="ConnectLine" presStyleLbl="sibTrans1D1" presStyleIdx="2" presStyleCnt="4"/>
      <dgm:spPr>
        <a:noFill/>
        <a:ln w="12700" cap="flat" cmpd="sng" algn="ctr">
          <a:solidFill>
            <a:schemeClr val="accent3">
              <a:hueOff val="60566"/>
              <a:satOff val="-16239"/>
              <a:lumOff val="14116"/>
              <a:alphaOff val="0"/>
            </a:schemeClr>
          </a:solidFill>
          <a:prstDash val="dash"/>
        </a:ln>
        <a:effectLst/>
      </dgm:spPr>
    </dgm:pt>
    <dgm:pt modelId="{FB7A7816-26CA-4903-B241-C0D6AA64840C}" type="pres">
      <dgm:prSet presAssocID="{5FF614B5-246C-4877-92E0-C3612722D8A2}" presName="EmptyPlaceHolder" presStyleCnt="0"/>
      <dgm:spPr/>
    </dgm:pt>
    <dgm:pt modelId="{84C3A955-8DA3-49F5-83B9-8B5360C397F1}" type="pres">
      <dgm:prSet presAssocID="{6E0330FE-4EDD-421C-8F02-5485D79336F6}" presName="spaceBetweenRectangles" presStyleCnt="0"/>
      <dgm:spPr/>
    </dgm:pt>
    <dgm:pt modelId="{9C0ED9C9-B0B6-4F33-9569-A11EF5E2358F}" type="pres">
      <dgm:prSet presAssocID="{26179DC0-E5ED-4567-ADDB-1FCCE96E3BD1}" presName="composite" presStyleCnt="0"/>
      <dgm:spPr/>
    </dgm:pt>
    <dgm:pt modelId="{A135B225-0BE3-4000-9A42-FF609490DD2E}" type="pres">
      <dgm:prSet presAssocID="{26179DC0-E5ED-4567-ADDB-1FCCE96E3BD1}" presName="ConnectorPoint" presStyleLbl="lnNode1" presStyleIdx="3" presStyleCnt="4"/>
      <dgm:spPr>
        <a:solidFill>
          <a:schemeClr val="accent3">
            <a:hueOff val="90849"/>
            <a:satOff val="-24359"/>
            <a:lumOff val="21174"/>
            <a:alphaOff val="0"/>
          </a:schemeClr>
        </a:solidFill>
        <a:ln w="6350" cap="flat" cmpd="sng" algn="ctr">
          <a:solidFill>
            <a:schemeClr val="lt1">
              <a:hueOff val="0"/>
              <a:satOff val="0"/>
              <a:lumOff val="0"/>
              <a:alphaOff val="0"/>
            </a:schemeClr>
          </a:solidFill>
          <a:prstDash val="solid"/>
        </a:ln>
        <a:effectLst/>
      </dgm:spPr>
    </dgm:pt>
    <dgm:pt modelId="{88E8317E-BB7A-4CCE-A4B7-E57AAB1DECA4}" type="pres">
      <dgm:prSet presAssocID="{26179DC0-E5ED-4567-ADDB-1FCCE96E3BD1}" presName="DropPinPlaceHolder" presStyleCnt="0"/>
      <dgm:spPr/>
    </dgm:pt>
    <dgm:pt modelId="{4EBA0AA5-5040-43DD-BE6D-E34672F42825}" type="pres">
      <dgm:prSet presAssocID="{26179DC0-E5ED-4567-ADDB-1FCCE96E3BD1}" presName="DropPin" presStyleLbl="alignNode1" presStyleIdx="3" presStyleCnt="4"/>
      <dgm:spPr/>
    </dgm:pt>
    <dgm:pt modelId="{B6E39880-C2FE-4045-AC3F-38D73EA5E3D1}" type="pres">
      <dgm:prSet presAssocID="{26179DC0-E5ED-4567-ADDB-1FCCE96E3BD1}" presName="Ellipse" presStyleLbl="fgAcc1" presStyleIdx="4" presStyleCnt="5"/>
      <dgm:spPr>
        <a:solidFill>
          <a:schemeClr val="lt1">
            <a:alpha val="90000"/>
            <a:hueOff val="0"/>
            <a:satOff val="0"/>
            <a:lumOff val="0"/>
            <a:alphaOff val="0"/>
          </a:schemeClr>
        </a:solidFill>
        <a:ln w="25400" cap="flat" cmpd="sng" algn="ctr">
          <a:noFill/>
          <a:prstDash val="solid"/>
        </a:ln>
        <a:effectLst/>
      </dgm:spPr>
    </dgm:pt>
    <dgm:pt modelId="{910C1FEC-20CB-49FA-8471-24D6BC85695C}" type="pres">
      <dgm:prSet presAssocID="{26179DC0-E5ED-4567-ADDB-1FCCE96E3BD1}" presName="L2TextContainer" presStyleLbl="revTx" presStyleIdx="6" presStyleCnt="8">
        <dgm:presLayoutVars>
          <dgm:bulletEnabled val="1"/>
        </dgm:presLayoutVars>
      </dgm:prSet>
      <dgm:spPr/>
    </dgm:pt>
    <dgm:pt modelId="{1BCBB521-59A5-4757-91C2-2DA1051981CA}" type="pres">
      <dgm:prSet presAssocID="{26179DC0-E5ED-4567-ADDB-1FCCE96E3BD1}" presName="L1TextContainer" presStyleLbl="revTx" presStyleIdx="7" presStyleCnt="8" custScaleY="74829" custLinFactNeighborX="-1111" custLinFactNeighborY="58973">
        <dgm:presLayoutVars>
          <dgm:chMax val="1"/>
          <dgm:chPref val="1"/>
          <dgm:bulletEnabled val="1"/>
        </dgm:presLayoutVars>
      </dgm:prSet>
      <dgm:spPr/>
    </dgm:pt>
    <dgm:pt modelId="{EF59A41E-9D66-47DE-B080-F726813DC643}" type="pres">
      <dgm:prSet presAssocID="{26179DC0-E5ED-4567-ADDB-1FCCE96E3BD1}" presName="ConnectLine" presStyleLbl="sibTrans1D1" presStyleIdx="3" presStyleCnt="4"/>
      <dgm:spPr>
        <a:noFill/>
        <a:ln w="12700" cap="flat" cmpd="sng" algn="ctr">
          <a:solidFill>
            <a:schemeClr val="accent3">
              <a:hueOff val="90849"/>
              <a:satOff val="-24359"/>
              <a:lumOff val="21174"/>
              <a:alphaOff val="0"/>
            </a:schemeClr>
          </a:solidFill>
          <a:prstDash val="dash"/>
        </a:ln>
        <a:effectLst/>
      </dgm:spPr>
    </dgm:pt>
    <dgm:pt modelId="{F49D853A-DF46-40DB-9B3D-A91663F859BB}" type="pres">
      <dgm:prSet presAssocID="{26179DC0-E5ED-4567-ADDB-1FCCE96E3BD1}" presName="EmptyPlaceHolder" presStyleCnt="0"/>
      <dgm:spPr/>
    </dgm:pt>
  </dgm:ptLst>
  <dgm:cxnLst>
    <dgm:cxn modelId="{8CE94207-3918-4B1E-9376-2BA365EE7ED9}" srcId="{804FA3EA-7657-4859-AE7B-5E89CFF50593}" destId="{F6B84D3B-70F8-47CB-BD65-2C9D0615ED9E}" srcOrd="0" destOrd="0" parTransId="{D0320F96-3986-491F-A4BF-18A14F1FCF86}" sibTransId="{16ED146B-F49F-464A-BFF1-F5CC3B928749}"/>
    <dgm:cxn modelId="{5676C40D-D955-469D-BA57-CB24F99F4B73}" srcId="{804FA3EA-7657-4859-AE7B-5E89CFF50593}" destId="{5FF614B5-246C-4877-92E0-C3612722D8A2}" srcOrd="2" destOrd="0" parTransId="{C7926A89-D242-42E7-BD35-F4265B01C492}" sibTransId="{6E0330FE-4EDD-421C-8F02-5485D79336F6}"/>
    <dgm:cxn modelId="{C66ADD20-FEF0-4B9F-B654-F3F3E2116A53}" srcId="{5FF614B5-246C-4877-92E0-C3612722D8A2}" destId="{A6EDE268-6A9C-4E8C-ADC3-8A689FED1397}" srcOrd="0" destOrd="0" parTransId="{3927E29D-0506-4866-B9DC-D30EAA335FAD}" sibTransId="{3CAAA98C-D56A-4391-A964-4FCEA6C8553B}"/>
    <dgm:cxn modelId="{5D68712A-9E1C-4D3D-BDF6-EABD438BB2B7}" type="presOf" srcId="{804FA3EA-7657-4859-AE7B-5E89CFF50593}" destId="{3850F07A-42DD-4CE6-BB90-EE98A5F63E2A}" srcOrd="0" destOrd="0" presId="urn:microsoft.com/office/officeart/2017/3/layout/DropPinTimeline"/>
    <dgm:cxn modelId="{68286732-B51A-4745-BC61-4E8449F39238}" type="presOf" srcId="{A6EDE268-6A9C-4E8C-ADC3-8A689FED1397}" destId="{EB2DCCF3-A671-4771-8233-C3291C139B4A}" srcOrd="0" destOrd="0" presId="urn:microsoft.com/office/officeart/2017/3/layout/DropPinTimeline"/>
    <dgm:cxn modelId="{E1879039-B162-44BE-8FFF-8D245B399A8A}" type="presOf" srcId="{23FC57B0-7735-48FC-9A59-7DC848325833}" destId="{910C1FEC-20CB-49FA-8471-24D6BC85695C}" srcOrd="0" destOrd="0" presId="urn:microsoft.com/office/officeart/2017/3/layout/DropPinTimeline"/>
    <dgm:cxn modelId="{42351F47-A24C-4626-BD14-250BC67BD070}" srcId="{804FA3EA-7657-4859-AE7B-5E89CFF50593}" destId="{26179DC0-E5ED-4567-ADDB-1FCCE96E3BD1}" srcOrd="3" destOrd="0" parTransId="{9BBFB1A8-F842-47EE-A16D-8A9552EC5CAB}" sibTransId="{C0FCE8D4-7918-4F89-87FB-376EC3E7A5CA}"/>
    <dgm:cxn modelId="{3BB72D68-CA2B-4257-826B-756F8B683A1D}" srcId="{2F891E55-2E22-44E0-8439-4166343693A2}" destId="{0D9C85F3-EFE1-4E34-9024-9E56866D2237}" srcOrd="0" destOrd="0" parTransId="{62F82A52-F73F-4491-9D0E-C96BE55E0522}" sibTransId="{86BF3D13-292E-4879-8611-298B8F02EDAC}"/>
    <dgm:cxn modelId="{D86C854D-639D-4C80-9D28-44AD85A9B3E3}" srcId="{26179DC0-E5ED-4567-ADDB-1FCCE96E3BD1}" destId="{23FC57B0-7735-48FC-9A59-7DC848325833}" srcOrd="0" destOrd="0" parTransId="{EA8ED2E4-6894-4D1A-9DF1-7782170F4FF2}" sibTransId="{C503C72A-0B79-4A96-902A-5C21ED719316}"/>
    <dgm:cxn modelId="{BD60A974-170B-4295-B42B-33D9F928DCD6}" type="presOf" srcId="{3329CA26-D296-49B1-96C2-A767D1EACCC1}" destId="{910C1FEC-20CB-49FA-8471-24D6BC85695C}" srcOrd="0" destOrd="1" presId="urn:microsoft.com/office/officeart/2017/3/layout/DropPinTimeline"/>
    <dgm:cxn modelId="{2B5A6E56-109B-4B6D-AFCE-67EB8AF10A0C}" type="presOf" srcId="{5FF614B5-246C-4877-92E0-C3612722D8A2}" destId="{41E3EF96-BFA4-41E8-AEF0-D67498DB8005}" srcOrd="0" destOrd="0" presId="urn:microsoft.com/office/officeart/2017/3/layout/DropPinTimeline"/>
    <dgm:cxn modelId="{8AA4329A-2D25-40D6-B27E-9064CBB40E3F}" type="presOf" srcId="{0D9C85F3-EFE1-4E34-9024-9E56866D2237}" destId="{955C4CDE-8CE7-492F-96E9-436EECBD7C44}" srcOrd="0" destOrd="0" presId="urn:microsoft.com/office/officeart/2017/3/layout/DropPinTimeline"/>
    <dgm:cxn modelId="{C55077A2-6AB0-4F8D-BE99-76872049839C}" srcId="{5FF614B5-246C-4877-92E0-C3612722D8A2}" destId="{8EC0EFF2-987B-49BD-8BD6-91CE8698302A}" srcOrd="1" destOrd="0" parTransId="{81A30281-4C8F-4564-9F88-6AA54FED2546}" sibTransId="{762B6AB2-125D-45F1-8533-265B1BDEFD24}"/>
    <dgm:cxn modelId="{AAA4C3A2-F677-4827-8EC0-052260FE724C}" type="presOf" srcId="{2E916B24-A0CB-45DD-A557-F563D29001EF}" destId="{893323C0-372D-45FB-92A8-F657867CBBC0}" srcOrd="0" destOrd="0" presId="urn:microsoft.com/office/officeart/2017/3/layout/DropPinTimeline"/>
    <dgm:cxn modelId="{2D92B8A7-F779-438E-9198-5E134EE47387}" srcId="{F6B84D3B-70F8-47CB-BD65-2C9D0615ED9E}" destId="{2E916B24-A0CB-45DD-A557-F563D29001EF}" srcOrd="0" destOrd="0" parTransId="{E1A81575-95D8-46E3-8C75-64E0E9839CBA}" sibTransId="{2DC40B89-8301-4BA7-B0B3-4E4A6E977C42}"/>
    <dgm:cxn modelId="{5AACC5B0-21B8-4F60-9B06-A4729AD33626}" srcId="{26179DC0-E5ED-4567-ADDB-1FCCE96E3BD1}" destId="{3329CA26-D296-49B1-96C2-A767D1EACCC1}" srcOrd="1" destOrd="0" parTransId="{65A8FC5A-A7E4-467A-B7D7-7E316F5C2842}" sibTransId="{D5EC1B03-49A0-4A97-9217-495A153C7481}"/>
    <dgm:cxn modelId="{C3DE3FC0-DC81-405E-824A-0E46F4370A42}" type="presOf" srcId="{2F891E55-2E22-44E0-8439-4166343693A2}" destId="{E9E6FDC5-52FB-4B93-817D-C1EB9DE819A9}" srcOrd="0" destOrd="0" presId="urn:microsoft.com/office/officeart/2017/3/layout/DropPinTimeline"/>
    <dgm:cxn modelId="{2C2124CA-8177-4714-8529-4AF63A19CD4C}" type="presOf" srcId="{8EC0EFF2-987B-49BD-8BD6-91CE8698302A}" destId="{EB2DCCF3-A671-4771-8233-C3291C139B4A}" srcOrd="0" destOrd="1" presId="urn:microsoft.com/office/officeart/2017/3/layout/DropPinTimeline"/>
    <dgm:cxn modelId="{970855CC-7936-4EA8-9E0D-F66F20D30971}" srcId="{804FA3EA-7657-4859-AE7B-5E89CFF50593}" destId="{2F891E55-2E22-44E0-8439-4166343693A2}" srcOrd="1" destOrd="0" parTransId="{3041A0C8-4B49-475E-A55A-8598C0F0C9F8}" sibTransId="{D2F4C50C-F4CB-43B0-A13B-4A1ED321524C}"/>
    <dgm:cxn modelId="{32E4ACD6-54C8-49DC-B719-11F5A84C0C1E}" type="presOf" srcId="{F6B84D3B-70F8-47CB-BD65-2C9D0615ED9E}" destId="{8B97086D-65A3-4257-9686-105F0CEA2625}" srcOrd="0" destOrd="0" presId="urn:microsoft.com/office/officeart/2017/3/layout/DropPinTimeline"/>
    <dgm:cxn modelId="{6603F5EC-F6B1-48F4-AC2D-E0C1C1D27D12}" type="presOf" srcId="{26179DC0-E5ED-4567-ADDB-1FCCE96E3BD1}" destId="{1BCBB521-59A5-4757-91C2-2DA1051981CA}" srcOrd="0" destOrd="0" presId="urn:microsoft.com/office/officeart/2017/3/layout/DropPinTimeline"/>
    <dgm:cxn modelId="{61A03FF1-41F4-4AB9-BC85-98D083ECB1C8}" type="presParOf" srcId="{3850F07A-42DD-4CE6-BB90-EE98A5F63E2A}" destId="{A97459CC-0D0D-4FA1-8847-931D641D9E9E}" srcOrd="0" destOrd="0" presId="urn:microsoft.com/office/officeart/2017/3/layout/DropPinTimeline"/>
    <dgm:cxn modelId="{5C06F62D-8A1D-4BFB-9217-D92F463CFE9C}" type="presParOf" srcId="{3850F07A-42DD-4CE6-BB90-EE98A5F63E2A}" destId="{F1B7A7CC-B64D-4240-88FA-654D2C52216D}" srcOrd="1" destOrd="0" presId="urn:microsoft.com/office/officeart/2017/3/layout/DropPinTimeline"/>
    <dgm:cxn modelId="{FA898EBD-6625-423F-8C4E-DA8B602D3126}" type="presParOf" srcId="{F1B7A7CC-B64D-4240-88FA-654D2C52216D}" destId="{E1245239-8019-4060-A1B1-FC6C6246D36A}" srcOrd="0" destOrd="0" presId="urn:microsoft.com/office/officeart/2017/3/layout/DropPinTimeline"/>
    <dgm:cxn modelId="{910D81D1-5C40-4E78-8133-C3CEC015BC23}" type="presParOf" srcId="{E1245239-8019-4060-A1B1-FC6C6246D36A}" destId="{B2F3CF68-BB2B-4E4A-90FB-713795B6E9CE}" srcOrd="0" destOrd="0" presId="urn:microsoft.com/office/officeart/2017/3/layout/DropPinTimeline"/>
    <dgm:cxn modelId="{A68EEF73-4A11-4D1D-ACCA-8329B9B739FA}" type="presParOf" srcId="{E1245239-8019-4060-A1B1-FC6C6246D36A}" destId="{B48BA03D-3D7E-4353-9B47-992768656F9C}" srcOrd="1" destOrd="0" presId="urn:microsoft.com/office/officeart/2017/3/layout/DropPinTimeline"/>
    <dgm:cxn modelId="{ED1E3AFD-DB3A-461D-9686-4995956A58F6}" type="presParOf" srcId="{B48BA03D-3D7E-4353-9B47-992768656F9C}" destId="{91D21972-544E-4617-8A23-5EF04B1E0736}" srcOrd="0" destOrd="0" presId="urn:microsoft.com/office/officeart/2017/3/layout/DropPinTimeline"/>
    <dgm:cxn modelId="{2F9A433B-0C7F-49F8-BD89-9FC699151189}" type="presParOf" srcId="{B48BA03D-3D7E-4353-9B47-992768656F9C}" destId="{D2D53C39-6B80-4A80-939F-94E62DD0B551}" srcOrd="1" destOrd="0" presId="urn:microsoft.com/office/officeart/2017/3/layout/DropPinTimeline"/>
    <dgm:cxn modelId="{7F429B74-AFA0-4798-827C-9C2E841E9014}" type="presParOf" srcId="{E1245239-8019-4060-A1B1-FC6C6246D36A}" destId="{893323C0-372D-45FB-92A8-F657867CBBC0}" srcOrd="2" destOrd="0" presId="urn:microsoft.com/office/officeart/2017/3/layout/DropPinTimeline"/>
    <dgm:cxn modelId="{AE088E9D-462A-49E7-ABA1-504A3AB80E9A}" type="presParOf" srcId="{E1245239-8019-4060-A1B1-FC6C6246D36A}" destId="{8B97086D-65A3-4257-9686-105F0CEA2625}" srcOrd="3" destOrd="0" presId="urn:microsoft.com/office/officeart/2017/3/layout/DropPinTimeline"/>
    <dgm:cxn modelId="{10401E7B-CDDC-4DF6-997A-DEF6B869422C}" type="presParOf" srcId="{E1245239-8019-4060-A1B1-FC6C6246D36A}" destId="{E94C33A6-54DB-45AA-9B14-05377082B726}" srcOrd="4" destOrd="0" presId="urn:microsoft.com/office/officeart/2017/3/layout/DropPinTimeline"/>
    <dgm:cxn modelId="{451A0A8D-F63B-4F92-B872-8D8EAD7F50B4}" type="presParOf" srcId="{E1245239-8019-4060-A1B1-FC6C6246D36A}" destId="{713B28FD-4A3F-4F1D-AA4C-E91C0F0F3144}" srcOrd="5" destOrd="0" presId="urn:microsoft.com/office/officeart/2017/3/layout/DropPinTimeline"/>
    <dgm:cxn modelId="{86C3F3D5-034B-4C12-8AE0-D742818A93BA}" type="presParOf" srcId="{F1B7A7CC-B64D-4240-88FA-654D2C52216D}" destId="{440FD742-08F6-44DC-8DDE-72D8F97F4D52}" srcOrd="1" destOrd="0" presId="urn:microsoft.com/office/officeart/2017/3/layout/DropPinTimeline"/>
    <dgm:cxn modelId="{30AFF22F-3E87-455C-9A6C-650A6088510D}" type="presParOf" srcId="{F1B7A7CC-B64D-4240-88FA-654D2C52216D}" destId="{89A2CECA-BEE3-47DF-9C30-35CDDC97B9F0}" srcOrd="2" destOrd="0" presId="urn:microsoft.com/office/officeart/2017/3/layout/DropPinTimeline"/>
    <dgm:cxn modelId="{9C17A3BD-F632-42B3-B4FF-E93D7F3D8AD4}" type="presParOf" srcId="{89A2CECA-BEE3-47DF-9C30-35CDDC97B9F0}" destId="{4C1C2D46-AC05-4BD2-9D00-3539FF19306D}" srcOrd="0" destOrd="0" presId="urn:microsoft.com/office/officeart/2017/3/layout/DropPinTimeline"/>
    <dgm:cxn modelId="{1FC5A02A-C1B3-49F8-ADB8-C984D4010FF8}" type="presParOf" srcId="{89A2CECA-BEE3-47DF-9C30-35CDDC97B9F0}" destId="{65B7421E-7CFF-42E1-90DE-210AE8D66A5B}" srcOrd="1" destOrd="0" presId="urn:microsoft.com/office/officeart/2017/3/layout/DropPinTimeline"/>
    <dgm:cxn modelId="{866860C9-6308-41E9-8172-6B052C4960B6}" type="presParOf" srcId="{65B7421E-7CFF-42E1-90DE-210AE8D66A5B}" destId="{BCBFFB55-BAFA-4A8B-8665-D863900B8F93}" srcOrd="0" destOrd="0" presId="urn:microsoft.com/office/officeart/2017/3/layout/DropPinTimeline"/>
    <dgm:cxn modelId="{5FFADB72-FDB8-4AD8-94CF-4A611C4E72D3}" type="presParOf" srcId="{65B7421E-7CFF-42E1-90DE-210AE8D66A5B}" destId="{0F6317BB-0089-4465-9CFF-2B26F555160E}" srcOrd="1" destOrd="0" presId="urn:microsoft.com/office/officeart/2017/3/layout/DropPinTimeline"/>
    <dgm:cxn modelId="{2AC76C33-E542-4F7B-BB4A-17CE98EC593E}" type="presParOf" srcId="{89A2CECA-BEE3-47DF-9C30-35CDDC97B9F0}" destId="{955C4CDE-8CE7-492F-96E9-436EECBD7C44}" srcOrd="2" destOrd="0" presId="urn:microsoft.com/office/officeart/2017/3/layout/DropPinTimeline"/>
    <dgm:cxn modelId="{5CC67C9A-9405-4110-A6A9-7041294F5B99}" type="presParOf" srcId="{89A2CECA-BEE3-47DF-9C30-35CDDC97B9F0}" destId="{E9E6FDC5-52FB-4B93-817D-C1EB9DE819A9}" srcOrd="3" destOrd="0" presId="urn:microsoft.com/office/officeart/2017/3/layout/DropPinTimeline"/>
    <dgm:cxn modelId="{ADD869CB-C42F-4E48-AEFE-CC22C055A6CC}" type="presParOf" srcId="{89A2CECA-BEE3-47DF-9C30-35CDDC97B9F0}" destId="{483EAA08-E0C3-49AA-BFD3-5D4CFA069CC1}" srcOrd="4" destOrd="0" presId="urn:microsoft.com/office/officeart/2017/3/layout/DropPinTimeline"/>
    <dgm:cxn modelId="{45FA17DC-D0A7-4F5E-B06D-EC8C23469F82}" type="presParOf" srcId="{89A2CECA-BEE3-47DF-9C30-35CDDC97B9F0}" destId="{1FACDA32-8383-446E-8294-474AF1F1357D}" srcOrd="5" destOrd="0" presId="urn:microsoft.com/office/officeart/2017/3/layout/DropPinTimeline"/>
    <dgm:cxn modelId="{AF58BF8C-B27A-474E-8145-2AF84FB29EC3}" type="presParOf" srcId="{F1B7A7CC-B64D-4240-88FA-654D2C52216D}" destId="{FF863677-DDA9-466D-842E-D3AF27B0629A}" srcOrd="3" destOrd="0" presId="urn:microsoft.com/office/officeart/2017/3/layout/DropPinTimeline"/>
    <dgm:cxn modelId="{6D4E3769-E019-4625-A673-93A476842FBD}" type="presParOf" srcId="{F1B7A7CC-B64D-4240-88FA-654D2C52216D}" destId="{AD88C843-4776-472D-AE96-F4A8023775FA}" srcOrd="4" destOrd="0" presId="urn:microsoft.com/office/officeart/2017/3/layout/DropPinTimeline"/>
    <dgm:cxn modelId="{57E9DACE-69D2-4CDD-82C2-FF4A3CC202B1}" type="presParOf" srcId="{AD88C843-4776-472D-AE96-F4A8023775FA}" destId="{02F62B47-5CEB-4BC8-BDD3-DEE6CFB2AFCA}" srcOrd="0" destOrd="0" presId="urn:microsoft.com/office/officeart/2017/3/layout/DropPinTimeline"/>
    <dgm:cxn modelId="{E72DBE40-2E48-4DC3-B703-3FB939FF95E9}" type="presParOf" srcId="{AD88C843-4776-472D-AE96-F4A8023775FA}" destId="{449ADE88-BF61-4BB9-8DE5-5B70F1F21859}" srcOrd="1" destOrd="0" presId="urn:microsoft.com/office/officeart/2017/3/layout/DropPinTimeline"/>
    <dgm:cxn modelId="{E389B694-ED91-4B13-AA1D-D4AB79FA98E6}" type="presParOf" srcId="{449ADE88-BF61-4BB9-8DE5-5B70F1F21859}" destId="{D4013C9A-AE0C-4CD1-8B5A-47B13E818DC3}" srcOrd="0" destOrd="0" presId="urn:microsoft.com/office/officeart/2017/3/layout/DropPinTimeline"/>
    <dgm:cxn modelId="{244B682C-0B9C-4FF3-88D1-E04BFE248712}" type="presParOf" srcId="{449ADE88-BF61-4BB9-8DE5-5B70F1F21859}" destId="{DB1C61E7-FE9B-4F9F-BB7A-44DD2FE34882}" srcOrd="1" destOrd="0" presId="urn:microsoft.com/office/officeart/2017/3/layout/DropPinTimeline"/>
    <dgm:cxn modelId="{76434269-20F9-4841-A5B1-9367DF902EB9}" type="presParOf" srcId="{AD88C843-4776-472D-AE96-F4A8023775FA}" destId="{EB2DCCF3-A671-4771-8233-C3291C139B4A}" srcOrd="2" destOrd="0" presId="urn:microsoft.com/office/officeart/2017/3/layout/DropPinTimeline"/>
    <dgm:cxn modelId="{0EB9EF7A-ED43-47CA-8463-FC3988B7EEC7}" type="presParOf" srcId="{AD88C843-4776-472D-AE96-F4A8023775FA}" destId="{41E3EF96-BFA4-41E8-AEF0-D67498DB8005}" srcOrd="3" destOrd="0" presId="urn:microsoft.com/office/officeart/2017/3/layout/DropPinTimeline"/>
    <dgm:cxn modelId="{021E90A0-A925-4B19-AA39-A5FBC5280AEB}" type="presParOf" srcId="{AD88C843-4776-472D-AE96-F4A8023775FA}" destId="{5D6234DD-1A2A-4243-BB5F-D550C2FA8F47}" srcOrd="4" destOrd="0" presId="urn:microsoft.com/office/officeart/2017/3/layout/DropPinTimeline"/>
    <dgm:cxn modelId="{B20CF4E2-E6CC-43B7-900A-67ADC355D577}" type="presParOf" srcId="{AD88C843-4776-472D-AE96-F4A8023775FA}" destId="{FB7A7816-26CA-4903-B241-C0D6AA64840C}" srcOrd="5" destOrd="0" presId="urn:microsoft.com/office/officeart/2017/3/layout/DropPinTimeline"/>
    <dgm:cxn modelId="{0951BBA5-381E-4D8B-A47E-5982F69840E2}" type="presParOf" srcId="{F1B7A7CC-B64D-4240-88FA-654D2C52216D}" destId="{84C3A955-8DA3-49F5-83B9-8B5360C397F1}" srcOrd="5" destOrd="0" presId="urn:microsoft.com/office/officeart/2017/3/layout/DropPinTimeline"/>
    <dgm:cxn modelId="{FB71F8D9-CAB3-4AA6-830A-A6F86F85F86B}" type="presParOf" srcId="{F1B7A7CC-B64D-4240-88FA-654D2C52216D}" destId="{9C0ED9C9-B0B6-4F33-9569-A11EF5E2358F}" srcOrd="6" destOrd="0" presId="urn:microsoft.com/office/officeart/2017/3/layout/DropPinTimeline"/>
    <dgm:cxn modelId="{96336A8D-4CF8-433D-815E-CF1544CF4CBB}" type="presParOf" srcId="{9C0ED9C9-B0B6-4F33-9569-A11EF5E2358F}" destId="{A135B225-0BE3-4000-9A42-FF609490DD2E}" srcOrd="0" destOrd="0" presId="urn:microsoft.com/office/officeart/2017/3/layout/DropPinTimeline"/>
    <dgm:cxn modelId="{6A09E5DA-FCDA-4AE1-AD89-8CA1CE128DE0}" type="presParOf" srcId="{9C0ED9C9-B0B6-4F33-9569-A11EF5E2358F}" destId="{88E8317E-BB7A-4CCE-A4B7-E57AAB1DECA4}" srcOrd="1" destOrd="0" presId="urn:microsoft.com/office/officeart/2017/3/layout/DropPinTimeline"/>
    <dgm:cxn modelId="{FC873AAA-AA8D-4F29-9621-82B1BD9BE9F0}" type="presParOf" srcId="{88E8317E-BB7A-4CCE-A4B7-E57AAB1DECA4}" destId="{4EBA0AA5-5040-43DD-BE6D-E34672F42825}" srcOrd="0" destOrd="0" presId="urn:microsoft.com/office/officeart/2017/3/layout/DropPinTimeline"/>
    <dgm:cxn modelId="{E6B7407C-4F0E-4D98-97B6-1CEB74BA7552}" type="presParOf" srcId="{88E8317E-BB7A-4CCE-A4B7-E57AAB1DECA4}" destId="{B6E39880-C2FE-4045-AC3F-38D73EA5E3D1}" srcOrd="1" destOrd="0" presId="urn:microsoft.com/office/officeart/2017/3/layout/DropPinTimeline"/>
    <dgm:cxn modelId="{2A2998DB-D9DE-4E2B-834B-5B1F32441587}" type="presParOf" srcId="{9C0ED9C9-B0B6-4F33-9569-A11EF5E2358F}" destId="{910C1FEC-20CB-49FA-8471-24D6BC85695C}" srcOrd="2" destOrd="0" presId="urn:microsoft.com/office/officeart/2017/3/layout/DropPinTimeline"/>
    <dgm:cxn modelId="{18CE52C6-6A30-4080-B144-DCDB949EBE93}" type="presParOf" srcId="{9C0ED9C9-B0B6-4F33-9569-A11EF5E2358F}" destId="{1BCBB521-59A5-4757-91C2-2DA1051981CA}" srcOrd="3" destOrd="0" presId="urn:microsoft.com/office/officeart/2017/3/layout/DropPinTimeline"/>
    <dgm:cxn modelId="{604FC8B0-967F-4318-A963-FCBE05671197}" type="presParOf" srcId="{9C0ED9C9-B0B6-4F33-9569-A11EF5E2358F}" destId="{EF59A41E-9D66-47DE-B080-F726813DC643}" srcOrd="4" destOrd="0" presId="urn:microsoft.com/office/officeart/2017/3/layout/DropPinTimeline"/>
    <dgm:cxn modelId="{5C4F12B4-C1EF-4D14-BF2C-6F03A0516A6D}" type="presParOf" srcId="{9C0ED9C9-B0B6-4F33-9569-A11EF5E2358F}" destId="{F49D853A-DF46-40DB-9B3D-A91663F859BB}" srcOrd="5" destOrd="0" presId="urn:microsoft.com/office/officeart/2017/3/layout/DropPinTimelin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9.xml><?xml version="1.0" encoding="utf-8"?>
<dgm:dataModel xmlns:dgm="http://schemas.openxmlformats.org/drawingml/2006/diagram" xmlns:a="http://schemas.openxmlformats.org/drawingml/2006/main">
  <dgm:ptLst>
    <dgm:pt modelId="{D313E7DE-FBE4-461E-91DC-C510E0C71113}"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0FB06FFF-4CA9-44A2-AA69-11E7715E2508}">
      <dgm:prSet custT="1"/>
      <dgm:spPr/>
      <dgm:t>
        <a:bodyPr/>
        <a:lstStyle/>
        <a:p>
          <a:r>
            <a:rPr lang="en-US" sz="700" b="1" i="0">
              <a:solidFill>
                <a:schemeClr val="bg1"/>
              </a:solidFill>
              <a:latin typeface="Figtree" pitchFamily="2" charset="0"/>
            </a:rPr>
            <a:t>Intervention 1: </a:t>
          </a:r>
          <a:r>
            <a:rPr lang="en-US" sz="700" b="0" i="0">
              <a:solidFill>
                <a:schemeClr val="bg1"/>
              </a:solidFill>
              <a:latin typeface="Figtree" pitchFamily="2" charset="0"/>
            </a:rPr>
            <a:t>Increase access to peer delivered services for individuals with behavioral health needs​</a:t>
          </a:r>
          <a:endParaRPr lang="en-US" sz="700">
            <a:solidFill>
              <a:schemeClr val="bg1"/>
            </a:solidFill>
            <a:latin typeface="Figtree" pitchFamily="2" charset="0"/>
          </a:endParaRPr>
        </a:p>
      </dgm:t>
    </dgm:pt>
    <dgm:pt modelId="{C1D026B0-5F56-4AAD-9E92-4B188CF696C2}" type="parTrans" cxnId="{294F1961-B5C4-4791-B78B-A59B637493BA}">
      <dgm:prSet/>
      <dgm:spPr/>
      <dgm:t>
        <a:bodyPr/>
        <a:lstStyle/>
        <a:p>
          <a:endParaRPr lang="en-US" sz="1050"/>
        </a:p>
      </dgm:t>
    </dgm:pt>
    <dgm:pt modelId="{C0884D6D-D54C-426C-A816-43DE2DDD351C}" type="sibTrans" cxnId="{294F1961-B5C4-4791-B78B-A59B637493BA}">
      <dgm:prSet/>
      <dgm:spPr/>
      <dgm:t>
        <a:bodyPr/>
        <a:lstStyle/>
        <a:p>
          <a:endParaRPr lang="en-US" sz="1050"/>
        </a:p>
      </dgm:t>
    </dgm:pt>
    <dgm:pt modelId="{09FD247F-60CE-412B-B9E3-9A90C5598DAE}">
      <dgm:prSet custT="1"/>
      <dgm:spPr/>
      <dgm:t>
        <a:bodyPr/>
        <a:lstStyle/>
        <a:p>
          <a:r>
            <a:rPr lang="en-US" sz="700" b="0" i="0">
              <a:solidFill>
                <a:srgbClr val="005B7B"/>
              </a:solidFill>
              <a:latin typeface="Figtree" pitchFamily="2" charset="0"/>
            </a:rPr>
            <a:t>Increase contracted behavioral health peer delivered service providers by 10% in 2025​</a:t>
          </a:r>
          <a:endParaRPr lang="en-US" sz="700">
            <a:solidFill>
              <a:srgbClr val="005B7B"/>
            </a:solidFill>
            <a:latin typeface="Figtree" pitchFamily="2" charset="0"/>
          </a:endParaRPr>
        </a:p>
      </dgm:t>
    </dgm:pt>
    <dgm:pt modelId="{39F4E030-C751-4B69-BEC3-F2394A0FCFCB}" type="parTrans" cxnId="{4CEAFFA7-752F-475D-B358-DEFE7E672034}">
      <dgm:prSet/>
      <dgm:spPr/>
      <dgm:t>
        <a:bodyPr/>
        <a:lstStyle/>
        <a:p>
          <a:endParaRPr lang="en-US" sz="1050"/>
        </a:p>
      </dgm:t>
    </dgm:pt>
    <dgm:pt modelId="{73D8BDCE-DEF3-4BDA-90F8-7A6A4E33AC93}" type="sibTrans" cxnId="{4CEAFFA7-752F-475D-B358-DEFE7E672034}">
      <dgm:prSet/>
      <dgm:spPr/>
      <dgm:t>
        <a:bodyPr/>
        <a:lstStyle/>
        <a:p>
          <a:endParaRPr lang="en-US" sz="1050"/>
        </a:p>
      </dgm:t>
    </dgm:pt>
    <dgm:pt modelId="{B903C26F-3C19-452F-B759-A0F7E62DF1E7}">
      <dgm:prSet custT="1"/>
      <dgm:spPr/>
      <dgm:t>
        <a:bodyPr/>
        <a:lstStyle/>
        <a:p>
          <a:r>
            <a:rPr lang="en-US" sz="700" b="0" i="0">
              <a:solidFill>
                <a:srgbClr val="005B7B"/>
              </a:solidFill>
              <a:latin typeface="Figtree" pitchFamily="2" charset="0"/>
            </a:rPr>
            <a:t>Increase utilization of behavioral health peer delivered services by 2% in 2025​</a:t>
          </a:r>
          <a:endParaRPr lang="en-US" sz="700">
            <a:solidFill>
              <a:srgbClr val="005B7B"/>
            </a:solidFill>
            <a:latin typeface="Figtree" pitchFamily="2" charset="0"/>
          </a:endParaRPr>
        </a:p>
      </dgm:t>
    </dgm:pt>
    <dgm:pt modelId="{A42EAAFE-03B9-4660-A8BA-5AC5E9E43BDA}" type="parTrans" cxnId="{0A498C67-B1CC-4639-ACE5-5D61AC9B2312}">
      <dgm:prSet/>
      <dgm:spPr/>
      <dgm:t>
        <a:bodyPr/>
        <a:lstStyle/>
        <a:p>
          <a:endParaRPr lang="en-US" sz="1050"/>
        </a:p>
      </dgm:t>
    </dgm:pt>
    <dgm:pt modelId="{6DD5226C-C52A-4BFD-BDCC-9D2135DE58E1}" type="sibTrans" cxnId="{0A498C67-B1CC-4639-ACE5-5D61AC9B2312}">
      <dgm:prSet/>
      <dgm:spPr/>
      <dgm:t>
        <a:bodyPr/>
        <a:lstStyle/>
        <a:p>
          <a:endParaRPr lang="en-US" sz="1050"/>
        </a:p>
      </dgm:t>
    </dgm:pt>
    <dgm:pt modelId="{CD19CAA0-CC41-4C3A-ACF2-A8DF10E92C6B}">
      <dgm:prSet custT="1"/>
      <dgm:spPr/>
      <dgm:t>
        <a:bodyPr/>
        <a:lstStyle/>
        <a:p>
          <a:r>
            <a:rPr lang="en-US" sz="700" b="0" i="0">
              <a:solidFill>
                <a:srgbClr val="005B7B"/>
              </a:solidFill>
              <a:latin typeface="Figtree" pitchFamily="2" charset="0"/>
            </a:rPr>
            <a:t>Increase the number of practices that employ peer delivered services in 2025</a:t>
          </a:r>
          <a:endParaRPr lang="en-US" sz="700">
            <a:solidFill>
              <a:srgbClr val="005B7B"/>
            </a:solidFill>
            <a:latin typeface="Figtree" pitchFamily="2" charset="0"/>
          </a:endParaRPr>
        </a:p>
      </dgm:t>
    </dgm:pt>
    <dgm:pt modelId="{3BEA9985-FAFA-4B79-A122-E87A41F5F6CE}" type="parTrans" cxnId="{F7D8D45A-D6FF-4371-814A-6800B1CF9E56}">
      <dgm:prSet/>
      <dgm:spPr/>
      <dgm:t>
        <a:bodyPr/>
        <a:lstStyle/>
        <a:p>
          <a:endParaRPr lang="en-US" sz="1050"/>
        </a:p>
      </dgm:t>
    </dgm:pt>
    <dgm:pt modelId="{723DCB26-7E70-46FE-80AA-C694699D08CC}" type="sibTrans" cxnId="{F7D8D45A-D6FF-4371-814A-6800B1CF9E56}">
      <dgm:prSet/>
      <dgm:spPr/>
      <dgm:t>
        <a:bodyPr/>
        <a:lstStyle/>
        <a:p>
          <a:endParaRPr lang="en-US" sz="1050"/>
        </a:p>
      </dgm:t>
    </dgm:pt>
    <dgm:pt modelId="{97369B28-A5A1-421C-AA24-387944BFD2A1}">
      <dgm:prSet custT="1"/>
      <dgm:spPr/>
      <dgm:t>
        <a:bodyPr/>
        <a:lstStyle/>
        <a:p>
          <a:r>
            <a:rPr lang="en-US" sz="700" b="1" i="0">
              <a:solidFill>
                <a:schemeClr val="bg1"/>
              </a:solidFill>
              <a:latin typeface="Figtree" pitchFamily="2" charset="0"/>
            </a:rPr>
            <a:t>Intervention 2: </a:t>
          </a:r>
          <a:r>
            <a:rPr lang="en-US" sz="700" b="0" i="0">
              <a:solidFill>
                <a:schemeClr val="bg1"/>
              </a:solidFill>
              <a:latin typeface="Figtree" pitchFamily="2" charset="0"/>
            </a:rPr>
            <a:t>Enhance provider capacity to treat eating disorders through partnership with Willamette Nutrition Source​​</a:t>
          </a:r>
          <a:endParaRPr lang="en-US" sz="700">
            <a:solidFill>
              <a:schemeClr val="bg1"/>
            </a:solidFill>
            <a:latin typeface="Figtree" pitchFamily="2" charset="0"/>
          </a:endParaRPr>
        </a:p>
      </dgm:t>
    </dgm:pt>
    <dgm:pt modelId="{44579209-EA32-44A6-825C-B9649E2BA108}" type="parTrans" cxnId="{1F73332A-29D2-4D43-AE5E-9BBB96EE0534}">
      <dgm:prSet/>
      <dgm:spPr/>
      <dgm:t>
        <a:bodyPr/>
        <a:lstStyle/>
        <a:p>
          <a:endParaRPr lang="en-US" sz="1050"/>
        </a:p>
      </dgm:t>
    </dgm:pt>
    <dgm:pt modelId="{D8406E69-EA3A-465C-9485-6EFA58C74253}" type="sibTrans" cxnId="{1F73332A-29D2-4D43-AE5E-9BBB96EE0534}">
      <dgm:prSet/>
      <dgm:spPr/>
      <dgm:t>
        <a:bodyPr/>
        <a:lstStyle/>
        <a:p>
          <a:endParaRPr lang="en-US" sz="1050"/>
        </a:p>
      </dgm:t>
    </dgm:pt>
    <dgm:pt modelId="{BFF9EADA-2ADF-4C0B-925F-439970FE97FD}">
      <dgm:prSet custT="1"/>
      <dgm:spPr/>
      <dgm:t>
        <a:bodyPr/>
        <a:lstStyle/>
        <a:p>
          <a:r>
            <a:rPr lang="en-US" sz="700" b="0" i="0">
              <a:solidFill>
                <a:srgbClr val="005B7B"/>
              </a:solidFill>
              <a:latin typeface="Figtree" pitchFamily="2" charset="0"/>
            </a:rPr>
            <a:t>Begin monitoring utilization of eating disorder consultation; increase contracted provider utilization of eating disorder consultation with Willamette Nutrition Source by 3%.​</a:t>
          </a:r>
          <a:endParaRPr lang="en-US" sz="700">
            <a:solidFill>
              <a:srgbClr val="005B7B"/>
            </a:solidFill>
            <a:latin typeface="Figtree" pitchFamily="2" charset="0"/>
          </a:endParaRPr>
        </a:p>
      </dgm:t>
    </dgm:pt>
    <dgm:pt modelId="{6B53B219-66F4-4185-BCAE-14735BE8BA81}" type="parTrans" cxnId="{67B1AA24-7AC2-457B-B25C-0D389FE02F26}">
      <dgm:prSet/>
      <dgm:spPr/>
      <dgm:t>
        <a:bodyPr/>
        <a:lstStyle/>
        <a:p>
          <a:endParaRPr lang="en-US" sz="1050"/>
        </a:p>
      </dgm:t>
    </dgm:pt>
    <dgm:pt modelId="{424DA18E-797A-4FAD-8886-68AD404EFCFC}" type="sibTrans" cxnId="{67B1AA24-7AC2-457B-B25C-0D389FE02F26}">
      <dgm:prSet/>
      <dgm:spPr/>
      <dgm:t>
        <a:bodyPr/>
        <a:lstStyle/>
        <a:p>
          <a:endParaRPr lang="en-US" sz="1050"/>
        </a:p>
      </dgm:t>
    </dgm:pt>
    <dgm:pt modelId="{2E6A0E46-87FE-4B92-9EEF-9ED750076172}">
      <dgm:prSet custT="1"/>
      <dgm:spPr/>
      <dgm:t>
        <a:bodyPr/>
        <a:lstStyle/>
        <a:p>
          <a:r>
            <a:rPr lang="en-US" sz="700" b="0" i="0">
              <a:solidFill>
                <a:srgbClr val="005B7B"/>
              </a:solidFill>
              <a:latin typeface="Figtree" pitchFamily="2" charset="0"/>
            </a:rPr>
            <a:t>Monitor the number of members treated for eating disorders and target outreach to the top five (5) providers treating eating disorders to provide education on the consultation resources available​</a:t>
          </a:r>
          <a:endParaRPr lang="en-US" sz="700">
            <a:solidFill>
              <a:srgbClr val="005B7B"/>
            </a:solidFill>
            <a:latin typeface="Figtree" pitchFamily="2" charset="0"/>
          </a:endParaRPr>
        </a:p>
      </dgm:t>
    </dgm:pt>
    <dgm:pt modelId="{6E2A8CC1-BB65-45DF-BF74-1E051942923C}" type="parTrans" cxnId="{36984D54-DDA2-4755-912F-18E82C29B6E2}">
      <dgm:prSet/>
      <dgm:spPr/>
      <dgm:t>
        <a:bodyPr/>
        <a:lstStyle/>
        <a:p>
          <a:endParaRPr lang="en-US" sz="1050"/>
        </a:p>
      </dgm:t>
    </dgm:pt>
    <dgm:pt modelId="{695E4AEF-8764-4B9D-A326-C59571C53ADC}" type="sibTrans" cxnId="{36984D54-DDA2-4755-912F-18E82C29B6E2}">
      <dgm:prSet/>
      <dgm:spPr/>
      <dgm:t>
        <a:bodyPr/>
        <a:lstStyle/>
        <a:p>
          <a:endParaRPr lang="en-US" sz="1050"/>
        </a:p>
      </dgm:t>
    </dgm:pt>
    <dgm:pt modelId="{E7F5CE34-33F6-4791-8310-130B03ECE3C5}">
      <dgm:prSet custT="1"/>
      <dgm:spPr/>
      <dgm:t>
        <a:bodyPr/>
        <a:lstStyle/>
        <a:p>
          <a:r>
            <a:rPr lang="en-US" sz="700" b="1" i="0">
              <a:solidFill>
                <a:schemeClr val="bg1"/>
              </a:solidFill>
              <a:latin typeface="Figtree" pitchFamily="2" charset="0"/>
            </a:rPr>
            <a:t>Intervention 3: </a:t>
          </a:r>
          <a:r>
            <a:rPr lang="en-US" sz="700" b="0" i="0">
              <a:solidFill>
                <a:schemeClr val="bg1"/>
              </a:solidFill>
              <a:latin typeface="Figtree" pitchFamily="2" charset="0"/>
            </a:rPr>
            <a:t>Increase local training and education opportunities to expand access to evidence-based treatment modalities​</a:t>
          </a:r>
          <a:endParaRPr lang="en-US" sz="700">
            <a:solidFill>
              <a:schemeClr val="bg1"/>
            </a:solidFill>
            <a:latin typeface="Figtree" pitchFamily="2" charset="0"/>
          </a:endParaRPr>
        </a:p>
      </dgm:t>
    </dgm:pt>
    <dgm:pt modelId="{49738EE3-8A3A-49DD-9EA5-3ACCA4B1B0E8}" type="parTrans" cxnId="{9FEAB9DE-3EF7-4E06-8B0D-923315126B37}">
      <dgm:prSet/>
      <dgm:spPr/>
      <dgm:t>
        <a:bodyPr/>
        <a:lstStyle/>
        <a:p>
          <a:endParaRPr lang="en-US" sz="1050"/>
        </a:p>
      </dgm:t>
    </dgm:pt>
    <dgm:pt modelId="{2059AC73-68CA-45B7-81EF-5AE24A5DCBE4}" type="sibTrans" cxnId="{9FEAB9DE-3EF7-4E06-8B0D-923315126B37}">
      <dgm:prSet/>
      <dgm:spPr/>
      <dgm:t>
        <a:bodyPr/>
        <a:lstStyle/>
        <a:p>
          <a:endParaRPr lang="en-US" sz="1050"/>
        </a:p>
      </dgm:t>
    </dgm:pt>
    <dgm:pt modelId="{DB7986A8-B1A8-4323-845A-EC53285F2AED}">
      <dgm:prSet custT="1"/>
      <dgm:spPr/>
      <dgm:t>
        <a:bodyPr/>
        <a:lstStyle/>
        <a:p>
          <a:r>
            <a:rPr lang="en-US" sz="700" b="0" i="0">
              <a:solidFill>
                <a:srgbClr val="005B7B"/>
              </a:solidFill>
              <a:latin typeface="Figtree" pitchFamily="2" charset="0"/>
            </a:rPr>
            <a:t>Increase provider's utilization of eating disorder consultation by 50% in 2025</a:t>
          </a:r>
          <a:endParaRPr lang="en-US" sz="700">
            <a:solidFill>
              <a:srgbClr val="005B7B"/>
            </a:solidFill>
            <a:latin typeface="Figtree" pitchFamily="2" charset="0"/>
          </a:endParaRPr>
        </a:p>
      </dgm:t>
    </dgm:pt>
    <dgm:pt modelId="{7057F25C-CB99-433B-B436-164300104E8E}" type="parTrans" cxnId="{DFD8BF76-5539-4095-9DEC-6590F8F3D79F}">
      <dgm:prSet/>
      <dgm:spPr/>
      <dgm:t>
        <a:bodyPr/>
        <a:lstStyle/>
        <a:p>
          <a:endParaRPr lang="en-US" sz="1050"/>
        </a:p>
      </dgm:t>
    </dgm:pt>
    <dgm:pt modelId="{476D2DDE-815C-47BF-91E5-BCBE6A784AE3}" type="sibTrans" cxnId="{DFD8BF76-5539-4095-9DEC-6590F8F3D79F}">
      <dgm:prSet/>
      <dgm:spPr/>
      <dgm:t>
        <a:bodyPr/>
        <a:lstStyle/>
        <a:p>
          <a:endParaRPr lang="en-US" sz="1050"/>
        </a:p>
      </dgm:t>
    </dgm:pt>
    <dgm:pt modelId="{6ABDFA03-8583-4C84-9E38-F1599BCB1337}">
      <dgm:prSet custT="1"/>
      <dgm:spPr/>
      <dgm:t>
        <a:bodyPr/>
        <a:lstStyle/>
        <a:p>
          <a:r>
            <a:rPr lang="en-US" sz="700" b="0" i="0">
              <a:solidFill>
                <a:srgbClr val="005B7B"/>
              </a:solidFill>
              <a:latin typeface="Figtree" pitchFamily="2" charset="0"/>
            </a:rPr>
            <a:t>Solicit provider feedback on desired training topics and host at least one prioritized training topic each quarter in 2025, through the Behavioral Health Subcommittee.​</a:t>
          </a:r>
          <a:endParaRPr lang="en-US" sz="700">
            <a:solidFill>
              <a:srgbClr val="005B7B"/>
            </a:solidFill>
            <a:latin typeface="Figtree" pitchFamily="2" charset="0"/>
          </a:endParaRPr>
        </a:p>
      </dgm:t>
    </dgm:pt>
    <dgm:pt modelId="{82DCB355-BE2F-44AF-A26A-4CBB9725BB5F}" type="parTrans" cxnId="{7ABD106C-F52D-45A4-B5EC-1819C0F7714E}">
      <dgm:prSet/>
      <dgm:spPr/>
      <dgm:t>
        <a:bodyPr/>
        <a:lstStyle/>
        <a:p>
          <a:endParaRPr lang="en-US" sz="1050"/>
        </a:p>
      </dgm:t>
    </dgm:pt>
    <dgm:pt modelId="{B1611D3F-A72C-448D-8D3A-8F3AA1F173D4}" type="sibTrans" cxnId="{7ABD106C-F52D-45A4-B5EC-1819C0F7714E}">
      <dgm:prSet/>
      <dgm:spPr/>
      <dgm:t>
        <a:bodyPr/>
        <a:lstStyle/>
        <a:p>
          <a:endParaRPr lang="en-US" sz="1050"/>
        </a:p>
      </dgm:t>
    </dgm:pt>
    <dgm:pt modelId="{B1107BED-E748-4031-B6AE-AE43CDEAF43B}">
      <dgm:prSet custT="1"/>
      <dgm:spPr/>
      <dgm:t>
        <a:bodyPr/>
        <a:lstStyle/>
        <a:p>
          <a:r>
            <a:rPr lang="en-US" sz="700" b="0" i="0">
              <a:solidFill>
                <a:srgbClr val="005B7B"/>
              </a:solidFill>
              <a:latin typeface="Figtree" pitchFamily="2" charset="0"/>
            </a:rPr>
            <a:t>Incentivize provider engagement in trainings designed to enhance social emotional services for young children, Train at least 5 providers through Social Emotional Workforce Development Incentive Program by the end of Q4 2025​</a:t>
          </a:r>
          <a:endParaRPr lang="en-US" sz="700">
            <a:solidFill>
              <a:srgbClr val="005B7B"/>
            </a:solidFill>
            <a:latin typeface="Figtree" pitchFamily="2" charset="0"/>
          </a:endParaRPr>
        </a:p>
      </dgm:t>
    </dgm:pt>
    <dgm:pt modelId="{C6F1BD48-87AE-42BD-9184-69FB76715A56}" type="parTrans" cxnId="{27C5AB36-2F6D-4949-A078-75AE5CEDAE78}">
      <dgm:prSet/>
      <dgm:spPr/>
      <dgm:t>
        <a:bodyPr/>
        <a:lstStyle/>
        <a:p>
          <a:endParaRPr lang="en-US" sz="1050"/>
        </a:p>
      </dgm:t>
    </dgm:pt>
    <dgm:pt modelId="{2792238F-524A-46DD-9CBA-34A202885AC6}" type="sibTrans" cxnId="{27C5AB36-2F6D-4949-A078-75AE5CEDAE78}">
      <dgm:prSet/>
      <dgm:spPr/>
      <dgm:t>
        <a:bodyPr/>
        <a:lstStyle/>
        <a:p>
          <a:endParaRPr lang="en-US" sz="1050"/>
        </a:p>
      </dgm:t>
    </dgm:pt>
    <dgm:pt modelId="{BD4FD14A-9319-428B-A06C-102D0F2398FE}">
      <dgm:prSet custT="1"/>
      <dgm:spPr/>
      <dgm:t>
        <a:bodyPr/>
        <a:lstStyle/>
        <a:p>
          <a:r>
            <a:rPr lang="en-US" sz="700" b="1" i="0">
              <a:solidFill>
                <a:schemeClr val="bg1"/>
              </a:solidFill>
              <a:latin typeface="Figtree" pitchFamily="2" charset="0"/>
            </a:rPr>
            <a:t>Intervention 4: </a:t>
          </a:r>
          <a:r>
            <a:rPr lang="en-US" sz="700" b="0" i="0">
              <a:solidFill>
                <a:schemeClr val="bg1"/>
              </a:solidFill>
              <a:latin typeface="Figtree" pitchFamily="2" charset="0"/>
            </a:rPr>
            <a:t>Increase the cultural and linguistic diversity of contracted behavioral health providers​</a:t>
          </a:r>
          <a:endParaRPr lang="en-US" sz="700">
            <a:solidFill>
              <a:schemeClr val="bg1"/>
            </a:solidFill>
            <a:latin typeface="Figtree" pitchFamily="2" charset="0"/>
          </a:endParaRPr>
        </a:p>
      </dgm:t>
    </dgm:pt>
    <dgm:pt modelId="{625E91EE-5866-464B-AF69-191A27BDD0A5}" type="parTrans" cxnId="{9953C841-8603-46EE-9DEC-C91505422486}">
      <dgm:prSet/>
      <dgm:spPr/>
      <dgm:t>
        <a:bodyPr/>
        <a:lstStyle/>
        <a:p>
          <a:endParaRPr lang="en-US" sz="1050"/>
        </a:p>
      </dgm:t>
    </dgm:pt>
    <dgm:pt modelId="{CBAC25B5-7B4A-4F64-8659-A9DB23CF0C4B}" type="sibTrans" cxnId="{9953C841-8603-46EE-9DEC-C91505422486}">
      <dgm:prSet/>
      <dgm:spPr/>
      <dgm:t>
        <a:bodyPr/>
        <a:lstStyle/>
        <a:p>
          <a:endParaRPr lang="en-US" sz="1050"/>
        </a:p>
      </dgm:t>
    </dgm:pt>
    <dgm:pt modelId="{46AA4D87-A983-457B-B1EB-C8F7B4AB59A2}">
      <dgm:prSet custT="1"/>
      <dgm:spPr/>
      <dgm:t>
        <a:bodyPr/>
        <a:lstStyle/>
        <a:p>
          <a:r>
            <a:rPr lang="en-US" sz="700" b="0" i="0">
              <a:solidFill>
                <a:srgbClr val="005B7B"/>
              </a:solidFill>
              <a:latin typeface="Figtree" pitchFamily="2" charset="0"/>
            </a:rPr>
            <a:t>Increase number of behavioral health providers with REAL+D and SOGI data by 50% in 2025​</a:t>
          </a:r>
          <a:endParaRPr lang="en-US" sz="700">
            <a:solidFill>
              <a:srgbClr val="005B7B"/>
            </a:solidFill>
            <a:latin typeface="Figtree" pitchFamily="2" charset="0"/>
          </a:endParaRPr>
        </a:p>
      </dgm:t>
    </dgm:pt>
    <dgm:pt modelId="{D8710111-A7B7-4A0C-9A57-6813C885E7ED}" type="parTrans" cxnId="{B05AF850-1564-4405-BB18-FE65080D0EE7}">
      <dgm:prSet/>
      <dgm:spPr/>
      <dgm:t>
        <a:bodyPr/>
        <a:lstStyle/>
        <a:p>
          <a:endParaRPr lang="en-US" sz="1050"/>
        </a:p>
      </dgm:t>
    </dgm:pt>
    <dgm:pt modelId="{F817B63F-9BF5-4390-A441-880EA768D7FA}" type="sibTrans" cxnId="{B05AF850-1564-4405-BB18-FE65080D0EE7}">
      <dgm:prSet/>
      <dgm:spPr/>
      <dgm:t>
        <a:bodyPr/>
        <a:lstStyle/>
        <a:p>
          <a:endParaRPr lang="en-US" sz="1050"/>
        </a:p>
      </dgm:t>
    </dgm:pt>
    <dgm:pt modelId="{673B241F-A521-4EF1-898C-72171A034739}">
      <dgm:prSet custT="1"/>
      <dgm:spPr/>
      <dgm:t>
        <a:bodyPr/>
        <a:lstStyle/>
        <a:p>
          <a:r>
            <a:rPr lang="en-US" sz="700" b="0" i="0">
              <a:solidFill>
                <a:srgbClr val="005B7B"/>
              </a:solidFill>
              <a:latin typeface="Figtree" pitchFamily="2" charset="0"/>
            </a:rPr>
            <a:t>Develop consent process for UHA to obtain contracted behavioral health provider’s demographic question responses provided in Healthcare Workforce Reporting Survey issued by licensure boards by Q2 2025</a:t>
          </a:r>
          <a:endParaRPr lang="en-US" sz="700">
            <a:solidFill>
              <a:srgbClr val="005B7B"/>
            </a:solidFill>
            <a:latin typeface="Figtree" pitchFamily="2" charset="0"/>
          </a:endParaRPr>
        </a:p>
      </dgm:t>
    </dgm:pt>
    <dgm:pt modelId="{1FAE2750-6124-4930-8FB6-EE3BDC54C002}" type="parTrans" cxnId="{7BE306F6-8426-4F67-9407-F9569BB065FF}">
      <dgm:prSet/>
      <dgm:spPr/>
      <dgm:t>
        <a:bodyPr/>
        <a:lstStyle/>
        <a:p>
          <a:endParaRPr lang="en-US" sz="1050"/>
        </a:p>
      </dgm:t>
    </dgm:pt>
    <dgm:pt modelId="{507FA8DA-D4B7-4BFB-B291-F5EB9013149A}" type="sibTrans" cxnId="{7BE306F6-8426-4F67-9407-F9569BB065FF}">
      <dgm:prSet/>
      <dgm:spPr/>
      <dgm:t>
        <a:bodyPr/>
        <a:lstStyle/>
        <a:p>
          <a:endParaRPr lang="en-US" sz="1050"/>
        </a:p>
      </dgm:t>
    </dgm:pt>
    <dgm:pt modelId="{635EB88A-0022-472C-8CAE-A617E6CF2E1F}">
      <dgm:prSet custT="1"/>
      <dgm:spPr/>
      <dgm:t>
        <a:bodyPr/>
        <a:lstStyle/>
        <a:p>
          <a:r>
            <a:rPr lang="en-US" sz="700" b="0" i="0">
              <a:solidFill>
                <a:srgbClr val="005B7B"/>
              </a:solidFill>
              <a:latin typeface="Figtree" pitchFamily="2" charset="0"/>
            </a:rPr>
            <a:t>Conduct biannual assessment of contracted behavioral health provider’s REAL+D &amp; SOGI data beginning Q2 2025</a:t>
          </a:r>
          <a:endParaRPr lang="en-US" sz="700">
            <a:solidFill>
              <a:srgbClr val="005B7B"/>
            </a:solidFill>
            <a:latin typeface="Figtree" pitchFamily="2" charset="0"/>
          </a:endParaRPr>
        </a:p>
      </dgm:t>
    </dgm:pt>
    <dgm:pt modelId="{7793B831-29D0-428D-9BDF-95A64A7F87E2}" type="parTrans" cxnId="{58810C31-CE80-4DFA-B408-9319AC022FFE}">
      <dgm:prSet/>
      <dgm:spPr/>
      <dgm:t>
        <a:bodyPr/>
        <a:lstStyle/>
        <a:p>
          <a:endParaRPr lang="en-US" sz="1050"/>
        </a:p>
      </dgm:t>
    </dgm:pt>
    <dgm:pt modelId="{59865A06-A30E-42DE-B50F-650C6A753B68}" type="sibTrans" cxnId="{58810C31-CE80-4DFA-B408-9319AC022FFE}">
      <dgm:prSet/>
      <dgm:spPr/>
      <dgm:t>
        <a:bodyPr/>
        <a:lstStyle/>
        <a:p>
          <a:endParaRPr lang="en-US" sz="1050"/>
        </a:p>
      </dgm:t>
    </dgm:pt>
    <dgm:pt modelId="{FF6B2ABB-5807-4806-8791-EC913A002C2F}">
      <dgm:prSet custT="1"/>
      <dgm:spPr/>
      <dgm:t>
        <a:bodyPr/>
        <a:lstStyle/>
        <a:p>
          <a:r>
            <a:rPr lang="en-US" sz="700" b="0" i="0">
              <a:solidFill>
                <a:srgbClr val="005B7B"/>
              </a:solidFill>
              <a:latin typeface="Figtree" pitchFamily="2" charset="0"/>
            </a:rPr>
            <a:t>Evaluate cultural and linguistic responsiveness of contracted behavioral health provider panel by comparing provider to member demographics, report findings to the Behavioral Health Subcommittee by Q4 2025</a:t>
          </a:r>
          <a:endParaRPr lang="en-US" sz="700">
            <a:solidFill>
              <a:srgbClr val="005B7B"/>
            </a:solidFill>
            <a:latin typeface="Figtree" pitchFamily="2" charset="0"/>
          </a:endParaRPr>
        </a:p>
      </dgm:t>
    </dgm:pt>
    <dgm:pt modelId="{8E3FE5B1-D0AF-4E72-9BC8-53D9F8DB2B1D}" type="parTrans" cxnId="{DDFBDA67-1E5A-4B6C-8EB6-9B23F09914C9}">
      <dgm:prSet/>
      <dgm:spPr/>
      <dgm:t>
        <a:bodyPr/>
        <a:lstStyle/>
        <a:p>
          <a:endParaRPr lang="en-US" sz="1050"/>
        </a:p>
      </dgm:t>
    </dgm:pt>
    <dgm:pt modelId="{243AFA5A-B45A-4568-837F-4EC6318A3932}" type="sibTrans" cxnId="{DDFBDA67-1E5A-4B6C-8EB6-9B23F09914C9}">
      <dgm:prSet/>
      <dgm:spPr/>
      <dgm:t>
        <a:bodyPr/>
        <a:lstStyle/>
        <a:p>
          <a:endParaRPr lang="en-US" sz="1050"/>
        </a:p>
      </dgm:t>
    </dgm:pt>
    <dgm:pt modelId="{53ED1060-B6C1-41CB-BFBA-3ECDA2E3AC83}">
      <dgm:prSet custT="1"/>
      <dgm:spPr/>
      <dgm:t>
        <a:bodyPr/>
        <a:lstStyle/>
        <a:p>
          <a:r>
            <a:rPr lang="en-US" sz="700" b="1" i="0">
              <a:solidFill>
                <a:schemeClr val="bg1"/>
              </a:solidFill>
              <a:latin typeface="Figtree" pitchFamily="2" charset="0"/>
            </a:rPr>
            <a:t>Intervention 5: </a:t>
          </a:r>
          <a:r>
            <a:rPr lang="en-US" sz="700" b="0" i="0">
              <a:solidFill>
                <a:schemeClr val="bg1"/>
              </a:solidFill>
              <a:latin typeface="Figtree" pitchFamily="2" charset="0"/>
            </a:rPr>
            <a:t>Develop and promote workforce development, training, and educational opportunities for current and aspiring behavioral health professionals.​</a:t>
          </a:r>
          <a:endParaRPr lang="en-US" sz="700">
            <a:solidFill>
              <a:schemeClr val="bg1"/>
            </a:solidFill>
            <a:latin typeface="Figtree" pitchFamily="2" charset="0"/>
          </a:endParaRPr>
        </a:p>
      </dgm:t>
    </dgm:pt>
    <dgm:pt modelId="{ED7A2B5A-0928-4F57-80B8-260019669D2F}" type="parTrans" cxnId="{0D4D3ACC-ED3E-489D-A8EB-CFE9632DBB68}">
      <dgm:prSet/>
      <dgm:spPr/>
      <dgm:t>
        <a:bodyPr/>
        <a:lstStyle/>
        <a:p>
          <a:endParaRPr lang="en-US" sz="1050"/>
        </a:p>
      </dgm:t>
    </dgm:pt>
    <dgm:pt modelId="{786E33A7-97A0-43EE-B963-A69F75277138}" type="sibTrans" cxnId="{0D4D3ACC-ED3E-489D-A8EB-CFE9632DBB68}">
      <dgm:prSet/>
      <dgm:spPr/>
      <dgm:t>
        <a:bodyPr/>
        <a:lstStyle/>
        <a:p>
          <a:endParaRPr lang="en-US" sz="1050"/>
        </a:p>
      </dgm:t>
    </dgm:pt>
    <dgm:pt modelId="{A6E46C23-5107-42B9-9797-449BE609A917}">
      <dgm:prSet custT="1"/>
      <dgm:spPr/>
      <dgm:t>
        <a:bodyPr/>
        <a:lstStyle/>
        <a:p>
          <a:r>
            <a:rPr lang="en-US" sz="700" b="0" i="0">
              <a:solidFill>
                <a:srgbClr val="005B7B"/>
              </a:solidFill>
              <a:latin typeface="Figtree" pitchFamily="2" charset="0"/>
            </a:rPr>
            <a:t>Solicit provider feedback on desired training topics and host at least one prioritized training topic each quarter in 2025, through the Behavioral Health Subcommittee.​</a:t>
          </a:r>
          <a:endParaRPr lang="en-US" sz="700">
            <a:solidFill>
              <a:srgbClr val="005B7B"/>
            </a:solidFill>
            <a:latin typeface="Figtree" pitchFamily="2" charset="0"/>
          </a:endParaRPr>
        </a:p>
      </dgm:t>
    </dgm:pt>
    <dgm:pt modelId="{E68A3529-F7F7-4E08-85B4-875AE7960085}" type="parTrans" cxnId="{7C521AB3-A1CB-442E-8784-7799939C806A}">
      <dgm:prSet/>
      <dgm:spPr/>
      <dgm:t>
        <a:bodyPr/>
        <a:lstStyle/>
        <a:p>
          <a:endParaRPr lang="en-US" sz="1050"/>
        </a:p>
      </dgm:t>
    </dgm:pt>
    <dgm:pt modelId="{D63ECD34-7552-4E22-AD6D-B7D1358341BC}" type="sibTrans" cxnId="{7C521AB3-A1CB-442E-8784-7799939C806A}">
      <dgm:prSet/>
      <dgm:spPr/>
      <dgm:t>
        <a:bodyPr/>
        <a:lstStyle/>
        <a:p>
          <a:endParaRPr lang="en-US" sz="1050"/>
        </a:p>
      </dgm:t>
    </dgm:pt>
    <dgm:pt modelId="{34FC5831-ABD1-4816-A924-2FBB4E5C4A52}">
      <dgm:prSet custT="1"/>
      <dgm:spPr/>
      <dgm:t>
        <a:bodyPr/>
        <a:lstStyle/>
        <a:p>
          <a:r>
            <a:rPr lang="en-US" sz="700" b="0" i="0">
              <a:solidFill>
                <a:srgbClr val="005B7B"/>
              </a:solidFill>
              <a:latin typeface="Figtree" pitchFamily="2" charset="0"/>
            </a:rPr>
            <a:t>Enhance provider directory information to begin publishing information on contracted providers available to provide/offer clinical supervision to associate-level behavioral health clinicians​</a:t>
          </a:r>
          <a:endParaRPr lang="en-US" sz="700">
            <a:solidFill>
              <a:srgbClr val="005B7B"/>
            </a:solidFill>
            <a:latin typeface="Figtree" pitchFamily="2" charset="0"/>
          </a:endParaRPr>
        </a:p>
      </dgm:t>
    </dgm:pt>
    <dgm:pt modelId="{55AB58A0-5780-4A05-A146-17FDAC62DE57}" type="parTrans" cxnId="{078E2D47-C095-4DDD-A0ED-98B310358FF1}">
      <dgm:prSet/>
      <dgm:spPr/>
      <dgm:t>
        <a:bodyPr/>
        <a:lstStyle/>
        <a:p>
          <a:endParaRPr lang="en-US" sz="1050"/>
        </a:p>
      </dgm:t>
    </dgm:pt>
    <dgm:pt modelId="{D872A6DC-7BCC-4000-B888-19B19AEF4EEA}" type="sibTrans" cxnId="{078E2D47-C095-4DDD-A0ED-98B310358FF1}">
      <dgm:prSet/>
      <dgm:spPr/>
      <dgm:t>
        <a:bodyPr/>
        <a:lstStyle/>
        <a:p>
          <a:endParaRPr lang="en-US" sz="1050"/>
        </a:p>
      </dgm:t>
    </dgm:pt>
    <dgm:pt modelId="{36F2F4F7-3FEA-4BE1-A964-26EFD05DC20B}">
      <dgm:prSet custT="1"/>
      <dgm:spPr/>
      <dgm:t>
        <a:bodyPr/>
        <a:lstStyle/>
        <a:p>
          <a:r>
            <a:rPr lang="en-US" sz="700" b="0" i="0">
              <a:solidFill>
                <a:srgbClr val="005B7B"/>
              </a:solidFill>
              <a:latin typeface="Figtree" pitchFamily="2" charset="0"/>
            </a:rPr>
            <a:t>Provide at least two trainings on Motivational Interviewing in 2025 through partnership with Douglas Public Health Network​</a:t>
          </a:r>
          <a:endParaRPr lang="en-US" sz="700">
            <a:solidFill>
              <a:srgbClr val="005B7B"/>
            </a:solidFill>
            <a:latin typeface="Figtree" pitchFamily="2" charset="0"/>
          </a:endParaRPr>
        </a:p>
      </dgm:t>
    </dgm:pt>
    <dgm:pt modelId="{D4F158FF-44CD-46EF-81D6-D67A6C6ED441}" type="parTrans" cxnId="{96C35253-8EEC-4698-AF56-D6F5831512E7}">
      <dgm:prSet/>
      <dgm:spPr/>
      <dgm:t>
        <a:bodyPr/>
        <a:lstStyle/>
        <a:p>
          <a:endParaRPr lang="en-US" sz="1050"/>
        </a:p>
      </dgm:t>
    </dgm:pt>
    <dgm:pt modelId="{143BAAE3-3BA1-4FEE-84B3-53DDD686BFA9}" type="sibTrans" cxnId="{96C35253-8EEC-4698-AF56-D6F5831512E7}">
      <dgm:prSet/>
      <dgm:spPr/>
      <dgm:t>
        <a:bodyPr/>
        <a:lstStyle/>
        <a:p>
          <a:endParaRPr lang="en-US" sz="1050"/>
        </a:p>
      </dgm:t>
    </dgm:pt>
    <dgm:pt modelId="{8AC134C3-BFAC-4E2E-BB1B-CC6A8620E934}">
      <dgm:prSet custT="1"/>
      <dgm:spPr/>
      <dgm:t>
        <a:bodyPr/>
        <a:lstStyle/>
        <a:p>
          <a:r>
            <a:rPr lang="en-US" sz="700" b="0" i="0">
              <a:solidFill>
                <a:srgbClr val="005B7B"/>
              </a:solidFill>
              <a:latin typeface="Figtree" pitchFamily="2" charset="0"/>
            </a:rPr>
            <a:t>By the end of Q4 2025, increase provider engagement in social emotional workforce development by incentivizing participation. Track the number of providers participating in the workforce development trainings offered.</a:t>
          </a:r>
          <a:endParaRPr lang="en-US" sz="700">
            <a:solidFill>
              <a:srgbClr val="005B7B"/>
            </a:solidFill>
            <a:latin typeface="Figtree" pitchFamily="2" charset="0"/>
          </a:endParaRPr>
        </a:p>
      </dgm:t>
    </dgm:pt>
    <dgm:pt modelId="{98A9A1C3-1E6F-431C-AE3E-ADB0A7E2FE3B}" type="parTrans" cxnId="{774F0A45-21A4-4EB4-9D21-6600A7888875}">
      <dgm:prSet/>
      <dgm:spPr/>
      <dgm:t>
        <a:bodyPr/>
        <a:lstStyle/>
        <a:p>
          <a:endParaRPr lang="en-US" sz="1050"/>
        </a:p>
      </dgm:t>
    </dgm:pt>
    <dgm:pt modelId="{1F82B5DE-3CD1-4EA7-9047-A00208CFBEB6}" type="sibTrans" cxnId="{774F0A45-21A4-4EB4-9D21-6600A7888875}">
      <dgm:prSet/>
      <dgm:spPr/>
      <dgm:t>
        <a:bodyPr/>
        <a:lstStyle/>
        <a:p>
          <a:endParaRPr lang="en-US" sz="1050"/>
        </a:p>
      </dgm:t>
    </dgm:pt>
    <dgm:pt modelId="{5544700F-4914-47BF-9868-A9FF7FDA8970}" type="pres">
      <dgm:prSet presAssocID="{D313E7DE-FBE4-461E-91DC-C510E0C71113}" presName="Name0" presStyleCnt="0">
        <dgm:presLayoutVars>
          <dgm:dir/>
          <dgm:animLvl val="lvl"/>
          <dgm:resizeHandles val="exact"/>
        </dgm:presLayoutVars>
      </dgm:prSet>
      <dgm:spPr/>
    </dgm:pt>
    <dgm:pt modelId="{4ECBDCC1-6C77-4F09-B0BB-25973B9CB587}" type="pres">
      <dgm:prSet presAssocID="{0FB06FFF-4CA9-44A2-AA69-11E7715E2508}" presName="composite" presStyleCnt="0"/>
      <dgm:spPr/>
    </dgm:pt>
    <dgm:pt modelId="{07F7274D-363D-447E-94BD-B699E3C6E892}" type="pres">
      <dgm:prSet presAssocID="{0FB06FFF-4CA9-44A2-AA69-11E7715E2508}" presName="parTx" presStyleLbl="alignNode1" presStyleIdx="0" presStyleCnt="5">
        <dgm:presLayoutVars>
          <dgm:chMax val="0"/>
          <dgm:chPref val="0"/>
          <dgm:bulletEnabled val="1"/>
        </dgm:presLayoutVars>
      </dgm:prSet>
      <dgm:spPr/>
    </dgm:pt>
    <dgm:pt modelId="{73DD6495-C275-4074-B582-9AB2E81F82C8}" type="pres">
      <dgm:prSet presAssocID="{0FB06FFF-4CA9-44A2-AA69-11E7715E2508}" presName="desTx" presStyleLbl="alignAccFollowNode1" presStyleIdx="0" presStyleCnt="5">
        <dgm:presLayoutVars>
          <dgm:bulletEnabled val="1"/>
        </dgm:presLayoutVars>
      </dgm:prSet>
      <dgm:spPr/>
    </dgm:pt>
    <dgm:pt modelId="{F5559988-9DA0-4056-B9C5-E33AAE6AD070}" type="pres">
      <dgm:prSet presAssocID="{C0884D6D-D54C-426C-A816-43DE2DDD351C}" presName="space" presStyleCnt="0"/>
      <dgm:spPr/>
    </dgm:pt>
    <dgm:pt modelId="{8758F7B8-1697-4E0B-99AD-D5426A7F31C7}" type="pres">
      <dgm:prSet presAssocID="{97369B28-A5A1-421C-AA24-387944BFD2A1}" presName="composite" presStyleCnt="0"/>
      <dgm:spPr/>
    </dgm:pt>
    <dgm:pt modelId="{8631D4B7-C111-4809-864C-F5EE3537D596}" type="pres">
      <dgm:prSet presAssocID="{97369B28-A5A1-421C-AA24-387944BFD2A1}" presName="parTx" presStyleLbl="alignNode1" presStyleIdx="1" presStyleCnt="5">
        <dgm:presLayoutVars>
          <dgm:chMax val="0"/>
          <dgm:chPref val="0"/>
          <dgm:bulletEnabled val="1"/>
        </dgm:presLayoutVars>
      </dgm:prSet>
      <dgm:spPr/>
    </dgm:pt>
    <dgm:pt modelId="{993F3140-E5AD-40B1-8907-C29051DE432E}" type="pres">
      <dgm:prSet presAssocID="{97369B28-A5A1-421C-AA24-387944BFD2A1}" presName="desTx" presStyleLbl="alignAccFollowNode1" presStyleIdx="1" presStyleCnt="5">
        <dgm:presLayoutVars>
          <dgm:bulletEnabled val="1"/>
        </dgm:presLayoutVars>
      </dgm:prSet>
      <dgm:spPr/>
    </dgm:pt>
    <dgm:pt modelId="{642BBAC9-E288-4DF8-8966-BE4B95C597CA}" type="pres">
      <dgm:prSet presAssocID="{D8406E69-EA3A-465C-9485-6EFA58C74253}" presName="space" presStyleCnt="0"/>
      <dgm:spPr/>
    </dgm:pt>
    <dgm:pt modelId="{B8447E22-3ACD-450B-A380-B53F166F28EA}" type="pres">
      <dgm:prSet presAssocID="{E7F5CE34-33F6-4791-8310-130B03ECE3C5}" presName="composite" presStyleCnt="0"/>
      <dgm:spPr/>
    </dgm:pt>
    <dgm:pt modelId="{93342DBA-F081-46A9-B49A-25CB1F7A7664}" type="pres">
      <dgm:prSet presAssocID="{E7F5CE34-33F6-4791-8310-130B03ECE3C5}" presName="parTx" presStyleLbl="alignNode1" presStyleIdx="2" presStyleCnt="5">
        <dgm:presLayoutVars>
          <dgm:chMax val="0"/>
          <dgm:chPref val="0"/>
          <dgm:bulletEnabled val="1"/>
        </dgm:presLayoutVars>
      </dgm:prSet>
      <dgm:spPr/>
    </dgm:pt>
    <dgm:pt modelId="{9BAF0E4B-C1DA-4522-9795-5D3DC3E5351A}" type="pres">
      <dgm:prSet presAssocID="{E7F5CE34-33F6-4791-8310-130B03ECE3C5}" presName="desTx" presStyleLbl="alignAccFollowNode1" presStyleIdx="2" presStyleCnt="5">
        <dgm:presLayoutVars>
          <dgm:bulletEnabled val="1"/>
        </dgm:presLayoutVars>
      </dgm:prSet>
      <dgm:spPr/>
    </dgm:pt>
    <dgm:pt modelId="{9911BA1D-E899-48F6-AA54-EE33549231D6}" type="pres">
      <dgm:prSet presAssocID="{2059AC73-68CA-45B7-81EF-5AE24A5DCBE4}" presName="space" presStyleCnt="0"/>
      <dgm:spPr/>
    </dgm:pt>
    <dgm:pt modelId="{85A03437-3314-4145-8FDD-A66A9E9EBBB6}" type="pres">
      <dgm:prSet presAssocID="{BD4FD14A-9319-428B-A06C-102D0F2398FE}" presName="composite" presStyleCnt="0"/>
      <dgm:spPr/>
    </dgm:pt>
    <dgm:pt modelId="{1D1B77F4-6ABA-44EC-B0E4-7C53882CED17}" type="pres">
      <dgm:prSet presAssocID="{BD4FD14A-9319-428B-A06C-102D0F2398FE}" presName="parTx" presStyleLbl="alignNode1" presStyleIdx="3" presStyleCnt="5">
        <dgm:presLayoutVars>
          <dgm:chMax val="0"/>
          <dgm:chPref val="0"/>
          <dgm:bulletEnabled val="1"/>
        </dgm:presLayoutVars>
      </dgm:prSet>
      <dgm:spPr/>
    </dgm:pt>
    <dgm:pt modelId="{4B8DBFD8-33E0-415E-B3A7-C54CEB3CA80B}" type="pres">
      <dgm:prSet presAssocID="{BD4FD14A-9319-428B-A06C-102D0F2398FE}" presName="desTx" presStyleLbl="alignAccFollowNode1" presStyleIdx="3" presStyleCnt="5">
        <dgm:presLayoutVars>
          <dgm:bulletEnabled val="1"/>
        </dgm:presLayoutVars>
      </dgm:prSet>
      <dgm:spPr/>
    </dgm:pt>
    <dgm:pt modelId="{1F413694-9E25-4125-A16E-7B8665592991}" type="pres">
      <dgm:prSet presAssocID="{CBAC25B5-7B4A-4F64-8659-A9DB23CF0C4B}" presName="space" presStyleCnt="0"/>
      <dgm:spPr/>
    </dgm:pt>
    <dgm:pt modelId="{B61DBE0E-0DEB-404D-A1DC-9FC65303A81F}" type="pres">
      <dgm:prSet presAssocID="{53ED1060-B6C1-41CB-BFBA-3ECDA2E3AC83}" presName="composite" presStyleCnt="0"/>
      <dgm:spPr/>
    </dgm:pt>
    <dgm:pt modelId="{7BC3EFE2-F9D2-461F-9506-B3662C8BC427}" type="pres">
      <dgm:prSet presAssocID="{53ED1060-B6C1-41CB-BFBA-3ECDA2E3AC83}" presName="parTx" presStyleLbl="alignNode1" presStyleIdx="4" presStyleCnt="5">
        <dgm:presLayoutVars>
          <dgm:chMax val="0"/>
          <dgm:chPref val="0"/>
          <dgm:bulletEnabled val="1"/>
        </dgm:presLayoutVars>
      </dgm:prSet>
      <dgm:spPr/>
    </dgm:pt>
    <dgm:pt modelId="{C79BE4D5-4A47-474F-9B33-BB2BB20E9C21}" type="pres">
      <dgm:prSet presAssocID="{53ED1060-B6C1-41CB-BFBA-3ECDA2E3AC83}" presName="desTx" presStyleLbl="alignAccFollowNode1" presStyleIdx="4" presStyleCnt="5">
        <dgm:presLayoutVars>
          <dgm:bulletEnabled val="1"/>
        </dgm:presLayoutVars>
      </dgm:prSet>
      <dgm:spPr/>
    </dgm:pt>
  </dgm:ptLst>
  <dgm:cxnLst>
    <dgm:cxn modelId="{B366040F-7F19-4935-B4DD-A8AD9AA3E042}" type="presOf" srcId="{B903C26F-3C19-452F-B759-A0F7E62DF1E7}" destId="{73DD6495-C275-4074-B582-9AB2E81F82C8}" srcOrd="0" destOrd="1" presId="urn:microsoft.com/office/officeart/2005/8/layout/hList1"/>
    <dgm:cxn modelId="{F1694017-80F9-4AEE-B80D-F79A02BA0DE9}" type="presOf" srcId="{97369B28-A5A1-421C-AA24-387944BFD2A1}" destId="{8631D4B7-C111-4809-864C-F5EE3537D596}" srcOrd="0" destOrd="0" presId="urn:microsoft.com/office/officeart/2005/8/layout/hList1"/>
    <dgm:cxn modelId="{814BC717-9422-415D-BD3B-BDB212BD9697}" type="presOf" srcId="{09FD247F-60CE-412B-B9E3-9A90C5598DAE}" destId="{73DD6495-C275-4074-B582-9AB2E81F82C8}" srcOrd="0" destOrd="0" presId="urn:microsoft.com/office/officeart/2005/8/layout/hList1"/>
    <dgm:cxn modelId="{18F1681E-C32E-4850-BEBE-FEB278AE409E}" type="presOf" srcId="{FF6B2ABB-5807-4806-8791-EC913A002C2F}" destId="{4B8DBFD8-33E0-415E-B3A7-C54CEB3CA80B}" srcOrd="0" destOrd="3" presId="urn:microsoft.com/office/officeart/2005/8/layout/hList1"/>
    <dgm:cxn modelId="{CABBC621-CEF6-4B23-951A-54A39C9E42EF}" type="presOf" srcId="{DB7986A8-B1A8-4323-845A-EC53285F2AED}" destId="{9BAF0E4B-C1DA-4522-9795-5D3DC3E5351A}" srcOrd="0" destOrd="0" presId="urn:microsoft.com/office/officeart/2005/8/layout/hList1"/>
    <dgm:cxn modelId="{67B1AA24-7AC2-457B-B25C-0D389FE02F26}" srcId="{97369B28-A5A1-421C-AA24-387944BFD2A1}" destId="{BFF9EADA-2ADF-4C0B-925F-439970FE97FD}" srcOrd="0" destOrd="0" parTransId="{6B53B219-66F4-4185-BCAE-14735BE8BA81}" sibTransId="{424DA18E-797A-4FAD-8886-68AD404EFCFC}"/>
    <dgm:cxn modelId="{1F73332A-29D2-4D43-AE5E-9BBB96EE0534}" srcId="{D313E7DE-FBE4-461E-91DC-C510E0C71113}" destId="{97369B28-A5A1-421C-AA24-387944BFD2A1}" srcOrd="1" destOrd="0" parTransId="{44579209-EA32-44A6-825C-B9649E2BA108}" sibTransId="{D8406E69-EA3A-465C-9485-6EFA58C74253}"/>
    <dgm:cxn modelId="{CF7AB62C-0143-4F6C-A3F2-2907C5F5C8B8}" type="presOf" srcId="{BFF9EADA-2ADF-4C0B-925F-439970FE97FD}" destId="{993F3140-E5AD-40B1-8907-C29051DE432E}" srcOrd="0" destOrd="0" presId="urn:microsoft.com/office/officeart/2005/8/layout/hList1"/>
    <dgm:cxn modelId="{58810C31-CE80-4DFA-B408-9319AC022FFE}" srcId="{BD4FD14A-9319-428B-A06C-102D0F2398FE}" destId="{635EB88A-0022-472C-8CAE-A617E6CF2E1F}" srcOrd="2" destOrd="0" parTransId="{7793B831-29D0-428D-9BDF-95A64A7F87E2}" sibTransId="{59865A06-A30E-42DE-B50F-650C6A753B68}"/>
    <dgm:cxn modelId="{CC947632-FF5C-478E-8333-11C1C7AFBD49}" type="presOf" srcId="{B1107BED-E748-4031-B6AE-AE43CDEAF43B}" destId="{9BAF0E4B-C1DA-4522-9795-5D3DC3E5351A}" srcOrd="0" destOrd="2" presId="urn:microsoft.com/office/officeart/2005/8/layout/hList1"/>
    <dgm:cxn modelId="{DECDBF35-5B02-4864-A36A-026FB5E4A09B}" type="presOf" srcId="{635EB88A-0022-472C-8CAE-A617E6CF2E1F}" destId="{4B8DBFD8-33E0-415E-B3A7-C54CEB3CA80B}" srcOrd="0" destOrd="2" presId="urn:microsoft.com/office/officeart/2005/8/layout/hList1"/>
    <dgm:cxn modelId="{27C5AB36-2F6D-4949-A078-75AE5CEDAE78}" srcId="{E7F5CE34-33F6-4791-8310-130B03ECE3C5}" destId="{B1107BED-E748-4031-B6AE-AE43CDEAF43B}" srcOrd="2" destOrd="0" parTransId="{C6F1BD48-87AE-42BD-9184-69FB76715A56}" sibTransId="{2792238F-524A-46DD-9CBA-34A202885AC6}"/>
    <dgm:cxn modelId="{8F991760-CBA4-407E-8B43-7B12FF12FDDA}" type="presOf" srcId="{53ED1060-B6C1-41CB-BFBA-3ECDA2E3AC83}" destId="{7BC3EFE2-F9D2-461F-9506-B3662C8BC427}" srcOrd="0" destOrd="0" presId="urn:microsoft.com/office/officeart/2005/8/layout/hList1"/>
    <dgm:cxn modelId="{9ED74F60-AFA9-4A15-AF0F-D4FE1E90F265}" type="presOf" srcId="{6ABDFA03-8583-4C84-9E38-F1599BCB1337}" destId="{9BAF0E4B-C1DA-4522-9795-5D3DC3E5351A}" srcOrd="0" destOrd="1" presId="urn:microsoft.com/office/officeart/2005/8/layout/hList1"/>
    <dgm:cxn modelId="{294F1961-B5C4-4791-B78B-A59B637493BA}" srcId="{D313E7DE-FBE4-461E-91DC-C510E0C71113}" destId="{0FB06FFF-4CA9-44A2-AA69-11E7715E2508}" srcOrd="0" destOrd="0" parTransId="{C1D026B0-5F56-4AAD-9E92-4B188CF696C2}" sibTransId="{C0884D6D-D54C-426C-A816-43DE2DDD351C}"/>
    <dgm:cxn modelId="{9953C841-8603-46EE-9DEC-C91505422486}" srcId="{D313E7DE-FBE4-461E-91DC-C510E0C71113}" destId="{BD4FD14A-9319-428B-A06C-102D0F2398FE}" srcOrd="3" destOrd="0" parTransId="{625E91EE-5866-464B-AF69-191A27BDD0A5}" sibTransId="{CBAC25B5-7B4A-4F64-8659-A9DB23CF0C4B}"/>
    <dgm:cxn modelId="{774F0A45-21A4-4EB4-9D21-6600A7888875}" srcId="{53ED1060-B6C1-41CB-BFBA-3ECDA2E3AC83}" destId="{8AC134C3-BFAC-4E2E-BB1B-CC6A8620E934}" srcOrd="3" destOrd="0" parTransId="{98A9A1C3-1E6F-431C-AE3E-ADB0A7E2FE3B}" sibTransId="{1F82B5DE-3CD1-4EA7-9047-A00208CFBEB6}"/>
    <dgm:cxn modelId="{E75B1167-87D9-4A82-931B-2A1776E45B3A}" type="presOf" srcId="{BD4FD14A-9319-428B-A06C-102D0F2398FE}" destId="{1D1B77F4-6ABA-44EC-B0E4-7C53882CED17}" srcOrd="0" destOrd="0" presId="urn:microsoft.com/office/officeart/2005/8/layout/hList1"/>
    <dgm:cxn modelId="{078E2D47-C095-4DDD-A0ED-98B310358FF1}" srcId="{53ED1060-B6C1-41CB-BFBA-3ECDA2E3AC83}" destId="{34FC5831-ABD1-4816-A924-2FBB4E5C4A52}" srcOrd="1" destOrd="0" parTransId="{55AB58A0-5780-4A05-A146-17FDAC62DE57}" sibTransId="{D872A6DC-7BCC-4000-B888-19B19AEF4EEA}"/>
    <dgm:cxn modelId="{0A498C67-B1CC-4639-ACE5-5D61AC9B2312}" srcId="{0FB06FFF-4CA9-44A2-AA69-11E7715E2508}" destId="{B903C26F-3C19-452F-B759-A0F7E62DF1E7}" srcOrd="1" destOrd="0" parTransId="{A42EAAFE-03B9-4660-A8BA-5AC5E9E43BDA}" sibTransId="{6DD5226C-C52A-4BFD-BDCC-9D2135DE58E1}"/>
    <dgm:cxn modelId="{DDFBDA67-1E5A-4B6C-8EB6-9B23F09914C9}" srcId="{BD4FD14A-9319-428B-A06C-102D0F2398FE}" destId="{FF6B2ABB-5807-4806-8791-EC913A002C2F}" srcOrd="3" destOrd="0" parTransId="{8E3FE5B1-D0AF-4E72-9BC8-53D9F8DB2B1D}" sibTransId="{243AFA5A-B45A-4568-837F-4EC6318A3932}"/>
    <dgm:cxn modelId="{7ABD106C-F52D-45A4-B5EC-1819C0F7714E}" srcId="{E7F5CE34-33F6-4791-8310-130B03ECE3C5}" destId="{6ABDFA03-8583-4C84-9E38-F1599BCB1337}" srcOrd="1" destOrd="0" parTransId="{82DCB355-BE2F-44AF-A26A-4CBB9725BB5F}" sibTransId="{B1611D3F-A72C-448D-8D3A-8F3AA1F173D4}"/>
    <dgm:cxn modelId="{159D824D-2F5A-47C9-A003-67A1C867E278}" type="presOf" srcId="{46AA4D87-A983-457B-B1EB-C8F7B4AB59A2}" destId="{4B8DBFD8-33E0-415E-B3A7-C54CEB3CA80B}" srcOrd="0" destOrd="0" presId="urn:microsoft.com/office/officeart/2005/8/layout/hList1"/>
    <dgm:cxn modelId="{02374F6E-5FA0-45AB-B51C-805439276C3B}" type="presOf" srcId="{CD19CAA0-CC41-4C3A-ACF2-A8DF10E92C6B}" destId="{73DD6495-C275-4074-B582-9AB2E81F82C8}" srcOrd="0" destOrd="2" presId="urn:microsoft.com/office/officeart/2005/8/layout/hList1"/>
    <dgm:cxn modelId="{B05AF850-1564-4405-BB18-FE65080D0EE7}" srcId="{BD4FD14A-9319-428B-A06C-102D0F2398FE}" destId="{46AA4D87-A983-457B-B1EB-C8F7B4AB59A2}" srcOrd="0" destOrd="0" parTransId="{D8710111-A7B7-4A0C-9A57-6813C885E7ED}" sibTransId="{F817B63F-9BF5-4390-A441-880EA768D7FA}"/>
    <dgm:cxn modelId="{96C35253-8EEC-4698-AF56-D6F5831512E7}" srcId="{53ED1060-B6C1-41CB-BFBA-3ECDA2E3AC83}" destId="{36F2F4F7-3FEA-4BE1-A964-26EFD05DC20B}" srcOrd="2" destOrd="0" parTransId="{D4F158FF-44CD-46EF-81D6-D67A6C6ED441}" sibTransId="{143BAAE3-3BA1-4FEE-84B3-53DDD686BFA9}"/>
    <dgm:cxn modelId="{36984D54-DDA2-4755-912F-18E82C29B6E2}" srcId="{97369B28-A5A1-421C-AA24-387944BFD2A1}" destId="{2E6A0E46-87FE-4B92-9EEF-9ED750076172}" srcOrd="1" destOrd="0" parTransId="{6E2A8CC1-BB65-45DF-BF74-1E051942923C}" sibTransId="{695E4AEF-8764-4B9D-A326-C59571C53ADC}"/>
    <dgm:cxn modelId="{DFD8BF76-5539-4095-9DEC-6590F8F3D79F}" srcId="{E7F5CE34-33F6-4791-8310-130B03ECE3C5}" destId="{DB7986A8-B1A8-4323-845A-EC53285F2AED}" srcOrd="0" destOrd="0" parTransId="{7057F25C-CB99-433B-B436-164300104E8E}" sibTransId="{476D2DDE-815C-47BF-91E5-BCBE6A784AE3}"/>
    <dgm:cxn modelId="{F7D8D45A-D6FF-4371-814A-6800B1CF9E56}" srcId="{0FB06FFF-4CA9-44A2-AA69-11E7715E2508}" destId="{CD19CAA0-CC41-4C3A-ACF2-A8DF10E92C6B}" srcOrd="2" destOrd="0" parTransId="{3BEA9985-FAFA-4B79-A122-E87A41F5F6CE}" sibTransId="{723DCB26-7E70-46FE-80AA-C694699D08CC}"/>
    <dgm:cxn modelId="{FE1B7C86-38BF-4C2E-96B1-E8FECE61F41A}" type="presOf" srcId="{8AC134C3-BFAC-4E2E-BB1B-CC6A8620E934}" destId="{C79BE4D5-4A47-474F-9B33-BB2BB20E9C21}" srcOrd="0" destOrd="3" presId="urn:microsoft.com/office/officeart/2005/8/layout/hList1"/>
    <dgm:cxn modelId="{F3B78F9A-7FC0-4EEF-93F8-9329FDDDE902}" type="presOf" srcId="{E7F5CE34-33F6-4791-8310-130B03ECE3C5}" destId="{93342DBA-F081-46A9-B49A-25CB1F7A7664}" srcOrd="0" destOrd="0" presId="urn:microsoft.com/office/officeart/2005/8/layout/hList1"/>
    <dgm:cxn modelId="{4CEAFFA7-752F-475D-B358-DEFE7E672034}" srcId="{0FB06FFF-4CA9-44A2-AA69-11E7715E2508}" destId="{09FD247F-60CE-412B-B9E3-9A90C5598DAE}" srcOrd="0" destOrd="0" parTransId="{39F4E030-C751-4B69-BEC3-F2394A0FCFCB}" sibTransId="{73D8BDCE-DEF3-4BDA-90F8-7A6A4E33AC93}"/>
    <dgm:cxn modelId="{9AFD61B1-DAED-45FB-B61C-943D27129E97}" type="presOf" srcId="{0FB06FFF-4CA9-44A2-AA69-11E7715E2508}" destId="{07F7274D-363D-447E-94BD-B699E3C6E892}" srcOrd="0" destOrd="0" presId="urn:microsoft.com/office/officeart/2005/8/layout/hList1"/>
    <dgm:cxn modelId="{9320E7B1-EECF-430F-AA45-E8944DCA672C}" type="presOf" srcId="{36F2F4F7-3FEA-4BE1-A964-26EFD05DC20B}" destId="{C79BE4D5-4A47-474F-9B33-BB2BB20E9C21}" srcOrd="0" destOrd="2" presId="urn:microsoft.com/office/officeart/2005/8/layout/hList1"/>
    <dgm:cxn modelId="{7C521AB3-A1CB-442E-8784-7799939C806A}" srcId="{53ED1060-B6C1-41CB-BFBA-3ECDA2E3AC83}" destId="{A6E46C23-5107-42B9-9797-449BE609A917}" srcOrd="0" destOrd="0" parTransId="{E68A3529-F7F7-4E08-85B4-875AE7960085}" sibTransId="{D63ECD34-7552-4E22-AD6D-B7D1358341BC}"/>
    <dgm:cxn modelId="{B4996FBD-170A-4CCB-8EC9-13DA81B103D8}" type="presOf" srcId="{D313E7DE-FBE4-461E-91DC-C510E0C71113}" destId="{5544700F-4914-47BF-9868-A9FF7FDA8970}" srcOrd="0" destOrd="0" presId="urn:microsoft.com/office/officeart/2005/8/layout/hList1"/>
    <dgm:cxn modelId="{3FC3D5C5-ECB2-428A-81D2-53099A130D4D}" type="presOf" srcId="{34FC5831-ABD1-4816-A924-2FBB4E5C4A52}" destId="{C79BE4D5-4A47-474F-9B33-BB2BB20E9C21}" srcOrd="0" destOrd="1" presId="urn:microsoft.com/office/officeart/2005/8/layout/hList1"/>
    <dgm:cxn modelId="{0D4D3ACC-ED3E-489D-A8EB-CFE9632DBB68}" srcId="{D313E7DE-FBE4-461E-91DC-C510E0C71113}" destId="{53ED1060-B6C1-41CB-BFBA-3ECDA2E3AC83}" srcOrd="4" destOrd="0" parTransId="{ED7A2B5A-0928-4F57-80B8-260019669D2F}" sibTransId="{786E33A7-97A0-43EE-B963-A69F75277138}"/>
    <dgm:cxn modelId="{F2E61BDA-1EF8-447C-BF94-4EE5A27CAC77}" type="presOf" srcId="{2E6A0E46-87FE-4B92-9EEF-9ED750076172}" destId="{993F3140-E5AD-40B1-8907-C29051DE432E}" srcOrd="0" destOrd="1" presId="urn:microsoft.com/office/officeart/2005/8/layout/hList1"/>
    <dgm:cxn modelId="{9FEAB9DE-3EF7-4E06-8B0D-923315126B37}" srcId="{D313E7DE-FBE4-461E-91DC-C510E0C71113}" destId="{E7F5CE34-33F6-4791-8310-130B03ECE3C5}" srcOrd="2" destOrd="0" parTransId="{49738EE3-8A3A-49DD-9EA5-3ACCA4B1B0E8}" sibTransId="{2059AC73-68CA-45B7-81EF-5AE24A5DCBE4}"/>
    <dgm:cxn modelId="{6BF18DE4-A441-46F0-A23B-39DA2ADD5AA8}" type="presOf" srcId="{A6E46C23-5107-42B9-9797-449BE609A917}" destId="{C79BE4D5-4A47-474F-9B33-BB2BB20E9C21}" srcOrd="0" destOrd="0" presId="urn:microsoft.com/office/officeart/2005/8/layout/hList1"/>
    <dgm:cxn modelId="{B22A9FEF-CCA1-4928-A9E1-0DFE8D220B9C}" type="presOf" srcId="{673B241F-A521-4EF1-898C-72171A034739}" destId="{4B8DBFD8-33E0-415E-B3A7-C54CEB3CA80B}" srcOrd="0" destOrd="1" presId="urn:microsoft.com/office/officeart/2005/8/layout/hList1"/>
    <dgm:cxn modelId="{7BE306F6-8426-4F67-9407-F9569BB065FF}" srcId="{BD4FD14A-9319-428B-A06C-102D0F2398FE}" destId="{673B241F-A521-4EF1-898C-72171A034739}" srcOrd="1" destOrd="0" parTransId="{1FAE2750-6124-4930-8FB6-EE3BDC54C002}" sibTransId="{507FA8DA-D4B7-4BFB-B291-F5EB9013149A}"/>
    <dgm:cxn modelId="{B170D9D7-7E7D-4746-BBB2-46FFBD57C767}" type="presParOf" srcId="{5544700F-4914-47BF-9868-A9FF7FDA8970}" destId="{4ECBDCC1-6C77-4F09-B0BB-25973B9CB587}" srcOrd="0" destOrd="0" presId="urn:microsoft.com/office/officeart/2005/8/layout/hList1"/>
    <dgm:cxn modelId="{AB210A79-947F-42D5-AB5E-5F77760D4680}" type="presParOf" srcId="{4ECBDCC1-6C77-4F09-B0BB-25973B9CB587}" destId="{07F7274D-363D-447E-94BD-B699E3C6E892}" srcOrd="0" destOrd="0" presId="urn:microsoft.com/office/officeart/2005/8/layout/hList1"/>
    <dgm:cxn modelId="{FFBD9110-DBF5-4357-ADC2-DF7BABAB98EE}" type="presParOf" srcId="{4ECBDCC1-6C77-4F09-B0BB-25973B9CB587}" destId="{73DD6495-C275-4074-B582-9AB2E81F82C8}" srcOrd="1" destOrd="0" presId="urn:microsoft.com/office/officeart/2005/8/layout/hList1"/>
    <dgm:cxn modelId="{391A8C08-31CA-414A-8B5D-56E50B90FBB0}" type="presParOf" srcId="{5544700F-4914-47BF-9868-A9FF7FDA8970}" destId="{F5559988-9DA0-4056-B9C5-E33AAE6AD070}" srcOrd="1" destOrd="0" presId="urn:microsoft.com/office/officeart/2005/8/layout/hList1"/>
    <dgm:cxn modelId="{B3320E7F-976A-4D4D-BF5C-9ADDF95C979A}" type="presParOf" srcId="{5544700F-4914-47BF-9868-A9FF7FDA8970}" destId="{8758F7B8-1697-4E0B-99AD-D5426A7F31C7}" srcOrd="2" destOrd="0" presId="urn:microsoft.com/office/officeart/2005/8/layout/hList1"/>
    <dgm:cxn modelId="{F6D1AD8A-BB11-46D9-9C0B-1836E4F055EF}" type="presParOf" srcId="{8758F7B8-1697-4E0B-99AD-D5426A7F31C7}" destId="{8631D4B7-C111-4809-864C-F5EE3537D596}" srcOrd="0" destOrd="0" presId="urn:microsoft.com/office/officeart/2005/8/layout/hList1"/>
    <dgm:cxn modelId="{136CF538-0C91-4EF8-B7AD-80A7436A53D2}" type="presParOf" srcId="{8758F7B8-1697-4E0B-99AD-D5426A7F31C7}" destId="{993F3140-E5AD-40B1-8907-C29051DE432E}" srcOrd="1" destOrd="0" presId="urn:microsoft.com/office/officeart/2005/8/layout/hList1"/>
    <dgm:cxn modelId="{7B8A0594-7415-4227-9853-423ECEA9E886}" type="presParOf" srcId="{5544700F-4914-47BF-9868-A9FF7FDA8970}" destId="{642BBAC9-E288-4DF8-8966-BE4B95C597CA}" srcOrd="3" destOrd="0" presId="urn:microsoft.com/office/officeart/2005/8/layout/hList1"/>
    <dgm:cxn modelId="{38CD5825-C63F-4489-963A-408C067C04CB}" type="presParOf" srcId="{5544700F-4914-47BF-9868-A9FF7FDA8970}" destId="{B8447E22-3ACD-450B-A380-B53F166F28EA}" srcOrd="4" destOrd="0" presId="urn:microsoft.com/office/officeart/2005/8/layout/hList1"/>
    <dgm:cxn modelId="{05212980-4AF7-421B-963E-C87DA101A6F6}" type="presParOf" srcId="{B8447E22-3ACD-450B-A380-B53F166F28EA}" destId="{93342DBA-F081-46A9-B49A-25CB1F7A7664}" srcOrd="0" destOrd="0" presId="urn:microsoft.com/office/officeart/2005/8/layout/hList1"/>
    <dgm:cxn modelId="{F14650E8-04E6-4D60-B0D4-5D9D12E0C2CB}" type="presParOf" srcId="{B8447E22-3ACD-450B-A380-B53F166F28EA}" destId="{9BAF0E4B-C1DA-4522-9795-5D3DC3E5351A}" srcOrd="1" destOrd="0" presId="urn:microsoft.com/office/officeart/2005/8/layout/hList1"/>
    <dgm:cxn modelId="{724DF8E3-1E79-410B-9E66-708731DE34CD}" type="presParOf" srcId="{5544700F-4914-47BF-9868-A9FF7FDA8970}" destId="{9911BA1D-E899-48F6-AA54-EE33549231D6}" srcOrd="5" destOrd="0" presId="urn:microsoft.com/office/officeart/2005/8/layout/hList1"/>
    <dgm:cxn modelId="{B11F653E-8DD9-4800-BABE-4427B4EEB559}" type="presParOf" srcId="{5544700F-4914-47BF-9868-A9FF7FDA8970}" destId="{85A03437-3314-4145-8FDD-A66A9E9EBBB6}" srcOrd="6" destOrd="0" presId="urn:microsoft.com/office/officeart/2005/8/layout/hList1"/>
    <dgm:cxn modelId="{E99393DD-876B-4F13-B81F-8724A149BCE6}" type="presParOf" srcId="{85A03437-3314-4145-8FDD-A66A9E9EBBB6}" destId="{1D1B77F4-6ABA-44EC-B0E4-7C53882CED17}" srcOrd="0" destOrd="0" presId="urn:microsoft.com/office/officeart/2005/8/layout/hList1"/>
    <dgm:cxn modelId="{CFBB21CF-A308-45DB-8F9B-ED0C0C989FD7}" type="presParOf" srcId="{85A03437-3314-4145-8FDD-A66A9E9EBBB6}" destId="{4B8DBFD8-33E0-415E-B3A7-C54CEB3CA80B}" srcOrd="1" destOrd="0" presId="urn:microsoft.com/office/officeart/2005/8/layout/hList1"/>
    <dgm:cxn modelId="{0EBBFFAA-C544-4327-9863-40D7A651C2E9}" type="presParOf" srcId="{5544700F-4914-47BF-9868-A9FF7FDA8970}" destId="{1F413694-9E25-4125-A16E-7B8665592991}" srcOrd="7" destOrd="0" presId="urn:microsoft.com/office/officeart/2005/8/layout/hList1"/>
    <dgm:cxn modelId="{117DD959-DAEE-4C69-A2B7-31728702EE0A}" type="presParOf" srcId="{5544700F-4914-47BF-9868-A9FF7FDA8970}" destId="{B61DBE0E-0DEB-404D-A1DC-9FC65303A81F}" srcOrd="8" destOrd="0" presId="urn:microsoft.com/office/officeart/2005/8/layout/hList1"/>
    <dgm:cxn modelId="{02FA0363-A652-4301-A2EB-E3CA87459528}" type="presParOf" srcId="{B61DBE0E-0DEB-404D-A1DC-9FC65303A81F}" destId="{7BC3EFE2-F9D2-461F-9506-B3662C8BC427}" srcOrd="0" destOrd="0" presId="urn:microsoft.com/office/officeart/2005/8/layout/hList1"/>
    <dgm:cxn modelId="{CFD7AA66-CC8F-4261-8E38-C3D0CB7012E2}" type="presParOf" srcId="{B61DBE0E-0DEB-404D-A1DC-9FC65303A81F}" destId="{C79BE4D5-4A47-474F-9B33-BB2BB20E9C21}"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6E5BAFA4-C064-48C2-B10F-DE6D112FFD8E}" type="doc">
      <dgm:prSet loTypeId="urn:microsoft.com/office/officeart/2005/8/layout/hList7" loCatId="list" qsTypeId="urn:microsoft.com/office/officeart/2005/8/quickstyle/simple1" qsCatId="simple" csTypeId="urn:microsoft.com/office/officeart/2005/8/colors/accent0_3" csCatId="mainScheme" phldr="1"/>
      <dgm:spPr/>
      <dgm:t>
        <a:bodyPr/>
        <a:lstStyle/>
        <a:p>
          <a:endParaRPr lang="en-US"/>
        </a:p>
      </dgm:t>
    </dgm:pt>
    <dgm:pt modelId="{55BB2A7A-C2D7-4D78-8C68-6C5312699D05}">
      <dgm:prSet phldrT="[Text]" custT="1"/>
      <dgm:spPr/>
      <dgm:t>
        <a:bodyPr/>
        <a:lstStyle/>
        <a:p>
          <a:pPr>
            <a:buFont typeface="Arial" panose="020B0604020202020204" pitchFamily="34" charset="0"/>
            <a:buChar char="•"/>
          </a:pPr>
          <a:r>
            <a:rPr lang="en-US" sz="1200" b="1" i="0" u="none">
              <a:latin typeface="Figtree" pitchFamily="2" charset="0"/>
            </a:rPr>
            <a:t>Intervention 1: </a:t>
          </a:r>
          <a:r>
            <a:rPr lang="en-US" sz="1200" b="0" i="0" u="none">
              <a:latin typeface="Figtree" pitchFamily="2" charset="0"/>
            </a:rPr>
            <a:t>Strategic involvement with community partners, focusing on housing capacity developments </a:t>
          </a:r>
          <a:r>
            <a:rPr lang="en-US" sz="1200" b="0" i="0">
              <a:latin typeface="Figtree" pitchFamily="2" charset="0"/>
            </a:rPr>
            <a:t>​</a:t>
          </a:r>
          <a:endParaRPr lang="en-US" sz="1200" b="0">
            <a:latin typeface="Figtree" pitchFamily="2" charset="0"/>
          </a:endParaRPr>
        </a:p>
      </dgm:t>
    </dgm:pt>
    <dgm:pt modelId="{2585D4F3-C6D7-4F6D-934D-6C90758EC3A9}" type="parTrans" cxnId="{510ECE90-45AD-4986-8C63-E473357DB21A}">
      <dgm:prSet/>
      <dgm:spPr/>
      <dgm:t>
        <a:bodyPr/>
        <a:lstStyle/>
        <a:p>
          <a:endParaRPr lang="en-US"/>
        </a:p>
      </dgm:t>
    </dgm:pt>
    <dgm:pt modelId="{7448AAF9-9EAA-4FAE-8EF3-BD871DFD2D96}" type="sibTrans" cxnId="{510ECE90-45AD-4986-8C63-E473357DB21A}">
      <dgm:prSet/>
      <dgm:spPr/>
      <dgm:t>
        <a:bodyPr/>
        <a:lstStyle/>
        <a:p>
          <a:endParaRPr lang="en-US"/>
        </a:p>
      </dgm:t>
    </dgm:pt>
    <dgm:pt modelId="{13F1C9B5-E64D-48B9-9F8F-248A968D2636}">
      <dgm:prSet custT="1"/>
      <dgm:spPr/>
      <dgm:t>
        <a:bodyPr/>
        <a:lstStyle/>
        <a:p>
          <a:pPr>
            <a:buFont typeface="Arial" panose="020B0604020202020204" pitchFamily="34" charset="0"/>
            <a:buChar char="•"/>
          </a:pPr>
          <a:r>
            <a:rPr lang="en-US" sz="1200" b="1" i="0" u="none">
              <a:latin typeface="Figtree" pitchFamily="2" charset="0"/>
            </a:rPr>
            <a:t>Intervention 2: </a:t>
          </a:r>
          <a:r>
            <a:rPr lang="en-US" sz="1200" b="0" i="0" u="none">
              <a:latin typeface="Figtree" pitchFamily="2" charset="0"/>
            </a:rPr>
            <a:t>Increase investment in infrastructure development focused on housing for individuals with behavioral health needs</a:t>
          </a:r>
          <a:r>
            <a:rPr lang="en-US" sz="1200" b="0" i="0">
              <a:latin typeface="Figtree" pitchFamily="2" charset="0"/>
            </a:rPr>
            <a:t>​</a:t>
          </a:r>
        </a:p>
      </dgm:t>
    </dgm:pt>
    <dgm:pt modelId="{C5052153-5BC3-4EFA-B8D2-B85DD953463C}" type="parTrans" cxnId="{4F5DB0CE-AEB3-481A-8D93-17998F68E847}">
      <dgm:prSet/>
      <dgm:spPr/>
      <dgm:t>
        <a:bodyPr/>
        <a:lstStyle/>
        <a:p>
          <a:endParaRPr lang="en-US"/>
        </a:p>
      </dgm:t>
    </dgm:pt>
    <dgm:pt modelId="{6121ACE8-93AA-48B4-B33A-F0F4168C4DC0}" type="sibTrans" cxnId="{4F5DB0CE-AEB3-481A-8D93-17998F68E847}">
      <dgm:prSet/>
      <dgm:spPr/>
      <dgm:t>
        <a:bodyPr/>
        <a:lstStyle/>
        <a:p>
          <a:endParaRPr lang="en-US"/>
        </a:p>
      </dgm:t>
    </dgm:pt>
    <dgm:pt modelId="{213903A0-7B83-4903-869F-0016CD4FDD84}">
      <dgm:prSet custT="1"/>
      <dgm:spPr/>
      <dgm:t>
        <a:bodyPr/>
        <a:lstStyle/>
        <a:p>
          <a:pPr>
            <a:buFont typeface="Arial" panose="020B0604020202020204" pitchFamily="34" charset="0"/>
            <a:buChar char="•"/>
          </a:pPr>
          <a:r>
            <a:rPr lang="en-US" sz="1200" b="1" i="0" u="none">
              <a:latin typeface="Figtree" pitchFamily="2" charset="0"/>
            </a:rPr>
            <a:t>Intervention 3: </a:t>
          </a:r>
          <a:r>
            <a:rPr lang="en-US" sz="1200" b="0" i="0" u="none">
              <a:latin typeface="Figtree" pitchFamily="2" charset="0"/>
            </a:rPr>
            <a:t>Increase youth and family-centered housing resources</a:t>
          </a:r>
          <a:endParaRPr lang="en-US" sz="1200" b="0" i="0">
            <a:latin typeface="Figtree" pitchFamily="2" charset="0"/>
          </a:endParaRPr>
        </a:p>
      </dgm:t>
    </dgm:pt>
    <dgm:pt modelId="{CDFB27C9-D78E-4485-A535-60D42E203062}" type="parTrans" cxnId="{D5657DF7-7B57-4620-826E-8AD1027F0430}">
      <dgm:prSet/>
      <dgm:spPr/>
      <dgm:t>
        <a:bodyPr/>
        <a:lstStyle/>
        <a:p>
          <a:endParaRPr lang="en-US"/>
        </a:p>
      </dgm:t>
    </dgm:pt>
    <dgm:pt modelId="{32EB7A39-E007-4A3E-99C4-A938AB9EAE95}" type="sibTrans" cxnId="{D5657DF7-7B57-4620-826E-8AD1027F0430}">
      <dgm:prSet/>
      <dgm:spPr/>
      <dgm:t>
        <a:bodyPr/>
        <a:lstStyle/>
        <a:p>
          <a:endParaRPr lang="en-US"/>
        </a:p>
      </dgm:t>
    </dgm:pt>
    <dgm:pt modelId="{8789B214-A32E-4092-A87F-499E5AE36297}" type="pres">
      <dgm:prSet presAssocID="{6E5BAFA4-C064-48C2-B10F-DE6D112FFD8E}" presName="Name0" presStyleCnt="0">
        <dgm:presLayoutVars>
          <dgm:dir/>
          <dgm:resizeHandles val="exact"/>
        </dgm:presLayoutVars>
      </dgm:prSet>
      <dgm:spPr/>
    </dgm:pt>
    <dgm:pt modelId="{DD85B801-A82D-4250-8C6F-217851E3B048}" type="pres">
      <dgm:prSet presAssocID="{6E5BAFA4-C064-48C2-B10F-DE6D112FFD8E}" presName="fgShape" presStyleLbl="fgShp" presStyleIdx="0" presStyleCnt="1"/>
      <dgm:spPr/>
    </dgm:pt>
    <dgm:pt modelId="{D1E96335-D473-4E88-85DD-A87A4162F5A9}" type="pres">
      <dgm:prSet presAssocID="{6E5BAFA4-C064-48C2-B10F-DE6D112FFD8E}" presName="linComp" presStyleCnt="0"/>
      <dgm:spPr/>
    </dgm:pt>
    <dgm:pt modelId="{81E058AE-67F5-4A6C-BF87-D96B21819B1B}" type="pres">
      <dgm:prSet presAssocID="{55BB2A7A-C2D7-4D78-8C68-6C5312699D05}" presName="compNode" presStyleCnt="0"/>
      <dgm:spPr/>
    </dgm:pt>
    <dgm:pt modelId="{F2025185-5D91-4E98-8D12-520F6725DE13}" type="pres">
      <dgm:prSet presAssocID="{55BB2A7A-C2D7-4D78-8C68-6C5312699D05}" presName="bkgdShape" presStyleLbl="node1" presStyleIdx="0" presStyleCnt="3"/>
      <dgm:spPr/>
    </dgm:pt>
    <dgm:pt modelId="{8A50E629-4BAB-4F20-B51B-83AEE2403336}" type="pres">
      <dgm:prSet presAssocID="{55BB2A7A-C2D7-4D78-8C68-6C5312699D05}" presName="nodeTx" presStyleLbl="node1" presStyleIdx="0" presStyleCnt="3">
        <dgm:presLayoutVars>
          <dgm:bulletEnabled val="1"/>
        </dgm:presLayoutVars>
      </dgm:prSet>
      <dgm:spPr/>
    </dgm:pt>
    <dgm:pt modelId="{3832A1E7-14A1-408B-BCCA-4E9F891C3188}" type="pres">
      <dgm:prSet presAssocID="{55BB2A7A-C2D7-4D78-8C68-6C5312699D05}" presName="invisiNode" presStyleLbl="node1" presStyleIdx="0" presStyleCnt="3"/>
      <dgm:spPr/>
    </dgm:pt>
    <dgm:pt modelId="{66691EA4-2829-4C78-8CEB-F03693C631D0}" type="pres">
      <dgm:prSet presAssocID="{55BB2A7A-C2D7-4D78-8C68-6C5312699D05}" presName="imagNode"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House with solid fill"/>
        </a:ext>
      </dgm:extLst>
    </dgm:pt>
    <dgm:pt modelId="{4541C525-7B3D-44BF-97E7-5145A5A9C10D}" type="pres">
      <dgm:prSet presAssocID="{7448AAF9-9EAA-4FAE-8EF3-BD871DFD2D96}" presName="sibTrans" presStyleLbl="sibTrans2D1" presStyleIdx="0" presStyleCnt="0"/>
      <dgm:spPr/>
    </dgm:pt>
    <dgm:pt modelId="{4EE8712C-C10F-4347-89F9-12A5A9D2C1CB}" type="pres">
      <dgm:prSet presAssocID="{13F1C9B5-E64D-48B9-9F8F-248A968D2636}" presName="compNode" presStyleCnt="0"/>
      <dgm:spPr/>
    </dgm:pt>
    <dgm:pt modelId="{4F1F3D40-F7BD-4747-B446-ED5394982D4C}" type="pres">
      <dgm:prSet presAssocID="{13F1C9B5-E64D-48B9-9F8F-248A968D2636}" presName="bkgdShape" presStyleLbl="node1" presStyleIdx="1" presStyleCnt="3"/>
      <dgm:spPr/>
    </dgm:pt>
    <dgm:pt modelId="{E2CB53F0-CF95-443E-BCB3-27F4D853BBB1}" type="pres">
      <dgm:prSet presAssocID="{13F1C9B5-E64D-48B9-9F8F-248A968D2636}" presName="nodeTx" presStyleLbl="node1" presStyleIdx="1" presStyleCnt="3">
        <dgm:presLayoutVars>
          <dgm:bulletEnabled val="1"/>
        </dgm:presLayoutVars>
      </dgm:prSet>
      <dgm:spPr/>
    </dgm:pt>
    <dgm:pt modelId="{E656643D-3138-4C8F-A395-92F851759181}" type="pres">
      <dgm:prSet presAssocID="{13F1C9B5-E64D-48B9-9F8F-248A968D2636}" presName="invisiNode" presStyleLbl="node1" presStyleIdx="1" presStyleCnt="3"/>
      <dgm:spPr/>
    </dgm:pt>
    <dgm:pt modelId="{592E43ED-6203-4F10-93C0-15208F05F7AE}" type="pres">
      <dgm:prSet presAssocID="{13F1C9B5-E64D-48B9-9F8F-248A968D2636}" presName="imagNode"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dgm:spPr>
      <dgm:extLst>
        <a:ext uri="{E40237B7-FDA0-4F09-8148-C483321AD2D9}">
          <dgm14:cNvPr xmlns:dgm14="http://schemas.microsoft.com/office/drawing/2010/diagram" id="0" name="" descr="Architecture with solid fill"/>
        </a:ext>
      </dgm:extLst>
    </dgm:pt>
    <dgm:pt modelId="{71B479DD-A750-4B65-9EF8-81331C65499F}" type="pres">
      <dgm:prSet presAssocID="{6121ACE8-93AA-48B4-B33A-F0F4168C4DC0}" presName="sibTrans" presStyleLbl="sibTrans2D1" presStyleIdx="0" presStyleCnt="0"/>
      <dgm:spPr/>
    </dgm:pt>
    <dgm:pt modelId="{80BE86E1-F991-49E7-917E-C0FB9325987B}" type="pres">
      <dgm:prSet presAssocID="{213903A0-7B83-4903-869F-0016CD4FDD84}" presName="compNode" presStyleCnt="0"/>
      <dgm:spPr/>
    </dgm:pt>
    <dgm:pt modelId="{88B4A922-4A14-4C36-A117-1F54E7ECBCC2}" type="pres">
      <dgm:prSet presAssocID="{213903A0-7B83-4903-869F-0016CD4FDD84}" presName="bkgdShape" presStyleLbl="node1" presStyleIdx="2" presStyleCnt="3"/>
      <dgm:spPr/>
    </dgm:pt>
    <dgm:pt modelId="{B0923B0D-0613-4270-99A8-A97B8E973398}" type="pres">
      <dgm:prSet presAssocID="{213903A0-7B83-4903-869F-0016CD4FDD84}" presName="nodeTx" presStyleLbl="node1" presStyleIdx="2" presStyleCnt="3">
        <dgm:presLayoutVars>
          <dgm:bulletEnabled val="1"/>
        </dgm:presLayoutVars>
      </dgm:prSet>
      <dgm:spPr/>
    </dgm:pt>
    <dgm:pt modelId="{8DBEC2D0-B008-45D8-BD4B-67D69BA15138}" type="pres">
      <dgm:prSet presAssocID="{213903A0-7B83-4903-869F-0016CD4FDD84}" presName="invisiNode" presStyleLbl="node1" presStyleIdx="2" presStyleCnt="3"/>
      <dgm:spPr/>
    </dgm:pt>
    <dgm:pt modelId="{5BBC90A0-71D1-4F4C-A9EC-27F971CBF203}" type="pres">
      <dgm:prSet presAssocID="{213903A0-7B83-4903-869F-0016CD4FDD84}" presName="imagNode"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dgm:spPr>
      <dgm:extLst>
        <a:ext uri="{E40237B7-FDA0-4F09-8148-C483321AD2D9}">
          <dgm14:cNvPr xmlns:dgm14="http://schemas.microsoft.com/office/drawing/2010/diagram" id="0" name="" descr="Family with two children with solid fill"/>
        </a:ext>
      </dgm:extLst>
    </dgm:pt>
  </dgm:ptLst>
  <dgm:cxnLst>
    <dgm:cxn modelId="{28576230-656A-4CD7-82E0-E7D8902F0A18}" type="presOf" srcId="{6121ACE8-93AA-48B4-B33A-F0F4168C4DC0}" destId="{71B479DD-A750-4B65-9EF8-81331C65499F}" srcOrd="0" destOrd="0" presId="urn:microsoft.com/office/officeart/2005/8/layout/hList7"/>
    <dgm:cxn modelId="{EB1FAB41-B17D-4E9F-9462-15C1615B0AFB}" type="presOf" srcId="{55BB2A7A-C2D7-4D78-8C68-6C5312699D05}" destId="{8A50E629-4BAB-4F20-B51B-83AEE2403336}" srcOrd="1" destOrd="0" presId="urn:microsoft.com/office/officeart/2005/8/layout/hList7"/>
    <dgm:cxn modelId="{CF88FF61-BF2B-478B-9CD3-F77908E6D364}" type="presOf" srcId="{55BB2A7A-C2D7-4D78-8C68-6C5312699D05}" destId="{F2025185-5D91-4E98-8D12-520F6725DE13}" srcOrd="0" destOrd="0" presId="urn:microsoft.com/office/officeart/2005/8/layout/hList7"/>
    <dgm:cxn modelId="{88EC5A4C-972D-4134-ACD6-0E33827011C8}" type="presOf" srcId="{6E5BAFA4-C064-48C2-B10F-DE6D112FFD8E}" destId="{8789B214-A32E-4092-A87F-499E5AE36297}" srcOrd="0" destOrd="0" presId="urn:microsoft.com/office/officeart/2005/8/layout/hList7"/>
    <dgm:cxn modelId="{01A4D14C-94AE-4F8D-B077-A17FFBA5E18B}" type="presOf" srcId="{213903A0-7B83-4903-869F-0016CD4FDD84}" destId="{88B4A922-4A14-4C36-A117-1F54E7ECBCC2}" srcOrd="0" destOrd="0" presId="urn:microsoft.com/office/officeart/2005/8/layout/hList7"/>
    <dgm:cxn modelId="{52322650-E4D0-46D1-BC5E-4B3868A1A285}" type="presOf" srcId="{13F1C9B5-E64D-48B9-9F8F-248A968D2636}" destId="{E2CB53F0-CF95-443E-BCB3-27F4D853BBB1}" srcOrd="1" destOrd="0" presId="urn:microsoft.com/office/officeart/2005/8/layout/hList7"/>
    <dgm:cxn modelId="{BB16A38B-9119-411A-9246-048A80D7469D}" type="presOf" srcId="{13F1C9B5-E64D-48B9-9F8F-248A968D2636}" destId="{4F1F3D40-F7BD-4747-B446-ED5394982D4C}" srcOrd="0" destOrd="0" presId="urn:microsoft.com/office/officeart/2005/8/layout/hList7"/>
    <dgm:cxn modelId="{510ECE90-45AD-4986-8C63-E473357DB21A}" srcId="{6E5BAFA4-C064-48C2-B10F-DE6D112FFD8E}" destId="{55BB2A7A-C2D7-4D78-8C68-6C5312699D05}" srcOrd="0" destOrd="0" parTransId="{2585D4F3-C6D7-4F6D-934D-6C90758EC3A9}" sibTransId="{7448AAF9-9EAA-4FAE-8EF3-BD871DFD2D96}"/>
    <dgm:cxn modelId="{7238759F-5395-43B6-8B8F-081957D1C2FE}" type="presOf" srcId="{7448AAF9-9EAA-4FAE-8EF3-BD871DFD2D96}" destId="{4541C525-7B3D-44BF-97E7-5145A5A9C10D}" srcOrd="0" destOrd="0" presId="urn:microsoft.com/office/officeart/2005/8/layout/hList7"/>
    <dgm:cxn modelId="{B503F8CA-6C25-4CAE-81A9-AA988629B4AC}" type="presOf" srcId="{213903A0-7B83-4903-869F-0016CD4FDD84}" destId="{B0923B0D-0613-4270-99A8-A97B8E973398}" srcOrd="1" destOrd="0" presId="urn:microsoft.com/office/officeart/2005/8/layout/hList7"/>
    <dgm:cxn modelId="{4F5DB0CE-AEB3-481A-8D93-17998F68E847}" srcId="{6E5BAFA4-C064-48C2-B10F-DE6D112FFD8E}" destId="{13F1C9B5-E64D-48B9-9F8F-248A968D2636}" srcOrd="1" destOrd="0" parTransId="{C5052153-5BC3-4EFA-B8D2-B85DD953463C}" sibTransId="{6121ACE8-93AA-48B4-B33A-F0F4168C4DC0}"/>
    <dgm:cxn modelId="{D5657DF7-7B57-4620-826E-8AD1027F0430}" srcId="{6E5BAFA4-C064-48C2-B10F-DE6D112FFD8E}" destId="{213903A0-7B83-4903-869F-0016CD4FDD84}" srcOrd="2" destOrd="0" parTransId="{CDFB27C9-D78E-4485-A535-60D42E203062}" sibTransId="{32EB7A39-E007-4A3E-99C4-A938AB9EAE95}"/>
    <dgm:cxn modelId="{94D28EA3-1146-45CA-93D1-EF19C0E5F282}" type="presParOf" srcId="{8789B214-A32E-4092-A87F-499E5AE36297}" destId="{DD85B801-A82D-4250-8C6F-217851E3B048}" srcOrd="0" destOrd="0" presId="urn:microsoft.com/office/officeart/2005/8/layout/hList7"/>
    <dgm:cxn modelId="{3420A7D6-5395-4E00-888F-0111CDDCC240}" type="presParOf" srcId="{8789B214-A32E-4092-A87F-499E5AE36297}" destId="{D1E96335-D473-4E88-85DD-A87A4162F5A9}" srcOrd="1" destOrd="0" presId="urn:microsoft.com/office/officeart/2005/8/layout/hList7"/>
    <dgm:cxn modelId="{5BB5255F-0945-40F7-990B-9D2A41BFECCC}" type="presParOf" srcId="{D1E96335-D473-4E88-85DD-A87A4162F5A9}" destId="{81E058AE-67F5-4A6C-BF87-D96B21819B1B}" srcOrd="0" destOrd="0" presId="urn:microsoft.com/office/officeart/2005/8/layout/hList7"/>
    <dgm:cxn modelId="{4B5D8C77-F74F-42EF-A577-32ECE2D1BDF8}" type="presParOf" srcId="{81E058AE-67F5-4A6C-BF87-D96B21819B1B}" destId="{F2025185-5D91-4E98-8D12-520F6725DE13}" srcOrd="0" destOrd="0" presId="urn:microsoft.com/office/officeart/2005/8/layout/hList7"/>
    <dgm:cxn modelId="{9919B044-BA56-4BC4-AF8F-4DC43F3FF166}" type="presParOf" srcId="{81E058AE-67F5-4A6C-BF87-D96B21819B1B}" destId="{8A50E629-4BAB-4F20-B51B-83AEE2403336}" srcOrd="1" destOrd="0" presId="urn:microsoft.com/office/officeart/2005/8/layout/hList7"/>
    <dgm:cxn modelId="{01520810-354D-44DA-94E3-BE443872D014}" type="presParOf" srcId="{81E058AE-67F5-4A6C-BF87-D96B21819B1B}" destId="{3832A1E7-14A1-408B-BCCA-4E9F891C3188}" srcOrd="2" destOrd="0" presId="urn:microsoft.com/office/officeart/2005/8/layout/hList7"/>
    <dgm:cxn modelId="{862962D9-05F8-47A3-BBC3-40C65837844C}" type="presParOf" srcId="{81E058AE-67F5-4A6C-BF87-D96B21819B1B}" destId="{66691EA4-2829-4C78-8CEB-F03693C631D0}" srcOrd="3" destOrd="0" presId="urn:microsoft.com/office/officeart/2005/8/layout/hList7"/>
    <dgm:cxn modelId="{F451C280-6D2F-4826-83D6-16B20F08F677}" type="presParOf" srcId="{D1E96335-D473-4E88-85DD-A87A4162F5A9}" destId="{4541C525-7B3D-44BF-97E7-5145A5A9C10D}" srcOrd="1" destOrd="0" presId="urn:microsoft.com/office/officeart/2005/8/layout/hList7"/>
    <dgm:cxn modelId="{A3FF418B-8B32-41F5-A20C-8AB951E9ED9A}" type="presParOf" srcId="{D1E96335-D473-4E88-85DD-A87A4162F5A9}" destId="{4EE8712C-C10F-4347-89F9-12A5A9D2C1CB}" srcOrd="2" destOrd="0" presId="urn:microsoft.com/office/officeart/2005/8/layout/hList7"/>
    <dgm:cxn modelId="{449CCAF4-07D4-4132-B6C6-E090F8D32BDB}" type="presParOf" srcId="{4EE8712C-C10F-4347-89F9-12A5A9D2C1CB}" destId="{4F1F3D40-F7BD-4747-B446-ED5394982D4C}" srcOrd="0" destOrd="0" presId="urn:microsoft.com/office/officeart/2005/8/layout/hList7"/>
    <dgm:cxn modelId="{42BCC7AA-23A3-453C-A9FF-5A4FA429AEA5}" type="presParOf" srcId="{4EE8712C-C10F-4347-89F9-12A5A9D2C1CB}" destId="{E2CB53F0-CF95-443E-BCB3-27F4D853BBB1}" srcOrd="1" destOrd="0" presId="urn:microsoft.com/office/officeart/2005/8/layout/hList7"/>
    <dgm:cxn modelId="{CE8C4479-1C3B-4D31-BF43-67170C32E5A9}" type="presParOf" srcId="{4EE8712C-C10F-4347-89F9-12A5A9D2C1CB}" destId="{E656643D-3138-4C8F-A395-92F851759181}" srcOrd="2" destOrd="0" presId="urn:microsoft.com/office/officeart/2005/8/layout/hList7"/>
    <dgm:cxn modelId="{74D1D66F-5061-4087-9195-A64E9FE01428}" type="presParOf" srcId="{4EE8712C-C10F-4347-89F9-12A5A9D2C1CB}" destId="{592E43ED-6203-4F10-93C0-15208F05F7AE}" srcOrd="3" destOrd="0" presId="urn:microsoft.com/office/officeart/2005/8/layout/hList7"/>
    <dgm:cxn modelId="{842B6EF3-FE3B-4799-8159-9ED2884837E7}" type="presParOf" srcId="{D1E96335-D473-4E88-85DD-A87A4162F5A9}" destId="{71B479DD-A750-4B65-9EF8-81331C65499F}" srcOrd="3" destOrd="0" presId="urn:microsoft.com/office/officeart/2005/8/layout/hList7"/>
    <dgm:cxn modelId="{25A3ED1F-C9AF-47AA-8311-BC256C6F54E3}" type="presParOf" srcId="{D1E96335-D473-4E88-85DD-A87A4162F5A9}" destId="{80BE86E1-F991-49E7-917E-C0FB9325987B}" srcOrd="4" destOrd="0" presId="urn:microsoft.com/office/officeart/2005/8/layout/hList7"/>
    <dgm:cxn modelId="{B0D613E1-046D-4300-89F5-8FF7AAD0D3EC}" type="presParOf" srcId="{80BE86E1-F991-49E7-917E-C0FB9325987B}" destId="{88B4A922-4A14-4C36-A117-1F54E7ECBCC2}" srcOrd="0" destOrd="0" presId="urn:microsoft.com/office/officeart/2005/8/layout/hList7"/>
    <dgm:cxn modelId="{0D461714-19CE-44F5-AAF5-4F1C5A9DFCC9}" type="presParOf" srcId="{80BE86E1-F991-49E7-917E-C0FB9325987B}" destId="{B0923B0D-0613-4270-99A8-A97B8E973398}" srcOrd="1" destOrd="0" presId="urn:microsoft.com/office/officeart/2005/8/layout/hList7"/>
    <dgm:cxn modelId="{F7771C92-DCDE-42EF-A8C7-A332AD63BCA7}" type="presParOf" srcId="{80BE86E1-F991-49E7-917E-C0FB9325987B}" destId="{8DBEC2D0-B008-45D8-BD4B-67D69BA15138}" srcOrd="2" destOrd="0" presId="urn:microsoft.com/office/officeart/2005/8/layout/hList7"/>
    <dgm:cxn modelId="{15AC5A6A-4E0D-4E79-AB61-EB11F4485F87}" type="presParOf" srcId="{80BE86E1-F991-49E7-917E-C0FB9325987B}" destId="{5BBC90A0-71D1-4F4C-A9EC-27F971CBF203}" srcOrd="3" destOrd="0" presId="urn:microsoft.com/office/officeart/2005/8/layout/hList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C4E6CBB8-4C98-4A76-8DE2-D02BB51B157C}"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DD77327D-DD01-4E05-B0DE-5E70054734FD}">
      <dgm:prSet phldrT="[Text]" custT="1"/>
      <dgm:spPr/>
      <dgm:t>
        <a:bodyPr/>
        <a:lstStyle/>
        <a:p>
          <a:pPr algn="l"/>
          <a:r>
            <a:rPr lang="en-US" sz="1400" b="1">
              <a:latin typeface="Bitter" pitchFamily="2" charset="0"/>
            </a:rPr>
            <a:t>Objective 1: Attend all the Homeless Transition Action Group (HTAG) and LPSCC Behavioral Health and Housing Subcommittee Meetings in 2024 to increase strategic involvement with community partners.</a:t>
          </a:r>
        </a:p>
      </dgm:t>
    </dgm:pt>
    <dgm:pt modelId="{BF58AA34-A851-4DEE-99C1-0BFA19DBE2FA}" type="parTrans" cxnId="{E3AA7E1B-6999-46D0-B3FA-CA63FDAD9231}">
      <dgm:prSet/>
      <dgm:spPr/>
      <dgm:t>
        <a:bodyPr/>
        <a:lstStyle/>
        <a:p>
          <a:pPr algn="l"/>
          <a:endParaRPr lang="en-US"/>
        </a:p>
      </dgm:t>
    </dgm:pt>
    <dgm:pt modelId="{05DE4CC8-3C0A-45AB-A33E-3DE31256BF0A}" type="sibTrans" cxnId="{E3AA7E1B-6999-46D0-B3FA-CA63FDAD9231}">
      <dgm:prSet/>
      <dgm:spPr/>
      <dgm:t>
        <a:bodyPr/>
        <a:lstStyle/>
        <a:p>
          <a:pPr algn="l"/>
          <a:endParaRPr lang="en-US"/>
        </a:p>
      </dgm:t>
    </dgm:pt>
    <dgm:pt modelId="{03C4B992-2D17-4371-A3B9-803D815223BF}">
      <dgm:prSet phldrT="[Text]" custT="1"/>
      <dgm:spPr/>
      <dgm:t>
        <a:bodyPr/>
        <a:lstStyle/>
        <a:p>
          <a:pPr algn="l"/>
          <a:r>
            <a:rPr lang="en-US" sz="1400" b="1">
              <a:latin typeface="Bitter" pitchFamily="2" charset="0"/>
            </a:rPr>
            <a:t>Objective 2: Gather information from meetings focused on housing capacity developments and promote the Share Application</a:t>
          </a:r>
        </a:p>
      </dgm:t>
    </dgm:pt>
    <dgm:pt modelId="{B863F48A-0C6F-4C0F-A3C4-D9D509E415E5}" type="parTrans" cxnId="{ECE23B1D-7BF3-45EA-A7BD-B57F5DFCFF6B}">
      <dgm:prSet/>
      <dgm:spPr/>
      <dgm:t>
        <a:bodyPr/>
        <a:lstStyle/>
        <a:p>
          <a:pPr algn="l"/>
          <a:endParaRPr lang="en-US"/>
        </a:p>
      </dgm:t>
    </dgm:pt>
    <dgm:pt modelId="{2E0A7663-53C7-4CA8-BC9F-99CDAE7DE015}" type="sibTrans" cxnId="{ECE23B1D-7BF3-45EA-A7BD-B57F5DFCFF6B}">
      <dgm:prSet/>
      <dgm:spPr/>
      <dgm:t>
        <a:bodyPr/>
        <a:lstStyle/>
        <a:p>
          <a:pPr algn="l"/>
          <a:endParaRPr lang="en-US"/>
        </a:p>
      </dgm:t>
    </dgm:pt>
    <dgm:pt modelId="{CD2D933D-0121-4B4F-8B8E-B858D8A1C5C4}">
      <dgm:prSet phldrT="[Text]" custT="1"/>
      <dgm:spPr/>
      <dgm:t>
        <a:bodyPr/>
        <a:lstStyle/>
        <a:p>
          <a:pPr algn="l"/>
          <a:r>
            <a:rPr lang="en-US" sz="1400" b="1">
              <a:latin typeface="Bitter" pitchFamily="2" charset="0"/>
            </a:rPr>
            <a:t>Objective 3: Increase referrals to Neighborworks Umpqua’s Housing Stability Program by 3% by the end of Q4 2024. </a:t>
          </a:r>
        </a:p>
      </dgm:t>
    </dgm:pt>
    <dgm:pt modelId="{7BD8F4CF-6A23-4911-A4DD-0D27FA71F9EA}" type="parTrans" cxnId="{3BFBBA49-DB64-4097-AF9F-EC12CBD2B1D2}">
      <dgm:prSet/>
      <dgm:spPr/>
      <dgm:t>
        <a:bodyPr/>
        <a:lstStyle/>
        <a:p>
          <a:pPr algn="l"/>
          <a:endParaRPr lang="en-US"/>
        </a:p>
      </dgm:t>
    </dgm:pt>
    <dgm:pt modelId="{58C67A5D-BE55-44E0-8F48-5771A2257A8A}" type="sibTrans" cxnId="{3BFBBA49-DB64-4097-AF9F-EC12CBD2B1D2}">
      <dgm:prSet/>
      <dgm:spPr/>
      <dgm:t>
        <a:bodyPr/>
        <a:lstStyle/>
        <a:p>
          <a:pPr algn="l"/>
          <a:endParaRPr lang="en-US"/>
        </a:p>
      </dgm:t>
    </dgm:pt>
    <dgm:pt modelId="{D1F3BE3B-6691-49B0-9BF0-EFD0D72CFD07}">
      <dgm:prSet phldrT="[Text]" custT="1"/>
      <dgm:spPr/>
      <dgm:t>
        <a:bodyPr/>
        <a:lstStyle/>
        <a:p>
          <a:pPr algn="l"/>
          <a:r>
            <a:rPr lang="en-US" sz="1400" b="1">
              <a:latin typeface="Bitter" pitchFamily="2" charset="0"/>
            </a:rPr>
            <a:t>Objective 4: Participate in the annual Point in Time Houseless count in January 2025.</a:t>
          </a:r>
        </a:p>
      </dgm:t>
    </dgm:pt>
    <dgm:pt modelId="{C0465A4D-46B0-4C6D-BC2A-FA2759E2E678}" type="parTrans" cxnId="{36F1D12C-4A5E-4F82-8372-6F2C0B42C40C}">
      <dgm:prSet/>
      <dgm:spPr/>
      <dgm:t>
        <a:bodyPr/>
        <a:lstStyle/>
        <a:p>
          <a:pPr algn="l"/>
          <a:endParaRPr lang="en-US"/>
        </a:p>
      </dgm:t>
    </dgm:pt>
    <dgm:pt modelId="{6621BB1E-D329-4CAB-8D48-867CA3F4D45A}" type="sibTrans" cxnId="{36F1D12C-4A5E-4F82-8372-6F2C0B42C40C}">
      <dgm:prSet/>
      <dgm:spPr/>
      <dgm:t>
        <a:bodyPr/>
        <a:lstStyle/>
        <a:p>
          <a:pPr algn="l"/>
          <a:endParaRPr lang="en-US"/>
        </a:p>
      </dgm:t>
    </dgm:pt>
    <dgm:pt modelId="{1010B529-C588-48FF-9E4E-355EF587AD2F}">
      <dgm:prSet phldrT="[Text]" custT="1"/>
      <dgm:spPr/>
      <dgm:t>
        <a:bodyPr/>
        <a:lstStyle/>
        <a:p>
          <a:pPr algn="l"/>
          <a:r>
            <a:rPr lang="en-US" sz="1400" b="1">
              <a:latin typeface="Bitter" pitchFamily="2" charset="0"/>
            </a:rPr>
            <a:t>Objective 5: Socialize housing capacity development updates with the Behavioral Health Committee, at least once quarterly throughout 2024.</a:t>
          </a:r>
        </a:p>
      </dgm:t>
    </dgm:pt>
    <dgm:pt modelId="{DE6DAFF0-BBEB-40BD-87F5-61F557F608CD}" type="parTrans" cxnId="{0BBDD9EB-5610-46B6-852C-71E1A052F636}">
      <dgm:prSet/>
      <dgm:spPr/>
      <dgm:t>
        <a:bodyPr/>
        <a:lstStyle/>
        <a:p>
          <a:pPr algn="l"/>
          <a:endParaRPr lang="en-US"/>
        </a:p>
      </dgm:t>
    </dgm:pt>
    <dgm:pt modelId="{DD77D967-CAF1-4402-95BD-EF1D952B7E89}" type="sibTrans" cxnId="{0BBDD9EB-5610-46B6-852C-71E1A052F636}">
      <dgm:prSet/>
      <dgm:spPr/>
      <dgm:t>
        <a:bodyPr/>
        <a:lstStyle/>
        <a:p>
          <a:pPr algn="l"/>
          <a:endParaRPr lang="en-US"/>
        </a:p>
      </dgm:t>
    </dgm:pt>
    <dgm:pt modelId="{77D302CE-B284-46DD-873D-0FB9C374F24C}" type="pres">
      <dgm:prSet presAssocID="{C4E6CBB8-4C98-4A76-8DE2-D02BB51B157C}" presName="linearFlow" presStyleCnt="0">
        <dgm:presLayoutVars>
          <dgm:dir/>
          <dgm:resizeHandles val="exact"/>
        </dgm:presLayoutVars>
      </dgm:prSet>
      <dgm:spPr/>
    </dgm:pt>
    <dgm:pt modelId="{3A3BF948-30DD-4ECF-B6AE-64A77DEA1701}" type="pres">
      <dgm:prSet presAssocID="{DD77327D-DD01-4E05-B0DE-5E70054734FD}" presName="composite" presStyleCnt="0"/>
      <dgm:spPr/>
    </dgm:pt>
    <dgm:pt modelId="{C53210EC-81ED-4DD7-BAF5-0C4B258D6733}" type="pres">
      <dgm:prSet presAssocID="{DD77327D-DD01-4E05-B0DE-5E70054734FD}" presName="imgShp" presStyleLbl="fgImgPlace1" presStyleIdx="0"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with solid fill"/>
        </a:ext>
      </dgm:extLst>
    </dgm:pt>
    <dgm:pt modelId="{6DA71B50-1334-4C47-8B3E-26639C8040CF}" type="pres">
      <dgm:prSet presAssocID="{DD77327D-DD01-4E05-B0DE-5E70054734FD}" presName="txShp" presStyleLbl="node1" presStyleIdx="0" presStyleCnt="5">
        <dgm:presLayoutVars>
          <dgm:bulletEnabled val="1"/>
        </dgm:presLayoutVars>
      </dgm:prSet>
      <dgm:spPr/>
    </dgm:pt>
    <dgm:pt modelId="{C1AA74D6-3C07-4800-B189-A7B2EE7FB29D}" type="pres">
      <dgm:prSet presAssocID="{05DE4CC8-3C0A-45AB-A33E-3DE31256BF0A}" presName="spacing" presStyleCnt="0"/>
      <dgm:spPr/>
    </dgm:pt>
    <dgm:pt modelId="{B6E97ED0-89CD-49FD-976C-F911EA8048B2}" type="pres">
      <dgm:prSet presAssocID="{03C4B992-2D17-4371-A3B9-803D815223BF}" presName="composite" presStyleCnt="0"/>
      <dgm:spPr/>
    </dgm:pt>
    <dgm:pt modelId="{6BFBB495-AECB-4B78-A7EF-35DBBDD685E2}" type="pres">
      <dgm:prSet presAssocID="{03C4B992-2D17-4371-A3B9-803D815223BF}" presName="imgShp" presStyleLbl="fgImgPlace1" presStyleIdx="1"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with solid fill"/>
        </a:ext>
      </dgm:extLst>
    </dgm:pt>
    <dgm:pt modelId="{81776878-C86C-4B1A-81FD-A22CE05ECA58}" type="pres">
      <dgm:prSet presAssocID="{03C4B992-2D17-4371-A3B9-803D815223BF}" presName="txShp" presStyleLbl="node1" presStyleIdx="1" presStyleCnt="5">
        <dgm:presLayoutVars>
          <dgm:bulletEnabled val="1"/>
        </dgm:presLayoutVars>
      </dgm:prSet>
      <dgm:spPr/>
    </dgm:pt>
    <dgm:pt modelId="{F992D2F1-0B87-4BF5-BEDB-2A7DEAF67EDD}" type="pres">
      <dgm:prSet presAssocID="{2E0A7663-53C7-4CA8-BC9F-99CDAE7DE015}" presName="spacing" presStyleCnt="0"/>
      <dgm:spPr/>
    </dgm:pt>
    <dgm:pt modelId="{BB20F6CA-E0B5-409F-89E5-28B6DF53AE43}" type="pres">
      <dgm:prSet presAssocID="{CD2D933D-0121-4B4F-8B8E-B858D8A1C5C4}" presName="composite" presStyleCnt="0"/>
      <dgm:spPr/>
    </dgm:pt>
    <dgm:pt modelId="{E1149634-B8E3-4548-9B6B-A72FCD6272A9}" type="pres">
      <dgm:prSet presAssocID="{CD2D933D-0121-4B4F-8B8E-B858D8A1C5C4}" presName="imgShp" presStyleLbl="fgImgPlace1" presStyleIdx="2"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with solid fill"/>
        </a:ext>
      </dgm:extLst>
    </dgm:pt>
    <dgm:pt modelId="{46B8D802-691A-4B46-8518-3204AF0FA9CE}" type="pres">
      <dgm:prSet presAssocID="{CD2D933D-0121-4B4F-8B8E-B858D8A1C5C4}" presName="txShp" presStyleLbl="node1" presStyleIdx="2" presStyleCnt="5">
        <dgm:presLayoutVars>
          <dgm:bulletEnabled val="1"/>
        </dgm:presLayoutVars>
      </dgm:prSet>
      <dgm:spPr/>
    </dgm:pt>
    <dgm:pt modelId="{E504C904-0382-4A3E-BF09-0980751B36E3}" type="pres">
      <dgm:prSet presAssocID="{58C67A5D-BE55-44E0-8F48-5771A2257A8A}" presName="spacing" presStyleCnt="0"/>
      <dgm:spPr/>
    </dgm:pt>
    <dgm:pt modelId="{6B8938AE-F00B-4FAB-8A20-6AC227D03BA4}" type="pres">
      <dgm:prSet presAssocID="{D1F3BE3B-6691-49B0-9BF0-EFD0D72CFD07}" presName="composite" presStyleCnt="0"/>
      <dgm:spPr/>
    </dgm:pt>
    <dgm:pt modelId="{1D171848-C2A7-4FAD-BB6A-CB65C2562AF0}" type="pres">
      <dgm:prSet presAssocID="{D1F3BE3B-6691-49B0-9BF0-EFD0D72CFD07}" presName="imgShp" presStyleLbl="fgImgPlace1" presStyleIdx="3"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with solid fill"/>
        </a:ext>
      </dgm:extLst>
    </dgm:pt>
    <dgm:pt modelId="{633C5A67-AF31-4D11-AED1-2F0030E27D24}" type="pres">
      <dgm:prSet presAssocID="{D1F3BE3B-6691-49B0-9BF0-EFD0D72CFD07}" presName="txShp" presStyleLbl="node1" presStyleIdx="3" presStyleCnt="5">
        <dgm:presLayoutVars>
          <dgm:bulletEnabled val="1"/>
        </dgm:presLayoutVars>
      </dgm:prSet>
      <dgm:spPr/>
    </dgm:pt>
    <dgm:pt modelId="{CC88BDD2-5531-4E48-B02D-CD3D83777892}" type="pres">
      <dgm:prSet presAssocID="{6621BB1E-D329-4CAB-8D48-867CA3F4D45A}" presName="spacing" presStyleCnt="0"/>
      <dgm:spPr/>
    </dgm:pt>
    <dgm:pt modelId="{692E5DFE-C3D7-48B9-8ED2-3649B64394B4}" type="pres">
      <dgm:prSet presAssocID="{1010B529-C588-48FF-9E4E-355EF587AD2F}" presName="composite" presStyleCnt="0"/>
      <dgm:spPr/>
    </dgm:pt>
    <dgm:pt modelId="{804A0FF5-BE62-4981-BCF7-772DD425A98B}" type="pres">
      <dgm:prSet presAssocID="{1010B529-C588-48FF-9E4E-355EF587AD2F}" presName="imgShp" presStyleLbl="fgImgPlace1" presStyleIdx="4" presStyleCnt="5"/>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dgm:spPr>
      <dgm:extLst>
        <a:ext uri="{E40237B7-FDA0-4F09-8148-C483321AD2D9}">
          <dgm14:cNvPr xmlns:dgm14="http://schemas.microsoft.com/office/drawing/2010/diagram" id="0" name="" descr="Bullseye with solid fill"/>
        </a:ext>
      </dgm:extLst>
    </dgm:pt>
    <dgm:pt modelId="{B967FB1A-B38C-49AA-A670-7AE3D253946E}" type="pres">
      <dgm:prSet presAssocID="{1010B529-C588-48FF-9E4E-355EF587AD2F}" presName="txShp" presStyleLbl="node1" presStyleIdx="4" presStyleCnt="5">
        <dgm:presLayoutVars>
          <dgm:bulletEnabled val="1"/>
        </dgm:presLayoutVars>
      </dgm:prSet>
      <dgm:spPr/>
    </dgm:pt>
  </dgm:ptLst>
  <dgm:cxnLst>
    <dgm:cxn modelId="{E3AA7E1B-6999-46D0-B3FA-CA63FDAD9231}" srcId="{C4E6CBB8-4C98-4A76-8DE2-D02BB51B157C}" destId="{DD77327D-DD01-4E05-B0DE-5E70054734FD}" srcOrd="0" destOrd="0" parTransId="{BF58AA34-A851-4DEE-99C1-0BFA19DBE2FA}" sibTransId="{05DE4CC8-3C0A-45AB-A33E-3DE31256BF0A}"/>
    <dgm:cxn modelId="{ECE23B1D-7BF3-45EA-A7BD-B57F5DFCFF6B}" srcId="{C4E6CBB8-4C98-4A76-8DE2-D02BB51B157C}" destId="{03C4B992-2D17-4371-A3B9-803D815223BF}" srcOrd="1" destOrd="0" parTransId="{B863F48A-0C6F-4C0F-A3C4-D9D509E415E5}" sibTransId="{2E0A7663-53C7-4CA8-BC9F-99CDAE7DE015}"/>
    <dgm:cxn modelId="{36F1D12C-4A5E-4F82-8372-6F2C0B42C40C}" srcId="{C4E6CBB8-4C98-4A76-8DE2-D02BB51B157C}" destId="{D1F3BE3B-6691-49B0-9BF0-EFD0D72CFD07}" srcOrd="3" destOrd="0" parTransId="{C0465A4D-46B0-4C6D-BC2A-FA2759E2E678}" sibTransId="{6621BB1E-D329-4CAB-8D48-867CA3F4D45A}"/>
    <dgm:cxn modelId="{3BFBBA49-DB64-4097-AF9F-EC12CBD2B1D2}" srcId="{C4E6CBB8-4C98-4A76-8DE2-D02BB51B157C}" destId="{CD2D933D-0121-4B4F-8B8E-B858D8A1C5C4}" srcOrd="2" destOrd="0" parTransId="{7BD8F4CF-6A23-4911-A4DD-0D27FA71F9EA}" sibTransId="{58C67A5D-BE55-44E0-8F48-5771A2257A8A}"/>
    <dgm:cxn modelId="{83E81B71-2190-4EA0-8915-C71EFE05BD25}" type="presOf" srcId="{DD77327D-DD01-4E05-B0DE-5E70054734FD}" destId="{6DA71B50-1334-4C47-8B3E-26639C8040CF}" srcOrd="0" destOrd="0" presId="urn:microsoft.com/office/officeart/2005/8/layout/vList3"/>
    <dgm:cxn modelId="{42529B7E-9CEF-42DA-AF6F-93CA6A3F549D}" type="presOf" srcId="{C4E6CBB8-4C98-4A76-8DE2-D02BB51B157C}" destId="{77D302CE-B284-46DD-873D-0FB9C374F24C}" srcOrd="0" destOrd="0" presId="urn:microsoft.com/office/officeart/2005/8/layout/vList3"/>
    <dgm:cxn modelId="{031D6298-2DBC-415A-81A2-069A925D79B7}" type="presOf" srcId="{D1F3BE3B-6691-49B0-9BF0-EFD0D72CFD07}" destId="{633C5A67-AF31-4D11-AED1-2F0030E27D24}" srcOrd="0" destOrd="0" presId="urn:microsoft.com/office/officeart/2005/8/layout/vList3"/>
    <dgm:cxn modelId="{C59F5098-0226-4FBB-BEA9-B2225973B0BF}" type="presOf" srcId="{1010B529-C588-48FF-9E4E-355EF587AD2F}" destId="{B967FB1A-B38C-49AA-A670-7AE3D253946E}" srcOrd="0" destOrd="0" presId="urn:microsoft.com/office/officeart/2005/8/layout/vList3"/>
    <dgm:cxn modelId="{0C4A13D4-9179-429B-9974-FF96A7339A89}" type="presOf" srcId="{03C4B992-2D17-4371-A3B9-803D815223BF}" destId="{81776878-C86C-4B1A-81FD-A22CE05ECA58}" srcOrd="0" destOrd="0" presId="urn:microsoft.com/office/officeart/2005/8/layout/vList3"/>
    <dgm:cxn modelId="{0BBDD9EB-5610-46B6-852C-71E1A052F636}" srcId="{C4E6CBB8-4C98-4A76-8DE2-D02BB51B157C}" destId="{1010B529-C588-48FF-9E4E-355EF587AD2F}" srcOrd="4" destOrd="0" parTransId="{DE6DAFF0-BBEB-40BD-87F5-61F557F608CD}" sibTransId="{DD77D967-CAF1-4402-95BD-EF1D952B7E89}"/>
    <dgm:cxn modelId="{7EAA61FA-4508-41F7-BAB3-588F20AC1638}" type="presOf" srcId="{CD2D933D-0121-4B4F-8B8E-B858D8A1C5C4}" destId="{46B8D802-691A-4B46-8518-3204AF0FA9CE}" srcOrd="0" destOrd="0" presId="urn:microsoft.com/office/officeart/2005/8/layout/vList3"/>
    <dgm:cxn modelId="{0AF9FAB2-90E2-40F4-AFC7-6D6FD4AD162B}" type="presParOf" srcId="{77D302CE-B284-46DD-873D-0FB9C374F24C}" destId="{3A3BF948-30DD-4ECF-B6AE-64A77DEA1701}" srcOrd="0" destOrd="0" presId="urn:microsoft.com/office/officeart/2005/8/layout/vList3"/>
    <dgm:cxn modelId="{C649E4F6-1E8E-4FA7-A07A-C762ECE9F93A}" type="presParOf" srcId="{3A3BF948-30DD-4ECF-B6AE-64A77DEA1701}" destId="{C53210EC-81ED-4DD7-BAF5-0C4B258D6733}" srcOrd="0" destOrd="0" presId="urn:microsoft.com/office/officeart/2005/8/layout/vList3"/>
    <dgm:cxn modelId="{171DB684-7F25-4C9D-9BC1-C4177CDE27E3}" type="presParOf" srcId="{3A3BF948-30DD-4ECF-B6AE-64A77DEA1701}" destId="{6DA71B50-1334-4C47-8B3E-26639C8040CF}" srcOrd="1" destOrd="0" presId="urn:microsoft.com/office/officeart/2005/8/layout/vList3"/>
    <dgm:cxn modelId="{4B5664E0-8F1B-4D68-B5FA-54D4584189AC}" type="presParOf" srcId="{77D302CE-B284-46DD-873D-0FB9C374F24C}" destId="{C1AA74D6-3C07-4800-B189-A7B2EE7FB29D}" srcOrd="1" destOrd="0" presId="urn:microsoft.com/office/officeart/2005/8/layout/vList3"/>
    <dgm:cxn modelId="{B7792944-6734-420A-8465-E09095859140}" type="presParOf" srcId="{77D302CE-B284-46DD-873D-0FB9C374F24C}" destId="{B6E97ED0-89CD-49FD-976C-F911EA8048B2}" srcOrd="2" destOrd="0" presId="urn:microsoft.com/office/officeart/2005/8/layout/vList3"/>
    <dgm:cxn modelId="{DDBECB09-1848-4AA2-B41A-86611A1A4273}" type="presParOf" srcId="{B6E97ED0-89CD-49FD-976C-F911EA8048B2}" destId="{6BFBB495-AECB-4B78-A7EF-35DBBDD685E2}" srcOrd="0" destOrd="0" presId="urn:microsoft.com/office/officeart/2005/8/layout/vList3"/>
    <dgm:cxn modelId="{881DF176-7F1C-48DA-8130-F52CC0320C70}" type="presParOf" srcId="{B6E97ED0-89CD-49FD-976C-F911EA8048B2}" destId="{81776878-C86C-4B1A-81FD-A22CE05ECA58}" srcOrd="1" destOrd="0" presId="urn:microsoft.com/office/officeart/2005/8/layout/vList3"/>
    <dgm:cxn modelId="{D0A4DE09-3C83-41C8-AA12-E322F9FF217E}" type="presParOf" srcId="{77D302CE-B284-46DD-873D-0FB9C374F24C}" destId="{F992D2F1-0B87-4BF5-BEDB-2A7DEAF67EDD}" srcOrd="3" destOrd="0" presId="urn:microsoft.com/office/officeart/2005/8/layout/vList3"/>
    <dgm:cxn modelId="{39E55241-69BF-4CFB-9CB5-951EE4172074}" type="presParOf" srcId="{77D302CE-B284-46DD-873D-0FB9C374F24C}" destId="{BB20F6CA-E0B5-409F-89E5-28B6DF53AE43}" srcOrd="4" destOrd="0" presId="urn:microsoft.com/office/officeart/2005/8/layout/vList3"/>
    <dgm:cxn modelId="{C969B742-146F-400E-B514-8B6E29769549}" type="presParOf" srcId="{BB20F6CA-E0B5-409F-89E5-28B6DF53AE43}" destId="{E1149634-B8E3-4548-9B6B-A72FCD6272A9}" srcOrd="0" destOrd="0" presId="urn:microsoft.com/office/officeart/2005/8/layout/vList3"/>
    <dgm:cxn modelId="{5173E59F-FD8F-4E92-8936-45CFCAAB6B62}" type="presParOf" srcId="{BB20F6CA-E0B5-409F-89E5-28B6DF53AE43}" destId="{46B8D802-691A-4B46-8518-3204AF0FA9CE}" srcOrd="1" destOrd="0" presId="urn:microsoft.com/office/officeart/2005/8/layout/vList3"/>
    <dgm:cxn modelId="{7D4FA31B-31A4-4EBA-A19A-C322316C432A}" type="presParOf" srcId="{77D302CE-B284-46DD-873D-0FB9C374F24C}" destId="{E504C904-0382-4A3E-BF09-0980751B36E3}" srcOrd="5" destOrd="0" presId="urn:microsoft.com/office/officeart/2005/8/layout/vList3"/>
    <dgm:cxn modelId="{96FDBF9E-758B-4DD9-B1EC-D31A2E81D2E4}" type="presParOf" srcId="{77D302CE-B284-46DD-873D-0FB9C374F24C}" destId="{6B8938AE-F00B-4FAB-8A20-6AC227D03BA4}" srcOrd="6" destOrd="0" presId="urn:microsoft.com/office/officeart/2005/8/layout/vList3"/>
    <dgm:cxn modelId="{28365A5D-F4C8-4D5F-83DA-E0E8489B469B}" type="presParOf" srcId="{6B8938AE-F00B-4FAB-8A20-6AC227D03BA4}" destId="{1D171848-C2A7-4FAD-BB6A-CB65C2562AF0}" srcOrd="0" destOrd="0" presId="urn:microsoft.com/office/officeart/2005/8/layout/vList3"/>
    <dgm:cxn modelId="{87774B71-A6B0-4AF1-9A38-ED9DF4BAC2E8}" type="presParOf" srcId="{6B8938AE-F00B-4FAB-8A20-6AC227D03BA4}" destId="{633C5A67-AF31-4D11-AED1-2F0030E27D24}" srcOrd="1" destOrd="0" presId="urn:microsoft.com/office/officeart/2005/8/layout/vList3"/>
    <dgm:cxn modelId="{725203FE-66D1-481F-9E63-9420C43BE718}" type="presParOf" srcId="{77D302CE-B284-46DD-873D-0FB9C374F24C}" destId="{CC88BDD2-5531-4E48-B02D-CD3D83777892}" srcOrd="7" destOrd="0" presId="urn:microsoft.com/office/officeart/2005/8/layout/vList3"/>
    <dgm:cxn modelId="{2EABBA29-3E05-4E80-AC47-DDCB586B1096}" type="presParOf" srcId="{77D302CE-B284-46DD-873D-0FB9C374F24C}" destId="{692E5DFE-C3D7-48B9-8ED2-3649B64394B4}" srcOrd="8" destOrd="0" presId="urn:microsoft.com/office/officeart/2005/8/layout/vList3"/>
    <dgm:cxn modelId="{EDDA1784-F9BC-4BED-A145-8F9C47F6BA1D}" type="presParOf" srcId="{692E5DFE-C3D7-48B9-8ED2-3649B64394B4}" destId="{804A0FF5-BE62-4981-BCF7-772DD425A98B}" srcOrd="0" destOrd="0" presId="urn:microsoft.com/office/officeart/2005/8/layout/vList3"/>
    <dgm:cxn modelId="{DAB743E9-5E1C-4084-92BF-EA30DAF6445E}" type="presParOf" srcId="{692E5DFE-C3D7-48B9-8ED2-3649B64394B4}" destId="{B967FB1A-B38C-49AA-A670-7AE3D253946E}"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062DAD02-DE39-4813-8817-186137FBFECF}" type="doc">
      <dgm:prSet loTypeId="urn:microsoft.com/office/officeart/2011/layout/TabList" loCatId="list" qsTypeId="urn:microsoft.com/office/officeart/2005/8/quickstyle/simple1" qsCatId="simple" csTypeId="urn:microsoft.com/office/officeart/2005/8/colors/colorful2" csCatId="colorful" phldr="1"/>
      <dgm:spPr/>
      <dgm:t>
        <a:bodyPr/>
        <a:lstStyle/>
        <a:p>
          <a:endParaRPr lang="en-US"/>
        </a:p>
      </dgm:t>
    </dgm:pt>
    <dgm:pt modelId="{E4AFD567-C616-4995-ADBE-3957F28DDB00}">
      <dgm:prSet phldrT="[Text]" custT="1"/>
      <dgm:spPr/>
      <dgm:t>
        <a:bodyPr/>
        <a:lstStyle/>
        <a:p>
          <a:pPr algn="ctr"/>
          <a:r>
            <a:rPr lang="en-US" sz="1400" b="1">
              <a:latin typeface="Figtree" pitchFamily="2" charset="0"/>
            </a:rPr>
            <a:t>Homeless Transition Action Group (HTAG)</a:t>
          </a:r>
        </a:p>
      </dgm:t>
    </dgm:pt>
    <dgm:pt modelId="{FCE6015A-BA0F-4E57-AF5E-D27C038BE8C3}" type="parTrans" cxnId="{31C528E5-00D1-4014-8DB6-8BC6309561C6}">
      <dgm:prSet/>
      <dgm:spPr/>
      <dgm:t>
        <a:bodyPr/>
        <a:lstStyle/>
        <a:p>
          <a:endParaRPr lang="en-US"/>
        </a:p>
      </dgm:t>
    </dgm:pt>
    <dgm:pt modelId="{266697D4-9FB0-402B-927D-E2317D837D55}" type="sibTrans" cxnId="{31C528E5-00D1-4014-8DB6-8BC6309561C6}">
      <dgm:prSet/>
      <dgm:spPr/>
      <dgm:t>
        <a:bodyPr/>
        <a:lstStyle/>
        <a:p>
          <a:endParaRPr lang="en-US"/>
        </a:p>
      </dgm:t>
    </dgm:pt>
    <dgm:pt modelId="{63F2391B-0214-4155-9F06-A813B8748B06}">
      <dgm:prSet phldr="0" custT="1"/>
      <dgm:spPr/>
      <dgm:t>
        <a:bodyPr/>
        <a:lstStyle/>
        <a:p>
          <a:pPr algn="l"/>
          <a:r>
            <a:rPr lang="en-US" sz="1400" b="1">
              <a:latin typeface="Figtree" pitchFamily="2" charset="0"/>
            </a:rPr>
            <a:t>Local Public Safety Coordinating Council (LPSCC) Behavioral Health &amp; Housing Subcommittee</a:t>
          </a:r>
        </a:p>
      </dgm:t>
    </dgm:pt>
    <dgm:pt modelId="{8514E09B-2911-425E-9723-C512A3DA0066}" type="parTrans" cxnId="{B3E45D5A-3384-4BB1-B3B0-618B0BB088F2}">
      <dgm:prSet/>
      <dgm:spPr/>
      <dgm:t>
        <a:bodyPr/>
        <a:lstStyle/>
        <a:p>
          <a:endParaRPr lang="en-US"/>
        </a:p>
      </dgm:t>
    </dgm:pt>
    <dgm:pt modelId="{53200719-B3D8-4A84-A750-6EE683C89F84}" type="sibTrans" cxnId="{B3E45D5A-3384-4BB1-B3B0-618B0BB088F2}">
      <dgm:prSet/>
      <dgm:spPr/>
      <dgm:t>
        <a:bodyPr/>
        <a:lstStyle/>
        <a:p>
          <a:endParaRPr lang="en-US"/>
        </a:p>
      </dgm:t>
    </dgm:pt>
    <dgm:pt modelId="{928E886F-476A-49EB-8A20-8956B07026B5}">
      <dgm:prSet phldr="0" custT="1"/>
      <dgm:spPr/>
      <dgm:t>
        <a:bodyPr/>
        <a:lstStyle/>
        <a:p>
          <a:pPr algn="l"/>
          <a:r>
            <a:rPr lang="en-US" sz="1200" b="1">
              <a:latin typeface="Figtree" pitchFamily="2" charset="0"/>
            </a:rPr>
            <a:t>Key Partners: </a:t>
          </a:r>
          <a:r>
            <a:rPr lang="en-US" sz="1200" b="0">
              <a:latin typeface="Figtree" pitchFamily="2" charset="0"/>
            </a:rPr>
            <a:t>HIV Alliance, Adapt, Mercy Medical Center Behavioral Health Unit, Gary Leif Navigation Center, Housing Authority of Douglas County, Family Development Center, Specialty Courts of Douglas County, Tasha's House, and others.</a:t>
          </a:r>
          <a:endParaRPr lang="en-US" sz="1200" b="1">
            <a:latin typeface="Figtree" pitchFamily="2" charset="0"/>
          </a:endParaRPr>
        </a:p>
      </dgm:t>
    </dgm:pt>
    <dgm:pt modelId="{F0392B8C-A6D6-4618-8E63-41B4CD19980C}" type="parTrans" cxnId="{487553B2-47F5-476F-AD24-051B6BEB6F30}">
      <dgm:prSet/>
      <dgm:spPr/>
      <dgm:t>
        <a:bodyPr/>
        <a:lstStyle/>
        <a:p>
          <a:endParaRPr lang="en-US"/>
        </a:p>
      </dgm:t>
    </dgm:pt>
    <dgm:pt modelId="{86F3F0E1-0EEB-4BA0-94A4-229E2131CA17}" type="sibTrans" cxnId="{487553B2-47F5-476F-AD24-051B6BEB6F30}">
      <dgm:prSet/>
      <dgm:spPr/>
      <dgm:t>
        <a:bodyPr/>
        <a:lstStyle/>
        <a:p>
          <a:endParaRPr lang="en-US"/>
        </a:p>
      </dgm:t>
    </dgm:pt>
    <dgm:pt modelId="{CF1D661A-4A64-446F-9485-B37A30E1E34D}">
      <dgm:prSet phldr="0" custT="1"/>
      <dgm:spPr/>
      <dgm:t>
        <a:bodyPr/>
        <a:lstStyle/>
        <a:p>
          <a:pPr algn="l"/>
          <a:r>
            <a:rPr lang="en-US" sz="1200" b="1">
              <a:latin typeface="Figtree" pitchFamily="2" charset="0"/>
            </a:rPr>
            <a:t>Key Partners: </a:t>
          </a:r>
          <a:r>
            <a:rPr lang="en-US" sz="1200" b="0">
              <a:latin typeface="Figtree" pitchFamily="2" charset="0"/>
            </a:rPr>
            <a:t>South Umpqua School District, DHS, City of Roseburg, Housing First Umpqua, Greater Douglas United Way, Common Thread LLC, Umpqua Community Health Center, UCAN, HIV Alliance, City of Sutherlin, Adapt, Housing Authority of Douglas County, Onward Roseburg, Veterans Administration, Peace at Home, AVIVA Health, Chadwick Club House, Douglas County Human Trafficking, HADCO, Habitat for Humanity, Neighborworks Umpqua, and others.</a:t>
          </a:r>
        </a:p>
      </dgm:t>
    </dgm:pt>
    <dgm:pt modelId="{454EF5E6-7749-49C9-991F-4D24B32E84E6}" type="parTrans" cxnId="{B73C0858-5007-4E5F-AE36-845509554BDF}">
      <dgm:prSet/>
      <dgm:spPr/>
      <dgm:t>
        <a:bodyPr/>
        <a:lstStyle/>
        <a:p>
          <a:endParaRPr lang="en-US"/>
        </a:p>
      </dgm:t>
    </dgm:pt>
    <dgm:pt modelId="{08E1A25A-4022-4C0B-8A81-32FF41E2BA41}" type="sibTrans" cxnId="{B73C0858-5007-4E5F-AE36-845509554BDF}">
      <dgm:prSet/>
      <dgm:spPr/>
      <dgm:t>
        <a:bodyPr/>
        <a:lstStyle/>
        <a:p>
          <a:endParaRPr lang="en-US"/>
        </a:p>
      </dgm:t>
    </dgm:pt>
    <dgm:pt modelId="{30864874-71A9-423E-937E-A06A6F0A6EB7}">
      <dgm:prSet phldr="0" custT="1"/>
      <dgm:spPr/>
      <dgm:t>
        <a:bodyPr/>
        <a:lstStyle/>
        <a:p>
          <a:pPr algn="l"/>
          <a:r>
            <a:rPr lang="en-US" sz="1200" b="0">
              <a:latin typeface="Figtree" pitchFamily="2" charset="0"/>
            </a:rPr>
            <a:t>During reporting period, LPSCC held 13 meetings. </a:t>
          </a:r>
        </a:p>
        <a:p>
          <a:pPr algn="l"/>
          <a:r>
            <a:rPr lang="en-US" sz="1200" b="0">
              <a:latin typeface="Figtree" pitchFamily="2" charset="0"/>
            </a:rPr>
            <a:t>Of the 13 held, UH attended </a:t>
          </a:r>
          <a:r>
            <a:rPr lang="en-US" sz="1200" b="1">
              <a:latin typeface="Figtree" pitchFamily="2" charset="0"/>
            </a:rPr>
            <a:t>85%, or 11 meetings.</a:t>
          </a:r>
        </a:p>
      </dgm:t>
    </dgm:pt>
    <dgm:pt modelId="{EE9E9096-35EA-41C7-85D7-5A3ED3A6F09C}" type="parTrans" cxnId="{7C3C7BFF-7869-4F9C-9B32-52866B9F7614}">
      <dgm:prSet/>
      <dgm:spPr/>
      <dgm:t>
        <a:bodyPr/>
        <a:lstStyle/>
        <a:p>
          <a:endParaRPr lang="en-US"/>
        </a:p>
      </dgm:t>
    </dgm:pt>
    <dgm:pt modelId="{B1D675E2-886E-4555-8C46-9921D20DA5D8}" type="sibTrans" cxnId="{7C3C7BFF-7869-4F9C-9B32-52866B9F7614}">
      <dgm:prSet/>
      <dgm:spPr/>
      <dgm:t>
        <a:bodyPr/>
        <a:lstStyle/>
        <a:p>
          <a:endParaRPr lang="en-US"/>
        </a:p>
      </dgm:t>
    </dgm:pt>
    <dgm:pt modelId="{B40FA0C1-4C20-4EEA-9401-18DDAE0FCCFA}">
      <dgm:prSet phldr="0" custT="1"/>
      <dgm:spPr/>
      <dgm:t>
        <a:bodyPr/>
        <a:lstStyle/>
        <a:p>
          <a:r>
            <a:rPr lang="en-US" sz="1200" b="0">
              <a:latin typeface="Figtree" pitchFamily="2" charset="0"/>
            </a:rPr>
            <a:t>During reporting period, HTAG held 12 meetings. </a:t>
          </a:r>
        </a:p>
      </dgm:t>
    </dgm:pt>
    <dgm:pt modelId="{CF252226-0E9D-4E59-B027-2814302FABF2}" type="parTrans" cxnId="{4EA7233E-5E75-4229-A599-CD0906023ED6}">
      <dgm:prSet/>
      <dgm:spPr/>
      <dgm:t>
        <a:bodyPr/>
        <a:lstStyle/>
        <a:p>
          <a:endParaRPr lang="en-US"/>
        </a:p>
      </dgm:t>
    </dgm:pt>
    <dgm:pt modelId="{DEE40F48-7C89-4852-81E4-7AFD65E870C0}" type="sibTrans" cxnId="{4EA7233E-5E75-4229-A599-CD0906023ED6}">
      <dgm:prSet/>
      <dgm:spPr/>
      <dgm:t>
        <a:bodyPr/>
        <a:lstStyle/>
        <a:p>
          <a:endParaRPr lang="en-US"/>
        </a:p>
      </dgm:t>
    </dgm:pt>
    <dgm:pt modelId="{692E9845-F07B-4B8B-A651-9F7384A03CA5}">
      <dgm:prSet phldr="0" custT="1"/>
      <dgm:spPr/>
      <dgm:t>
        <a:bodyPr/>
        <a:lstStyle/>
        <a:p>
          <a:r>
            <a:rPr lang="en-US" sz="1200" b="0">
              <a:latin typeface="Figtree" pitchFamily="2" charset="0"/>
            </a:rPr>
            <a:t>Of the 12 held, UH attended </a:t>
          </a:r>
          <a:r>
            <a:rPr lang="en-US" sz="1200" b="1">
              <a:latin typeface="Figtree" pitchFamily="2" charset="0"/>
            </a:rPr>
            <a:t>100%, or 12 meetings</a:t>
          </a:r>
          <a:r>
            <a:rPr lang="en-US" sz="1200" b="0">
              <a:latin typeface="Figtree" pitchFamily="2" charset="0"/>
            </a:rPr>
            <a:t>. </a:t>
          </a:r>
        </a:p>
      </dgm:t>
    </dgm:pt>
    <dgm:pt modelId="{3F9966CC-7204-44FD-ACFE-B7746E0BB4F9}" type="parTrans" cxnId="{C7189543-8F43-4352-BEA3-17664DB1CF1F}">
      <dgm:prSet/>
      <dgm:spPr/>
      <dgm:t>
        <a:bodyPr/>
        <a:lstStyle/>
        <a:p>
          <a:endParaRPr lang="en-US"/>
        </a:p>
      </dgm:t>
    </dgm:pt>
    <dgm:pt modelId="{5E2B121E-1825-4BF1-B0E1-89ECCDDA0DFE}" type="sibTrans" cxnId="{C7189543-8F43-4352-BEA3-17664DB1CF1F}">
      <dgm:prSet/>
      <dgm:spPr/>
      <dgm:t>
        <a:bodyPr/>
        <a:lstStyle/>
        <a:p>
          <a:endParaRPr lang="en-US"/>
        </a:p>
      </dgm:t>
    </dgm:pt>
    <dgm:pt modelId="{05F60032-BC8B-45D8-99EF-2020FDFE9A08}" type="pres">
      <dgm:prSet presAssocID="{062DAD02-DE39-4813-8817-186137FBFECF}" presName="Name0" presStyleCnt="0">
        <dgm:presLayoutVars>
          <dgm:chMax/>
          <dgm:chPref val="3"/>
          <dgm:dir/>
          <dgm:animOne val="branch"/>
          <dgm:animLvl val="lvl"/>
        </dgm:presLayoutVars>
      </dgm:prSet>
      <dgm:spPr/>
    </dgm:pt>
    <dgm:pt modelId="{5709C342-014A-4F69-8E51-26ACFC4BAB2D}" type="pres">
      <dgm:prSet presAssocID="{E4AFD567-C616-4995-ADBE-3957F28DDB00}" presName="composite" presStyleCnt="0"/>
      <dgm:spPr/>
    </dgm:pt>
    <dgm:pt modelId="{60B42EBF-4B21-4E28-88B3-D847950C49A1}" type="pres">
      <dgm:prSet presAssocID="{E4AFD567-C616-4995-ADBE-3957F28DDB00}" presName="FirstChild" presStyleLbl="revTx" presStyleIdx="0" presStyleCnt="4">
        <dgm:presLayoutVars>
          <dgm:chMax val="0"/>
          <dgm:chPref val="0"/>
          <dgm:bulletEnabled val="1"/>
        </dgm:presLayoutVars>
      </dgm:prSet>
      <dgm:spPr/>
    </dgm:pt>
    <dgm:pt modelId="{FC4AFCBF-3F7F-41C0-8329-2872684587F8}" type="pres">
      <dgm:prSet presAssocID="{E4AFD567-C616-4995-ADBE-3957F28DDB00}" presName="Parent" presStyleLbl="alignNode1" presStyleIdx="0" presStyleCnt="2" custScaleY="175649" custLinFactY="-100000" custLinFactNeighborX="464" custLinFactNeighborY="-112022">
        <dgm:presLayoutVars>
          <dgm:chMax val="3"/>
          <dgm:chPref val="3"/>
          <dgm:bulletEnabled val="1"/>
        </dgm:presLayoutVars>
      </dgm:prSet>
      <dgm:spPr/>
    </dgm:pt>
    <dgm:pt modelId="{740AA024-39D7-4F06-AC7C-AA5CFD6DF30E}" type="pres">
      <dgm:prSet presAssocID="{E4AFD567-C616-4995-ADBE-3957F28DDB00}" presName="Accent" presStyleLbl="parChTrans1D1" presStyleIdx="0" presStyleCnt="2"/>
      <dgm:spPr/>
    </dgm:pt>
    <dgm:pt modelId="{7F8702A1-4083-47C9-B54B-B73334D3A260}" type="pres">
      <dgm:prSet presAssocID="{E4AFD567-C616-4995-ADBE-3957F28DDB00}" presName="Child" presStyleLbl="revTx" presStyleIdx="1" presStyleCnt="4">
        <dgm:presLayoutVars>
          <dgm:chMax val="0"/>
          <dgm:chPref val="0"/>
          <dgm:bulletEnabled val="1"/>
        </dgm:presLayoutVars>
      </dgm:prSet>
      <dgm:spPr/>
    </dgm:pt>
    <dgm:pt modelId="{DB0FDD8D-D571-475B-943D-57C68CC0670E}" type="pres">
      <dgm:prSet presAssocID="{266697D4-9FB0-402B-927D-E2317D837D55}" presName="sibTrans" presStyleCnt="0"/>
      <dgm:spPr/>
    </dgm:pt>
    <dgm:pt modelId="{6433DE72-0589-4FFF-99AF-B3B1F30F1368}" type="pres">
      <dgm:prSet presAssocID="{63F2391B-0214-4155-9F06-A813B8748B06}" presName="composite" presStyleCnt="0"/>
      <dgm:spPr/>
    </dgm:pt>
    <dgm:pt modelId="{3A9628D2-88F4-4089-8382-29A68D69F6A5}" type="pres">
      <dgm:prSet presAssocID="{63F2391B-0214-4155-9F06-A813B8748B06}" presName="FirstChild" presStyleLbl="revTx" presStyleIdx="2" presStyleCnt="4" custScaleX="94161">
        <dgm:presLayoutVars>
          <dgm:chMax val="0"/>
          <dgm:chPref val="0"/>
          <dgm:bulletEnabled val="1"/>
        </dgm:presLayoutVars>
      </dgm:prSet>
      <dgm:spPr/>
    </dgm:pt>
    <dgm:pt modelId="{C95B61F4-A5D8-4613-AB57-2E45EF8A1E04}" type="pres">
      <dgm:prSet presAssocID="{63F2391B-0214-4155-9F06-A813B8748B06}" presName="Parent" presStyleLbl="alignNode1" presStyleIdx="1" presStyleCnt="2" custScaleX="109246" custScaleY="278624">
        <dgm:presLayoutVars>
          <dgm:chMax val="3"/>
          <dgm:chPref val="3"/>
          <dgm:bulletEnabled val="1"/>
        </dgm:presLayoutVars>
      </dgm:prSet>
      <dgm:spPr/>
    </dgm:pt>
    <dgm:pt modelId="{0A9AE798-3584-474E-B116-41B9A8DC12E2}" type="pres">
      <dgm:prSet presAssocID="{63F2391B-0214-4155-9F06-A813B8748B06}" presName="Accent" presStyleLbl="parChTrans1D1" presStyleIdx="1" presStyleCnt="2"/>
      <dgm:spPr/>
    </dgm:pt>
    <dgm:pt modelId="{E2FAE41D-A092-4A8D-9052-32E7E5B83FCF}" type="pres">
      <dgm:prSet presAssocID="{63F2391B-0214-4155-9F06-A813B8748B06}" presName="Child" presStyleLbl="revTx" presStyleIdx="3" presStyleCnt="4">
        <dgm:presLayoutVars>
          <dgm:chMax val="0"/>
          <dgm:chPref val="0"/>
          <dgm:bulletEnabled val="1"/>
        </dgm:presLayoutVars>
      </dgm:prSet>
      <dgm:spPr/>
    </dgm:pt>
  </dgm:ptLst>
  <dgm:cxnLst>
    <dgm:cxn modelId="{16C73E25-3A29-43FA-8D3D-D72291299175}" type="presOf" srcId="{062DAD02-DE39-4813-8817-186137FBFECF}" destId="{05F60032-BC8B-45D8-99EF-2020FDFE9A08}" srcOrd="0" destOrd="0" presId="urn:microsoft.com/office/officeart/2011/layout/TabList"/>
    <dgm:cxn modelId="{21390536-1097-4A7F-8959-11345119A31C}" type="presOf" srcId="{63F2391B-0214-4155-9F06-A813B8748B06}" destId="{C95B61F4-A5D8-4613-AB57-2E45EF8A1E04}" srcOrd="0" destOrd="0" presId="urn:microsoft.com/office/officeart/2011/layout/TabList"/>
    <dgm:cxn modelId="{4EA7233E-5E75-4229-A599-CD0906023ED6}" srcId="{E4AFD567-C616-4995-ADBE-3957F28DDB00}" destId="{B40FA0C1-4C20-4EEA-9401-18DDAE0FCCFA}" srcOrd="0" destOrd="0" parTransId="{CF252226-0E9D-4E59-B027-2814302FABF2}" sibTransId="{DEE40F48-7C89-4852-81E4-7AFD65E870C0}"/>
    <dgm:cxn modelId="{B21C025F-70AE-43E4-B3D1-7B46F299B57F}" type="presOf" srcId="{30864874-71A9-423E-937E-A06A6F0A6EB7}" destId="{3A9628D2-88F4-4089-8382-29A68D69F6A5}" srcOrd="0" destOrd="0" presId="urn:microsoft.com/office/officeart/2011/layout/TabList"/>
    <dgm:cxn modelId="{C7189543-8F43-4352-BEA3-17664DB1CF1F}" srcId="{B40FA0C1-4C20-4EEA-9401-18DDAE0FCCFA}" destId="{692E9845-F07B-4B8B-A651-9F7384A03CA5}" srcOrd="0" destOrd="0" parTransId="{3F9966CC-7204-44FD-ACFE-B7746E0BB4F9}" sibTransId="{5E2B121E-1825-4BF1-B0E1-89ECCDDA0DFE}"/>
    <dgm:cxn modelId="{90E51855-13C4-428C-BBEB-096D4BC7E4CA}" type="presOf" srcId="{692E9845-F07B-4B8B-A651-9F7384A03CA5}" destId="{60B42EBF-4B21-4E28-88B3-D847950C49A1}" srcOrd="0" destOrd="1" presId="urn:microsoft.com/office/officeart/2011/layout/TabList"/>
    <dgm:cxn modelId="{476BB577-87D5-417E-8A2F-BF115770CCF4}" type="presOf" srcId="{928E886F-476A-49EB-8A20-8956B07026B5}" destId="{E2FAE41D-A092-4A8D-9052-32E7E5B83FCF}" srcOrd="0" destOrd="0" presId="urn:microsoft.com/office/officeart/2011/layout/TabList"/>
    <dgm:cxn modelId="{B73C0858-5007-4E5F-AE36-845509554BDF}" srcId="{E4AFD567-C616-4995-ADBE-3957F28DDB00}" destId="{CF1D661A-4A64-446F-9485-B37A30E1E34D}" srcOrd="1" destOrd="0" parTransId="{454EF5E6-7749-49C9-991F-4D24B32E84E6}" sibTransId="{08E1A25A-4022-4C0B-8A81-32FF41E2BA41}"/>
    <dgm:cxn modelId="{B3E45D5A-3384-4BB1-B3B0-618B0BB088F2}" srcId="{062DAD02-DE39-4813-8817-186137FBFECF}" destId="{63F2391B-0214-4155-9F06-A813B8748B06}" srcOrd="1" destOrd="0" parTransId="{8514E09B-2911-425E-9723-C512A3DA0066}" sibTransId="{53200719-B3D8-4A84-A750-6EE683C89F84}"/>
    <dgm:cxn modelId="{E72FC3B1-C43A-4EB7-B8A5-EB01155A2184}" type="presOf" srcId="{E4AFD567-C616-4995-ADBE-3957F28DDB00}" destId="{FC4AFCBF-3F7F-41C0-8329-2872684587F8}" srcOrd="0" destOrd="0" presId="urn:microsoft.com/office/officeart/2011/layout/TabList"/>
    <dgm:cxn modelId="{487553B2-47F5-476F-AD24-051B6BEB6F30}" srcId="{63F2391B-0214-4155-9F06-A813B8748B06}" destId="{928E886F-476A-49EB-8A20-8956B07026B5}" srcOrd="1" destOrd="0" parTransId="{F0392B8C-A6D6-4618-8E63-41B4CD19980C}" sibTransId="{86F3F0E1-0EEB-4BA0-94A4-229E2131CA17}"/>
    <dgm:cxn modelId="{7842BCC4-73A8-4769-8E6F-212C64FD8B3A}" type="presOf" srcId="{CF1D661A-4A64-446F-9485-B37A30E1E34D}" destId="{7F8702A1-4083-47C9-B54B-B73334D3A260}" srcOrd="0" destOrd="0" presId="urn:microsoft.com/office/officeart/2011/layout/TabList"/>
    <dgm:cxn modelId="{846C82E1-0C7A-4E32-A973-45E46BE4DCD4}" type="presOf" srcId="{B40FA0C1-4C20-4EEA-9401-18DDAE0FCCFA}" destId="{60B42EBF-4B21-4E28-88B3-D847950C49A1}" srcOrd="0" destOrd="0" presId="urn:microsoft.com/office/officeart/2011/layout/TabList"/>
    <dgm:cxn modelId="{31C528E5-00D1-4014-8DB6-8BC6309561C6}" srcId="{062DAD02-DE39-4813-8817-186137FBFECF}" destId="{E4AFD567-C616-4995-ADBE-3957F28DDB00}" srcOrd="0" destOrd="0" parTransId="{FCE6015A-BA0F-4E57-AF5E-D27C038BE8C3}" sibTransId="{266697D4-9FB0-402B-927D-E2317D837D55}"/>
    <dgm:cxn modelId="{7C3C7BFF-7869-4F9C-9B32-52866B9F7614}" srcId="{63F2391B-0214-4155-9F06-A813B8748B06}" destId="{30864874-71A9-423E-937E-A06A6F0A6EB7}" srcOrd="0" destOrd="0" parTransId="{EE9E9096-35EA-41C7-85D7-5A3ED3A6F09C}" sibTransId="{B1D675E2-886E-4555-8C46-9921D20DA5D8}"/>
    <dgm:cxn modelId="{5B7FBBA2-E169-4A4C-9CF8-B86D49D896BA}" type="presParOf" srcId="{05F60032-BC8B-45D8-99EF-2020FDFE9A08}" destId="{5709C342-014A-4F69-8E51-26ACFC4BAB2D}" srcOrd="0" destOrd="0" presId="urn:microsoft.com/office/officeart/2011/layout/TabList"/>
    <dgm:cxn modelId="{37CB84B0-32F4-4E56-A0B1-3CC66EEC2C40}" type="presParOf" srcId="{5709C342-014A-4F69-8E51-26ACFC4BAB2D}" destId="{60B42EBF-4B21-4E28-88B3-D847950C49A1}" srcOrd="0" destOrd="0" presId="urn:microsoft.com/office/officeart/2011/layout/TabList"/>
    <dgm:cxn modelId="{E21EE49D-67BB-47C9-BDAB-9C7165B7EA9A}" type="presParOf" srcId="{5709C342-014A-4F69-8E51-26ACFC4BAB2D}" destId="{FC4AFCBF-3F7F-41C0-8329-2872684587F8}" srcOrd="1" destOrd="0" presId="urn:microsoft.com/office/officeart/2011/layout/TabList"/>
    <dgm:cxn modelId="{85606308-A816-4FF2-85B3-A800D338C439}" type="presParOf" srcId="{5709C342-014A-4F69-8E51-26ACFC4BAB2D}" destId="{740AA024-39D7-4F06-AC7C-AA5CFD6DF30E}" srcOrd="2" destOrd="0" presId="urn:microsoft.com/office/officeart/2011/layout/TabList"/>
    <dgm:cxn modelId="{AC60D935-4E78-4F09-886C-4995388C90A2}" type="presParOf" srcId="{05F60032-BC8B-45D8-99EF-2020FDFE9A08}" destId="{7F8702A1-4083-47C9-B54B-B73334D3A260}" srcOrd="1" destOrd="0" presId="urn:microsoft.com/office/officeart/2011/layout/TabList"/>
    <dgm:cxn modelId="{CE522740-6401-4D2C-A1F0-2365A84EB4E1}" type="presParOf" srcId="{05F60032-BC8B-45D8-99EF-2020FDFE9A08}" destId="{DB0FDD8D-D571-475B-943D-57C68CC0670E}" srcOrd="2" destOrd="0" presId="urn:microsoft.com/office/officeart/2011/layout/TabList"/>
    <dgm:cxn modelId="{D60FC97E-D3EA-4804-AD72-AA4AD286E380}" type="presParOf" srcId="{05F60032-BC8B-45D8-99EF-2020FDFE9A08}" destId="{6433DE72-0589-4FFF-99AF-B3B1F30F1368}" srcOrd="3" destOrd="0" presId="urn:microsoft.com/office/officeart/2011/layout/TabList"/>
    <dgm:cxn modelId="{50599FB7-A1DA-4862-B641-7747F2C3A44E}" type="presParOf" srcId="{6433DE72-0589-4FFF-99AF-B3B1F30F1368}" destId="{3A9628D2-88F4-4089-8382-29A68D69F6A5}" srcOrd="0" destOrd="0" presId="urn:microsoft.com/office/officeart/2011/layout/TabList"/>
    <dgm:cxn modelId="{15D217B2-166F-4E98-BCF4-32BA5799F24F}" type="presParOf" srcId="{6433DE72-0589-4FFF-99AF-B3B1F30F1368}" destId="{C95B61F4-A5D8-4613-AB57-2E45EF8A1E04}" srcOrd="1" destOrd="0" presId="urn:microsoft.com/office/officeart/2011/layout/TabList"/>
    <dgm:cxn modelId="{1C1F4370-CCB9-447E-A4D7-BB92E1D9436B}" type="presParOf" srcId="{6433DE72-0589-4FFF-99AF-B3B1F30F1368}" destId="{0A9AE798-3584-474E-B116-41B9A8DC12E2}" srcOrd="2" destOrd="0" presId="urn:microsoft.com/office/officeart/2011/layout/TabList"/>
    <dgm:cxn modelId="{0E658DBD-DB55-4E18-B17A-6368F424D843}" type="presParOf" srcId="{05F60032-BC8B-45D8-99EF-2020FDFE9A08}" destId="{E2FAE41D-A092-4A8D-9052-32E7E5B83FCF}" srcOrd="4"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D95A28-F79B-4A12-9AA5-7C1B0615C262}">
      <dsp:nvSpPr>
        <dsp:cNvPr id="0" name=""/>
        <dsp:cNvSpPr/>
      </dsp:nvSpPr>
      <dsp:spPr>
        <a:xfrm>
          <a:off x="4304" y="901926"/>
          <a:ext cx="2048596" cy="1411482"/>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000" r="-2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AE5C460-1954-47A0-863F-4377BDE7F47B}">
      <dsp:nvSpPr>
        <dsp:cNvPr id="0" name=""/>
        <dsp:cNvSpPr/>
      </dsp:nvSpPr>
      <dsp:spPr>
        <a:xfrm>
          <a:off x="4304" y="2313409"/>
          <a:ext cx="2048596" cy="760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b="1" kern="1200">
              <a:solidFill>
                <a:srgbClr val="005B7B"/>
              </a:solidFill>
              <a:latin typeface="Figtree" pitchFamily="2" charset="0"/>
            </a:rPr>
            <a:t>Mission</a:t>
          </a:r>
        </a:p>
        <a:p>
          <a:pPr marL="114300" lvl="1" indent="-114300" algn="l" defTabSz="533400">
            <a:lnSpc>
              <a:spcPct val="90000"/>
            </a:lnSpc>
            <a:spcBef>
              <a:spcPct val="0"/>
            </a:spcBef>
            <a:spcAft>
              <a:spcPct val="15000"/>
            </a:spcAft>
            <a:buChar char="•"/>
          </a:pPr>
          <a:r>
            <a:rPr lang="en-US" sz="1200" kern="1200">
              <a:solidFill>
                <a:srgbClr val="005B7B"/>
              </a:solidFill>
              <a:latin typeface="Figtree" pitchFamily="2" charset="0"/>
            </a:rPr>
            <a:t>Promote </a:t>
          </a:r>
          <a:r>
            <a:rPr lang="en-US" sz="1200" b="0" i="0" u="none" kern="1200">
              <a:solidFill>
                <a:srgbClr val="005B7B"/>
              </a:solidFill>
              <a:latin typeface="Figtree" pitchFamily="2" charset="0"/>
            </a:rPr>
            <a:t>and provide high quality, readily accessible healthcare in a patient-centered system of care for those we serve. </a:t>
          </a:r>
          <a:r>
            <a:rPr lang="en-US" sz="1200" b="0" i="0" kern="1200">
              <a:solidFill>
                <a:srgbClr val="005B7B"/>
              </a:solidFill>
              <a:latin typeface="Figtree" pitchFamily="2" charset="0"/>
            </a:rPr>
            <a:t>​</a:t>
          </a:r>
          <a:endParaRPr lang="en-US" sz="1200" kern="1200">
            <a:solidFill>
              <a:srgbClr val="005B7B"/>
            </a:solidFill>
            <a:latin typeface="Figtree" pitchFamily="2" charset="0"/>
          </a:endParaRPr>
        </a:p>
      </dsp:txBody>
      <dsp:txXfrm>
        <a:off x="4304" y="2313409"/>
        <a:ext cx="2048596" cy="760029"/>
      </dsp:txXfrm>
    </dsp:sp>
    <dsp:sp modelId="{E79D4835-6E04-4F82-ACF0-05D3EA84512E}">
      <dsp:nvSpPr>
        <dsp:cNvPr id="0" name=""/>
        <dsp:cNvSpPr/>
      </dsp:nvSpPr>
      <dsp:spPr>
        <a:xfrm>
          <a:off x="2257847" y="901926"/>
          <a:ext cx="2048596" cy="1411482"/>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000" r="-2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C279F3-C9EF-416E-87BE-CAF562F91D34}">
      <dsp:nvSpPr>
        <dsp:cNvPr id="0" name=""/>
        <dsp:cNvSpPr/>
      </dsp:nvSpPr>
      <dsp:spPr>
        <a:xfrm>
          <a:off x="2257847" y="2313409"/>
          <a:ext cx="2048596" cy="760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b="1" kern="1200">
              <a:solidFill>
                <a:srgbClr val="005B7B"/>
              </a:solidFill>
              <a:latin typeface="Figtree" pitchFamily="2" charset="0"/>
            </a:rPr>
            <a:t>Values</a:t>
          </a: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solidFill>
                <a:srgbClr val="005B7B"/>
              </a:solidFill>
              <a:latin typeface="Figtree" pitchFamily="2" charset="0"/>
            </a:rPr>
            <a:t>Accountability</a:t>
          </a:r>
          <a:r>
            <a:rPr lang="en-US" sz="1200" b="0" i="0" kern="1200">
              <a:solidFill>
                <a:srgbClr val="005B7B"/>
              </a:solidFill>
              <a:latin typeface="Figtree" pitchFamily="2" charset="0"/>
            </a:rPr>
            <a:t>​</a:t>
          </a:r>
          <a:endParaRPr lang="en-US" sz="1200" kern="1200">
            <a:solidFill>
              <a:srgbClr val="005B7B"/>
            </a:solidFill>
            <a:latin typeface="Figtree" pitchFamily="2"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solidFill>
                <a:srgbClr val="005B7B"/>
              </a:solidFill>
              <a:latin typeface="Figtree" pitchFamily="2" charset="0"/>
            </a:rPr>
            <a:t>Efficiency</a:t>
          </a:r>
          <a:r>
            <a:rPr lang="en-US" sz="1200" b="0" i="0" kern="1200">
              <a:solidFill>
                <a:srgbClr val="005B7B"/>
              </a:solidFill>
              <a:latin typeface="Figtree" pitchFamily="2" charset="0"/>
            </a:rPr>
            <a:t>​</a:t>
          </a: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solidFill>
                <a:srgbClr val="005B7B"/>
              </a:solidFill>
              <a:latin typeface="Figtree" pitchFamily="2" charset="0"/>
            </a:rPr>
            <a:t>Be a Team Player</a:t>
          </a:r>
          <a:r>
            <a:rPr lang="en-US" sz="1200" b="0" i="0" kern="1200">
              <a:solidFill>
                <a:srgbClr val="005B7B"/>
              </a:solidFill>
              <a:latin typeface="Figtree" pitchFamily="2" charset="0"/>
            </a:rPr>
            <a:t>​</a:t>
          </a: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solidFill>
                <a:srgbClr val="005B7B"/>
              </a:solidFill>
              <a:latin typeface="Figtree" pitchFamily="2" charset="0"/>
            </a:rPr>
            <a:t>Integrity </a:t>
          </a:r>
          <a:r>
            <a:rPr lang="en-US" sz="1200" b="0" i="0" kern="1200">
              <a:solidFill>
                <a:srgbClr val="005B7B"/>
              </a:solidFill>
              <a:latin typeface="Figtree" pitchFamily="2" charset="0"/>
            </a:rPr>
            <a:t>​</a:t>
          </a: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solidFill>
                <a:srgbClr val="005B7B"/>
              </a:solidFill>
              <a:latin typeface="Figtree" pitchFamily="2" charset="0"/>
            </a:rPr>
            <a:t>Stewardship</a:t>
          </a:r>
          <a:endParaRPr lang="en-US" sz="1200" b="0" i="0" kern="1200">
            <a:solidFill>
              <a:srgbClr val="005B7B"/>
            </a:solidFill>
            <a:latin typeface="Figtree" pitchFamily="2" charset="0"/>
          </a:endParaRPr>
        </a:p>
      </dsp:txBody>
      <dsp:txXfrm>
        <a:off x="2257847" y="2313409"/>
        <a:ext cx="2048596" cy="760029"/>
      </dsp:txXfrm>
    </dsp:sp>
    <dsp:sp modelId="{C239598A-BE5E-47AB-A19B-5887DDF66756}">
      <dsp:nvSpPr>
        <dsp:cNvPr id="0" name=""/>
        <dsp:cNvSpPr/>
      </dsp:nvSpPr>
      <dsp:spPr>
        <a:xfrm>
          <a:off x="4511389" y="901926"/>
          <a:ext cx="2048596" cy="1411482"/>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000" r="-2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126DBD-D993-47B5-9973-02E20E913EBC}">
      <dsp:nvSpPr>
        <dsp:cNvPr id="0" name=""/>
        <dsp:cNvSpPr/>
      </dsp:nvSpPr>
      <dsp:spPr>
        <a:xfrm>
          <a:off x="4511389" y="2313409"/>
          <a:ext cx="2048596" cy="760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b="1" kern="1200">
              <a:solidFill>
                <a:srgbClr val="005B7B"/>
              </a:solidFill>
              <a:latin typeface="Figtree" pitchFamily="2" charset="0"/>
            </a:rPr>
            <a:t>Agreements</a:t>
          </a: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solidFill>
                <a:srgbClr val="005B7B"/>
              </a:solidFill>
              <a:latin typeface="Figtree" pitchFamily="2" charset="0"/>
            </a:rPr>
            <a:t>Clear about our purpose before we act</a:t>
          </a:r>
          <a:r>
            <a:rPr lang="en-US" sz="1200" b="0" i="0" kern="1200">
              <a:solidFill>
                <a:srgbClr val="005B7B"/>
              </a:solidFill>
              <a:latin typeface="Figtree" pitchFamily="2" charset="0"/>
            </a:rPr>
            <a:t>​</a:t>
          </a:r>
          <a:endParaRPr lang="en-US" sz="1200" kern="1200">
            <a:solidFill>
              <a:srgbClr val="005B7B"/>
            </a:solidFill>
            <a:latin typeface="Figtree" pitchFamily="2"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solidFill>
                <a:srgbClr val="005B7B"/>
              </a:solidFill>
              <a:latin typeface="Figtree" pitchFamily="2" charset="0"/>
            </a:rPr>
            <a:t>Present and engaged with one another as we work</a:t>
          </a:r>
          <a:r>
            <a:rPr lang="en-US" sz="1200" b="0" i="0" kern="1200">
              <a:solidFill>
                <a:srgbClr val="005B7B"/>
              </a:solidFill>
              <a:latin typeface="Figtree" pitchFamily="2" charset="0"/>
            </a:rPr>
            <a:t>​</a:t>
          </a: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solidFill>
                <a:srgbClr val="005B7B"/>
              </a:solidFill>
              <a:latin typeface="Figtree" pitchFamily="2" charset="0"/>
            </a:rPr>
            <a:t>Real and authentic in our communication</a:t>
          </a:r>
          <a:r>
            <a:rPr lang="en-US" sz="1200" b="0" i="0" kern="1200">
              <a:solidFill>
                <a:srgbClr val="005B7B"/>
              </a:solidFill>
              <a:latin typeface="Figtree" pitchFamily="2" charset="0"/>
            </a:rPr>
            <a:t>​</a:t>
          </a: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solidFill>
                <a:srgbClr val="005B7B"/>
              </a:solidFill>
              <a:latin typeface="Figtree" pitchFamily="2" charset="0"/>
            </a:rPr>
            <a:t>Connected through being kind and caring</a:t>
          </a:r>
          <a:r>
            <a:rPr lang="en-US" sz="1200" b="0" i="0" kern="1200">
              <a:solidFill>
                <a:srgbClr val="005B7B"/>
              </a:solidFill>
              <a:latin typeface="Figtree" pitchFamily="2" charset="0"/>
            </a:rPr>
            <a:t>​</a:t>
          </a: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solidFill>
                <a:srgbClr val="005B7B"/>
              </a:solidFill>
              <a:latin typeface="Figtree" pitchFamily="2" charset="0"/>
            </a:rPr>
            <a:t>Creative and innovative individually and collectively</a:t>
          </a:r>
          <a:endParaRPr lang="en-US" sz="1200" b="0" i="0" kern="1200">
            <a:solidFill>
              <a:srgbClr val="005B7B"/>
            </a:solidFill>
            <a:latin typeface="Figtree" pitchFamily="2" charset="0"/>
          </a:endParaRPr>
        </a:p>
      </dsp:txBody>
      <dsp:txXfrm>
        <a:off x="4511389" y="2313409"/>
        <a:ext cx="2048596" cy="760029"/>
      </dsp:txXfrm>
    </dsp:sp>
    <dsp:sp modelId="{C703058F-2B9D-4302-B8E3-280920334031}">
      <dsp:nvSpPr>
        <dsp:cNvPr id="0" name=""/>
        <dsp:cNvSpPr/>
      </dsp:nvSpPr>
      <dsp:spPr>
        <a:xfrm>
          <a:off x="6764931" y="901926"/>
          <a:ext cx="2048596" cy="1411482"/>
        </a:xfrm>
        <a:prstGeom prst="roundRect">
          <a:avLst/>
        </a:prstGeom>
        <a:blipFill>
          <a:blip xmlns:r="http://schemas.openxmlformats.org/officeDocument/2006/relationships" r:embed="rId4">
            <a:extLst>
              <a:ext uri="{28A0092B-C50C-407E-A947-70E740481C1C}">
                <a14:useLocalDpi xmlns:a14="http://schemas.microsoft.com/office/drawing/2010/main" val="0"/>
              </a:ext>
            </a:extLst>
          </a:blip>
          <a:srcRect/>
          <a:stretch>
            <a:fillRect t="-15000" b="-1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0A4909-3FA6-49C5-8636-EA894D98AE4D}">
      <dsp:nvSpPr>
        <dsp:cNvPr id="0" name=""/>
        <dsp:cNvSpPr/>
      </dsp:nvSpPr>
      <dsp:spPr>
        <a:xfrm>
          <a:off x="6764931" y="2313409"/>
          <a:ext cx="2048596" cy="76002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44" tIns="85344" rIns="85344" bIns="0" numCol="1" spcCol="1270" anchor="t" anchorCtr="0">
          <a:noAutofit/>
        </a:bodyPr>
        <a:lstStyle/>
        <a:p>
          <a:pPr marL="0" lvl="0" indent="0" algn="ctr" defTabSz="533400">
            <a:lnSpc>
              <a:spcPct val="90000"/>
            </a:lnSpc>
            <a:spcBef>
              <a:spcPct val="0"/>
            </a:spcBef>
            <a:spcAft>
              <a:spcPct val="35000"/>
            </a:spcAft>
            <a:buNone/>
          </a:pPr>
          <a:r>
            <a:rPr lang="en-US" sz="1200" b="1" kern="1200">
              <a:solidFill>
                <a:srgbClr val="005B7B"/>
              </a:solidFill>
              <a:latin typeface="Figtree" pitchFamily="2" charset="0"/>
            </a:rPr>
            <a:t>Health Equity</a:t>
          </a:r>
        </a:p>
        <a:p>
          <a:pPr marL="114300" lvl="1" indent="-114300" algn="l" defTabSz="533400" rtl="0">
            <a:lnSpc>
              <a:spcPct val="90000"/>
            </a:lnSpc>
            <a:spcBef>
              <a:spcPct val="0"/>
            </a:spcBef>
            <a:spcAft>
              <a:spcPct val="15000"/>
            </a:spcAft>
            <a:buChar char="•"/>
          </a:pPr>
          <a:r>
            <a:rPr lang="en-US" sz="1200" b="0" i="0" u="none" kern="1200">
              <a:solidFill>
                <a:srgbClr val="005B7B"/>
              </a:solidFill>
              <a:latin typeface="Figtree" pitchFamily="2" charset="0"/>
            </a:rPr>
            <a:t>UH works to achieve health equity for all population groups by allocating resources towards designing policies and programs to create greater social justice in health</a:t>
          </a:r>
          <a:endParaRPr lang="en-US" sz="1200" kern="1200">
            <a:solidFill>
              <a:srgbClr val="005B7B"/>
            </a:solidFill>
            <a:latin typeface="Figtree" pitchFamily="2" charset="0"/>
          </a:endParaRPr>
        </a:p>
      </dsp:txBody>
      <dsp:txXfrm>
        <a:off x="6764931" y="2313409"/>
        <a:ext cx="2048596" cy="76002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8737A2-4C0C-479A-8AC1-2112E8C6291C}">
      <dsp:nvSpPr>
        <dsp:cNvPr id="0" name=""/>
        <dsp:cNvSpPr/>
      </dsp:nvSpPr>
      <dsp:spPr>
        <a:xfrm>
          <a:off x="42" y="4183"/>
          <a:ext cx="4105578" cy="445483"/>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a:latin typeface="Figtree"/>
            </a:rPr>
            <a:t>Homeless Transition Action Group (HTAG)</a:t>
          </a:r>
        </a:p>
      </dsp:txBody>
      <dsp:txXfrm>
        <a:off x="42" y="4183"/>
        <a:ext cx="4105578" cy="445483"/>
      </dsp:txXfrm>
    </dsp:sp>
    <dsp:sp modelId="{92CDA73B-7AEC-41AF-A72D-978063D61229}">
      <dsp:nvSpPr>
        <dsp:cNvPr id="0" name=""/>
        <dsp:cNvSpPr/>
      </dsp:nvSpPr>
      <dsp:spPr>
        <a:xfrm>
          <a:off x="42" y="449667"/>
          <a:ext cx="4105578" cy="26571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b="1" kern="1200">
              <a:latin typeface="Figtree"/>
            </a:rPr>
            <a:t>Urban Campground</a:t>
          </a:r>
        </a:p>
        <a:p>
          <a:pPr marL="114300" lvl="1" indent="-114300" algn="l" defTabSz="533400">
            <a:lnSpc>
              <a:spcPct val="90000"/>
            </a:lnSpc>
            <a:spcBef>
              <a:spcPct val="0"/>
            </a:spcBef>
            <a:spcAft>
              <a:spcPct val="15000"/>
            </a:spcAft>
            <a:buChar char="•"/>
          </a:pPr>
          <a:r>
            <a:rPr lang="en-US" sz="1200" b="1" kern="1200">
              <a:latin typeface="Figtree"/>
            </a:rPr>
            <a:t>Under the Bridge Ministry</a:t>
          </a:r>
        </a:p>
        <a:p>
          <a:pPr marL="114300" lvl="1" indent="-114300" algn="l" defTabSz="533400">
            <a:lnSpc>
              <a:spcPct val="90000"/>
            </a:lnSpc>
            <a:spcBef>
              <a:spcPct val="0"/>
            </a:spcBef>
            <a:spcAft>
              <a:spcPct val="15000"/>
            </a:spcAft>
            <a:buChar char="•"/>
          </a:pPr>
          <a:r>
            <a:rPr lang="en-US" sz="1200" b="1" kern="1200">
              <a:latin typeface="Figtree"/>
            </a:rPr>
            <a:t>Gary Leif Navigation Center</a:t>
          </a:r>
        </a:p>
        <a:p>
          <a:pPr marL="114300" lvl="1" indent="-114300" algn="l" defTabSz="533400">
            <a:lnSpc>
              <a:spcPct val="90000"/>
            </a:lnSpc>
            <a:spcBef>
              <a:spcPct val="0"/>
            </a:spcBef>
            <a:spcAft>
              <a:spcPct val="15000"/>
            </a:spcAft>
            <a:buChar char="•"/>
          </a:pPr>
          <a:r>
            <a:rPr lang="en-US" sz="1200" b="1" kern="1200">
              <a:latin typeface="Figtree"/>
            </a:rPr>
            <a:t>Community Shelters</a:t>
          </a:r>
        </a:p>
        <a:p>
          <a:pPr marL="114300" lvl="1" indent="-114300" algn="l" defTabSz="533400">
            <a:lnSpc>
              <a:spcPct val="90000"/>
            </a:lnSpc>
            <a:spcBef>
              <a:spcPct val="0"/>
            </a:spcBef>
            <a:spcAft>
              <a:spcPct val="15000"/>
            </a:spcAft>
            <a:buChar char="•"/>
          </a:pPr>
          <a:r>
            <a:rPr lang="en-US" sz="1200" b="1" kern="1200">
              <a:latin typeface="Figtree"/>
            </a:rPr>
            <a:t>HIV Alliance Naloxone Supply</a:t>
          </a:r>
        </a:p>
        <a:p>
          <a:pPr marL="114300" lvl="1" indent="-114300" algn="l" defTabSz="533400">
            <a:lnSpc>
              <a:spcPct val="90000"/>
            </a:lnSpc>
            <a:spcBef>
              <a:spcPct val="0"/>
            </a:spcBef>
            <a:spcAft>
              <a:spcPct val="15000"/>
            </a:spcAft>
            <a:buChar char="•"/>
          </a:pPr>
          <a:r>
            <a:rPr lang="en-US" sz="1200" b="1" kern="1200">
              <a:latin typeface="Figtree"/>
            </a:rPr>
            <a:t>Permanent Housing&amp; Immediate Needs Subcommittees</a:t>
          </a:r>
        </a:p>
        <a:p>
          <a:pPr marL="114300" lvl="1" indent="-114300" algn="l" defTabSz="533400">
            <a:lnSpc>
              <a:spcPct val="90000"/>
            </a:lnSpc>
            <a:spcBef>
              <a:spcPct val="0"/>
            </a:spcBef>
            <a:spcAft>
              <a:spcPct val="15000"/>
            </a:spcAft>
            <a:buChar char="•"/>
          </a:pPr>
          <a:r>
            <a:rPr lang="en-US" sz="1200" b="1" kern="1200">
              <a:latin typeface="Figtree"/>
            </a:rPr>
            <a:t>UHA Homeless Outreach and Supplies</a:t>
          </a:r>
        </a:p>
        <a:p>
          <a:pPr marL="114300" lvl="1" indent="-114300" algn="l" defTabSz="533400">
            <a:lnSpc>
              <a:spcPct val="90000"/>
            </a:lnSpc>
            <a:spcBef>
              <a:spcPct val="0"/>
            </a:spcBef>
            <a:spcAft>
              <a:spcPct val="15000"/>
            </a:spcAft>
            <a:buChar char="•"/>
          </a:pPr>
          <a:r>
            <a:rPr lang="en-US" sz="1200" b="1" kern="1200">
              <a:latin typeface="Figtree"/>
            </a:rPr>
            <a:t>UCAN Warming Centers</a:t>
          </a:r>
        </a:p>
        <a:p>
          <a:pPr marL="114300" lvl="1" indent="-114300" algn="l" defTabSz="533400">
            <a:lnSpc>
              <a:spcPct val="90000"/>
            </a:lnSpc>
            <a:spcBef>
              <a:spcPct val="0"/>
            </a:spcBef>
            <a:spcAft>
              <a:spcPct val="15000"/>
            </a:spcAft>
            <a:buChar char="•"/>
          </a:pPr>
          <a:r>
            <a:rPr lang="en-US" sz="1200" b="1" kern="1200">
              <a:latin typeface="Figtree"/>
            </a:rPr>
            <a:t>Roseburg’s 3 Camp </a:t>
          </a:r>
          <a:r>
            <a:rPr lang="en-US" sz="1200" b="1" i="1" kern="1200">
              <a:latin typeface="Figtree"/>
            </a:rPr>
            <a:t>Camps-To-Village</a:t>
          </a:r>
          <a:endParaRPr lang="en-US" sz="1200" b="1" kern="1200">
            <a:latin typeface="Figtree"/>
          </a:endParaRPr>
        </a:p>
      </dsp:txBody>
      <dsp:txXfrm>
        <a:off x="42" y="449667"/>
        <a:ext cx="4105578" cy="2657160"/>
      </dsp:txXfrm>
    </dsp:sp>
    <dsp:sp modelId="{FDEF2929-6784-43A0-A0F2-E86F4E682BE8}">
      <dsp:nvSpPr>
        <dsp:cNvPr id="0" name=""/>
        <dsp:cNvSpPr/>
      </dsp:nvSpPr>
      <dsp:spPr>
        <a:xfrm>
          <a:off x="4680401" y="4183"/>
          <a:ext cx="4105578" cy="445483"/>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None/>
          </a:pPr>
          <a:r>
            <a:rPr lang="en-US" sz="1200" b="1" kern="1200">
              <a:latin typeface="Figtree"/>
            </a:rPr>
            <a:t>Local Public Safety Coordinating Council (LPSCC) Behavioral Health &amp; Housing Subcommittee</a:t>
          </a:r>
        </a:p>
      </dsp:txBody>
      <dsp:txXfrm>
        <a:off x="4680401" y="4183"/>
        <a:ext cx="4105578" cy="445483"/>
      </dsp:txXfrm>
    </dsp:sp>
    <dsp:sp modelId="{F4E988E9-2A37-466E-A60C-87FB4B00DF91}">
      <dsp:nvSpPr>
        <dsp:cNvPr id="0" name=""/>
        <dsp:cNvSpPr/>
      </dsp:nvSpPr>
      <dsp:spPr>
        <a:xfrm>
          <a:off x="4680401" y="449667"/>
          <a:ext cx="4105578" cy="265716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b="1" kern="1200">
              <a:latin typeface="Figtree"/>
            </a:rPr>
            <a:t>Connecting Point Utilization</a:t>
          </a:r>
        </a:p>
        <a:p>
          <a:pPr marL="114300" lvl="1" indent="-114300" algn="l" defTabSz="533400">
            <a:lnSpc>
              <a:spcPct val="90000"/>
            </a:lnSpc>
            <a:spcBef>
              <a:spcPct val="0"/>
            </a:spcBef>
            <a:spcAft>
              <a:spcPct val="15000"/>
            </a:spcAft>
            <a:buChar char="•"/>
          </a:pPr>
          <a:r>
            <a:rPr lang="en-US" sz="1200" b="1" kern="1200">
              <a:latin typeface="Figtree" pitchFamily="2" charset="0"/>
            </a:rPr>
            <a:t>IMPACTS Grant</a:t>
          </a:r>
          <a:endParaRPr lang="en-US" sz="1200" b="1" kern="1200">
            <a:latin typeface="Figtree"/>
          </a:endParaRPr>
        </a:p>
        <a:p>
          <a:pPr marL="114300" lvl="1" indent="-114300" algn="l" defTabSz="533400">
            <a:lnSpc>
              <a:spcPct val="90000"/>
            </a:lnSpc>
            <a:spcBef>
              <a:spcPct val="0"/>
            </a:spcBef>
            <a:spcAft>
              <a:spcPct val="15000"/>
            </a:spcAft>
            <a:buChar char="•"/>
          </a:pPr>
          <a:r>
            <a:rPr lang="en-US" sz="1200" b="1" kern="1200">
              <a:latin typeface="Figtree"/>
            </a:rPr>
            <a:t>Adapt Opioid Treatment Center Program</a:t>
          </a:r>
        </a:p>
        <a:p>
          <a:pPr marL="114300" lvl="1" indent="-114300" algn="l" defTabSz="533400">
            <a:lnSpc>
              <a:spcPct val="90000"/>
            </a:lnSpc>
            <a:spcBef>
              <a:spcPct val="0"/>
            </a:spcBef>
            <a:spcAft>
              <a:spcPct val="15000"/>
            </a:spcAft>
            <a:buChar char="•"/>
          </a:pPr>
          <a:r>
            <a:rPr lang="en-US" sz="1200" b="1" kern="1200">
              <a:latin typeface="Figtree"/>
            </a:rPr>
            <a:t>Mobile Crisis/988 Program</a:t>
          </a:r>
        </a:p>
        <a:p>
          <a:pPr marL="114300" lvl="1" indent="-114300" algn="l" defTabSz="533400">
            <a:lnSpc>
              <a:spcPct val="90000"/>
            </a:lnSpc>
            <a:spcBef>
              <a:spcPct val="0"/>
            </a:spcBef>
            <a:spcAft>
              <a:spcPct val="15000"/>
            </a:spcAft>
            <a:buChar char="•"/>
          </a:pPr>
          <a:r>
            <a:rPr lang="en-US" sz="1200" b="1" kern="1200">
              <a:latin typeface="Figtree"/>
            </a:rPr>
            <a:t>Crisis Resolution Rooms</a:t>
          </a:r>
        </a:p>
        <a:p>
          <a:pPr marL="114300" lvl="1" indent="-114300" algn="l" defTabSz="533400">
            <a:lnSpc>
              <a:spcPct val="90000"/>
            </a:lnSpc>
            <a:spcBef>
              <a:spcPct val="0"/>
            </a:spcBef>
            <a:spcAft>
              <a:spcPct val="15000"/>
            </a:spcAft>
            <a:buChar char="•"/>
          </a:pPr>
          <a:r>
            <a:rPr lang="en-US" sz="1200" b="1" kern="1200">
              <a:latin typeface="Figtree"/>
            </a:rPr>
            <a:t>Sobering Center</a:t>
          </a:r>
        </a:p>
        <a:p>
          <a:pPr marL="114300" lvl="1" indent="-114300" algn="l" defTabSz="533400">
            <a:lnSpc>
              <a:spcPct val="90000"/>
            </a:lnSpc>
            <a:spcBef>
              <a:spcPct val="0"/>
            </a:spcBef>
            <a:spcAft>
              <a:spcPct val="15000"/>
            </a:spcAft>
            <a:buChar char="•"/>
          </a:pPr>
          <a:r>
            <a:rPr lang="en-US" sz="1200" b="1" kern="1200">
              <a:latin typeface="Figtree"/>
            </a:rPr>
            <a:t>Review Disposition Calls for Services Involving persons with mental health concerns through Douglas County Sheriff’s Office.</a:t>
          </a:r>
        </a:p>
        <a:p>
          <a:pPr marL="114300" lvl="1" indent="-114300" algn="l" defTabSz="533400">
            <a:lnSpc>
              <a:spcPct val="90000"/>
            </a:lnSpc>
            <a:spcBef>
              <a:spcPct val="0"/>
            </a:spcBef>
            <a:spcAft>
              <a:spcPct val="15000"/>
            </a:spcAft>
            <a:buChar char="•"/>
          </a:pPr>
          <a:r>
            <a:rPr lang="en-US" sz="1200" b="1" kern="1200">
              <a:latin typeface="Figtree"/>
            </a:rPr>
            <a:t>Transitional housing</a:t>
          </a:r>
        </a:p>
        <a:p>
          <a:pPr marL="114300" lvl="1" indent="-114300" algn="l" defTabSz="533400">
            <a:lnSpc>
              <a:spcPct val="90000"/>
            </a:lnSpc>
            <a:spcBef>
              <a:spcPct val="0"/>
            </a:spcBef>
            <a:spcAft>
              <a:spcPct val="15000"/>
            </a:spcAft>
            <a:buChar char="•"/>
          </a:pPr>
          <a:r>
            <a:rPr lang="en-US" sz="1200" b="1" kern="1200">
              <a:latin typeface="Figtree"/>
            </a:rPr>
            <a:t>Homeless Transition Action Group </a:t>
          </a:r>
        </a:p>
        <a:p>
          <a:pPr marL="114300" lvl="1" indent="-114300" algn="l" defTabSz="533400">
            <a:lnSpc>
              <a:spcPct val="90000"/>
            </a:lnSpc>
            <a:spcBef>
              <a:spcPct val="0"/>
            </a:spcBef>
            <a:spcAft>
              <a:spcPct val="15000"/>
            </a:spcAft>
            <a:buChar char="•"/>
          </a:pPr>
          <a:r>
            <a:rPr lang="en-US" sz="1200" b="1" kern="1200">
              <a:latin typeface="Figtree"/>
            </a:rPr>
            <a:t>Oxford House Transitional Housing</a:t>
          </a:r>
        </a:p>
        <a:p>
          <a:pPr marL="114300" lvl="1" indent="-114300" algn="l" defTabSz="533400">
            <a:lnSpc>
              <a:spcPct val="90000"/>
            </a:lnSpc>
            <a:spcBef>
              <a:spcPct val="0"/>
            </a:spcBef>
            <a:spcAft>
              <a:spcPct val="15000"/>
            </a:spcAft>
            <a:buChar char="•"/>
          </a:pPr>
          <a:r>
            <a:rPr lang="en-US" sz="1200" b="1" kern="1200">
              <a:latin typeface="Figtree"/>
            </a:rPr>
            <a:t>Roseburg Youth Housing Campus</a:t>
          </a:r>
        </a:p>
      </dsp:txBody>
      <dsp:txXfrm>
        <a:off x="4680401" y="449667"/>
        <a:ext cx="4105578" cy="265716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C0708-9E8A-4817-9F2E-2083DF9F5785}">
      <dsp:nvSpPr>
        <dsp:cNvPr id="0" name=""/>
        <dsp:cNvSpPr/>
      </dsp:nvSpPr>
      <dsp:spPr>
        <a:xfrm>
          <a:off x="38" y="14156"/>
          <a:ext cx="3656405" cy="9792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a:latin typeface="Figtree" pitchFamily="2" charset="0"/>
            </a:rPr>
            <a:t>Community Capacity Building Funds Informational Webinar</a:t>
          </a:r>
        </a:p>
      </dsp:txBody>
      <dsp:txXfrm>
        <a:off x="38" y="14156"/>
        <a:ext cx="3656405" cy="979200"/>
      </dsp:txXfrm>
    </dsp:sp>
    <dsp:sp modelId="{61A12FFD-0E73-4595-BDEE-47606B49DC55}">
      <dsp:nvSpPr>
        <dsp:cNvPr id="0" name=""/>
        <dsp:cNvSpPr/>
      </dsp:nvSpPr>
      <dsp:spPr>
        <a:xfrm>
          <a:off x="38" y="993356"/>
          <a:ext cx="3656405" cy="1726605"/>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b="0" kern="1200">
              <a:latin typeface="Figtree" pitchFamily="2" charset="0"/>
            </a:rPr>
            <a:t>On February 28, 2024, Umpqua Health held a community webinar to discussed SHARE applications and how these funds can be used. </a:t>
          </a:r>
        </a:p>
        <a:p>
          <a:pPr marL="114300" lvl="1" indent="-114300" algn="l" defTabSz="533400">
            <a:lnSpc>
              <a:spcPct val="90000"/>
            </a:lnSpc>
            <a:spcBef>
              <a:spcPct val="0"/>
            </a:spcBef>
            <a:spcAft>
              <a:spcPct val="15000"/>
            </a:spcAft>
            <a:buChar char="•"/>
          </a:pPr>
          <a:r>
            <a:rPr lang="en-US" sz="1200" b="0" kern="1200">
              <a:latin typeface="Figtree" pitchFamily="2" charset="0"/>
            </a:rPr>
            <a:t>Pre-recorded and accessible on our webpage </a:t>
          </a:r>
          <a:r>
            <a:rPr lang="en-US" sz="1200" b="0" kern="1200">
              <a:latin typeface="Figtree" pitchFamily="2" charset="0"/>
              <a:hlinkClick xmlns:r="http://schemas.openxmlformats.org/officeDocument/2006/relationships" r:id="rId1"/>
            </a:rPr>
            <a:t>Community Capacity Building Funds Informational Webinar</a:t>
          </a:r>
          <a:endParaRPr lang="en-US" sz="1200" b="0" kern="1200">
            <a:latin typeface="Figtree" pitchFamily="2" charset="0"/>
          </a:endParaRPr>
        </a:p>
        <a:p>
          <a:pPr marL="114300" lvl="1" indent="-114300" algn="l" defTabSz="533400">
            <a:lnSpc>
              <a:spcPct val="90000"/>
            </a:lnSpc>
            <a:spcBef>
              <a:spcPct val="0"/>
            </a:spcBef>
            <a:spcAft>
              <a:spcPct val="15000"/>
            </a:spcAft>
            <a:buChar char="•"/>
          </a:pPr>
          <a:r>
            <a:rPr lang="en-US" sz="1200" b="0" kern="1200">
              <a:latin typeface="Figtree" pitchFamily="2" charset="0"/>
            </a:rPr>
            <a:t>Presentations shared at both the LPSCC in April 2024 and HTAG Meeting in March and April 2024 meetings by Umpqua Health staff</a:t>
          </a:r>
        </a:p>
      </dsp:txBody>
      <dsp:txXfrm>
        <a:off x="38" y="993356"/>
        <a:ext cx="3656405" cy="1726605"/>
      </dsp:txXfrm>
    </dsp:sp>
    <dsp:sp modelId="{65F4ABAD-1A89-45A6-A0E2-C135601E8ED4}">
      <dsp:nvSpPr>
        <dsp:cNvPr id="0" name=""/>
        <dsp:cNvSpPr/>
      </dsp:nvSpPr>
      <dsp:spPr>
        <a:xfrm>
          <a:off x="4168340" y="14156"/>
          <a:ext cx="3656405" cy="9792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a:latin typeface="Figtree" pitchFamily="2" charset="0"/>
            </a:rPr>
            <a:t>System of Care Breakfast Presentation on Community Impact Opportunities</a:t>
          </a:r>
        </a:p>
      </dsp:txBody>
      <dsp:txXfrm>
        <a:off x="4168340" y="14156"/>
        <a:ext cx="3656405" cy="979200"/>
      </dsp:txXfrm>
    </dsp:sp>
    <dsp:sp modelId="{2535CCEA-A5DA-4715-9200-C35EC73F2238}">
      <dsp:nvSpPr>
        <dsp:cNvPr id="0" name=""/>
        <dsp:cNvSpPr/>
      </dsp:nvSpPr>
      <dsp:spPr>
        <a:xfrm>
          <a:off x="4168340" y="993356"/>
          <a:ext cx="3656405" cy="1726605"/>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b="0" kern="1200">
              <a:latin typeface="Figtree" pitchFamily="2" charset="0"/>
            </a:rPr>
            <a:t>On June 20, 2024, Umpqua Health staff presented on SHARE, CHIP, HRSF, HRSN, Community Benefit Initiatives, In Lieu of Services (ILOS) and Community Advisory Council (CAC)</a:t>
          </a:r>
        </a:p>
      </dsp:txBody>
      <dsp:txXfrm>
        <a:off x="4168340" y="993356"/>
        <a:ext cx="3656405" cy="1726605"/>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C09D89-F9C5-4925-9600-1D8ED607EA59}">
      <dsp:nvSpPr>
        <dsp:cNvPr id="0" name=""/>
        <dsp:cNvSpPr/>
      </dsp:nvSpPr>
      <dsp:spPr>
        <a:xfrm>
          <a:off x="4426253" y="1375"/>
          <a:ext cx="2835870" cy="128261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Courier New" panose="02070309020205020404" pitchFamily="49" charset="0"/>
            <a:buNone/>
          </a:pPr>
          <a:r>
            <a:rPr lang="en-US" sz="1200" b="1" kern="1200">
              <a:solidFill>
                <a:schemeClr val="bg1"/>
              </a:solidFill>
              <a:latin typeface="Bitter" pitchFamily="2" charset="0"/>
            </a:rPr>
            <a:t>$34,500 </a:t>
          </a:r>
          <a:r>
            <a:rPr lang="en-US" sz="1200" kern="1200">
              <a:solidFill>
                <a:schemeClr val="bg1"/>
              </a:solidFill>
              <a:latin typeface="Bitter" pitchFamily="2" charset="0"/>
            </a:rPr>
            <a:t>granted to provide financial assistance to low-income residents for rental deposits, moving expenses, furniture, and food during their transition into permanent affordable housing. </a:t>
          </a:r>
        </a:p>
      </dsp:txBody>
      <dsp:txXfrm>
        <a:off x="4426253" y="1375"/>
        <a:ext cx="2835870" cy="1282618"/>
      </dsp:txXfrm>
    </dsp:sp>
    <dsp:sp modelId="{3C96AA8B-5C02-4758-8ACB-F9E10A3F0AFB}">
      <dsp:nvSpPr>
        <dsp:cNvPr id="0" name=""/>
        <dsp:cNvSpPr/>
      </dsp:nvSpPr>
      <dsp:spPr>
        <a:xfrm>
          <a:off x="3029481" y="1375"/>
          <a:ext cx="1269792" cy="1282618"/>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000" r="-1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4BD742C-F404-4456-9001-E08F240C1AED}">
      <dsp:nvSpPr>
        <dsp:cNvPr id="0" name=""/>
        <dsp:cNvSpPr/>
      </dsp:nvSpPr>
      <dsp:spPr>
        <a:xfrm>
          <a:off x="3029481" y="1519424"/>
          <a:ext cx="2835870" cy="128261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Font typeface="Courier New" panose="02070309020205020404" pitchFamily="49" charset="0"/>
            <a:buNone/>
          </a:pPr>
          <a:r>
            <a:rPr lang="en-US" sz="1200" kern="1200">
              <a:solidFill>
                <a:schemeClr val="bg1"/>
              </a:solidFill>
              <a:latin typeface="Bitter" pitchFamily="2" charset="0"/>
            </a:rPr>
            <a:t>In 2024, there were </a:t>
          </a:r>
          <a:r>
            <a:rPr lang="en-US" sz="1200" b="1" kern="1200">
              <a:solidFill>
                <a:schemeClr val="bg1"/>
              </a:solidFill>
              <a:latin typeface="Bitter" pitchFamily="2" charset="0"/>
            </a:rPr>
            <a:t>45 housing referrals from 5 agencies </a:t>
          </a:r>
          <a:r>
            <a:rPr lang="en-US" sz="1200" kern="1200">
              <a:solidFill>
                <a:schemeClr val="bg1"/>
              </a:solidFill>
              <a:latin typeface="Bitter" pitchFamily="2" charset="0"/>
            </a:rPr>
            <a:t>received.</a:t>
          </a:r>
        </a:p>
        <a:p>
          <a:pPr marL="114300" lvl="1" indent="-114300" algn="l" defTabSz="533400">
            <a:lnSpc>
              <a:spcPct val="90000"/>
            </a:lnSpc>
            <a:spcBef>
              <a:spcPct val="0"/>
            </a:spcBef>
            <a:spcAft>
              <a:spcPct val="15000"/>
            </a:spcAft>
            <a:buFont typeface="Courier New" panose="02070309020205020404" pitchFamily="49" charset="0"/>
            <a:buChar char="o"/>
          </a:pPr>
          <a:r>
            <a:rPr lang="en-US" sz="1200" b="1" kern="1200">
              <a:solidFill>
                <a:schemeClr val="bg2"/>
              </a:solidFill>
              <a:latin typeface="Bitter" pitchFamily="2" charset="0"/>
            </a:rPr>
            <a:t>31 new tenants </a:t>
          </a:r>
          <a:r>
            <a:rPr lang="en-US" sz="1200" kern="1200">
              <a:solidFill>
                <a:schemeClr val="bg2"/>
              </a:solidFill>
              <a:latin typeface="Bitter" pitchFamily="2" charset="0"/>
            </a:rPr>
            <a:t>received assistance for housing attainment through first month’s rent, processing fees, etc., 17 were helped with start-up food, and 5 were helped with basic furniture</a:t>
          </a:r>
        </a:p>
      </dsp:txBody>
      <dsp:txXfrm>
        <a:off x="3029481" y="1519424"/>
        <a:ext cx="2835870" cy="1282618"/>
      </dsp:txXfrm>
    </dsp:sp>
    <dsp:sp modelId="{74C02104-6129-4D84-8E24-48CAD62D5D6B}">
      <dsp:nvSpPr>
        <dsp:cNvPr id="0" name=""/>
        <dsp:cNvSpPr/>
      </dsp:nvSpPr>
      <dsp:spPr>
        <a:xfrm>
          <a:off x="5992331" y="1519424"/>
          <a:ext cx="1269792" cy="1282618"/>
        </a:xfrm>
        <a:prstGeom prst="rect">
          <a:avLst/>
        </a:prstGeom>
        <a:blipFill rotWithShape="1">
          <a:blip xmlns:r="http://schemas.openxmlformats.org/officeDocument/2006/relationships" r:embed="rId2"/>
          <a:srcRect/>
          <a:stretch>
            <a:fillRect l="-3000" r="-3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D67DA1-8FA2-44C3-85C2-08FC43A187C1}">
      <dsp:nvSpPr>
        <dsp:cNvPr id="0" name=""/>
        <dsp:cNvSpPr/>
      </dsp:nvSpPr>
      <dsp:spPr>
        <a:xfrm>
          <a:off x="0" y="415348"/>
          <a:ext cx="4004339" cy="2554780"/>
        </a:xfrm>
        <a:prstGeom prst="rect">
          <a:avLst/>
        </a:prstGeom>
        <a:solidFill>
          <a:schemeClr val="lt1">
            <a:alpha val="90000"/>
            <a:hueOff val="0"/>
            <a:satOff val="0"/>
            <a:lumOff val="0"/>
            <a:alphaOff val="0"/>
          </a:schemeClr>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10781" tIns="1062228" rIns="310781" bIns="85344" numCol="1" spcCol="1270" anchor="t" anchorCtr="0">
          <a:noAutofit/>
        </a:bodyPr>
        <a:lstStyle/>
        <a:p>
          <a:pPr marL="114300" lvl="1" indent="-114300" algn="l" defTabSz="533400">
            <a:lnSpc>
              <a:spcPct val="90000"/>
            </a:lnSpc>
            <a:spcBef>
              <a:spcPct val="0"/>
            </a:spcBef>
            <a:spcAft>
              <a:spcPct val="15000"/>
            </a:spcAft>
            <a:buFont typeface="Courier New" panose="02070309020205020404" pitchFamily="49" charset="0"/>
            <a:buChar char="o"/>
          </a:pPr>
          <a:r>
            <a:rPr lang="en-US" sz="1200" kern="1200" dirty="0">
              <a:latin typeface="Bitter" pitchFamily="2" charset="0"/>
            </a:rPr>
            <a:t>Care Coordination Navigator Lead, Heather Carter, attended the event. </a:t>
          </a:r>
        </a:p>
        <a:p>
          <a:pPr marL="114300" lvl="1" indent="-114300" algn="l" defTabSz="533400">
            <a:lnSpc>
              <a:spcPct val="90000"/>
            </a:lnSpc>
            <a:spcBef>
              <a:spcPct val="0"/>
            </a:spcBef>
            <a:spcAft>
              <a:spcPct val="15000"/>
            </a:spcAft>
            <a:buFont typeface="Courier New" panose="02070309020205020404" pitchFamily="49" charset="0"/>
            <a:buChar char="o"/>
          </a:pPr>
          <a:r>
            <a:rPr lang="en-US" sz="1200" kern="1200" dirty="0">
              <a:latin typeface="Bitter" pitchFamily="2" charset="0"/>
            </a:rPr>
            <a:t>UH provided information on our programs and Social Determinant of Health resources. Supplies were distributed such as hand warmers, hand sanitizer, body wipes, etc.</a:t>
          </a:r>
        </a:p>
        <a:p>
          <a:pPr marL="114300" lvl="1" indent="-114300" algn="l" defTabSz="533400">
            <a:lnSpc>
              <a:spcPct val="90000"/>
            </a:lnSpc>
            <a:spcBef>
              <a:spcPct val="0"/>
            </a:spcBef>
            <a:spcAft>
              <a:spcPct val="15000"/>
            </a:spcAft>
            <a:buFont typeface="Courier New" panose="02070309020205020404" pitchFamily="49" charset="0"/>
            <a:buChar char="o"/>
          </a:pPr>
          <a:r>
            <a:rPr lang="en-US" sz="1200" kern="1200" dirty="0">
              <a:latin typeface="Bitter" pitchFamily="2" charset="0"/>
            </a:rPr>
            <a:t>Data shown is confirmed by the Continuum of Care, but pending HUD confirmation in 2025</a:t>
          </a:r>
        </a:p>
      </dsp:txBody>
      <dsp:txXfrm>
        <a:off x="0" y="415348"/>
        <a:ext cx="4004339" cy="2554780"/>
      </dsp:txXfrm>
    </dsp:sp>
    <dsp:sp modelId="{9D6D00D5-8E76-44E6-A3C7-1463EA7558A5}">
      <dsp:nvSpPr>
        <dsp:cNvPr id="0" name=""/>
        <dsp:cNvSpPr/>
      </dsp:nvSpPr>
      <dsp:spPr>
        <a:xfrm>
          <a:off x="3994" y="349280"/>
          <a:ext cx="3762685" cy="108216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5948" tIns="0" rIns="105948" bIns="0" numCol="1" spcCol="1270" anchor="ctr" anchorCtr="0">
          <a:noAutofit/>
        </a:bodyPr>
        <a:lstStyle/>
        <a:p>
          <a:pPr marL="0" lvl="0" indent="0" algn="ctr" defTabSz="622300">
            <a:lnSpc>
              <a:spcPct val="90000"/>
            </a:lnSpc>
            <a:spcBef>
              <a:spcPct val="0"/>
            </a:spcBef>
            <a:spcAft>
              <a:spcPct val="35000"/>
            </a:spcAft>
            <a:buFont typeface="Arial,Sans-Serif"/>
            <a:buNone/>
          </a:pPr>
          <a:r>
            <a:rPr lang="en-US" sz="1400" b="1" kern="1200">
              <a:latin typeface="Bitter" pitchFamily="2" charset="0"/>
            </a:rPr>
            <a:t>UH participated in the annual Point in Time Houseless count in January 2024.​</a:t>
          </a:r>
          <a:endParaRPr lang="en-US" sz="1400" kern="1200">
            <a:latin typeface="Bitter" pitchFamily="2" charset="0"/>
          </a:endParaRPr>
        </a:p>
      </dsp:txBody>
      <dsp:txXfrm>
        <a:off x="56821" y="402107"/>
        <a:ext cx="3657031" cy="976506"/>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FA1113-B31F-4858-8CDA-D15329756833}">
      <dsp:nvSpPr>
        <dsp:cNvPr id="0" name=""/>
        <dsp:cNvSpPr/>
      </dsp:nvSpPr>
      <dsp:spPr>
        <a:xfrm>
          <a:off x="266776" y="199833"/>
          <a:ext cx="2087393" cy="2662491"/>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35000" r="-35000"/>
          </a:stretch>
        </a:blip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500EF35-AA48-4AA3-A361-7A97B841E793}">
      <dsp:nvSpPr>
        <dsp:cNvPr id="0" name=""/>
        <dsp:cNvSpPr/>
      </dsp:nvSpPr>
      <dsp:spPr>
        <a:xfrm>
          <a:off x="326050" y="352937"/>
          <a:ext cx="1607293" cy="1597495"/>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55880" tIns="55880" rIns="55880" bIns="55880" numCol="1" spcCol="1270" anchor="t" anchorCtr="0">
          <a:noAutofit/>
        </a:bodyPr>
        <a:lstStyle/>
        <a:p>
          <a:pPr marL="0" lvl="0" indent="0" algn="l" defTabSz="977900">
            <a:lnSpc>
              <a:spcPct val="90000"/>
            </a:lnSpc>
            <a:spcBef>
              <a:spcPct val="0"/>
            </a:spcBef>
            <a:spcAft>
              <a:spcPct val="35000"/>
            </a:spcAft>
            <a:buNone/>
          </a:pPr>
          <a:r>
            <a:rPr lang="en-US" sz="2200" b="1" kern="1200">
              <a:solidFill>
                <a:schemeClr val="bg2"/>
              </a:solidFill>
              <a:latin typeface="Figtree" pitchFamily="2" charset="0"/>
            </a:rPr>
            <a:t>6,459 </a:t>
          </a:r>
        </a:p>
        <a:p>
          <a:pPr marL="171450" lvl="1" indent="-171450" algn="l" defTabSz="755650">
            <a:lnSpc>
              <a:spcPct val="90000"/>
            </a:lnSpc>
            <a:spcBef>
              <a:spcPct val="0"/>
            </a:spcBef>
            <a:spcAft>
              <a:spcPct val="15000"/>
            </a:spcAft>
            <a:buChar char="•"/>
          </a:pPr>
          <a:r>
            <a:rPr lang="en-US" sz="1700" b="1" kern="1200">
              <a:solidFill>
                <a:schemeClr val="bg2"/>
              </a:solidFill>
              <a:latin typeface="Figtree" pitchFamily="2" charset="0"/>
            </a:rPr>
            <a:t>People experiencing homelessness</a:t>
          </a:r>
        </a:p>
      </dsp:txBody>
      <dsp:txXfrm>
        <a:off x="326050" y="352937"/>
        <a:ext cx="1607293" cy="1597495"/>
      </dsp:txXfrm>
    </dsp:sp>
    <dsp:sp modelId="{F6710108-9D69-4C80-9B4A-396BE9E066AD}">
      <dsp:nvSpPr>
        <dsp:cNvPr id="0" name=""/>
        <dsp:cNvSpPr/>
      </dsp:nvSpPr>
      <dsp:spPr>
        <a:xfrm>
          <a:off x="1994733" y="66708"/>
          <a:ext cx="718872" cy="718872"/>
        </a:xfrm>
        <a:prstGeom prst="ellipse">
          <a:avLst/>
        </a:prstGeom>
        <a:solidFill>
          <a:schemeClr val="accent3"/>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4CD1B29-14AA-47B0-8DDE-B31FFBE8B42B}">
      <dsp:nvSpPr>
        <dsp:cNvPr id="0" name=""/>
        <dsp:cNvSpPr/>
      </dsp:nvSpPr>
      <dsp:spPr>
        <a:xfrm>
          <a:off x="2713606" y="66708"/>
          <a:ext cx="1363522" cy="71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26670" rIns="53340" bIns="26670" numCol="1" spcCol="1270" anchor="t" anchorCtr="0">
          <a:noAutofit/>
        </a:bodyPr>
        <a:lstStyle/>
        <a:p>
          <a:pPr marL="0" lvl="0" indent="0" algn="l" defTabSz="933450">
            <a:lnSpc>
              <a:spcPct val="90000"/>
            </a:lnSpc>
            <a:spcBef>
              <a:spcPct val="0"/>
            </a:spcBef>
            <a:spcAft>
              <a:spcPct val="35000"/>
            </a:spcAft>
            <a:buNone/>
          </a:pPr>
          <a:r>
            <a:rPr lang="en-US" sz="2100" b="1" kern="1200">
              <a:solidFill>
                <a:srgbClr val="005B7B"/>
              </a:solidFill>
              <a:latin typeface="Figtree" pitchFamily="2" charset="0"/>
            </a:rPr>
            <a:t>5,063 </a:t>
          </a:r>
        </a:p>
        <a:p>
          <a:pPr marL="171450" lvl="1" indent="-171450" algn="l" defTabSz="711200">
            <a:lnSpc>
              <a:spcPct val="90000"/>
            </a:lnSpc>
            <a:spcBef>
              <a:spcPct val="0"/>
            </a:spcBef>
            <a:spcAft>
              <a:spcPct val="15000"/>
            </a:spcAft>
            <a:buChar char="•"/>
          </a:pPr>
          <a:r>
            <a:rPr lang="en-US" sz="1600" b="1" kern="1200">
              <a:solidFill>
                <a:srgbClr val="005B7B"/>
              </a:solidFill>
              <a:latin typeface="Figtree" pitchFamily="2" charset="0"/>
            </a:rPr>
            <a:t>Unsheltered</a:t>
          </a:r>
        </a:p>
      </dsp:txBody>
      <dsp:txXfrm>
        <a:off x="2713606" y="66708"/>
        <a:ext cx="1363522" cy="718872"/>
      </dsp:txXfrm>
    </dsp:sp>
    <dsp:sp modelId="{BC55A60C-ED54-4AA5-A8DA-86293EFCAC72}">
      <dsp:nvSpPr>
        <dsp:cNvPr id="0" name=""/>
        <dsp:cNvSpPr/>
      </dsp:nvSpPr>
      <dsp:spPr>
        <a:xfrm>
          <a:off x="1994733" y="914978"/>
          <a:ext cx="718872" cy="718872"/>
        </a:xfrm>
        <a:prstGeom prst="ellipse">
          <a:avLst/>
        </a:prstGeom>
        <a:solidFill>
          <a:schemeClr val="bg2"/>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9A16655-EE41-4E65-85E4-594857BAFBCE}">
      <dsp:nvSpPr>
        <dsp:cNvPr id="0" name=""/>
        <dsp:cNvSpPr/>
      </dsp:nvSpPr>
      <dsp:spPr>
        <a:xfrm>
          <a:off x="2713606" y="914978"/>
          <a:ext cx="1363522" cy="7188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26670" rIns="53340" bIns="26670" numCol="1" spcCol="1270" anchor="t" anchorCtr="0">
          <a:noAutofit/>
        </a:bodyPr>
        <a:lstStyle/>
        <a:p>
          <a:pPr marL="0" lvl="0" indent="0" algn="l" defTabSz="933450">
            <a:lnSpc>
              <a:spcPct val="90000"/>
            </a:lnSpc>
            <a:spcBef>
              <a:spcPct val="0"/>
            </a:spcBef>
            <a:spcAft>
              <a:spcPct val="35000"/>
            </a:spcAft>
            <a:buNone/>
          </a:pPr>
          <a:r>
            <a:rPr lang="en-US" sz="2100" b="1" kern="1200">
              <a:solidFill>
                <a:srgbClr val="005B7B"/>
              </a:solidFill>
              <a:latin typeface="Figtree" pitchFamily="2" charset="0"/>
            </a:rPr>
            <a:t>1,396</a:t>
          </a:r>
        </a:p>
        <a:p>
          <a:pPr marL="171450" lvl="1" indent="-171450" algn="l" defTabSz="711200">
            <a:lnSpc>
              <a:spcPct val="90000"/>
            </a:lnSpc>
            <a:spcBef>
              <a:spcPct val="0"/>
            </a:spcBef>
            <a:spcAft>
              <a:spcPct val="15000"/>
            </a:spcAft>
            <a:buChar char="•"/>
          </a:pPr>
          <a:r>
            <a:rPr lang="en-US" sz="1600" b="1" kern="1200">
              <a:solidFill>
                <a:srgbClr val="005B7B"/>
              </a:solidFill>
              <a:latin typeface="Figtree" pitchFamily="2" charset="0"/>
            </a:rPr>
            <a:t>Sheltered</a:t>
          </a:r>
        </a:p>
      </dsp:txBody>
      <dsp:txXfrm>
        <a:off x="2713606" y="914978"/>
        <a:ext cx="1363522" cy="718872"/>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58A928-D8EF-43D7-8770-1D2CE6222783}">
      <dsp:nvSpPr>
        <dsp:cNvPr id="0" name=""/>
        <dsp:cNvSpPr/>
      </dsp:nvSpPr>
      <dsp:spPr>
        <a:xfrm>
          <a:off x="0" y="785224"/>
          <a:ext cx="8477883" cy="3122233"/>
        </a:xfrm>
        <a:prstGeom prst="roundRect">
          <a:avLst>
            <a:gd name="adj" fmla="val 10000"/>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endParaRPr lang="en-US" sz="1600" kern="1200">
            <a:solidFill>
              <a:schemeClr val="bg2"/>
            </a:solidFill>
            <a:latin typeface="Bitter" pitchFamily="2" charset="0"/>
          </a:endParaRPr>
        </a:p>
      </dsp:txBody>
      <dsp:txXfrm>
        <a:off x="0" y="785224"/>
        <a:ext cx="8477883" cy="936670"/>
      </dsp:txXfrm>
    </dsp:sp>
    <dsp:sp modelId="{C6CA4353-8552-442B-84A0-72ED9491421D}">
      <dsp:nvSpPr>
        <dsp:cNvPr id="0" name=""/>
        <dsp:cNvSpPr/>
      </dsp:nvSpPr>
      <dsp:spPr>
        <a:xfrm>
          <a:off x="847788" y="1090291"/>
          <a:ext cx="6782306" cy="123792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Font typeface="Courier New" panose="02070309020205020404" pitchFamily="49" charset="0"/>
            <a:buNone/>
          </a:pPr>
          <a:r>
            <a:rPr lang="en-US" sz="1400" b="0" kern="1200" dirty="0">
              <a:latin typeface="Bitter" pitchFamily="2" charset="0"/>
            </a:rPr>
            <a:t>Adapt’s Progress Point (previously Recovery Lodge) was at 50% capacity in 2023, which increased to 75% in 2024. The current capacity has increased to 15 beds.</a:t>
          </a:r>
        </a:p>
      </dsp:txBody>
      <dsp:txXfrm>
        <a:off x="884046" y="1126549"/>
        <a:ext cx="6709790" cy="1165413"/>
      </dsp:txXfrm>
    </dsp:sp>
    <dsp:sp modelId="{C583A739-C337-43DC-B3C1-A281F9AAB7A1}">
      <dsp:nvSpPr>
        <dsp:cNvPr id="0" name=""/>
        <dsp:cNvSpPr/>
      </dsp:nvSpPr>
      <dsp:spPr>
        <a:xfrm>
          <a:off x="847788" y="2518671"/>
          <a:ext cx="6782306" cy="1237929"/>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5560" tIns="26670" rIns="35560" bIns="26670" numCol="1" spcCol="1270" anchor="ctr" anchorCtr="0">
          <a:noAutofit/>
        </a:bodyPr>
        <a:lstStyle/>
        <a:p>
          <a:pPr marL="0" lvl="0" indent="0" algn="ctr" defTabSz="622300">
            <a:lnSpc>
              <a:spcPct val="90000"/>
            </a:lnSpc>
            <a:spcBef>
              <a:spcPct val="0"/>
            </a:spcBef>
            <a:spcAft>
              <a:spcPct val="35000"/>
            </a:spcAft>
            <a:buFont typeface="Courier New" panose="02070309020205020404" pitchFamily="49" charset="0"/>
            <a:buNone/>
          </a:pPr>
          <a:r>
            <a:rPr lang="en-US" sz="1400" b="0" kern="1200">
              <a:latin typeface="Bitter" pitchFamily="2" charset="0"/>
            </a:rPr>
            <a:t>Housing is offered for 24 hours at a time at no cost. Service requirements include regular engagement with a Peer Support Specialist and progressing towards goals throughout the first 60 days.  </a:t>
          </a:r>
        </a:p>
      </dsp:txBody>
      <dsp:txXfrm>
        <a:off x="884046" y="2554929"/>
        <a:ext cx="6709790" cy="116541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973ACA-DAB2-43F3-8DD9-D077CF054829}">
      <dsp:nvSpPr>
        <dsp:cNvPr id="0" name=""/>
        <dsp:cNvSpPr/>
      </dsp:nvSpPr>
      <dsp:spPr>
        <a:xfrm>
          <a:off x="0" y="19672"/>
          <a:ext cx="8688741" cy="4305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None/>
          </a:pPr>
          <a:r>
            <a:rPr lang="en-US" sz="1200" b="1" kern="1200">
              <a:latin typeface="Bitter" pitchFamily="2" charset="0"/>
            </a:rPr>
            <a:t>Peace at Home</a:t>
          </a:r>
          <a:endParaRPr lang="en-US" sz="1400" kern="1200">
            <a:latin typeface="Bitter" pitchFamily="2" charset="0"/>
          </a:endParaRPr>
        </a:p>
      </dsp:txBody>
      <dsp:txXfrm>
        <a:off x="21018" y="40690"/>
        <a:ext cx="8646705" cy="388524"/>
      </dsp:txXfrm>
    </dsp:sp>
    <dsp:sp modelId="{61CA0971-D89E-47E6-B39C-3614E00962F2}">
      <dsp:nvSpPr>
        <dsp:cNvPr id="0" name=""/>
        <dsp:cNvSpPr/>
      </dsp:nvSpPr>
      <dsp:spPr>
        <a:xfrm>
          <a:off x="0" y="450232"/>
          <a:ext cx="8688741" cy="9998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868"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kern="1200">
              <a:latin typeface="Bitter" pitchFamily="2" charset="0"/>
            </a:rPr>
            <a:t>UH Granted </a:t>
          </a:r>
          <a:r>
            <a:rPr lang="en-US" sz="1200" b="1" kern="1200">
              <a:latin typeface="Bitter" pitchFamily="2" charset="0"/>
            </a:rPr>
            <a:t>$393,068</a:t>
          </a:r>
          <a:r>
            <a:rPr lang="en-US" sz="1200" b="0" kern="1200">
              <a:latin typeface="Bitter" pitchFamily="2" charset="0"/>
            </a:rPr>
            <a:t> to open two additional shelter units and refresh 4 pre-existing units in 2024. </a:t>
          </a:r>
          <a:endParaRPr lang="en-US" sz="1400" kern="1200">
            <a:latin typeface="Bitter" pitchFamily="2" charset="0"/>
          </a:endParaRPr>
        </a:p>
        <a:p>
          <a:pPr marL="114300" lvl="1" indent="-114300" algn="l" defTabSz="533400">
            <a:lnSpc>
              <a:spcPct val="90000"/>
            </a:lnSpc>
            <a:spcBef>
              <a:spcPct val="0"/>
            </a:spcBef>
            <a:spcAft>
              <a:spcPct val="20000"/>
            </a:spcAft>
            <a:buChar char="•"/>
          </a:pPr>
          <a:r>
            <a:rPr lang="en-US" sz="1200" b="0" kern="1200">
              <a:latin typeface="Bitter" pitchFamily="2" charset="0"/>
            </a:rPr>
            <a:t>20 units available to individuals in need of core services (domestic violence and sexual assault response/advocacy). </a:t>
          </a:r>
          <a:endParaRPr lang="en-US" sz="1400" kern="1200">
            <a:latin typeface="Bitter" pitchFamily="2" charset="0"/>
          </a:endParaRPr>
        </a:p>
        <a:p>
          <a:pPr marL="114300" lvl="1" indent="-114300" algn="l" defTabSz="533400">
            <a:lnSpc>
              <a:spcPct val="90000"/>
            </a:lnSpc>
            <a:spcBef>
              <a:spcPct val="0"/>
            </a:spcBef>
            <a:spcAft>
              <a:spcPct val="20000"/>
            </a:spcAft>
            <a:buChar char="•"/>
          </a:pPr>
          <a:r>
            <a:rPr lang="en-US" sz="1200" b="0" kern="1200">
              <a:latin typeface="Bitter" pitchFamily="2" charset="0"/>
            </a:rPr>
            <a:t>Finalizing Youth Housing Campus development which will have five rooms for transitional housing for people 18-24 with or without children. </a:t>
          </a:r>
          <a:endParaRPr lang="en-US" sz="1400" kern="1200">
            <a:latin typeface="Bitter" pitchFamily="2" charset="0"/>
          </a:endParaRPr>
        </a:p>
        <a:p>
          <a:pPr marL="114300" lvl="1" indent="-114300" algn="l" defTabSz="533400">
            <a:lnSpc>
              <a:spcPct val="90000"/>
            </a:lnSpc>
            <a:spcBef>
              <a:spcPct val="0"/>
            </a:spcBef>
            <a:spcAft>
              <a:spcPct val="20000"/>
            </a:spcAft>
            <a:buChar char="•"/>
          </a:pPr>
          <a:r>
            <a:rPr lang="en-US" sz="1200" b="0" kern="1200">
              <a:latin typeface="Bitter" pitchFamily="2" charset="0"/>
            </a:rPr>
            <a:t>Recruiting a Housing and Healthcare Worker to provide case management services directly on campus.</a:t>
          </a:r>
          <a:endParaRPr lang="en-US" sz="1400" kern="1200">
            <a:latin typeface="Bitter" pitchFamily="2" charset="0"/>
          </a:endParaRPr>
        </a:p>
      </dsp:txBody>
      <dsp:txXfrm>
        <a:off x="0" y="450232"/>
        <a:ext cx="8688741" cy="999810"/>
      </dsp:txXfrm>
    </dsp:sp>
    <dsp:sp modelId="{B71EFE38-93FC-45E0-AB0F-E540D454D34A}">
      <dsp:nvSpPr>
        <dsp:cNvPr id="0" name=""/>
        <dsp:cNvSpPr/>
      </dsp:nvSpPr>
      <dsp:spPr>
        <a:xfrm>
          <a:off x="0" y="1450042"/>
          <a:ext cx="8688741" cy="430560"/>
        </a:xfrm>
        <a:prstGeom prst="roundRect">
          <a:avLst/>
        </a:prstGeom>
        <a:solidFill>
          <a:schemeClr val="accent2">
            <a:hueOff val="-4426697"/>
            <a:satOff val="26942"/>
            <a:lumOff val="137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Font typeface="Wingdings" panose="05000000000000000000" pitchFamily="2" charset="2"/>
            <a:buNone/>
          </a:pPr>
          <a:r>
            <a:rPr lang="en-US" sz="1200" b="1" kern="1200">
              <a:latin typeface="Bitter" pitchFamily="2" charset="0"/>
            </a:rPr>
            <a:t>Tasha's House</a:t>
          </a:r>
          <a:endParaRPr lang="en-US" sz="1200" b="0" kern="1200">
            <a:latin typeface="Bitter" pitchFamily="2" charset="0"/>
          </a:endParaRPr>
        </a:p>
      </dsp:txBody>
      <dsp:txXfrm>
        <a:off x="21018" y="1471060"/>
        <a:ext cx="8646705" cy="388524"/>
      </dsp:txXfrm>
    </dsp:sp>
    <dsp:sp modelId="{26E74471-D62A-4AFE-B79D-B564451E5E21}">
      <dsp:nvSpPr>
        <dsp:cNvPr id="0" name=""/>
        <dsp:cNvSpPr/>
      </dsp:nvSpPr>
      <dsp:spPr>
        <a:xfrm>
          <a:off x="0" y="1880602"/>
          <a:ext cx="8688741" cy="3808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868" tIns="15240" rIns="85344" bIns="15240" numCol="1" spcCol="1270" anchor="t" anchorCtr="0">
          <a:noAutofit/>
        </a:bodyPr>
        <a:lstStyle/>
        <a:p>
          <a:pPr marL="114300" lvl="1" indent="-114300" algn="l" defTabSz="533400">
            <a:lnSpc>
              <a:spcPct val="90000"/>
            </a:lnSpc>
            <a:spcBef>
              <a:spcPct val="0"/>
            </a:spcBef>
            <a:spcAft>
              <a:spcPct val="20000"/>
            </a:spcAft>
            <a:buFont typeface="Wingdings" panose="05000000000000000000" pitchFamily="2" charset="2"/>
            <a:buChar char=""/>
          </a:pPr>
          <a:r>
            <a:rPr lang="en-US" sz="1200" b="0" kern="1200">
              <a:latin typeface="Bitter" pitchFamily="2" charset="0"/>
            </a:rPr>
            <a:t>Offering LGBTQ+ support services to youth on the Youth Housing Campus and conduct community engagement activities.</a:t>
          </a:r>
        </a:p>
      </dsp:txBody>
      <dsp:txXfrm>
        <a:off x="0" y="1880602"/>
        <a:ext cx="8688741" cy="380880"/>
      </dsp:txXfrm>
    </dsp:sp>
    <dsp:sp modelId="{42A8999A-CC70-4B56-B530-33AEF2BD8BB3}">
      <dsp:nvSpPr>
        <dsp:cNvPr id="0" name=""/>
        <dsp:cNvSpPr/>
      </dsp:nvSpPr>
      <dsp:spPr>
        <a:xfrm>
          <a:off x="0" y="2261482"/>
          <a:ext cx="8688741" cy="430560"/>
        </a:xfrm>
        <a:prstGeom prst="roundRect">
          <a:avLst/>
        </a:prstGeom>
        <a:solidFill>
          <a:schemeClr val="accent2">
            <a:hueOff val="-8853395"/>
            <a:satOff val="53885"/>
            <a:lumOff val="27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Font typeface="Wingdings" panose="05000000000000000000" pitchFamily="2" charset="2"/>
            <a:buNone/>
          </a:pPr>
          <a:r>
            <a:rPr lang="en-US" sz="1200" b="1" kern="1200">
              <a:latin typeface="Bitter" pitchFamily="2" charset="0"/>
            </a:rPr>
            <a:t>FARA</a:t>
          </a:r>
          <a:endParaRPr lang="en-US" sz="1200" b="0" kern="1200">
            <a:latin typeface="Bitter" pitchFamily="2" charset="0"/>
          </a:endParaRPr>
        </a:p>
      </dsp:txBody>
      <dsp:txXfrm>
        <a:off x="21018" y="2282500"/>
        <a:ext cx="8646705" cy="388524"/>
      </dsp:txXfrm>
    </dsp:sp>
    <dsp:sp modelId="{CCC9D624-5000-4BCE-AEC8-902FCDFE1F58}">
      <dsp:nvSpPr>
        <dsp:cNvPr id="0" name=""/>
        <dsp:cNvSpPr/>
      </dsp:nvSpPr>
      <dsp:spPr>
        <a:xfrm>
          <a:off x="0" y="2692042"/>
          <a:ext cx="8688741" cy="6189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5868" tIns="15240" rIns="85344" bIns="15240" numCol="1" spcCol="1270" anchor="t" anchorCtr="0">
          <a:noAutofit/>
        </a:bodyPr>
        <a:lstStyle/>
        <a:p>
          <a:pPr marL="114300" lvl="1" indent="-114300" algn="l" defTabSz="533400">
            <a:lnSpc>
              <a:spcPct val="90000"/>
            </a:lnSpc>
            <a:spcBef>
              <a:spcPct val="0"/>
            </a:spcBef>
            <a:spcAft>
              <a:spcPct val="20000"/>
            </a:spcAft>
            <a:buFont typeface="Wingdings" panose="05000000000000000000" pitchFamily="2" charset="2"/>
            <a:buChar char=""/>
          </a:pPr>
          <a:r>
            <a:rPr lang="en-US" sz="1200" b="0" kern="1200">
              <a:latin typeface="Bitter" pitchFamily="2" charset="0"/>
            </a:rPr>
            <a:t>Maintain 8-10 beds for houseless and/or runaway youth needing crisis shelter services.</a:t>
          </a:r>
        </a:p>
        <a:p>
          <a:pPr marL="114300" lvl="1" indent="-114300" algn="l" defTabSz="533400">
            <a:lnSpc>
              <a:spcPct val="90000"/>
            </a:lnSpc>
            <a:spcBef>
              <a:spcPct val="0"/>
            </a:spcBef>
            <a:spcAft>
              <a:spcPct val="20000"/>
            </a:spcAft>
            <a:buFont typeface="Arial,Sans-Serif"/>
            <a:buChar char="•"/>
          </a:pPr>
          <a:r>
            <a:rPr lang="en-US" sz="1200" b="0" kern="1200">
              <a:latin typeface="Bitter" pitchFamily="2" charset="0"/>
            </a:rPr>
            <a:t>Offer crisis intervention, peer support and safety planning, with weekly socialization activities.</a:t>
          </a:r>
        </a:p>
        <a:p>
          <a:pPr marL="114300" lvl="1" indent="-114300" algn="l" defTabSz="533400">
            <a:lnSpc>
              <a:spcPct val="90000"/>
            </a:lnSpc>
            <a:spcBef>
              <a:spcPct val="0"/>
            </a:spcBef>
            <a:spcAft>
              <a:spcPct val="20000"/>
            </a:spcAft>
            <a:buChar char="•"/>
          </a:pPr>
          <a:r>
            <a:rPr lang="en-US" sz="1200" b="1" kern="1200">
              <a:latin typeface="Bitter" pitchFamily="2" charset="0"/>
            </a:rPr>
            <a:t>In early 2025: </a:t>
          </a:r>
          <a:r>
            <a:rPr lang="en-US" sz="1200" b="0" kern="1200">
              <a:latin typeface="Bitter" pitchFamily="2" charset="0"/>
            </a:rPr>
            <a:t>Implementing a youth shelter program for 11 to 17-year-olds on the Youth Housing Campus.</a:t>
          </a:r>
        </a:p>
      </dsp:txBody>
      <dsp:txXfrm>
        <a:off x="0" y="2692042"/>
        <a:ext cx="8688741" cy="618930"/>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9AD56C-684F-4990-BE27-E93AD0590B75}">
      <dsp:nvSpPr>
        <dsp:cNvPr id="0" name=""/>
        <dsp:cNvSpPr/>
      </dsp:nvSpPr>
      <dsp:spPr>
        <a:xfrm>
          <a:off x="0" y="666250"/>
          <a:ext cx="4525574" cy="772327"/>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None/>
          </a:pPr>
          <a:r>
            <a:rPr lang="en-US" sz="1400" kern="1200">
              <a:latin typeface="Figtree" pitchFamily="2" charset="0"/>
            </a:rPr>
            <a:t>The City of Roseburg approved three (3) legal tent camp developments </a:t>
          </a:r>
        </a:p>
      </dsp:txBody>
      <dsp:txXfrm>
        <a:off x="37702" y="703952"/>
        <a:ext cx="4450170" cy="696923"/>
      </dsp:txXfrm>
    </dsp:sp>
    <dsp:sp modelId="{44BCF0B6-1A92-452F-8A66-4F595E1888F6}">
      <dsp:nvSpPr>
        <dsp:cNvPr id="0" name=""/>
        <dsp:cNvSpPr/>
      </dsp:nvSpPr>
      <dsp:spPr>
        <a:xfrm>
          <a:off x="0" y="1438577"/>
          <a:ext cx="4525574"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43687" tIns="17780" rIns="99568" bIns="17780" numCol="1" spcCol="1270" anchor="t" anchorCtr="0">
          <a:noAutofit/>
        </a:bodyPr>
        <a:lstStyle/>
        <a:p>
          <a:pPr marL="114300" lvl="1" indent="-114300" algn="l" defTabSz="622300">
            <a:lnSpc>
              <a:spcPct val="90000"/>
            </a:lnSpc>
            <a:spcBef>
              <a:spcPct val="0"/>
            </a:spcBef>
            <a:spcAft>
              <a:spcPct val="20000"/>
            </a:spcAft>
            <a:buChar char="•"/>
          </a:pPr>
          <a:endParaRPr lang="en-US" sz="1400" kern="1200">
            <a:latin typeface="Figtree" pitchFamily="2" charset="0"/>
          </a:endParaRPr>
        </a:p>
        <a:p>
          <a:pPr marL="114300" lvl="1" indent="-114300" algn="l" defTabSz="622300">
            <a:lnSpc>
              <a:spcPct val="90000"/>
            </a:lnSpc>
            <a:spcBef>
              <a:spcPct val="0"/>
            </a:spcBef>
            <a:spcAft>
              <a:spcPct val="20000"/>
            </a:spcAft>
            <a:buChar char="•"/>
          </a:pPr>
          <a:r>
            <a:rPr lang="en-US" sz="1400" kern="1200">
              <a:latin typeface="Figtree" pitchFamily="2" charset="0"/>
            </a:rPr>
            <a:t>These sites will require residents to be drug and alcohol free and participate in programming for a minimum of three hours each day </a:t>
          </a:r>
        </a:p>
      </dsp:txBody>
      <dsp:txXfrm>
        <a:off x="0" y="1438577"/>
        <a:ext cx="4525574" cy="107640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6EDEDF-EE9A-41C7-8125-4EDCC8779F5F}">
      <dsp:nvSpPr>
        <dsp:cNvPr id="0" name=""/>
        <dsp:cNvSpPr/>
      </dsp:nvSpPr>
      <dsp:spPr>
        <a:xfrm>
          <a:off x="0" y="55043"/>
          <a:ext cx="3936206" cy="756099"/>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marL="0" lvl="0" indent="0" algn="ctr" defTabSz="622300">
            <a:lnSpc>
              <a:spcPct val="90000"/>
            </a:lnSpc>
            <a:spcBef>
              <a:spcPct val="0"/>
            </a:spcBef>
            <a:spcAft>
              <a:spcPct val="35000"/>
            </a:spcAft>
            <a:buNone/>
          </a:pPr>
          <a:r>
            <a:rPr lang="en-US" sz="1400" b="1" kern="1200">
              <a:latin typeface="Figtree" pitchFamily="2" charset="0"/>
            </a:rPr>
            <a:t>Adapt Rodeway Project (Value Inn) </a:t>
          </a:r>
        </a:p>
      </dsp:txBody>
      <dsp:txXfrm>
        <a:off x="0" y="55043"/>
        <a:ext cx="3936206" cy="756099"/>
      </dsp:txXfrm>
    </dsp:sp>
    <dsp:sp modelId="{0F94FD2F-1A74-4116-93FA-3EFF7E261DF8}">
      <dsp:nvSpPr>
        <dsp:cNvPr id="0" name=""/>
        <dsp:cNvSpPr/>
      </dsp:nvSpPr>
      <dsp:spPr>
        <a:xfrm>
          <a:off x="0" y="839098"/>
          <a:ext cx="3936206" cy="1405440"/>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Char char="•"/>
          </a:pPr>
          <a:r>
            <a:rPr lang="en-US" sz="1200" kern="1200">
              <a:latin typeface="Figtree" pitchFamily="2" charset="0"/>
            </a:rPr>
            <a:t>$829,868 granted to Adapt for acquisition, repair, and renovation of a 50-unit facility for transitional housing for individuals with behavioral health needs. </a:t>
          </a:r>
          <a:endParaRPr lang="en-US" sz="1200" kern="1200"/>
        </a:p>
        <a:p>
          <a:pPr marL="114300" lvl="1" indent="-114300" algn="l" defTabSz="533400">
            <a:lnSpc>
              <a:spcPct val="90000"/>
            </a:lnSpc>
            <a:spcBef>
              <a:spcPct val="0"/>
            </a:spcBef>
            <a:spcAft>
              <a:spcPct val="15000"/>
            </a:spcAft>
            <a:buChar char="•"/>
          </a:pPr>
          <a:r>
            <a:rPr lang="en-US" sz="1200" kern="1200">
              <a:latin typeface="Figtree" pitchFamily="2" charset="0"/>
            </a:rPr>
            <a:t>Additional services include peer support and mental health counseling to enhance outcomes and engagement in health services (KPIC).</a:t>
          </a:r>
          <a:endParaRPr lang="en-US" sz="1200" kern="1200"/>
        </a:p>
      </dsp:txBody>
      <dsp:txXfrm>
        <a:off x="0" y="839098"/>
        <a:ext cx="3936206" cy="140544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B1EDEC-D018-4ACB-A799-45B504901956}">
      <dsp:nvSpPr>
        <dsp:cNvPr id="0" name=""/>
        <dsp:cNvSpPr/>
      </dsp:nvSpPr>
      <dsp:spPr>
        <a:xfrm>
          <a:off x="0" y="925990"/>
          <a:ext cx="4141751" cy="2149138"/>
        </a:xfrm>
        <a:prstGeom prst="rect">
          <a:avLst/>
        </a:prstGeom>
        <a:solidFill>
          <a:schemeClr val="dk2">
            <a:alpha val="90000"/>
            <a:tint val="4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21446" tIns="812292" rIns="321446" bIns="85344" numCol="1" spcCol="1270" anchor="t" anchorCtr="0">
          <a:noAutofit/>
        </a:bodyPr>
        <a:lstStyle/>
        <a:p>
          <a:pPr marL="114300" lvl="1" indent="-114300" algn="ctr" defTabSz="533400">
            <a:lnSpc>
              <a:spcPct val="90000"/>
            </a:lnSpc>
            <a:spcBef>
              <a:spcPct val="0"/>
            </a:spcBef>
            <a:spcAft>
              <a:spcPct val="15000"/>
            </a:spcAft>
            <a:buChar char="•"/>
          </a:pPr>
          <a:r>
            <a:rPr lang="en-US" sz="1200" b="1" kern="1200">
              <a:latin typeface="Figtree" pitchFamily="2" charset="0"/>
            </a:rPr>
            <a:t>Assisting at-risk and vulnerable populations.</a:t>
          </a:r>
        </a:p>
        <a:p>
          <a:pPr marL="114300" lvl="2" indent="-57150" algn="l" defTabSz="488950">
            <a:lnSpc>
              <a:spcPct val="90000"/>
            </a:lnSpc>
            <a:spcBef>
              <a:spcPct val="0"/>
            </a:spcBef>
            <a:spcAft>
              <a:spcPct val="15000"/>
            </a:spcAft>
            <a:buChar char="•"/>
          </a:pPr>
          <a:r>
            <a:rPr lang="en-US" sz="1100" kern="1200">
              <a:latin typeface="Figtree" pitchFamily="2" charset="0"/>
            </a:rPr>
            <a:t>Essential supports such as food, clothing, hygiene products, haircuts and housing assistance</a:t>
          </a:r>
        </a:p>
        <a:p>
          <a:pPr marL="114300" lvl="1" indent="-114300" algn="l" defTabSz="533400">
            <a:lnSpc>
              <a:spcPct val="90000"/>
            </a:lnSpc>
            <a:spcBef>
              <a:spcPct val="0"/>
            </a:spcBef>
            <a:spcAft>
              <a:spcPct val="15000"/>
            </a:spcAft>
            <a:buChar char="•"/>
          </a:pPr>
          <a:r>
            <a:rPr lang="en-US" sz="1200" kern="1200">
              <a:latin typeface="Figtree" pitchFamily="2" charset="0"/>
            </a:rPr>
            <a:t>August 2024:  Fully operational shower trailer</a:t>
          </a:r>
        </a:p>
        <a:p>
          <a:pPr marL="114300" lvl="1" indent="-114300" algn="l" defTabSz="533400">
            <a:lnSpc>
              <a:spcPct val="90000"/>
            </a:lnSpc>
            <a:spcBef>
              <a:spcPct val="0"/>
            </a:spcBef>
            <a:spcAft>
              <a:spcPct val="15000"/>
            </a:spcAft>
            <a:buChar char="•"/>
          </a:pPr>
          <a:r>
            <a:rPr lang="en-US" sz="1200" kern="1200">
              <a:latin typeface="Figtree" pitchFamily="2" charset="0"/>
            </a:rPr>
            <a:t>September 2024: Industrial fridge and freezer moved and updated</a:t>
          </a:r>
        </a:p>
        <a:p>
          <a:pPr marL="114300" lvl="1" indent="-114300" algn="l" defTabSz="533400">
            <a:lnSpc>
              <a:spcPct val="90000"/>
            </a:lnSpc>
            <a:spcBef>
              <a:spcPct val="0"/>
            </a:spcBef>
            <a:spcAft>
              <a:spcPct val="15000"/>
            </a:spcAft>
            <a:buChar char="•"/>
          </a:pPr>
          <a:r>
            <a:rPr lang="en-US" sz="1200" kern="1200">
              <a:latin typeface="Figtree" pitchFamily="2" charset="0"/>
            </a:rPr>
            <a:t>October 2024: Fully functional food trailer  </a:t>
          </a:r>
        </a:p>
      </dsp:txBody>
      <dsp:txXfrm>
        <a:off x="0" y="925990"/>
        <a:ext cx="4141751" cy="2149138"/>
      </dsp:txXfrm>
    </dsp:sp>
    <dsp:sp modelId="{219E2BC0-B3FF-464A-91E1-49F9771634B3}">
      <dsp:nvSpPr>
        <dsp:cNvPr id="0" name=""/>
        <dsp:cNvSpPr/>
      </dsp:nvSpPr>
      <dsp:spPr>
        <a:xfrm>
          <a:off x="117008" y="790642"/>
          <a:ext cx="3462052" cy="824954"/>
        </a:xfrm>
        <a:prstGeom prst="roundRect">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9584" tIns="0" rIns="109584" bIns="0" numCol="1" spcCol="1270" anchor="ctr" anchorCtr="0">
          <a:noAutofit/>
        </a:bodyPr>
        <a:lstStyle/>
        <a:p>
          <a:pPr marL="0" lvl="0" indent="0" algn="ctr" defTabSz="711200">
            <a:lnSpc>
              <a:spcPct val="90000"/>
            </a:lnSpc>
            <a:spcBef>
              <a:spcPct val="0"/>
            </a:spcBef>
            <a:spcAft>
              <a:spcPct val="35000"/>
            </a:spcAft>
            <a:buFont typeface="Arial,Sans-Serif"/>
            <a:buNone/>
          </a:pPr>
          <a:r>
            <a:rPr lang="en-US" sz="1600" b="1" kern="1200">
              <a:latin typeface="Figtree" pitchFamily="2" charset="0"/>
            </a:rPr>
            <a:t>$500,000 granted to the Dream Center</a:t>
          </a:r>
        </a:p>
        <a:p>
          <a:pPr marL="0" lvl="0" indent="0" algn="ctr" defTabSz="711200">
            <a:lnSpc>
              <a:spcPct val="90000"/>
            </a:lnSpc>
            <a:spcBef>
              <a:spcPct val="0"/>
            </a:spcBef>
            <a:spcAft>
              <a:spcPct val="35000"/>
            </a:spcAft>
            <a:buFont typeface="Arial,Sans-Serif"/>
            <a:buNone/>
          </a:pPr>
          <a:r>
            <a:rPr lang="en-US" sz="1200" kern="1200">
              <a:latin typeface="Figtree" pitchFamily="2" charset="0"/>
            </a:rPr>
            <a:t>Resource Expansion</a:t>
          </a:r>
          <a:endParaRPr lang="en-US" sz="1200" kern="1200"/>
        </a:p>
      </dsp:txBody>
      <dsp:txXfrm>
        <a:off x="157279" y="830913"/>
        <a:ext cx="3381510" cy="74441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D24523-D4F2-4103-9987-AB872FC68912}">
      <dsp:nvSpPr>
        <dsp:cNvPr id="0" name=""/>
        <dsp:cNvSpPr/>
      </dsp:nvSpPr>
      <dsp:spPr>
        <a:xfrm>
          <a:off x="0" y="163380"/>
          <a:ext cx="8718892" cy="5481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6683" tIns="124968" rIns="676683"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solidFill>
                <a:schemeClr val="bg2"/>
              </a:solidFill>
              <a:latin typeface="Figtree" pitchFamily="2" charset="0"/>
            </a:rPr>
            <a:t>Support and assist your team members. Be available to help and learn from your team. Keep an open mind to feedback and earn trust of staff</a:t>
          </a:r>
          <a:r>
            <a:rPr lang="en-US" sz="1200" b="0" i="0" kern="1200">
              <a:solidFill>
                <a:schemeClr val="bg2"/>
              </a:solidFill>
              <a:latin typeface="Figtree" pitchFamily="2" charset="0"/>
            </a:rPr>
            <a:t>​.</a:t>
          </a:r>
          <a:endParaRPr lang="en-US" sz="1200" kern="1200">
            <a:solidFill>
              <a:schemeClr val="bg2"/>
            </a:solidFill>
            <a:latin typeface="Figtree" pitchFamily="2" charset="0"/>
          </a:endParaRPr>
        </a:p>
      </dsp:txBody>
      <dsp:txXfrm>
        <a:off x="0" y="163380"/>
        <a:ext cx="8718892" cy="548100"/>
      </dsp:txXfrm>
    </dsp:sp>
    <dsp:sp modelId="{5F65EA60-8BB2-4229-BA6F-BDA6249686F4}">
      <dsp:nvSpPr>
        <dsp:cNvPr id="0" name=""/>
        <dsp:cNvSpPr/>
      </dsp:nvSpPr>
      <dsp:spPr>
        <a:xfrm>
          <a:off x="435944" y="74820"/>
          <a:ext cx="6103224" cy="1771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687" tIns="0" rIns="230687"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Figtree" pitchFamily="2" charset="0"/>
            </a:rPr>
            <a:t>Accountability</a:t>
          </a:r>
        </a:p>
      </dsp:txBody>
      <dsp:txXfrm>
        <a:off x="444590" y="83466"/>
        <a:ext cx="6085932" cy="159828"/>
      </dsp:txXfrm>
    </dsp:sp>
    <dsp:sp modelId="{ECF1D285-F2BE-4091-B091-78AFB8A17FBB}">
      <dsp:nvSpPr>
        <dsp:cNvPr id="0" name=""/>
        <dsp:cNvSpPr/>
      </dsp:nvSpPr>
      <dsp:spPr>
        <a:xfrm>
          <a:off x="0" y="832440"/>
          <a:ext cx="8718892" cy="5481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6683" tIns="124968" rIns="676683"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solidFill>
                <a:schemeClr val="bg2"/>
              </a:solidFill>
              <a:latin typeface="Figtree" pitchFamily="2" charset="0"/>
            </a:rPr>
            <a:t>Always demonstrate the highest performance and behavior standards. Share responsibility and expect others to be accountable.</a:t>
          </a:r>
          <a:r>
            <a:rPr lang="en-US" sz="1200" b="0" i="0" kern="1200">
              <a:solidFill>
                <a:schemeClr val="bg2"/>
              </a:solidFill>
              <a:latin typeface="Figtree" pitchFamily="2" charset="0"/>
            </a:rPr>
            <a:t>​</a:t>
          </a:r>
          <a:endParaRPr lang="en-US" sz="1200" kern="1200">
            <a:solidFill>
              <a:schemeClr val="bg2"/>
            </a:solidFill>
            <a:latin typeface="Figtree" pitchFamily="2" charset="0"/>
          </a:endParaRPr>
        </a:p>
      </dsp:txBody>
      <dsp:txXfrm>
        <a:off x="0" y="832440"/>
        <a:ext cx="8718892" cy="548100"/>
      </dsp:txXfrm>
    </dsp:sp>
    <dsp:sp modelId="{21FCE3CF-AB25-4489-AE1F-6A84EC81677F}">
      <dsp:nvSpPr>
        <dsp:cNvPr id="0" name=""/>
        <dsp:cNvSpPr/>
      </dsp:nvSpPr>
      <dsp:spPr>
        <a:xfrm>
          <a:off x="435944" y="743880"/>
          <a:ext cx="6103224" cy="1771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687" tIns="0" rIns="230687"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Figtree" pitchFamily="2" charset="0"/>
            </a:rPr>
            <a:t>Integrity</a:t>
          </a:r>
        </a:p>
      </dsp:txBody>
      <dsp:txXfrm>
        <a:off x="444590" y="752526"/>
        <a:ext cx="6085932" cy="159828"/>
      </dsp:txXfrm>
    </dsp:sp>
    <dsp:sp modelId="{2CC7AFC2-C4B6-48D1-9C6E-0D604E55257F}">
      <dsp:nvSpPr>
        <dsp:cNvPr id="0" name=""/>
        <dsp:cNvSpPr/>
      </dsp:nvSpPr>
      <dsp:spPr>
        <a:xfrm>
          <a:off x="0" y="1501500"/>
          <a:ext cx="8718892" cy="5481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6683" tIns="124968" rIns="676683" bIns="85344" numCol="1" spcCol="1270" anchor="t" anchorCtr="0">
          <a:noAutofit/>
        </a:bodyPr>
        <a:lstStyle/>
        <a:p>
          <a:pPr marL="114300" lvl="1" indent="-114300" algn="l" defTabSz="533400">
            <a:lnSpc>
              <a:spcPct val="90000"/>
            </a:lnSpc>
            <a:spcBef>
              <a:spcPct val="0"/>
            </a:spcBef>
            <a:spcAft>
              <a:spcPct val="15000"/>
            </a:spcAft>
            <a:buChar char="•"/>
          </a:pPr>
          <a:r>
            <a:rPr lang="en-US" sz="1200" b="0" i="0" u="none" kern="1200">
              <a:solidFill>
                <a:schemeClr val="bg2"/>
              </a:solidFill>
              <a:latin typeface="Figtree" pitchFamily="2" charset="0"/>
            </a:rPr>
            <a:t>Keep your promises, commitments, and confidences. Be honest, and straightforward dealing with all issues fairly and consistently.</a:t>
          </a:r>
          <a:endParaRPr lang="en-US" sz="1200" kern="1200">
            <a:solidFill>
              <a:schemeClr val="bg2"/>
            </a:solidFill>
            <a:latin typeface="Figtree" pitchFamily="2" charset="0"/>
          </a:endParaRPr>
        </a:p>
      </dsp:txBody>
      <dsp:txXfrm>
        <a:off x="0" y="1501500"/>
        <a:ext cx="8718892" cy="548100"/>
      </dsp:txXfrm>
    </dsp:sp>
    <dsp:sp modelId="{C4CB0E3E-3989-4A42-99B6-3AEAE446B974}">
      <dsp:nvSpPr>
        <dsp:cNvPr id="0" name=""/>
        <dsp:cNvSpPr/>
      </dsp:nvSpPr>
      <dsp:spPr>
        <a:xfrm>
          <a:off x="435944" y="1412940"/>
          <a:ext cx="6103224" cy="1771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687" tIns="0" rIns="230687"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Figtree" pitchFamily="2" charset="0"/>
            </a:rPr>
            <a:t>Efficiency</a:t>
          </a:r>
        </a:p>
      </dsp:txBody>
      <dsp:txXfrm>
        <a:off x="444590" y="1421586"/>
        <a:ext cx="6085932" cy="159828"/>
      </dsp:txXfrm>
    </dsp:sp>
    <dsp:sp modelId="{CEDC3A78-49F8-43B5-9AAF-71191F616447}">
      <dsp:nvSpPr>
        <dsp:cNvPr id="0" name=""/>
        <dsp:cNvSpPr/>
      </dsp:nvSpPr>
      <dsp:spPr>
        <a:xfrm>
          <a:off x="0" y="2170560"/>
          <a:ext cx="8718892" cy="718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6683" tIns="124968" rIns="676683" bIns="85344" numCol="1" spcCol="1270" anchor="t" anchorCtr="0">
          <a:noAutofit/>
        </a:bodyPr>
        <a:lstStyle/>
        <a:p>
          <a:pPr marL="114300" lvl="1" indent="-114300" algn="l" defTabSz="533400">
            <a:lnSpc>
              <a:spcPct val="90000"/>
            </a:lnSpc>
            <a:spcBef>
              <a:spcPct val="0"/>
            </a:spcBef>
            <a:spcAft>
              <a:spcPct val="15000"/>
            </a:spcAft>
            <a:buChar char="•"/>
          </a:pPr>
          <a:r>
            <a:rPr lang="en-US" sz="1200" b="0" i="0" u="none" kern="1200">
              <a:solidFill>
                <a:schemeClr val="bg2"/>
              </a:solidFill>
              <a:latin typeface="Figtree" pitchFamily="2" charset="0"/>
            </a:rPr>
            <a:t>Demonstrate a proactive approach to problem identification and solutions. Be innovative and solutions oriented, improving processes while reducing costs. Demonstrate appropriate time management skills. Optimize the use of available resources.</a:t>
          </a:r>
          <a:endParaRPr lang="en-US" sz="1200" kern="1200">
            <a:solidFill>
              <a:schemeClr val="bg2"/>
            </a:solidFill>
            <a:latin typeface="Figtree" pitchFamily="2" charset="0"/>
          </a:endParaRPr>
        </a:p>
      </dsp:txBody>
      <dsp:txXfrm>
        <a:off x="0" y="2170560"/>
        <a:ext cx="8718892" cy="718200"/>
      </dsp:txXfrm>
    </dsp:sp>
    <dsp:sp modelId="{9DF3782C-13AD-4CD0-BF5D-E7D9A0F38E9D}">
      <dsp:nvSpPr>
        <dsp:cNvPr id="0" name=""/>
        <dsp:cNvSpPr/>
      </dsp:nvSpPr>
      <dsp:spPr>
        <a:xfrm>
          <a:off x="435944" y="2082000"/>
          <a:ext cx="6103224" cy="1771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687" tIns="0" rIns="230687"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Figtree" pitchFamily="2" charset="0"/>
            </a:rPr>
            <a:t>Stewardship</a:t>
          </a:r>
        </a:p>
      </dsp:txBody>
      <dsp:txXfrm>
        <a:off x="444590" y="2090646"/>
        <a:ext cx="6085932" cy="159828"/>
      </dsp:txXfrm>
    </dsp:sp>
    <dsp:sp modelId="{56CFAC5B-BA57-4E56-A63D-56B181D55F70}">
      <dsp:nvSpPr>
        <dsp:cNvPr id="0" name=""/>
        <dsp:cNvSpPr/>
      </dsp:nvSpPr>
      <dsp:spPr>
        <a:xfrm>
          <a:off x="0" y="3009721"/>
          <a:ext cx="8718892" cy="7182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76683" tIns="124968" rIns="676683"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solidFill>
                <a:schemeClr val="bg2"/>
              </a:solidFill>
              <a:latin typeface="Figtree" pitchFamily="2" charset="0"/>
            </a:rPr>
            <a:t>Adhere to all state and federal regulations relating to your position including the Health Insurance Portability and Accountability Act (HIPAA), Fraud &amp; Abuse and Occupational Safety and Health Administration (OSHA) laws. Always abide by company policies and procedures.</a:t>
          </a:r>
          <a:r>
            <a:rPr lang="en-US" sz="1200" b="0" i="0" kern="1200">
              <a:solidFill>
                <a:schemeClr val="bg2"/>
              </a:solidFill>
              <a:latin typeface="Figtree" pitchFamily="2" charset="0"/>
            </a:rPr>
            <a:t>​</a:t>
          </a:r>
          <a:endParaRPr lang="en-US" sz="1200" kern="1200">
            <a:solidFill>
              <a:schemeClr val="bg2"/>
            </a:solidFill>
            <a:latin typeface="Figtree" pitchFamily="2" charset="0"/>
          </a:endParaRPr>
        </a:p>
      </dsp:txBody>
      <dsp:txXfrm>
        <a:off x="0" y="3009721"/>
        <a:ext cx="8718892" cy="718200"/>
      </dsp:txXfrm>
    </dsp:sp>
    <dsp:sp modelId="{FBEBF12A-7D3C-4EB2-88AC-B0E528919577}">
      <dsp:nvSpPr>
        <dsp:cNvPr id="0" name=""/>
        <dsp:cNvSpPr/>
      </dsp:nvSpPr>
      <dsp:spPr>
        <a:xfrm>
          <a:off x="435944" y="2921161"/>
          <a:ext cx="6103224" cy="1771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30687" tIns="0" rIns="230687" bIns="0" numCol="1" spcCol="1270" anchor="ctr" anchorCtr="0">
          <a:noAutofit/>
        </a:bodyPr>
        <a:lstStyle/>
        <a:p>
          <a:pPr marL="0" lvl="0" indent="0" algn="l" defTabSz="533400">
            <a:lnSpc>
              <a:spcPct val="90000"/>
            </a:lnSpc>
            <a:spcBef>
              <a:spcPct val="0"/>
            </a:spcBef>
            <a:spcAft>
              <a:spcPct val="35000"/>
            </a:spcAft>
            <a:buNone/>
          </a:pPr>
          <a:r>
            <a:rPr lang="en-US" sz="1200" b="1" kern="1200">
              <a:latin typeface="Figtree" pitchFamily="2" charset="0"/>
            </a:rPr>
            <a:t>Be a Team Player</a:t>
          </a:r>
        </a:p>
      </dsp:txBody>
      <dsp:txXfrm>
        <a:off x="444590" y="2929807"/>
        <a:ext cx="6085932" cy="159828"/>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EC7A6A-A84C-4C76-BC7C-E6F9AF61E048}">
      <dsp:nvSpPr>
        <dsp:cNvPr id="0" name=""/>
        <dsp:cNvSpPr/>
      </dsp:nvSpPr>
      <dsp:spPr>
        <a:xfrm rot="10800000">
          <a:off x="1720441" y="471"/>
          <a:ext cx="6081339" cy="969320"/>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7444" tIns="53340" rIns="99568"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i="0" u="none" kern="1200" dirty="0">
              <a:latin typeface="Figtree" pitchFamily="2" charset="0"/>
            </a:rPr>
            <a:t>Increase the number of members with substance use disorders provided transitional housing through Adapt’s Progress Point (previously called Recovery Lodge) by at least 2% in 2024.</a:t>
          </a:r>
          <a:r>
            <a:rPr lang="en-US" sz="1400" b="1" i="0" kern="1200" dirty="0">
              <a:latin typeface="Figtree" pitchFamily="2" charset="0"/>
            </a:rPr>
            <a:t>​</a:t>
          </a:r>
          <a:endParaRPr lang="en-US" sz="1400" b="1" kern="1200" dirty="0">
            <a:latin typeface="Figtree" pitchFamily="2" charset="0"/>
          </a:endParaRPr>
        </a:p>
      </dsp:txBody>
      <dsp:txXfrm rot="10800000">
        <a:off x="1962771" y="471"/>
        <a:ext cx="5839009" cy="969320"/>
      </dsp:txXfrm>
    </dsp:sp>
    <dsp:sp modelId="{301474E7-27C6-4E6B-B159-E03485250D25}">
      <dsp:nvSpPr>
        <dsp:cNvPr id="0" name=""/>
        <dsp:cNvSpPr/>
      </dsp:nvSpPr>
      <dsp:spPr>
        <a:xfrm>
          <a:off x="1033082" y="119746"/>
          <a:ext cx="754703" cy="73974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F32DF7F-655B-4DAE-B54E-271F078980CF}">
      <dsp:nvSpPr>
        <dsp:cNvPr id="0" name=""/>
        <dsp:cNvSpPr/>
      </dsp:nvSpPr>
      <dsp:spPr>
        <a:xfrm rot="10800000">
          <a:off x="1731356" y="1245344"/>
          <a:ext cx="6081339" cy="969320"/>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7444" tIns="53340" rIns="99568"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i="0" u="none" kern="1200" dirty="0">
              <a:latin typeface="Figtree" pitchFamily="2" charset="0"/>
            </a:rPr>
            <a:t>Increase the capacity of Adapt's Rodeway Project (Value Inn) for individuals experiencing behavioral health concerns and in need of transitional housing, by adding 10 beds by the end of 2024.</a:t>
          </a:r>
          <a:r>
            <a:rPr lang="en-US" sz="1400" b="1" i="0" kern="1200" dirty="0">
              <a:latin typeface="Figtree" pitchFamily="2" charset="0"/>
            </a:rPr>
            <a:t>​</a:t>
          </a:r>
        </a:p>
      </dsp:txBody>
      <dsp:txXfrm rot="10800000">
        <a:off x="1973686" y="1245344"/>
        <a:ext cx="5839009" cy="969320"/>
      </dsp:txXfrm>
    </dsp:sp>
    <dsp:sp modelId="{806D0E4F-615B-4E21-98DF-398BDE0D0AA7}">
      <dsp:nvSpPr>
        <dsp:cNvPr id="0" name=""/>
        <dsp:cNvSpPr/>
      </dsp:nvSpPr>
      <dsp:spPr>
        <a:xfrm>
          <a:off x="1000813" y="1348878"/>
          <a:ext cx="798361" cy="806474"/>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D386873-6CC8-4BC6-8050-ECD223C55531}">
      <dsp:nvSpPr>
        <dsp:cNvPr id="0" name=""/>
        <dsp:cNvSpPr/>
      </dsp:nvSpPr>
      <dsp:spPr>
        <a:xfrm rot="10800000">
          <a:off x="1796470" y="2501981"/>
          <a:ext cx="6081339" cy="969320"/>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27444" tIns="53340" rIns="99568"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i="0" u="none" kern="1200">
              <a:latin typeface="Figtree" pitchFamily="2" charset="0"/>
            </a:rPr>
            <a:t>Implement quarterly tracking and monitoring of the number of members with behavioral health needs receiving financial assistance for housing-related needs. Identify trends and opportunities for improvement in housing support services.</a:t>
          </a:r>
          <a:r>
            <a:rPr lang="en-US" sz="1400" b="1" i="0" kern="1200">
              <a:latin typeface="Figtree" pitchFamily="2" charset="0"/>
            </a:rPr>
            <a:t>​</a:t>
          </a:r>
        </a:p>
      </dsp:txBody>
      <dsp:txXfrm rot="10800000">
        <a:off x="2038800" y="2501981"/>
        <a:ext cx="5839009" cy="969320"/>
      </dsp:txXfrm>
    </dsp:sp>
    <dsp:sp modelId="{DCC9E84F-82AC-4EB8-9ABB-E9251C08B637}">
      <dsp:nvSpPr>
        <dsp:cNvPr id="0" name=""/>
        <dsp:cNvSpPr/>
      </dsp:nvSpPr>
      <dsp:spPr>
        <a:xfrm>
          <a:off x="850360" y="2484024"/>
          <a:ext cx="1058818" cy="992846"/>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BCDFD1-9B46-4EC0-980B-28763FA24633}">
      <dsp:nvSpPr>
        <dsp:cNvPr id="0" name=""/>
        <dsp:cNvSpPr/>
      </dsp:nvSpPr>
      <dsp:spPr>
        <a:xfrm rot="16200000">
          <a:off x="-501909" y="1722176"/>
          <a:ext cx="2551857" cy="5398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476088" bIns="0" numCol="1" spcCol="1270" anchor="t" anchorCtr="0">
          <a:noAutofit/>
        </a:bodyPr>
        <a:lstStyle/>
        <a:p>
          <a:pPr marL="0" lvl="0" indent="0" algn="r" defTabSz="1866900">
            <a:lnSpc>
              <a:spcPct val="90000"/>
            </a:lnSpc>
            <a:spcBef>
              <a:spcPct val="0"/>
            </a:spcBef>
            <a:spcAft>
              <a:spcPct val="35000"/>
            </a:spcAft>
            <a:buNone/>
          </a:pPr>
          <a:endParaRPr lang="en-US" sz="4200" kern="1200"/>
        </a:p>
      </dsp:txBody>
      <dsp:txXfrm>
        <a:off x="-501909" y="1722176"/>
        <a:ext cx="2551857" cy="539815"/>
      </dsp:txXfrm>
    </dsp:sp>
    <dsp:sp modelId="{3105E237-AD28-429A-99E3-55917AD01928}">
      <dsp:nvSpPr>
        <dsp:cNvPr id="0" name=""/>
        <dsp:cNvSpPr/>
      </dsp:nvSpPr>
      <dsp:spPr>
        <a:xfrm>
          <a:off x="1043926" y="719754"/>
          <a:ext cx="3550591" cy="2551857"/>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476088" rIns="113792" bIns="113792" numCol="1" spcCol="1270" anchor="t" anchorCtr="0">
          <a:noAutofit/>
        </a:bodyPr>
        <a:lstStyle/>
        <a:p>
          <a:pPr marL="171450" lvl="1" indent="-171450" algn="l" defTabSz="711200">
            <a:lnSpc>
              <a:spcPct val="90000"/>
            </a:lnSpc>
            <a:spcBef>
              <a:spcPct val="0"/>
            </a:spcBef>
            <a:spcAft>
              <a:spcPct val="15000"/>
            </a:spcAft>
            <a:buChar char="•"/>
          </a:pPr>
          <a:r>
            <a:rPr lang="en-US" sz="1600" b="0" kern="1200">
              <a:solidFill>
                <a:schemeClr val="bg1"/>
              </a:solidFill>
              <a:latin typeface="Bitter"/>
            </a:rPr>
            <a:t>Adapt is finalizing remodel of the final 3 rooms in this 12-room facility, which will reduce the number of members on the waitlist for transitional housing.</a:t>
          </a:r>
          <a:endParaRPr lang="en-US" sz="1600" kern="1200"/>
        </a:p>
      </dsp:txBody>
      <dsp:txXfrm>
        <a:off x="1043926" y="719754"/>
        <a:ext cx="3550591" cy="2551857"/>
      </dsp:txXfrm>
    </dsp:sp>
    <dsp:sp modelId="{56E4E03B-9952-46C3-8187-B9AE3200917E}">
      <dsp:nvSpPr>
        <dsp:cNvPr id="0" name=""/>
        <dsp:cNvSpPr/>
      </dsp:nvSpPr>
      <dsp:spPr>
        <a:xfrm>
          <a:off x="28770" y="3598"/>
          <a:ext cx="2030312" cy="1079631"/>
        </a:xfrm>
        <a:prstGeom prst="rect">
          <a:avLst/>
        </a:prstGeom>
        <a:blipFill dpi="0" rotWithShape="1">
          <a:blip xmlns:r="http://schemas.openxmlformats.org/officeDocument/2006/relationships" r:embed="rId1">
            <a:extLst>
              <a:ext uri="{28A0092B-C50C-407E-A947-70E740481C1C}">
                <a14:useLocalDpi xmlns:a14="http://schemas.microsoft.com/office/drawing/2010/main" val="0"/>
              </a:ext>
            </a:extLst>
          </a:blip>
          <a:srcRect/>
          <a:stretch>
            <a:fillRect l="-44000" t="-23257" r="-44000" b="-20333"/>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7DF03E-54B0-4460-B8EF-5BE057BDA7F8}">
      <dsp:nvSpPr>
        <dsp:cNvPr id="0" name=""/>
        <dsp:cNvSpPr/>
      </dsp:nvSpPr>
      <dsp:spPr>
        <a:xfrm>
          <a:off x="-3583355" y="-550712"/>
          <a:ext cx="4271844" cy="4271844"/>
        </a:xfrm>
        <a:prstGeom prst="blockArc">
          <a:avLst>
            <a:gd name="adj1" fmla="val 18900000"/>
            <a:gd name="adj2" fmla="val 2700000"/>
            <a:gd name="adj3" fmla="val 506"/>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6C1D3F3-D38F-4A84-A6B2-09B5238B4DCA}">
      <dsp:nvSpPr>
        <dsp:cNvPr id="0" name=""/>
        <dsp:cNvSpPr/>
      </dsp:nvSpPr>
      <dsp:spPr>
        <a:xfrm>
          <a:off x="442732" y="317042"/>
          <a:ext cx="3464600" cy="63408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304" tIns="30480" rIns="30480" bIns="30480" numCol="1" spcCol="1270" anchor="ctr" anchorCtr="0">
          <a:noAutofit/>
        </a:bodyPr>
        <a:lstStyle/>
        <a:p>
          <a:pPr marL="0" lvl="0" indent="0" algn="l" defTabSz="533400">
            <a:lnSpc>
              <a:spcPct val="90000"/>
            </a:lnSpc>
            <a:spcBef>
              <a:spcPct val="0"/>
            </a:spcBef>
            <a:spcAft>
              <a:spcPct val="35000"/>
            </a:spcAft>
            <a:buNone/>
          </a:pPr>
          <a:r>
            <a:rPr lang="en-US" sz="1200" kern="1200">
              <a:solidFill>
                <a:schemeClr val="bg1"/>
              </a:solidFill>
              <a:latin typeface="Bitter"/>
            </a:rPr>
            <a:t>Remodel is about 60% complete.</a:t>
          </a:r>
          <a:endParaRPr lang="en-US" kern="1200">
            <a:solidFill>
              <a:schemeClr val="bg1"/>
            </a:solidFill>
            <a:latin typeface="Bitter"/>
          </a:endParaRPr>
        </a:p>
      </dsp:txBody>
      <dsp:txXfrm>
        <a:off x="442732" y="317042"/>
        <a:ext cx="3464600" cy="634084"/>
      </dsp:txXfrm>
    </dsp:sp>
    <dsp:sp modelId="{72B94741-DE02-4C6B-919F-8431A6B5FBD2}">
      <dsp:nvSpPr>
        <dsp:cNvPr id="0" name=""/>
        <dsp:cNvSpPr/>
      </dsp:nvSpPr>
      <dsp:spPr>
        <a:xfrm>
          <a:off x="46430" y="237781"/>
          <a:ext cx="792605" cy="792605"/>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92E665-B19F-4864-9040-B3A99B6C99C2}">
      <dsp:nvSpPr>
        <dsp:cNvPr id="0" name=""/>
        <dsp:cNvSpPr/>
      </dsp:nvSpPr>
      <dsp:spPr>
        <a:xfrm>
          <a:off x="673222" y="1268168"/>
          <a:ext cx="3234111" cy="63408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304" tIns="30480" rIns="30480" bIns="30480" numCol="1" spcCol="1270" anchor="ctr" anchorCtr="0">
          <a:noAutofit/>
        </a:bodyPr>
        <a:lstStyle/>
        <a:p>
          <a:pPr marL="0" lvl="0" indent="0" algn="l" defTabSz="533400">
            <a:lnSpc>
              <a:spcPct val="90000"/>
            </a:lnSpc>
            <a:spcBef>
              <a:spcPct val="0"/>
            </a:spcBef>
            <a:spcAft>
              <a:spcPct val="35000"/>
            </a:spcAft>
            <a:buNone/>
          </a:pPr>
          <a:r>
            <a:rPr lang="en-US" sz="1200" kern="1200">
              <a:solidFill>
                <a:schemeClr val="bg1"/>
              </a:solidFill>
              <a:latin typeface="Bitter"/>
            </a:rPr>
            <a:t>UH has reserved 10 beds to support individuals transitioning from higher levels of care</a:t>
          </a:r>
        </a:p>
      </dsp:txBody>
      <dsp:txXfrm>
        <a:off x="673222" y="1268168"/>
        <a:ext cx="3234111" cy="634084"/>
      </dsp:txXfrm>
    </dsp:sp>
    <dsp:sp modelId="{BADCEC30-8EC9-462B-93DE-E172A3C95146}">
      <dsp:nvSpPr>
        <dsp:cNvPr id="0" name=""/>
        <dsp:cNvSpPr/>
      </dsp:nvSpPr>
      <dsp:spPr>
        <a:xfrm>
          <a:off x="276919" y="1188907"/>
          <a:ext cx="792605" cy="792605"/>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1A6D186-CC6A-4F73-9B69-A459982328A7}">
      <dsp:nvSpPr>
        <dsp:cNvPr id="0" name=""/>
        <dsp:cNvSpPr/>
      </dsp:nvSpPr>
      <dsp:spPr>
        <a:xfrm>
          <a:off x="442732" y="2219294"/>
          <a:ext cx="3464600" cy="63408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03304" tIns="30480" rIns="30480" bIns="30480" numCol="1" spcCol="1270" anchor="ctr" anchorCtr="0">
          <a:noAutofit/>
        </a:bodyPr>
        <a:lstStyle/>
        <a:p>
          <a:pPr marL="0" lvl="0" indent="0" algn="l" defTabSz="533400">
            <a:lnSpc>
              <a:spcPct val="90000"/>
            </a:lnSpc>
            <a:spcBef>
              <a:spcPct val="0"/>
            </a:spcBef>
            <a:spcAft>
              <a:spcPct val="35000"/>
            </a:spcAft>
            <a:buNone/>
          </a:pPr>
          <a:r>
            <a:rPr lang="en-US" sz="1200" kern="1200">
              <a:solidFill>
                <a:schemeClr val="bg1"/>
              </a:solidFill>
              <a:latin typeface="Bitter"/>
            </a:rPr>
            <a:t>Reserved rooms estimated to be available starting in January of 2025</a:t>
          </a:r>
        </a:p>
      </dsp:txBody>
      <dsp:txXfrm>
        <a:off x="442732" y="2219294"/>
        <a:ext cx="3464600" cy="634084"/>
      </dsp:txXfrm>
    </dsp:sp>
    <dsp:sp modelId="{2D795B7F-E46F-401B-91FB-BB73F327ED7E}">
      <dsp:nvSpPr>
        <dsp:cNvPr id="0" name=""/>
        <dsp:cNvSpPr/>
      </dsp:nvSpPr>
      <dsp:spPr>
        <a:xfrm>
          <a:off x="46430" y="2140033"/>
          <a:ext cx="792605" cy="792605"/>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33EF2E6-DCBE-487C-AEB4-442A7AB1E5C5}">
      <dsp:nvSpPr>
        <dsp:cNvPr id="0" name=""/>
        <dsp:cNvSpPr/>
      </dsp:nvSpPr>
      <dsp:spPr>
        <a:xfrm rot="16200000">
          <a:off x="-389700" y="389700"/>
          <a:ext cx="3490122" cy="2710720"/>
        </a:xfrm>
        <a:prstGeom prst="flowChartManualOperation">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0" tIns="0" rIns="101600" bIns="0" numCol="1" spcCol="1270" anchor="t" anchorCtr="0">
          <a:noAutofit/>
        </a:bodyPr>
        <a:lstStyle/>
        <a:p>
          <a:pPr marL="0" lvl="0" indent="0" algn="l" defTabSz="711200">
            <a:lnSpc>
              <a:spcPct val="90000"/>
            </a:lnSpc>
            <a:spcBef>
              <a:spcPct val="0"/>
            </a:spcBef>
            <a:spcAft>
              <a:spcPct val="35000"/>
            </a:spcAft>
            <a:buNone/>
          </a:pPr>
          <a:r>
            <a:rPr lang="en-US" sz="1600" b="1" kern="1200">
              <a:latin typeface="Bitter" pitchFamily="2" charset="0"/>
            </a:rPr>
            <a:t>Additional Camps and Shelters </a:t>
          </a:r>
        </a:p>
        <a:p>
          <a:pPr marL="114300" lvl="1" indent="-114300" algn="l" defTabSz="533400">
            <a:lnSpc>
              <a:spcPct val="90000"/>
            </a:lnSpc>
            <a:spcBef>
              <a:spcPct val="0"/>
            </a:spcBef>
            <a:spcAft>
              <a:spcPct val="15000"/>
            </a:spcAft>
            <a:buChar char="•"/>
          </a:pPr>
          <a:r>
            <a:rPr lang="en-US" sz="1200" kern="1200">
              <a:solidFill>
                <a:schemeClr val="bg1"/>
              </a:solidFill>
              <a:latin typeface="Bitter" pitchFamily="2" charset="0"/>
            </a:rPr>
            <a:t>Hasting Village-Sutherlin Oregon</a:t>
          </a:r>
        </a:p>
        <a:p>
          <a:pPr marL="114300" lvl="1" indent="-114300" algn="l" defTabSz="533400">
            <a:lnSpc>
              <a:spcPct val="90000"/>
            </a:lnSpc>
            <a:spcBef>
              <a:spcPct val="0"/>
            </a:spcBef>
            <a:spcAft>
              <a:spcPct val="15000"/>
            </a:spcAft>
            <a:buChar char="•"/>
          </a:pPr>
          <a:r>
            <a:rPr lang="en-US" sz="1200" kern="1200">
              <a:solidFill>
                <a:schemeClr val="bg1"/>
              </a:solidFill>
              <a:latin typeface="Bitter" pitchFamily="2" charset="0"/>
            </a:rPr>
            <a:t>The Point-Roseburg Oregon</a:t>
          </a:r>
        </a:p>
        <a:p>
          <a:pPr marL="114300" lvl="1" indent="-114300" algn="l" defTabSz="533400">
            <a:lnSpc>
              <a:spcPct val="90000"/>
            </a:lnSpc>
            <a:spcBef>
              <a:spcPct val="0"/>
            </a:spcBef>
            <a:spcAft>
              <a:spcPct val="15000"/>
            </a:spcAft>
            <a:buChar char="•"/>
          </a:pPr>
          <a:r>
            <a:rPr lang="en-US" sz="1200" kern="1200">
              <a:solidFill>
                <a:schemeClr val="bg1"/>
              </a:solidFill>
              <a:latin typeface="Bitter" pitchFamily="2" charset="0"/>
            </a:rPr>
            <a:t>UCAN and St. Joe’s Warming Center-Roseburg Oregon</a:t>
          </a:r>
        </a:p>
        <a:p>
          <a:pPr marL="114300" lvl="1" indent="-114300" algn="l" defTabSz="533400">
            <a:lnSpc>
              <a:spcPct val="90000"/>
            </a:lnSpc>
            <a:spcBef>
              <a:spcPct val="0"/>
            </a:spcBef>
            <a:spcAft>
              <a:spcPct val="15000"/>
            </a:spcAft>
            <a:buChar char="•"/>
          </a:pPr>
          <a:r>
            <a:rPr lang="en-US" sz="1200" kern="1200" err="1">
              <a:solidFill>
                <a:schemeClr val="bg1"/>
              </a:solidFill>
              <a:latin typeface="Bitter" pitchFamily="2" charset="0"/>
            </a:rPr>
            <a:t>Micelli</a:t>
          </a:r>
          <a:r>
            <a:rPr lang="en-US" sz="1200" kern="1200">
              <a:solidFill>
                <a:schemeClr val="bg1"/>
              </a:solidFill>
              <a:latin typeface="Bitter" pitchFamily="2" charset="0"/>
            </a:rPr>
            <a:t> Park (in development) Camp-Roseburg Oregon</a:t>
          </a:r>
        </a:p>
        <a:p>
          <a:pPr marL="114300" lvl="1" indent="-114300" algn="l" defTabSz="533400">
            <a:lnSpc>
              <a:spcPct val="90000"/>
            </a:lnSpc>
            <a:spcBef>
              <a:spcPct val="0"/>
            </a:spcBef>
            <a:spcAft>
              <a:spcPct val="15000"/>
            </a:spcAft>
            <a:buChar char="•"/>
          </a:pPr>
          <a:endParaRPr lang="en-US" sz="1200" kern="1200">
            <a:solidFill>
              <a:schemeClr val="bg2"/>
            </a:solidFill>
            <a:latin typeface="Bitter" pitchFamily="2" charset="0"/>
          </a:endParaRPr>
        </a:p>
      </dsp:txBody>
      <dsp:txXfrm rot="5400000">
        <a:off x="1" y="698023"/>
        <a:ext cx="2710720" cy="2094074"/>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F2203-6DA7-4C2F-9615-3B2CA8D3C1F5}">
      <dsp:nvSpPr>
        <dsp:cNvPr id="0" name=""/>
        <dsp:cNvSpPr/>
      </dsp:nvSpPr>
      <dsp:spPr>
        <a:xfrm>
          <a:off x="0" y="483554"/>
          <a:ext cx="4771256" cy="2085673"/>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0302" tIns="874776" rIns="370302" bIns="99568" numCol="1" spcCol="1270" anchor="t" anchorCtr="0">
          <a:noAutofit/>
        </a:bodyPr>
        <a:lstStyle/>
        <a:p>
          <a:pPr marL="114300" lvl="1" indent="-114300" algn="l" defTabSz="622300">
            <a:lnSpc>
              <a:spcPct val="90000"/>
            </a:lnSpc>
            <a:spcBef>
              <a:spcPct val="0"/>
            </a:spcBef>
            <a:spcAft>
              <a:spcPct val="15000"/>
            </a:spcAft>
            <a:buChar char="•"/>
          </a:pPr>
          <a:r>
            <a:rPr lang="en-US" sz="1400" kern="1200">
              <a:latin typeface="Bitter" pitchFamily="2" charset="0"/>
            </a:rPr>
            <a:t>To be used on basic need items such as:</a:t>
          </a:r>
        </a:p>
        <a:p>
          <a:pPr marL="228600" lvl="2" indent="-114300" algn="l" defTabSz="622300">
            <a:lnSpc>
              <a:spcPct val="90000"/>
            </a:lnSpc>
            <a:spcBef>
              <a:spcPct val="0"/>
            </a:spcBef>
            <a:spcAft>
              <a:spcPct val="15000"/>
            </a:spcAft>
            <a:buChar char="•"/>
          </a:pPr>
          <a:r>
            <a:rPr lang="en-US" sz="1400" kern="1200">
              <a:latin typeface="Bitter" pitchFamily="2" charset="0"/>
            </a:rPr>
            <a:t>Propane and gas cards</a:t>
          </a:r>
        </a:p>
        <a:p>
          <a:pPr marL="228600" lvl="2" indent="-114300" algn="l" defTabSz="622300">
            <a:lnSpc>
              <a:spcPct val="90000"/>
            </a:lnSpc>
            <a:spcBef>
              <a:spcPct val="0"/>
            </a:spcBef>
            <a:spcAft>
              <a:spcPct val="15000"/>
            </a:spcAft>
            <a:buChar char="•"/>
          </a:pPr>
          <a:r>
            <a:rPr lang="en-US" sz="1400" kern="1200">
              <a:latin typeface="Bitter" pitchFamily="2" charset="0"/>
            </a:rPr>
            <a:t>Buddy heaters</a:t>
          </a:r>
        </a:p>
        <a:p>
          <a:pPr marL="228600" lvl="2" indent="-114300" algn="l" defTabSz="622300">
            <a:lnSpc>
              <a:spcPct val="90000"/>
            </a:lnSpc>
            <a:spcBef>
              <a:spcPct val="0"/>
            </a:spcBef>
            <a:spcAft>
              <a:spcPct val="15000"/>
            </a:spcAft>
            <a:buChar char="•"/>
          </a:pPr>
          <a:r>
            <a:rPr lang="en-US" sz="1400" kern="1200">
              <a:latin typeface="Bitter" pitchFamily="2" charset="0"/>
            </a:rPr>
            <a:t>Bus passes</a:t>
          </a:r>
        </a:p>
        <a:p>
          <a:pPr marL="228600" lvl="2" indent="-114300" algn="l" defTabSz="622300">
            <a:lnSpc>
              <a:spcPct val="90000"/>
            </a:lnSpc>
            <a:spcBef>
              <a:spcPct val="0"/>
            </a:spcBef>
            <a:spcAft>
              <a:spcPct val="15000"/>
            </a:spcAft>
            <a:buChar char="•"/>
          </a:pPr>
          <a:r>
            <a:rPr lang="en-US" sz="1400" kern="1200">
              <a:latin typeface="Bitter" pitchFamily="2" charset="0"/>
            </a:rPr>
            <a:t>Tents/tarps/sleeping bags and backpacks.</a:t>
          </a:r>
        </a:p>
      </dsp:txBody>
      <dsp:txXfrm>
        <a:off x="0" y="483554"/>
        <a:ext cx="4771256" cy="2085673"/>
      </dsp:txXfrm>
    </dsp:sp>
    <dsp:sp modelId="{2C80208F-C4A9-47F2-8E52-FAF3DAB60E35}">
      <dsp:nvSpPr>
        <dsp:cNvPr id="0" name=""/>
        <dsp:cNvSpPr/>
      </dsp:nvSpPr>
      <dsp:spPr>
        <a:xfrm>
          <a:off x="113342" y="474099"/>
          <a:ext cx="4538863" cy="71216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6239" tIns="0" rIns="126239" bIns="0" numCol="1" spcCol="1270" anchor="ctr" anchorCtr="0">
          <a:noAutofit/>
        </a:bodyPr>
        <a:lstStyle/>
        <a:p>
          <a:pPr marL="0" lvl="0" indent="0" algn="ctr" defTabSz="711200">
            <a:lnSpc>
              <a:spcPct val="90000"/>
            </a:lnSpc>
            <a:spcBef>
              <a:spcPct val="0"/>
            </a:spcBef>
            <a:spcAft>
              <a:spcPct val="35000"/>
            </a:spcAft>
            <a:buNone/>
          </a:pPr>
          <a:r>
            <a:rPr lang="en-US" sz="1600" b="1" kern="1200">
              <a:latin typeface="Bitter" pitchFamily="2" charset="0"/>
            </a:rPr>
            <a:t>$27,890 awarded to Umpqua Heart</a:t>
          </a:r>
        </a:p>
      </dsp:txBody>
      <dsp:txXfrm>
        <a:off x="148107" y="508864"/>
        <a:ext cx="4469333" cy="642634"/>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4BEAC9-C0AB-4190-8585-83D2F624ECED}">
      <dsp:nvSpPr>
        <dsp:cNvPr id="0" name=""/>
        <dsp:cNvSpPr/>
      </dsp:nvSpPr>
      <dsp:spPr>
        <a:xfrm>
          <a:off x="0" y="373799"/>
          <a:ext cx="5072361" cy="1697850"/>
        </a:xfrm>
        <a:prstGeom prst="rect">
          <a:avLst/>
        </a:prstGeom>
        <a:solidFill>
          <a:srgbClr val="005B7B"/>
        </a:solidFill>
        <a:ln w="25400" cap="flat" cmpd="sng" algn="ctr">
          <a:solidFill>
            <a:schemeClr val="accent2">
              <a:shade val="5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93672" tIns="458216" rIns="393672" bIns="113792" numCol="1" spcCol="1270" anchor="t" anchorCtr="0">
          <a:noAutofit/>
        </a:bodyPr>
        <a:lstStyle/>
        <a:p>
          <a:pPr marL="171450" lvl="1" indent="-171450" algn="l" defTabSz="711200">
            <a:lnSpc>
              <a:spcPct val="90000"/>
            </a:lnSpc>
            <a:spcBef>
              <a:spcPct val="0"/>
            </a:spcBef>
            <a:spcAft>
              <a:spcPct val="15000"/>
            </a:spcAft>
            <a:buChar char="•"/>
          </a:pPr>
          <a:r>
            <a:rPr lang="en-US" sz="1600" kern="1200">
              <a:solidFill>
                <a:schemeClr val="bg1"/>
              </a:solidFill>
              <a:latin typeface="Bitter" pitchFamily="2" charset="0"/>
            </a:rPr>
            <a:t>These funds help Habitat for Humanity support qualifying homeowners afford home repairs of their homes by offering a 0% interest loan on which they can make payments over one or two years.</a:t>
          </a:r>
          <a:endParaRPr lang="en-US" sz="1600" b="1" kern="1200">
            <a:solidFill>
              <a:schemeClr val="bg1"/>
            </a:solidFill>
            <a:latin typeface="Bitter" pitchFamily="2" charset="0"/>
          </a:endParaRPr>
        </a:p>
      </dsp:txBody>
      <dsp:txXfrm>
        <a:off x="0" y="373799"/>
        <a:ext cx="5072361" cy="1697850"/>
      </dsp:txXfrm>
    </dsp:sp>
    <dsp:sp modelId="{F107A020-B56A-4B2B-A8A4-62128FCD8B3F}">
      <dsp:nvSpPr>
        <dsp:cNvPr id="0" name=""/>
        <dsp:cNvSpPr/>
      </dsp:nvSpPr>
      <dsp:spPr>
        <a:xfrm>
          <a:off x="40581" y="49079"/>
          <a:ext cx="4829635" cy="649440"/>
        </a:xfrm>
        <a:prstGeom prst="roundRect">
          <a:avLst/>
        </a:prstGeom>
        <a:solidFill>
          <a:srgbClr val="005B7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4206" tIns="0" rIns="134206" bIns="0" numCol="1" spcCol="1270" anchor="ctr" anchorCtr="0">
          <a:noAutofit/>
        </a:bodyPr>
        <a:lstStyle/>
        <a:p>
          <a:pPr marL="0" lvl="0" indent="0" algn="ctr" defTabSz="889000">
            <a:lnSpc>
              <a:spcPct val="90000"/>
            </a:lnSpc>
            <a:spcBef>
              <a:spcPct val="0"/>
            </a:spcBef>
            <a:spcAft>
              <a:spcPct val="35000"/>
            </a:spcAft>
            <a:buNone/>
          </a:pPr>
          <a:r>
            <a:rPr lang="en-US" sz="2000" b="1" kern="1200">
              <a:latin typeface="Bitter" pitchFamily="2" charset="0"/>
            </a:rPr>
            <a:t>Repair Loan Pool Funding</a:t>
          </a:r>
        </a:p>
      </dsp:txBody>
      <dsp:txXfrm>
        <a:off x="72284" y="80782"/>
        <a:ext cx="4766229" cy="586034"/>
      </dsp:txXfrm>
    </dsp:sp>
    <dsp:sp modelId="{C9D15A96-E105-4D7E-AD73-5E2289624AB6}">
      <dsp:nvSpPr>
        <dsp:cNvPr id="0" name=""/>
        <dsp:cNvSpPr/>
      </dsp:nvSpPr>
      <dsp:spPr>
        <a:xfrm>
          <a:off x="0" y="2515169"/>
          <a:ext cx="5072361" cy="554400"/>
        </a:xfrm>
        <a:prstGeom prst="rect">
          <a:avLst/>
        </a:prstGeom>
        <a:solidFill>
          <a:schemeClr val="lt1">
            <a:alpha val="90000"/>
            <a:hueOff val="0"/>
            <a:satOff val="0"/>
            <a:lumOff val="0"/>
            <a:alphaOff val="0"/>
          </a:schemeClr>
        </a:solidFill>
        <a:ln w="25400" cap="flat" cmpd="sng" algn="ctr">
          <a:solidFill>
            <a:schemeClr val="accent2">
              <a:shade val="50000"/>
              <a:hueOff val="294496"/>
              <a:satOff val="-26270"/>
              <a:lumOff val="46762"/>
              <a:alphaOff val="0"/>
            </a:schemeClr>
          </a:solidFill>
          <a:prstDash val="solid"/>
        </a:ln>
        <a:effectLst/>
      </dsp:spPr>
      <dsp:style>
        <a:lnRef idx="2">
          <a:scrgbClr r="0" g="0" b="0"/>
        </a:lnRef>
        <a:fillRef idx="1">
          <a:scrgbClr r="0" g="0" b="0"/>
        </a:fillRef>
        <a:effectRef idx="0">
          <a:scrgbClr r="0" g="0" b="0"/>
        </a:effectRef>
        <a:fontRef idx="minor"/>
      </dsp:style>
    </dsp:sp>
    <dsp:sp modelId="{2BFC3488-781D-4626-B140-72E8B03452FF}">
      <dsp:nvSpPr>
        <dsp:cNvPr id="0" name=""/>
        <dsp:cNvSpPr/>
      </dsp:nvSpPr>
      <dsp:spPr>
        <a:xfrm>
          <a:off x="253618" y="2190449"/>
          <a:ext cx="3550652" cy="649440"/>
        </a:xfrm>
        <a:prstGeom prst="roundRect">
          <a:avLst/>
        </a:prstGeom>
        <a:solidFill>
          <a:schemeClr val="accent1"/>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4206" tIns="0" rIns="134206" bIns="0" numCol="1" spcCol="1270" anchor="ctr" anchorCtr="0">
          <a:noAutofit/>
        </a:bodyPr>
        <a:lstStyle/>
        <a:p>
          <a:pPr marL="0" lvl="0" indent="0" algn="ctr" defTabSz="800100">
            <a:lnSpc>
              <a:spcPct val="90000"/>
            </a:lnSpc>
            <a:spcBef>
              <a:spcPct val="0"/>
            </a:spcBef>
            <a:spcAft>
              <a:spcPct val="35000"/>
            </a:spcAft>
            <a:buNone/>
          </a:pPr>
          <a:r>
            <a:rPr lang="en-US" sz="1800" b="1" kern="1200">
              <a:latin typeface="Bitter" pitchFamily="2" charset="0"/>
            </a:rPr>
            <a:t>$25,000 granted</a:t>
          </a:r>
          <a:endParaRPr lang="en-US" sz="3200" b="1" kern="1200">
            <a:latin typeface="Bitter" pitchFamily="2" charset="0"/>
          </a:endParaRPr>
        </a:p>
      </dsp:txBody>
      <dsp:txXfrm>
        <a:off x="285321" y="2222152"/>
        <a:ext cx="3487246" cy="586034"/>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249EA07-E21D-46BF-9B00-4C06816ADE5E}">
      <dsp:nvSpPr>
        <dsp:cNvPr id="0" name=""/>
        <dsp:cNvSpPr/>
      </dsp:nvSpPr>
      <dsp:spPr>
        <a:xfrm rot="10800000">
          <a:off x="1738612" y="1885"/>
          <a:ext cx="6153730" cy="982372"/>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199" tIns="53340" rIns="99568"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i="0" u="none" kern="1200">
              <a:latin typeface="Figtree" pitchFamily="2" charset="0"/>
            </a:rPr>
            <a:t>Increase family occupancy of Hillside Terrace in 2024 from 50% to 75% by the end of Q4​</a:t>
          </a:r>
          <a:r>
            <a:rPr lang="en-US" sz="1400" b="1" i="0" kern="1200">
              <a:latin typeface="Figtree" pitchFamily="2" charset="0"/>
            </a:rPr>
            <a:t>​.</a:t>
          </a:r>
        </a:p>
      </dsp:txBody>
      <dsp:txXfrm rot="10800000">
        <a:off x="1984205" y="1885"/>
        <a:ext cx="5908137" cy="982372"/>
      </dsp:txXfrm>
    </dsp:sp>
    <dsp:sp modelId="{D00EACB2-ECA3-4C9A-955B-221DEB377067}">
      <dsp:nvSpPr>
        <dsp:cNvPr id="0" name=""/>
        <dsp:cNvSpPr/>
      </dsp:nvSpPr>
      <dsp:spPr>
        <a:xfrm>
          <a:off x="1076508" y="106832"/>
          <a:ext cx="754452" cy="776821"/>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1D9286C-E09F-47E4-8B32-B4352DD3772F}">
      <dsp:nvSpPr>
        <dsp:cNvPr id="0" name=""/>
        <dsp:cNvSpPr/>
      </dsp:nvSpPr>
      <dsp:spPr>
        <a:xfrm rot="10800000">
          <a:off x="1746656" y="1262054"/>
          <a:ext cx="6153730" cy="982372"/>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199" tIns="53340" rIns="99568"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i="0" u="none" kern="1200">
              <a:latin typeface="Figtree" pitchFamily="2" charset="0"/>
            </a:rPr>
            <a:t>Open a supportive housing program for transitional aged youth, 18-24, by the end of 2025.</a:t>
          </a:r>
          <a:endParaRPr lang="en-US" sz="1400" b="1" i="0" kern="1200">
            <a:latin typeface="Figtree" pitchFamily="2" charset="0"/>
          </a:endParaRPr>
        </a:p>
      </dsp:txBody>
      <dsp:txXfrm rot="10800000">
        <a:off x="1992249" y="1262054"/>
        <a:ext cx="5908137" cy="982372"/>
      </dsp:txXfrm>
    </dsp:sp>
    <dsp:sp modelId="{0BBC9316-ABCF-4341-BB1C-BA8560A82684}">
      <dsp:nvSpPr>
        <dsp:cNvPr id="0" name=""/>
        <dsp:cNvSpPr/>
      </dsp:nvSpPr>
      <dsp:spPr>
        <a:xfrm>
          <a:off x="1054466" y="1393751"/>
          <a:ext cx="786625" cy="806508"/>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8E6D57F-7689-4C32-86A0-BA5235CD60A6}">
      <dsp:nvSpPr>
        <dsp:cNvPr id="0" name=""/>
        <dsp:cNvSpPr/>
      </dsp:nvSpPr>
      <dsp:spPr>
        <a:xfrm rot="10800000">
          <a:off x="1832269" y="2465550"/>
          <a:ext cx="6153730" cy="982372"/>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33199" tIns="53340" rIns="99568" bIns="53340" numCol="1" spcCol="1270" anchor="ctr"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i="0" u="none" kern="1200">
              <a:latin typeface="Figtree" pitchFamily="2" charset="0"/>
            </a:rPr>
            <a:t>Increase the number of families sheltered through the Gary Leif Navigation Center by 10% by the end of Q4 in 2024​</a:t>
          </a:r>
          <a:r>
            <a:rPr lang="en-US" sz="1400" b="1" i="0" kern="1200">
              <a:latin typeface="Figtree" pitchFamily="2" charset="0"/>
            </a:rPr>
            <a:t>​.</a:t>
          </a:r>
        </a:p>
      </dsp:txBody>
      <dsp:txXfrm rot="10800000">
        <a:off x="2077862" y="2465550"/>
        <a:ext cx="5908137" cy="982372"/>
      </dsp:txXfrm>
    </dsp:sp>
    <dsp:sp modelId="{E7AD730A-2668-4BC3-AD9C-576D28738CB0}">
      <dsp:nvSpPr>
        <dsp:cNvPr id="0" name=""/>
        <dsp:cNvSpPr/>
      </dsp:nvSpPr>
      <dsp:spPr>
        <a:xfrm>
          <a:off x="939543" y="2524109"/>
          <a:ext cx="982372" cy="982372"/>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693820F-40ED-46B2-8E30-273C3EDB8080}">
      <dsp:nvSpPr>
        <dsp:cNvPr id="0" name=""/>
        <dsp:cNvSpPr/>
      </dsp:nvSpPr>
      <dsp:spPr>
        <a:xfrm>
          <a:off x="0" y="246233"/>
          <a:ext cx="4115194" cy="703522"/>
        </a:xfrm>
        <a:prstGeom prst="roundRect">
          <a:avLst>
            <a:gd name="adj" fmla="val 1000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25400" rIns="38100" bIns="254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i="0" kern="1200">
              <a:solidFill>
                <a:srgbClr val="005B7B"/>
              </a:solidFill>
              <a:latin typeface="Bitter" pitchFamily="2" charset="0"/>
            </a:rPr>
            <a:t>Over the last two years, we’ve housed 23 families at Hillside Terrace. </a:t>
          </a:r>
        </a:p>
      </dsp:txBody>
      <dsp:txXfrm>
        <a:off x="20605" y="266838"/>
        <a:ext cx="4073984" cy="662312"/>
      </dsp:txXfrm>
    </dsp:sp>
    <dsp:sp modelId="{D54285DC-7D4F-444E-B9DB-604C328F27B8}">
      <dsp:nvSpPr>
        <dsp:cNvPr id="0" name=""/>
        <dsp:cNvSpPr/>
      </dsp:nvSpPr>
      <dsp:spPr>
        <a:xfrm>
          <a:off x="0" y="1076390"/>
          <a:ext cx="703522" cy="703522"/>
        </a:xfrm>
        <a:prstGeom prst="roundRect">
          <a:avLst>
            <a:gd name="adj" fmla="val 16670"/>
          </a:avLst>
        </a:prstGeom>
        <a:solidFill>
          <a:schemeClr val="accent6">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35061A-3C32-480B-BC3A-B08586CC4A5B}">
      <dsp:nvSpPr>
        <dsp:cNvPr id="0" name=""/>
        <dsp:cNvSpPr/>
      </dsp:nvSpPr>
      <dsp:spPr>
        <a:xfrm>
          <a:off x="745734" y="1076390"/>
          <a:ext cx="3369460" cy="703522"/>
        </a:xfrm>
        <a:prstGeom prst="roundRect">
          <a:avLst>
            <a:gd name="adj" fmla="val 1667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Font typeface="Arial" panose="020B0604020202020204" pitchFamily="34" charset="0"/>
            <a:buNone/>
          </a:pPr>
          <a:r>
            <a:rPr lang="en-US" sz="1100" b="1" i="0" kern="1200">
              <a:solidFill>
                <a:srgbClr val="005B7B"/>
              </a:solidFill>
              <a:latin typeface="Bitter" pitchFamily="2" charset="0"/>
            </a:rPr>
            <a:t>Improvements to the buildings include HVAC, furniture, and other items during times of vacancies.</a:t>
          </a:r>
        </a:p>
      </dsp:txBody>
      <dsp:txXfrm>
        <a:off x="780083" y="1110739"/>
        <a:ext cx="3300762" cy="634824"/>
      </dsp:txXfrm>
    </dsp:sp>
    <dsp:sp modelId="{3592F1D9-9DE8-46F4-9254-B3F4B64E5673}">
      <dsp:nvSpPr>
        <dsp:cNvPr id="0" name=""/>
        <dsp:cNvSpPr/>
      </dsp:nvSpPr>
      <dsp:spPr>
        <a:xfrm>
          <a:off x="0" y="1864335"/>
          <a:ext cx="703522" cy="703522"/>
        </a:xfrm>
        <a:prstGeom prst="roundRect">
          <a:avLst>
            <a:gd name="adj" fmla="val 16670"/>
          </a:avLst>
        </a:prstGeom>
        <a:solidFill>
          <a:schemeClr val="accent6">
            <a:lumMod val="9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E066AD9-4938-443E-91F5-EB578BCFF1BD}">
      <dsp:nvSpPr>
        <dsp:cNvPr id="0" name=""/>
        <dsp:cNvSpPr/>
      </dsp:nvSpPr>
      <dsp:spPr>
        <a:xfrm>
          <a:off x="745734" y="1864335"/>
          <a:ext cx="3369460" cy="703522"/>
        </a:xfrm>
        <a:prstGeom prst="roundRect">
          <a:avLst>
            <a:gd name="adj" fmla="val 16670"/>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8232" tIns="78232" rIns="78232" bIns="78232" numCol="1" spcCol="1270" anchor="ctr" anchorCtr="0">
          <a:noAutofit/>
        </a:bodyPr>
        <a:lstStyle/>
        <a:p>
          <a:pPr marL="0" lvl="0" indent="0" algn="ctr" defTabSz="488950">
            <a:lnSpc>
              <a:spcPct val="90000"/>
            </a:lnSpc>
            <a:spcBef>
              <a:spcPct val="0"/>
            </a:spcBef>
            <a:spcAft>
              <a:spcPct val="35000"/>
            </a:spcAft>
            <a:buFont typeface="Arial" panose="020B0604020202020204" pitchFamily="34" charset="0"/>
            <a:buNone/>
          </a:pPr>
          <a:r>
            <a:rPr lang="en-US" sz="1100" b="1" i="0" kern="1200">
              <a:solidFill>
                <a:srgbClr val="005B7B"/>
              </a:solidFill>
              <a:latin typeface="Bitter" pitchFamily="2" charset="0"/>
            </a:rPr>
            <a:t>This facility is tenant-paid but also supported by DHS.</a:t>
          </a:r>
        </a:p>
      </dsp:txBody>
      <dsp:txXfrm>
        <a:off x="780083" y="1898684"/>
        <a:ext cx="3300762" cy="634824"/>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0BADA9-BB27-4311-9044-79CDC03769C8}">
      <dsp:nvSpPr>
        <dsp:cNvPr id="0" name=""/>
        <dsp:cNvSpPr/>
      </dsp:nvSpPr>
      <dsp:spPr>
        <a:xfrm>
          <a:off x="3082369" y="0"/>
          <a:ext cx="5093850" cy="3487968"/>
        </a:xfrm>
        <a:prstGeom prst="rightArrow">
          <a:avLst>
            <a:gd name="adj1" fmla="val 75000"/>
            <a:gd name="adj2" fmla="val 5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7620" tIns="7620" rIns="7620" bIns="7620" numCol="1" spcCol="1270" anchor="t" anchorCtr="0">
          <a:noAutofit/>
        </a:bodyPr>
        <a:lstStyle/>
        <a:p>
          <a:pPr marL="114300" lvl="1" indent="-114300" algn="l" defTabSz="533400">
            <a:lnSpc>
              <a:spcPct val="90000"/>
            </a:lnSpc>
            <a:spcBef>
              <a:spcPct val="0"/>
            </a:spcBef>
            <a:spcAft>
              <a:spcPct val="15000"/>
            </a:spcAft>
            <a:buChar char="•"/>
          </a:pPr>
          <a:r>
            <a:rPr lang="en-US" sz="1200" b="0" i="0" kern="1200">
              <a:solidFill>
                <a:schemeClr val="bg2"/>
              </a:solidFill>
              <a:latin typeface="Figtree" pitchFamily="2" charset="0"/>
            </a:rPr>
            <a:t>FARA focuses on youth and their families who are experiencing homelessness, or, at risk of becoming homeless.</a:t>
          </a:r>
          <a:endParaRPr lang="en-US" sz="1200" b="0" kern="1200">
            <a:solidFill>
              <a:schemeClr val="bg2"/>
            </a:solidFill>
            <a:latin typeface="Figtree" pitchFamily="2" charset="0"/>
          </a:endParaRPr>
        </a:p>
        <a:p>
          <a:pPr marL="114300" lvl="1" indent="-114300" algn="l" defTabSz="533400">
            <a:lnSpc>
              <a:spcPct val="90000"/>
            </a:lnSpc>
            <a:spcBef>
              <a:spcPct val="0"/>
            </a:spcBef>
            <a:spcAft>
              <a:spcPct val="15000"/>
            </a:spcAft>
            <a:buChar char="•"/>
          </a:pPr>
          <a:r>
            <a:rPr lang="en-US" sz="1200" b="1" i="0" kern="1200">
              <a:solidFill>
                <a:schemeClr val="bg2"/>
              </a:solidFill>
              <a:latin typeface="Figtree" pitchFamily="2" charset="0"/>
            </a:rPr>
            <a:t>FARA to start transitional housing for 11–17-year-olds in early 2025, at The Dome Spe, or “Home of Hope."</a:t>
          </a:r>
          <a:endParaRPr lang="en-US" sz="1200" kern="1200">
            <a:solidFill>
              <a:schemeClr val="bg2"/>
            </a:solidFill>
            <a:latin typeface="Figtree" pitchFamily="2" charset="0"/>
          </a:endParaRPr>
        </a:p>
        <a:p>
          <a:pPr marL="228600" lvl="2" indent="-114300" algn="l" defTabSz="533400">
            <a:lnSpc>
              <a:spcPct val="90000"/>
            </a:lnSpc>
            <a:spcBef>
              <a:spcPct val="0"/>
            </a:spcBef>
            <a:spcAft>
              <a:spcPct val="15000"/>
            </a:spcAft>
            <a:buChar char="•"/>
          </a:pPr>
          <a:r>
            <a:rPr lang="en-US" sz="1200" b="0" i="0" kern="1200">
              <a:solidFill>
                <a:schemeClr val="bg2"/>
              </a:solidFill>
              <a:latin typeface="Figtree" pitchFamily="2" charset="0"/>
            </a:rPr>
            <a:t>8-10 beds for houseless or runaway youth needing crisis shelter services.​</a:t>
          </a:r>
          <a:endParaRPr lang="en-US" sz="1200" b="0" kern="1200">
            <a:solidFill>
              <a:schemeClr val="bg2"/>
            </a:solidFill>
            <a:latin typeface="Figtree" pitchFamily="2" charset="0"/>
          </a:endParaRPr>
        </a:p>
        <a:p>
          <a:pPr marL="228600" lvl="2" indent="-114300" algn="l" defTabSz="533400">
            <a:lnSpc>
              <a:spcPct val="90000"/>
            </a:lnSpc>
            <a:spcBef>
              <a:spcPct val="0"/>
            </a:spcBef>
            <a:spcAft>
              <a:spcPct val="15000"/>
            </a:spcAft>
            <a:buChar char="•"/>
          </a:pPr>
          <a:r>
            <a:rPr lang="en-US" sz="1200" b="0" i="0" kern="1200">
              <a:solidFill>
                <a:schemeClr val="bg2"/>
              </a:solidFill>
              <a:latin typeface="Figtree" pitchFamily="2" charset="0"/>
            </a:rPr>
            <a:t>Crisis intervention, peer support and safety planning with weekly activities for socialization.​</a:t>
          </a:r>
          <a:endParaRPr lang="en-US" sz="1200" b="0" kern="1200">
            <a:solidFill>
              <a:schemeClr val="bg2"/>
            </a:solidFill>
            <a:latin typeface="Figtree" pitchFamily="2" charset="0"/>
          </a:endParaRPr>
        </a:p>
        <a:p>
          <a:pPr marL="228600" lvl="2" indent="-114300" algn="l" defTabSz="533400">
            <a:lnSpc>
              <a:spcPct val="90000"/>
            </a:lnSpc>
            <a:spcBef>
              <a:spcPct val="0"/>
            </a:spcBef>
            <a:spcAft>
              <a:spcPct val="15000"/>
            </a:spcAft>
            <a:buChar char="•"/>
          </a:pPr>
          <a:r>
            <a:rPr lang="en-US" sz="1200" b="0" i="0" kern="1200">
              <a:solidFill>
                <a:schemeClr val="bg2"/>
              </a:solidFill>
              <a:latin typeface="Figtree" pitchFamily="2" charset="0"/>
            </a:rPr>
            <a:t>Daytime Drop-In Center:</a:t>
          </a:r>
          <a:endParaRPr lang="en-US" sz="1200" b="0" kern="1200">
            <a:solidFill>
              <a:schemeClr val="bg2"/>
            </a:solidFill>
            <a:latin typeface="Figtree" pitchFamily="2" charset="0"/>
          </a:endParaRPr>
        </a:p>
        <a:p>
          <a:pPr marL="342900" lvl="3" indent="-114300" algn="l" defTabSz="533400">
            <a:lnSpc>
              <a:spcPct val="90000"/>
            </a:lnSpc>
            <a:spcBef>
              <a:spcPct val="0"/>
            </a:spcBef>
            <a:spcAft>
              <a:spcPct val="15000"/>
            </a:spcAft>
            <a:buChar char="•"/>
          </a:pPr>
          <a:r>
            <a:rPr lang="en-US" sz="1200" b="0" i="0" kern="1200">
              <a:solidFill>
                <a:schemeClr val="bg2"/>
              </a:solidFill>
              <a:latin typeface="Figtree" pitchFamily="2" charset="0"/>
            </a:rPr>
            <a:t>Open 9am-5pm, Monday - Friday</a:t>
          </a:r>
          <a:endParaRPr lang="en-US" sz="1200" b="0" kern="1200">
            <a:solidFill>
              <a:schemeClr val="bg2"/>
            </a:solidFill>
            <a:latin typeface="Figtree" pitchFamily="2" charset="0"/>
          </a:endParaRPr>
        </a:p>
        <a:p>
          <a:pPr marL="342900" lvl="3" indent="-114300" algn="l" defTabSz="533400">
            <a:lnSpc>
              <a:spcPct val="90000"/>
            </a:lnSpc>
            <a:spcBef>
              <a:spcPct val="0"/>
            </a:spcBef>
            <a:spcAft>
              <a:spcPct val="15000"/>
            </a:spcAft>
            <a:buChar char="•"/>
          </a:pPr>
          <a:r>
            <a:rPr lang="en-US" sz="1200" b="0" i="0" kern="1200">
              <a:solidFill>
                <a:schemeClr val="bg2"/>
              </a:solidFill>
              <a:latin typeface="Figtree" pitchFamily="2" charset="0"/>
            </a:rPr>
            <a:t>Overnight Shelter Options for youth 11-17 years old.</a:t>
          </a:r>
          <a:endParaRPr lang="en-US" sz="1200" b="0" kern="1200">
            <a:solidFill>
              <a:schemeClr val="bg2"/>
            </a:solidFill>
            <a:latin typeface="Figtree" pitchFamily="2" charset="0"/>
          </a:endParaRPr>
        </a:p>
      </dsp:txBody>
      <dsp:txXfrm>
        <a:off x="3082369" y="435996"/>
        <a:ext cx="3785862" cy="2615976"/>
      </dsp:txXfrm>
    </dsp:sp>
    <dsp:sp modelId="{C51012A6-EC1F-4337-A0B2-0A7B770ACF6D}">
      <dsp:nvSpPr>
        <dsp:cNvPr id="0" name=""/>
        <dsp:cNvSpPr/>
      </dsp:nvSpPr>
      <dsp:spPr>
        <a:xfrm>
          <a:off x="2551" y="0"/>
          <a:ext cx="3079818" cy="348796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US" sz="1800" b="1" i="0" kern="1200">
              <a:solidFill>
                <a:schemeClr val="bg1"/>
              </a:solidFill>
              <a:latin typeface="Figtree" pitchFamily="2" charset="0"/>
            </a:rPr>
            <a:t>Oregon Housing and Community Services (OHCS) granted FARA $967K to combat rural homelessness</a:t>
          </a:r>
          <a:endParaRPr lang="en-US" sz="2400" b="1" kern="1200">
            <a:solidFill>
              <a:schemeClr val="bg1"/>
            </a:solidFill>
            <a:latin typeface="Figtree" pitchFamily="2" charset="0"/>
          </a:endParaRPr>
        </a:p>
      </dsp:txBody>
      <dsp:txXfrm>
        <a:off x="152895" y="150344"/>
        <a:ext cx="2779130" cy="3187280"/>
      </dsp:txXfrm>
    </dsp:sp>
  </dsp:spTree>
</dsp:drawing>
</file>

<file path=ppt/diagrams/drawing2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21840E-96A9-48D8-BFB7-6573199AD23F}">
      <dsp:nvSpPr>
        <dsp:cNvPr id="0" name=""/>
        <dsp:cNvSpPr/>
      </dsp:nvSpPr>
      <dsp:spPr>
        <a:xfrm>
          <a:off x="0" y="65705"/>
          <a:ext cx="4322742" cy="1152000"/>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65024" rIns="113792" bIns="65024" numCol="1" spcCol="1270" anchor="ctr" anchorCtr="0">
          <a:noAutofit/>
        </a:bodyPr>
        <a:lstStyle/>
        <a:p>
          <a:pPr marL="0" lvl="0" indent="0" algn="ctr" defTabSz="711200">
            <a:lnSpc>
              <a:spcPct val="90000"/>
            </a:lnSpc>
            <a:spcBef>
              <a:spcPct val="0"/>
            </a:spcBef>
            <a:spcAft>
              <a:spcPct val="35000"/>
            </a:spcAft>
            <a:buNone/>
          </a:pPr>
          <a:r>
            <a:rPr lang="en-US" sz="1600" b="1" i="0" kern="1200">
              <a:solidFill>
                <a:schemeClr val="bg1"/>
              </a:solidFill>
              <a:latin typeface="Figtree"/>
            </a:rPr>
            <a:t>Peace at Home is nearing completion of the Youth Housing Campus</a:t>
          </a:r>
          <a:endParaRPr lang="en-US" sz="1600" b="1" kern="1200">
            <a:solidFill>
              <a:schemeClr val="bg1"/>
            </a:solidFill>
            <a:latin typeface="Figtree"/>
          </a:endParaRPr>
        </a:p>
      </dsp:txBody>
      <dsp:txXfrm>
        <a:off x="0" y="65705"/>
        <a:ext cx="4322742" cy="1152000"/>
      </dsp:txXfrm>
    </dsp:sp>
    <dsp:sp modelId="{3BC32561-50AB-46E0-89C0-C05A58687F93}">
      <dsp:nvSpPr>
        <dsp:cNvPr id="0" name=""/>
        <dsp:cNvSpPr/>
      </dsp:nvSpPr>
      <dsp:spPr>
        <a:xfrm>
          <a:off x="0" y="1187511"/>
          <a:ext cx="4322742" cy="175680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Char char="•"/>
          </a:pPr>
          <a:r>
            <a:rPr lang="en-US" sz="1200" b="0" i="0" kern="1200">
              <a:solidFill>
                <a:schemeClr val="bg2"/>
              </a:solidFill>
              <a:latin typeface="Figtree"/>
            </a:rPr>
            <a:t>Five rooms for transitional housing for people 18-24, with or without children. </a:t>
          </a:r>
          <a:endParaRPr lang="en-US" sz="1200" kern="1200">
            <a:solidFill>
              <a:schemeClr val="bg2"/>
            </a:solidFill>
            <a:latin typeface="Figtree"/>
          </a:endParaRPr>
        </a:p>
        <a:p>
          <a:pPr marL="228600" lvl="2" indent="-114300" algn="l" defTabSz="533400">
            <a:lnSpc>
              <a:spcPct val="90000"/>
            </a:lnSpc>
            <a:spcBef>
              <a:spcPct val="0"/>
            </a:spcBef>
            <a:spcAft>
              <a:spcPct val="15000"/>
            </a:spcAft>
            <a:buChar char="•"/>
          </a:pPr>
          <a:r>
            <a:rPr lang="en-US" sz="1200" b="0" i="0" kern="1200">
              <a:solidFill>
                <a:schemeClr val="bg2"/>
              </a:solidFill>
              <a:latin typeface="Figtree"/>
            </a:rPr>
            <a:t>A shared food pantry, gender inclusive clothing closet, and laundry facilities with community partners who have also leased part of this space for additional services.​</a:t>
          </a:r>
          <a:endParaRPr lang="en-US" sz="1200" b="0" kern="1200">
            <a:solidFill>
              <a:schemeClr val="bg2"/>
            </a:solidFill>
            <a:latin typeface="Figtree"/>
          </a:endParaRPr>
        </a:p>
      </dsp:txBody>
      <dsp:txXfrm>
        <a:off x="0" y="1187511"/>
        <a:ext cx="4322742" cy="175680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963A3E-BB48-48E6-8DC7-31AAFCD3F40C}">
      <dsp:nvSpPr>
        <dsp:cNvPr id="0" name=""/>
        <dsp:cNvSpPr/>
      </dsp:nvSpPr>
      <dsp:spPr>
        <a:xfrm>
          <a:off x="0" y="83907"/>
          <a:ext cx="8229328" cy="166666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Arial,Sans-Serif"/>
            <a:buNone/>
          </a:pPr>
          <a:r>
            <a:rPr lang="en-US" sz="1400" b="0" kern="1200">
              <a:latin typeface="Figtree" pitchFamily="2" charset="0"/>
            </a:rPr>
            <a:t>UH understands the pursuit of equity is an ongoing process and therefore has allocated resources to continue this work. The Director of Health Equity, Diversity, and Inclusion who serves as the Health Equity Administrator is responsible for tracking progress in this area through the annual Health Equity Plan submission to the OHA, as well as in UH’s internal Culturally and Linguistically Appropriate Services (CLAS) workgroup and through the NCQA Health Equity Accreditation process. ​</a:t>
          </a:r>
        </a:p>
      </dsp:txBody>
      <dsp:txXfrm>
        <a:off x="81360" y="165267"/>
        <a:ext cx="8066608" cy="1503945"/>
      </dsp:txXfrm>
    </dsp:sp>
    <dsp:sp modelId="{979AF00E-D2D7-4F08-AAF0-944ABBDCA645}">
      <dsp:nvSpPr>
        <dsp:cNvPr id="0" name=""/>
        <dsp:cNvSpPr/>
      </dsp:nvSpPr>
      <dsp:spPr>
        <a:xfrm>
          <a:off x="0" y="1800591"/>
          <a:ext cx="8229328" cy="166666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a:lnSpc>
              <a:spcPct val="90000"/>
            </a:lnSpc>
            <a:spcBef>
              <a:spcPct val="0"/>
            </a:spcBef>
            <a:spcAft>
              <a:spcPct val="35000"/>
            </a:spcAft>
            <a:buFont typeface="Arial,Sans-Serif"/>
            <a:buNone/>
          </a:pPr>
          <a:r>
            <a:rPr lang="en-US" sz="1400" b="0" kern="1200">
              <a:latin typeface="Figtree" pitchFamily="2" charset="0"/>
            </a:rPr>
            <a:t>In each of these areas, UH evaluates data to identify disparities related to race and ethnicity, language, disability, sexual orientation, and gender identity. This data is monitored by the Quality Improvement Committee (QIC), and relevant subcommittees, and interventions are identified and implemented based on these findings. As part of the annual evaluation of the CLAS and Quality work plan, UH evaluates the effectiveness of these interventions and acts based on these analyses. This information is shared with the QIC, board, and Community Advisory Committee (CAC) to ensure effective communication to and feedback from all relevant stakeholders.</a:t>
          </a:r>
        </a:p>
      </dsp:txBody>
      <dsp:txXfrm>
        <a:off x="81360" y="1881951"/>
        <a:ext cx="8066608" cy="1503945"/>
      </dsp:txXfrm>
    </dsp:sp>
  </dsp:spTree>
</dsp:drawing>
</file>

<file path=ppt/diagrams/drawing3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9A8FCA-9817-4C0F-B7E9-5C11725228B3}">
      <dsp:nvSpPr>
        <dsp:cNvPr id="0" name=""/>
        <dsp:cNvSpPr/>
      </dsp:nvSpPr>
      <dsp:spPr>
        <a:xfrm>
          <a:off x="2510650" y="1024210"/>
          <a:ext cx="4788620" cy="2559894"/>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0" tIns="113792" rIns="113792" bIns="113792" numCol="1" spcCol="1270" anchor="ctr" anchorCtr="0">
          <a:noAutofit/>
        </a:bodyPr>
        <a:lstStyle/>
        <a:p>
          <a:pPr marL="0" lvl="0" indent="0" algn="l" defTabSz="711200" rtl="0">
            <a:lnSpc>
              <a:spcPct val="90000"/>
            </a:lnSpc>
            <a:spcBef>
              <a:spcPct val="0"/>
            </a:spcBef>
            <a:spcAft>
              <a:spcPct val="35000"/>
            </a:spcAft>
            <a:buNone/>
          </a:pPr>
          <a:r>
            <a:rPr lang="en-US" sz="1600" b="1" kern="1200">
              <a:solidFill>
                <a:schemeClr val="bg2"/>
              </a:solidFill>
              <a:latin typeface="Bitter"/>
            </a:rPr>
            <a:t>To support the purchase of a transport van for field trips and to safety drive youth home if they need a ride after using the resource center on the youth transitional housing campus.</a:t>
          </a:r>
        </a:p>
      </dsp:txBody>
      <dsp:txXfrm>
        <a:off x="3276829" y="1024210"/>
        <a:ext cx="4022441" cy="2559894"/>
      </dsp:txXfrm>
    </dsp:sp>
    <dsp:sp modelId="{9A79F95E-117D-4EFD-B38B-04C541D596D8}">
      <dsp:nvSpPr>
        <dsp:cNvPr id="0" name=""/>
        <dsp:cNvSpPr/>
      </dsp:nvSpPr>
      <dsp:spPr>
        <a:xfrm>
          <a:off x="1402332" y="443558"/>
          <a:ext cx="5472545" cy="877221"/>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0" tIns="0" rIns="0" bIns="0" numCol="1" spcCol="1270" anchor="ctr" anchorCtr="0">
          <a:noAutofit/>
        </a:bodyPr>
        <a:lstStyle/>
        <a:p>
          <a:pPr marL="0" lvl="0" indent="0" algn="ctr" defTabSz="800100">
            <a:lnSpc>
              <a:spcPct val="90000"/>
            </a:lnSpc>
            <a:spcBef>
              <a:spcPct val="0"/>
            </a:spcBef>
            <a:spcAft>
              <a:spcPct val="35000"/>
            </a:spcAft>
            <a:buNone/>
          </a:pPr>
          <a:r>
            <a:rPr lang="en-US" sz="1800" b="1" kern="1200">
              <a:latin typeface="Bitter"/>
            </a:rPr>
            <a:t>$10,000 granted to Tasha’s House</a:t>
          </a:r>
        </a:p>
      </dsp:txBody>
      <dsp:txXfrm>
        <a:off x="2203768" y="572024"/>
        <a:ext cx="3869673" cy="620289"/>
      </dsp:txXfrm>
    </dsp:sp>
  </dsp:spTree>
</dsp:drawing>
</file>

<file path=ppt/diagrams/drawing3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AE1503-346D-4C36-BEB9-EF147F352529}">
      <dsp:nvSpPr>
        <dsp:cNvPr id="0" name=""/>
        <dsp:cNvSpPr/>
      </dsp:nvSpPr>
      <dsp:spPr>
        <a:xfrm>
          <a:off x="2344986" y="583830"/>
          <a:ext cx="5219520" cy="276583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t"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kern="1200">
              <a:effectLst/>
              <a:latin typeface="Figtree" pitchFamily="2" charset="0"/>
            </a:rPr>
            <a:t>Events and Locations in which UH Community Health Workers actively engage with our community and offer Care Coordination Services:</a:t>
          </a:r>
          <a:br>
            <a:rPr lang="en-US" sz="1600" b="1" kern="1200">
              <a:effectLst/>
              <a:latin typeface="Figtree" pitchFamily="2" charset="0"/>
            </a:rPr>
          </a:br>
          <a:endParaRPr lang="en-US" sz="1600" b="1" kern="1200">
            <a:effectLst/>
            <a:latin typeface="Figtree" pitchFamily="2" charset="0"/>
          </a:endParaRPr>
        </a:p>
        <a:p>
          <a:pPr marL="114300" lvl="1" indent="-114300" algn="l" defTabSz="600075">
            <a:lnSpc>
              <a:spcPct val="90000"/>
            </a:lnSpc>
            <a:spcBef>
              <a:spcPct val="0"/>
            </a:spcBef>
            <a:spcAft>
              <a:spcPct val="15000"/>
            </a:spcAft>
            <a:buFont typeface="Arial" panose="020B0604020202020204" pitchFamily="34" charset="0"/>
            <a:buChar char="•"/>
          </a:pPr>
          <a:r>
            <a:rPr lang="en-US" sz="1350" b="0" kern="1200">
              <a:effectLst/>
              <a:latin typeface="Figtree" pitchFamily="2" charset="0"/>
            </a:rPr>
            <a:t>Every Monday at the Roseburg Dream Center from 10AM-12PM​</a:t>
          </a:r>
          <a:endParaRPr lang="en-US" sz="1350" b="1" kern="1200">
            <a:latin typeface="Figtree" pitchFamily="2" charset="0"/>
          </a:endParaRPr>
        </a:p>
        <a:p>
          <a:pPr marL="114300" lvl="1" indent="-114300" algn="l" defTabSz="600075">
            <a:lnSpc>
              <a:spcPct val="90000"/>
            </a:lnSpc>
            <a:spcBef>
              <a:spcPct val="0"/>
            </a:spcBef>
            <a:spcAft>
              <a:spcPct val="15000"/>
            </a:spcAft>
            <a:buChar char="•"/>
          </a:pPr>
          <a:r>
            <a:rPr lang="en-US" sz="1350" b="0" kern="1200">
              <a:effectLst/>
              <a:latin typeface="Figtree" pitchFamily="2" charset="0"/>
            </a:rPr>
            <a:t>Every Tuesday at the Navigation Center from 10AM-12PM​</a:t>
          </a:r>
        </a:p>
        <a:p>
          <a:pPr marL="114300" lvl="1" indent="-114300" algn="l" defTabSz="600075">
            <a:lnSpc>
              <a:spcPct val="90000"/>
            </a:lnSpc>
            <a:spcBef>
              <a:spcPct val="0"/>
            </a:spcBef>
            <a:spcAft>
              <a:spcPct val="15000"/>
            </a:spcAft>
            <a:buChar char="•"/>
          </a:pPr>
          <a:r>
            <a:rPr lang="en-US" sz="1350" b="0" kern="1200">
              <a:effectLst/>
              <a:latin typeface="Figtree" pitchFamily="2" charset="0"/>
            </a:rPr>
            <a:t>The first Thursday of every month at ODHS from 10am-12pm​</a:t>
          </a:r>
        </a:p>
        <a:p>
          <a:pPr marL="114300" lvl="1" indent="-114300" algn="l" defTabSz="600075">
            <a:lnSpc>
              <a:spcPct val="90000"/>
            </a:lnSpc>
            <a:spcBef>
              <a:spcPct val="0"/>
            </a:spcBef>
            <a:spcAft>
              <a:spcPct val="15000"/>
            </a:spcAft>
            <a:buChar char="•"/>
          </a:pPr>
          <a:r>
            <a:rPr lang="en-US" sz="1350" b="0" kern="1200">
              <a:effectLst/>
              <a:latin typeface="Figtree" pitchFamily="2" charset="0"/>
            </a:rPr>
            <a:t>The annual Point In Time (PIT) Homeless Count</a:t>
          </a:r>
        </a:p>
        <a:p>
          <a:pPr marL="114300" lvl="1" indent="-114300" algn="l" defTabSz="600075">
            <a:lnSpc>
              <a:spcPct val="90000"/>
            </a:lnSpc>
            <a:spcBef>
              <a:spcPct val="0"/>
            </a:spcBef>
            <a:spcAft>
              <a:spcPct val="15000"/>
            </a:spcAft>
            <a:buChar char="•"/>
          </a:pPr>
          <a:r>
            <a:rPr lang="en-US" sz="1350" b="0" kern="1200">
              <a:effectLst/>
              <a:latin typeface="Figtree" pitchFamily="2" charset="0"/>
            </a:rPr>
            <a:t>Canvassing houselessness camps to offer supplies and support engagement in healthcare services.</a:t>
          </a:r>
        </a:p>
      </dsp:txBody>
      <dsp:txXfrm>
        <a:off x="2344986" y="583830"/>
        <a:ext cx="5219520" cy="2765838"/>
      </dsp:txXfrm>
    </dsp:sp>
    <dsp:sp modelId="{AEF02F10-18B2-4CFE-BE49-B8D1586EF245}">
      <dsp:nvSpPr>
        <dsp:cNvPr id="0" name=""/>
        <dsp:cNvSpPr/>
      </dsp:nvSpPr>
      <dsp:spPr>
        <a:xfrm>
          <a:off x="-40508" y="680215"/>
          <a:ext cx="2257957" cy="2280765"/>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17000" r="-17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783DF50-76E5-497F-891C-033CDAE9D545}">
      <dsp:nvSpPr>
        <dsp:cNvPr id="0" name=""/>
        <dsp:cNvSpPr/>
      </dsp:nvSpPr>
      <dsp:spPr>
        <a:xfrm>
          <a:off x="211682" y="0"/>
          <a:ext cx="6347300" cy="607837"/>
        </a:xfrm>
        <a:prstGeom prst="roundRect">
          <a:avLst>
            <a:gd name="adj" fmla="val 10000"/>
          </a:avLst>
        </a:prstGeom>
        <a:solidFill>
          <a:schemeClr val="accent1">
            <a:alpha val="9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solidFill>
                <a:srgbClr val="005B7B"/>
              </a:solidFill>
            </a:rPr>
            <a:t>Convened CHP Steering Committee in January 2024</a:t>
          </a:r>
        </a:p>
      </dsp:txBody>
      <dsp:txXfrm>
        <a:off x="229485" y="17803"/>
        <a:ext cx="5620280" cy="572231"/>
      </dsp:txXfrm>
    </dsp:sp>
    <dsp:sp modelId="{2A459922-38A5-4E1E-BC9D-0A5058A15499}">
      <dsp:nvSpPr>
        <dsp:cNvPr id="0" name=""/>
        <dsp:cNvSpPr/>
      </dsp:nvSpPr>
      <dsp:spPr>
        <a:xfrm>
          <a:off x="473986" y="692258"/>
          <a:ext cx="6347300" cy="607837"/>
        </a:xfrm>
        <a:prstGeom prst="roundRect">
          <a:avLst>
            <a:gd name="adj" fmla="val 10000"/>
          </a:avLst>
        </a:prstGeom>
        <a:solidFill>
          <a:schemeClr val="accent1">
            <a:alpha val="90000"/>
            <a:hueOff val="0"/>
            <a:satOff val="0"/>
            <a:lumOff val="0"/>
            <a:alphaOff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solidFill>
                <a:srgbClr val="005B7B"/>
              </a:solidFill>
            </a:rPr>
            <a:t>Gathering community input on key focus areas and related strategies</a:t>
          </a:r>
        </a:p>
      </dsp:txBody>
      <dsp:txXfrm>
        <a:off x="491789" y="710061"/>
        <a:ext cx="5442614" cy="572231"/>
      </dsp:txXfrm>
    </dsp:sp>
    <dsp:sp modelId="{28C19F5C-DEF3-4464-A723-94DE03F9B44B}">
      <dsp:nvSpPr>
        <dsp:cNvPr id="0" name=""/>
        <dsp:cNvSpPr/>
      </dsp:nvSpPr>
      <dsp:spPr>
        <a:xfrm>
          <a:off x="947973" y="1384517"/>
          <a:ext cx="6347300" cy="607837"/>
        </a:xfrm>
        <a:prstGeom prst="roundRect">
          <a:avLst>
            <a:gd name="adj" fmla="val 10000"/>
          </a:avLst>
        </a:prstGeom>
        <a:solidFill>
          <a:schemeClr val="accent1">
            <a:alpha val="90000"/>
            <a:hueOff val="0"/>
            <a:satOff val="0"/>
            <a:lumOff val="0"/>
            <a:alphaOff val="-2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solidFill>
                <a:srgbClr val="005B7B"/>
              </a:solidFill>
            </a:rPr>
            <a:t>Held community meeting on April 18, 2024</a:t>
          </a:r>
        </a:p>
      </dsp:txBody>
      <dsp:txXfrm>
        <a:off x="965776" y="1402320"/>
        <a:ext cx="5442614" cy="572231"/>
      </dsp:txXfrm>
    </dsp:sp>
    <dsp:sp modelId="{2872E3C2-4AE3-410D-94E4-B953CDD21F21}">
      <dsp:nvSpPr>
        <dsp:cNvPr id="0" name=""/>
        <dsp:cNvSpPr/>
      </dsp:nvSpPr>
      <dsp:spPr>
        <a:xfrm>
          <a:off x="1421960" y="2076776"/>
          <a:ext cx="6347300" cy="607837"/>
        </a:xfrm>
        <a:prstGeom prst="roundRect">
          <a:avLst>
            <a:gd name="adj" fmla="val 10000"/>
          </a:avLst>
        </a:prstGeom>
        <a:solidFill>
          <a:schemeClr val="accent1">
            <a:alpha val="90000"/>
            <a:hueOff val="0"/>
            <a:satOff val="0"/>
            <a:lumOff val="0"/>
            <a:alphaOff val="-3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solidFill>
                <a:srgbClr val="005B7B"/>
              </a:solidFill>
            </a:rPr>
            <a:t>Follow up community meeting on June 13, 2024</a:t>
          </a:r>
        </a:p>
      </dsp:txBody>
      <dsp:txXfrm>
        <a:off x="1439763" y="2094579"/>
        <a:ext cx="5442614" cy="572231"/>
      </dsp:txXfrm>
    </dsp:sp>
    <dsp:sp modelId="{C5089932-3EE5-4D7F-B844-D5E7438DEF72}">
      <dsp:nvSpPr>
        <dsp:cNvPr id="0" name=""/>
        <dsp:cNvSpPr/>
      </dsp:nvSpPr>
      <dsp:spPr>
        <a:xfrm>
          <a:off x="1895947" y="2769035"/>
          <a:ext cx="6347300" cy="607837"/>
        </a:xfrm>
        <a:prstGeom prst="roundRect">
          <a:avLst>
            <a:gd name="adj" fmla="val 10000"/>
          </a:avLst>
        </a:prstGeom>
        <a:solidFill>
          <a:schemeClr val="accent1">
            <a:alpha val="90000"/>
            <a:hueOff val="0"/>
            <a:satOff val="0"/>
            <a:lumOff val="0"/>
            <a:alpha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b="1" kern="1200">
              <a:solidFill>
                <a:srgbClr val="005B7B"/>
              </a:solidFill>
            </a:rPr>
            <a:t>CHP Due to OHA by December 31, 2024</a:t>
          </a:r>
        </a:p>
      </dsp:txBody>
      <dsp:txXfrm>
        <a:off x="1913750" y="2786838"/>
        <a:ext cx="5442614" cy="572231"/>
      </dsp:txXfrm>
    </dsp:sp>
    <dsp:sp modelId="{B672C34F-CE7F-4F49-B5F3-51D0CC254FCB}">
      <dsp:nvSpPr>
        <dsp:cNvPr id="0" name=""/>
        <dsp:cNvSpPr/>
      </dsp:nvSpPr>
      <dsp:spPr>
        <a:xfrm>
          <a:off x="5952206" y="444058"/>
          <a:ext cx="395094" cy="395094"/>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041102" y="444058"/>
        <a:ext cx="217302" cy="297308"/>
      </dsp:txXfrm>
    </dsp:sp>
    <dsp:sp modelId="{1F0ADF84-7C63-428E-95CA-6737111C53CF}">
      <dsp:nvSpPr>
        <dsp:cNvPr id="0" name=""/>
        <dsp:cNvSpPr/>
      </dsp:nvSpPr>
      <dsp:spPr>
        <a:xfrm>
          <a:off x="6426193" y="1136317"/>
          <a:ext cx="395094" cy="395094"/>
        </a:xfrm>
        <a:prstGeom prst="downArrow">
          <a:avLst>
            <a:gd name="adj1" fmla="val 55000"/>
            <a:gd name="adj2" fmla="val 45000"/>
          </a:avLst>
        </a:prstGeom>
        <a:solidFill>
          <a:schemeClr val="accent1">
            <a:alpha val="90000"/>
            <a:tint val="40000"/>
            <a:hueOff val="0"/>
            <a:satOff val="0"/>
            <a:lumOff val="0"/>
            <a:alphaOff val="-13333"/>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515089" y="1136317"/>
        <a:ext cx="217302" cy="297308"/>
      </dsp:txXfrm>
    </dsp:sp>
    <dsp:sp modelId="{B2E3C26C-25D0-4F3B-9AC8-EC59339EB872}">
      <dsp:nvSpPr>
        <dsp:cNvPr id="0" name=""/>
        <dsp:cNvSpPr/>
      </dsp:nvSpPr>
      <dsp:spPr>
        <a:xfrm>
          <a:off x="6900180" y="1818446"/>
          <a:ext cx="395094" cy="395094"/>
        </a:xfrm>
        <a:prstGeom prst="downArrow">
          <a:avLst>
            <a:gd name="adj1" fmla="val 55000"/>
            <a:gd name="adj2" fmla="val 45000"/>
          </a:avLst>
        </a:prstGeom>
        <a:solidFill>
          <a:schemeClr val="accent1">
            <a:alpha val="90000"/>
            <a:tint val="40000"/>
            <a:hueOff val="0"/>
            <a:satOff val="0"/>
            <a:lumOff val="0"/>
            <a:alphaOff val="-26667"/>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6989076" y="1818446"/>
        <a:ext cx="217302" cy="297308"/>
      </dsp:txXfrm>
    </dsp:sp>
    <dsp:sp modelId="{9E3A8A84-63A4-40A9-A0A7-A70BCF542B1B}">
      <dsp:nvSpPr>
        <dsp:cNvPr id="0" name=""/>
        <dsp:cNvSpPr/>
      </dsp:nvSpPr>
      <dsp:spPr>
        <a:xfrm>
          <a:off x="7374167" y="2517458"/>
          <a:ext cx="395094" cy="395094"/>
        </a:xfrm>
        <a:prstGeom prst="downArrow">
          <a:avLst>
            <a:gd name="adj1" fmla="val 55000"/>
            <a:gd name="adj2" fmla="val 45000"/>
          </a:avLst>
        </a:prstGeom>
        <a:solidFill>
          <a:schemeClr val="accent1">
            <a:alpha val="90000"/>
            <a:tint val="40000"/>
            <a:hueOff val="0"/>
            <a:satOff val="0"/>
            <a:lumOff val="0"/>
            <a:alphaOff val="-4000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7463063" y="2517458"/>
        <a:ext cx="217302" cy="297308"/>
      </dsp:txXfrm>
    </dsp:sp>
  </dsp:spTree>
</dsp:drawing>
</file>

<file path=ppt/diagrams/drawing3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6F2AB80-487D-4C05-AA23-A4FD4A9D76EF}">
      <dsp:nvSpPr>
        <dsp:cNvPr id="0" name=""/>
        <dsp:cNvSpPr/>
      </dsp:nvSpPr>
      <dsp:spPr>
        <a:xfrm>
          <a:off x="4215166" y="1617"/>
          <a:ext cx="1654316" cy="1654316"/>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25000" b="-25000"/>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4AB622D-A163-4C7E-A86C-5ED51B2612CA}">
      <dsp:nvSpPr>
        <dsp:cNvPr id="0" name=""/>
        <dsp:cNvSpPr/>
      </dsp:nvSpPr>
      <dsp:spPr>
        <a:xfrm>
          <a:off x="4215166" y="1617"/>
          <a:ext cx="165" cy="3308633"/>
        </a:xfrm>
        <a:prstGeom prst="line">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F619E59-5908-4FE9-9467-39C8A1E474DB}">
      <dsp:nvSpPr>
        <dsp:cNvPr id="0" name=""/>
        <dsp:cNvSpPr/>
      </dsp:nvSpPr>
      <dsp:spPr>
        <a:xfrm>
          <a:off x="4215166" y="1655934"/>
          <a:ext cx="1654316" cy="1654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rgbClr val="005B7B"/>
              </a:solidFill>
              <a:latin typeface="Figtree" pitchFamily="2" charset="0"/>
            </a:rPr>
            <a:t>$5,000</a:t>
          </a:r>
          <a:br>
            <a:rPr lang="en-US" sz="1100" b="1" kern="1200">
              <a:latin typeface="Figtree" pitchFamily="2" charset="0"/>
            </a:rPr>
          </a:br>
          <a:r>
            <a:rPr lang="en-US" sz="1400" b="1" kern="1200">
              <a:latin typeface="Figtree" pitchFamily="2" charset="0"/>
            </a:rPr>
            <a:t>Umpqua Valley Rainbow Collective </a:t>
          </a:r>
          <a:endParaRPr lang="en-US" sz="1400" kern="1200">
            <a:latin typeface="Figtree" pitchFamily="2" charset="0"/>
          </a:endParaRPr>
        </a:p>
        <a:p>
          <a:pPr marL="114300" lvl="1" indent="-114300" algn="l" defTabSz="533400">
            <a:lnSpc>
              <a:spcPct val="90000"/>
            </a:lnSpc>
            <a:spcBef>
              <a:spcPct val="0"/>
            </a:spcBef>
            <a:spcAft>
              <a:spcPct val="15000"/>
            </a:spcAft>
            <a:buChar char="•"/>
          </a:pPr>
          <a:r>
            <a:rPr lang="en-US" sz="1200" b="1" kern="1200">
              <a:latin typeface="Figtree" pitchFamily="2" charset="0"/>
            </a:rPr>
            <a:t>LGBTQIA2+ Outreach expansion</a:t>
          </a:r>
        </a:p>
      </dsp:txBody>
      <dsp:txXfrm>
        <a:off x="4215166" y="1655934"/>
        <a:ext cx="1654316" cy="1654316"/>
      </dsp:txXfrm>
    </dsp:sp>
    <dsp:sp modelId="{3684D708-3BBD-4D2B-8D42-D60B6737B916}">
      <dsp:nvSpPr>
        <dsp:cNvPr id="0" name=""/>
        <dsp:cNvSpPr/>
      </dsp:nvSpPr>
      <dsp:spPr>
        <a:xfrm>
          <a:off x="5870821" y="1617"/>
          <a:ext cx="1654316" cy="1654316"/>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51000" b="-51000"/>
          </a:stretch>
        </a:blip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68FAC2-6D69-483B-867B-81D9F99CAC13}">
      <dsp:nvSpPr>
        <dsp:cNvPr id="0" name=""/>
        <dsp:cNvSpPr/>
      </dsp:nvSpPr>
      <dsp:spPr>
        <a:xfrm>
          <a:off x="5870821" y="1617"/>
          <a:ext cx="165" cy="3308633"/>
        </a:xfrm>
        <a:prstGeom prst="line">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027650D-79B1-430E-A510-383DEA3F6C5A}">
      <dsp:nvSpPr>
        <dsp:cNvPr id="0" name=""/>
        <dsp:cNvSpPr/>
      </dsp:nvSpPr>
      <dsp:spPr>
        <a:xfrm>
          <a:off x="5870821" y="1655934"/>
          <a:ext cx="1654316" cy="1654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0" lvl="0" indent="0" algn="l" defTabSz="622300">
            <a:lnSpc>
              <a:spcPct val="90000"/>
            </a:lnSpc>
            <a:spcBef>
              <a:spcPct val="0"/>
            </a:spcBef>
            <a:spcAft>
              <a:spcPct val="35000"/>
            </a:spcAft>
            <a:buNone/>
          </a:pPr>
          <a:r>
            <a:rPr lang="en-US" sz="1400" b="1" kern="1200">
              <a:solidFill>
                <a:schemeClr val="accent4"/>
              </a:solidFill>
              <a:latin typeface="Figtree" pitchFamily="2" charset="0"/>
            </a:rPr>
            <a:t>$32,000</a:t>
          </a:r>
        </a:p>
        <a:p>
          <a:pPr marL="0" lvl="0" indent="0" algn="l" defTabSz="622300">
            <a:lnSpc>
              <a:spcPct val="90000"/>
            </a:lnSpc>
            <a:spcBef>
              <a:spcPct val="0"/>
            </a:spcBef>
            <a:spcAft>
              <a:spcPct val="35000"/>
            </a:spcAft>
            <a:buNone/>
          </a:pPr>
          <a:r>
            <a:rPr lang="en-US" sz="1400" b="1" kern="1200">
              <a:latin typeface="Figtree" pitchFamily="2" charset="0"/>
            </a:rPr>
            <a:t>Onward Roseburg </a:t>
          </a:r>
          <a:br>
            <a:rPr lang="en-US" sz="1100" b="1" kern="1200">
              <a:latin typeface="Figtree" pitchFamily="2" charset="0"/>
            </a:rPr>
          </a:br>
          <a:r>
            <a:rPr lang="en-US" sz="1200" b="1" kern="1200">
              <a:latin typeface="Figtree" pitchFamily="2" charset="0"/>
            </a:rPr>
            <a:t>Conduct outreach to people experiencing </a:t>
          </a:r>
          <a:br>
            <a:rPr lang="en-US" sz="1200" b="1" kern="1200">
              <a:latin typeface="Figtree" pitchFamily="2" charset="0"/>
            </a:rPr>
          </a:br>
          <a:r>
            <a:rPr lang="en-US" sz="1200" b="1" kern="1200">
              <a:latin typeface="Figtree" pitchFamily="2" charset="0"/>
            </a:rPr>
            <a:t>houselessness</a:t>
          </a:r>
          <a:endParaRPr lang="en-US" sz="1200" b="0" kern="1200">
            <a:latin typeface="Figtree" pitchFamily="2" charset="0"/>
          </a:endParaRPr>
        </a:p>
        <a:p>
          <a:pPr marL="114300" lvl="1" indent="-114300" algn="l" defTabSz="533400">
            <a:lnSpc>
              <a:spcPct val="90000"/>
            </a:lnSpc>
            <a:spcBef>
              <a:spcPct val="0"/>
            </a:spcBef>
            <a:spcAft>
              <a:spcPct val="15000"/>
            </a:spcAft>
            <a:buChar char="•"/>
          </a:pPr>
          <a:r>
            <a:rPr lang="en-US" sz="1200" kern="1200">
              <a:latin typeface="Figtree" pitchFamily="2" charset="0"/>
            </a:rPr>
            <a:t>Secure housing, </a:t>
          </a:r>
        </a:p>
        <a:p>
          <a:pPr marL="114300" lvl="1" indent="-114300" algn="l" defTabSz="533400">
            <a:lnSpc>
              <a:spcPct val="90000"/>
            </a:lnSpc>
            <a:spcBef>
              <a:spcPct val="0"/>
            </a:spcBef>
            <a:spcAft>
              <a:spcPct val="15000"/>
            </a:spcAft>
            <a:buChar char="•"/>
          </a:pPr>
          <a:r>
            <a:rPr lang="en-US" sz="1200" kern="1200">
              <a:latin typeface="Figtree" pitchFamily="2" charset="0"/>
            </a:rPr>
            <a:t>Obtain ID’s and benefits, </a:t>
          </a:r>
        </a:p>
        <a:p>
          <a:pPr marL="114300" lvl="1" indent="-114300" algn="l" defTabSz="533400">
            <a:lnSpc>
              <a:spcPct val="90000"/>
            </a:lnSpc>
            <a:spcBef>
              <a:spcPct val="0"/>
            </a:spcBef>
            <a:spcAft>
              <a:spcPct val="15000"/>
            </a:spcAft>
            <a:buChar char="•"/>
          </a:pPr>
          <a:r>
            <a:rPr lang="en-US" sz="1200" kern="1200">
              <a:latin typeface="Figtree" pitchFamily="2" charset="0"/>
            </a:rPr>
            <a:t>Eliminate barriers to success</a:t>
          </a:r>
        </a:p>
      </dsp:txBody>
      <dsp:txXfrm>
        <a:off x="5870821" y="1655934"/>
        <a:ext cx="1654316" cy="1654316"/>
      </dsp:txXfrm>
    </dsp:sp>
    <dsp:sp modelId="{8817EBC8-A982-4CFC-A177-7B3967671139}">
      <dsp:nvSpPr>
        <dsp:cNvPr id="0" name=""/>
        <dsp:cNvSpPr/>
      </dsp:nvSpPr>
      <dsp:spPr>
        <a:xfrm>
          <a:off x="7526476" y="1617"/>
          <a:ext cx="1654316" cy="1654316"/>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32000" r="-32000"/>
          </a:stretch>
        </a:blip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4385CE3-6F1E-420F-914E-554FC6EADC8E}">
      <dsp:nvSpPr>
        <dsp:cNvPr id="0" name=""/>
        <dsp:cNvSpPr/>
      </dsp:nvSpPr>
      <dsp:spPr>
        <a:xfrm>
          <a:off x="7526476" y="1617"/>
          <a:ext cx="165" cy="3308633"/>
        </a:xfrm>
        <a:prstGeom prst="line">
          <a:avLst/>
        </a:pr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39B04D9-160D-4168-A667-E6083E9F7787}">
      <dsp:nvSpPr>
        <dsp:cNvPr id="0" name=""/>
        <dsp:cNvSpPr/>
      </dsp:nvSpPr>
      <dsp:spPr>
        <a:xfrm>
          <a:off x="7526476" y="1655934"/>
          <a:ext cx="1654316" cy="16543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t" anchorCtr="0">
          <a:noAutofit/>
        </a:bodyPr>
        <a:lstStyle/>
        <a:p>
          <a:pPr marL="0" lvl="0" indent="0" algn="l" defTabSz="577850">
            <a:lnSpc>
              <a:spcPct val="90000"/>
            </a:lnSpc>
            <a:spcBef>
              <a:spcPct val="0"/>
            </a:spcBef>
            <a:spcAft>
              <a:spcPct val="35000"/>
            </a:spcAft>
            <a:buNone/>
          </a:pPr>
          <a:r>
            <a:rPr lang="en-US" sz="1300" b="1" kern="1200">
              <a:solidFill>
                <a:schemeClr val="accent1"/>
              </a:solidFill>
              <a:latin typeface="Figtree" pitchFamily="2" charset="0"/>
            </a:rPr>
            <a:t>$12,500</a:t>
          </a:r>
        </a:p>
        <a:p>
          <a:pPr marL="0" lvl="0" indent="0" algn="l" defTabSz="577850">
            <a:lnSpc>
              <a:spcPct val="90000"/>
            </a:lnSpc>
            <a:spcBef>
              <a:spcPct val="0"/>
            </a:spcBef>
            <a:spcAft>
              <a:spcPct val="35000"/>
            </a:spcAft>
            <a:buNone/>
          </a:pPr>
          <a:r>
            <a:rPr lang="en-US" sz="1400" b="1" kern="1200">
              <a:latin typeface="Figtree" pitchFamily="2" charset="0"/>
            </a:rPr>
            <a:t>Friendly Kitchen Meals on Wheels</a:t>
          </a:r>
        </a:p>
        <a:p>
          <a:pPr marL="0" lvl="0" indent="0" algn="l" defTabSz="577850">
            <a:lnSpc>
              <a:spcPct val="90000"/>
            </a:lnSpc>
            <a:spcBef>
              <a:spcPct val="0"/>
            </a:spcBef>
            <a:spcAft>
              <a:spcPct val="35000"/>
            </a:spcAft>
            <a:buNone/>
          </a:pPr>
          <a:r>
            <a:rPr lang="en-US" sz="1200" b="0" kern="1200">
              <a:latin typeface="Figtree" pitchFamily="2" charset="0"/>
            </a:rPr>
            <a:t>Promote food security and nutrition education</a:t>
          </a:r>
        </a:p>
      </dsp:txBody>
      <dsp:txXfrm>
        <a:off x="7526476" y="1655934"/>
        <a:ext cx="1654316" cy="1654316"/>
      </dsp:txXfrm>
    </dsp:sp>
  </dsp:spTree>
</dsp:drawing>
</file>

<file path=ppt/diagrams/drawing3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57E98ED-E0EE-4031-BEE2-5A0918E541AC}">
      <dsp:nvSpPr>
        <dsp:cNvPr id="0" name=""/>
        <dsp:cNvSpPr/>
      </dsp:nvSpPr>
      <dsp:spPr>
        <a:xfrm>
          <a:off x="0" y="479432"/>
          <a:ext cx="7991355" cy="10584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0218" tIns="291592" rIns="620218" bIns="99568"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b="0" i="0" u="none" kern="1200">
              <a:latin typeface="Figtree" pitchFamily="2" charset="0"/>
            </a:rPr>
            <a:t>4.9 average mentally unhealthy days among adults</a:t>
          </a:r>
          <a:r>
            <a:rPr lang="en-US" sz="1400" b="0" i="0" kern="1200">
              <a:latin typeface="Figtree" pitchFamily="2" charset="0"/>
            </a:rPr>
            <a:t>​</a:t>
          </a:r>
        </a:p>
        <a:p>
          <a:pPr marL="114300" lvl="1" indent="-114300" algn="l" defTabSz="622300">
            <a:lnSpc>
              <a:spcPct val="90000"/>
            </a:lnSpc>
            <a:spcBef>
              <a:spcPct val="0"/>
            </a:spcBef>
            <a:spcAft>
              <a:spcPct val="15000"/>
            </a:spcAft>
            <a:buFont typeface="Arial" panose="020B0604020202020204" pitchFamily="34" charset="0"/>
            <a:buChar char="•"/>
          </a:pPr>
          <a:r>
            <a:rPr lang="en-US" sz="1400" b="0" i="0" u="none" kern="1200">
              <a:latin typeface="Figtree" pitchFamily="2" charset="0"/>
            </a:rPr>
            <a:t>42.7% of 11th graders reported depression symptoms</a:t>
          </a:r>
          <a:r>
            <a:rPr lang="en-US" sz="1400" b="0" i="0" kern="1200">
              <a:latin typeface="Figtree" pitchFamily="2" charset="0"/>
            </a:rPr>
            <a:t>​</a:t>
          </a:r>
        </a:p>
        <a:p>
          <a:pPr marL="114300" lvl="1" indent="-114300" algn="l" defTabSz="622300">
            <a:lnSpc>
              <a:spcPct val="90000"/>
            </a:lnSpc>
            <a:spcBef>
              <a:spcPct val="0"/>
            </a:spcBef>
            <a:spcAft>
              <a:spcPct val="15000"/>
            </a:spcAft>
            <a:buFont typeface="Arial" panose="020B0604020202020204" pitchFamily="34" charset="0"/>
            <a:buChar char="•"/>
          </a:pPr>
          <a:r>
            <a:rPr lang="en-US" sz="1400" b="0" i="0" u="none" kern="1200">
              <a:latin typeface="Figtree" pitchFamily="2" charset="0"/>
            </a:rPr>
            <a:t>One in five 11th graders and one in eight 6th and 8th graders self-reported suicidal ideation</a:t>
          </a:r>
          <a:r>
            <a:rPr lang="en-US" sz="1400" b="0" i="0" kern="1200">
              <a:latin typeface="Figtree" pitchFamily="2" charset="0"/>
            </a:rPr>
            <a:t>​</a:t>
          </a:r>
        </a:p>
      </dsp:txBody>
      <dsp:txXfrm>
        <a:off x="0" y="479432"/>
        <a:ext cx="7991355" cy="1058400"/>
      </dsp:txXfrm>
    </dsp:sp>
    <dsp:sp modelId="{52ACC5D2-DA25-4D65-8511-E9D8D448C2EB}">
      <dsp:nvSpPr>
        <dsp:cNvPr id="0" name=""/>
        <dsp:cNvSpPr/>
      </dsp:nvSpPr>
      <dsp:spPr>
        <a:xfrm>
          <a:off x="399567" y="272792"/>
          <a:ext cx="5593948"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438" tIns="0" rIns="211438" bIns="0" numCol="1" spcCol="1270" anchor="ctr" anchorCtr="0">
          <a:noAutofit/>
        </a:bodyPr>
        <a:lstStyle/>
        <a:p>
          <a:pPr marL="0" lvl="0" indent="0" algn="l" defTabSz="622300">
            <a:lnSpc>
              <a:spcPct val="90000"/>
            </a:lnSpc>
            <a:spcBef>
              <a:spcPct val="0"/>
            </a:spcBef>
            <a:spcAft>
              <a:spcPct val="35000"/>
            </a:spcAft>
            <a:buNone/>
          </a:pPr>
          <a:r>
            <a:rPr lang="en-US" sz="1400" b="1" i="0" u="none" kern="1200">
              <a:latin typeface="Figtree" pitchFamily="2" charset="0"/>
            </a:rPr>
            <a:t>Mental Health</a:t>
          </a:r>
          <a:r>
            <a:rPr lang="en-US" sz="1400" b="1" i="0" kern="1200">
              <a:latin typeface="Figtree" pitchFamily="2" charset="0"/>
            </a:rPr>
            <a:t>​</a:t>
          </a:r>
          <a:endParaRPr lang="en-US" sz="1400" b="1" kern="1200">
            <a:latin typeface="Figtree" pitchFamily="2" charset="0"/>
          </a:endParaRPr>
        </a:p>
      </dsp:txBody>
      <dsp:txXfrm>
        <a:off x="419742" y="292967"/>
        <a:ext cx="5553598" cy="372930"/>
      </dsp:txXfrm>
    </dsp:sp>
    <dsp:sp modelId="{A239118F-10AC-40EA-BE28-DAC19C637EE2}">
      <dsp:nvSpPr>
        <dsp:cNvPr id="0" name=""/>
        <dsp:cNvSpPr/>
      </dsp:nvSpPr>
      <dsp:spPr>
        <a:xfrm>
          <a:off x="0" y="1820072"/>
          <a:ext cx="7991355" cy="125685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0218" tIns="291592" rIns="620218" bIns="99568"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b="0" i="0" u="none" kern="1200">
              <a:latin typeface="Figtree" pitchFamily="2" charset="0"/>
            </a:rPr>
            <a:t>One in five Douglas County residents aged 12 or older have a substance use disorder</a:t>
          </a:r>
          <a:r>
            <a:rPr lang="en-US" sz="1400" b="0" i="0" kern="1200">
              <a:latin typeface="Figtree" pitchFamily="2" charset="0"/>
            </a:rPr>
            <a:t>​</a:t>
          </a:r>
        </a:p>
        <a:p>
          <a:pPr marL="114300" lvl="1" indent="-114300" algn="l" defTabSz="622300">
            <a:lnSpc>
              <a:spcPct val="90000"/>
            </a:lnSpc>
            <a:spcBef>
              <a:spcPct val="0"/>
            </a:spcBef>
            <a:spcAft>
              <a:spcPct val="15000"/>
            </a:spcAft>
            <a:buFont typeface="Arial" panose="020B0604020202020204" pitchFamily="34" charset="0"/>
            <a:buChar char="•"/>
          </a:pPr>
          <a:r>
            <a:rPr lang="en-US" sz="1400" b="0" i="0" u="none" kern="1200">
              <a:latin typeface="Figtree" pitchFamily="2" charset="0"/>
            </a:rPr>
            <a:t>Drug-induced death rates more than doubled in Douglas County between 2016 and 2021</a:t>
          </a:r>
          <a:r>
            <a:rPr lang="en-US" sz="1400" b="0" i="0" kern="1200">
              <a:latin typeface="Figtree" pitchFamily="2" charset="0"/>
            </a:rPr>
            <a:t>​</a:t>
          </a:r>
        </a:p>
        <a:p>
          <a:pPr marL="114300" lvl="1" indent="-114300" algn="l" defTabSz="622300">
            <a:lnSpc>
              <a:spcPct val="90000"/>
            </a:lnSpc>
            <a:spcBef>
              <a:spcPct val="0"/>
            </a:spcBef>
            <a:spcAft>
              <a:spcPct val="15000"/>
            </a:spcAft>
            <a:buFont typeface="Arial" panose="020B0604020202020204" pitchFamily="34" charset="0"/>
            <a:buChar char="•"/>
          </a:pPr>
          <a:r>
            <a:rPr lang="en-US" sz="1400" b="0" i="0" u="none" kern="1200">
              <a:latin typeface="Figtree" pitchFamily="2" charset="0"/>
            </a:rPr>
            <a:t>Survey respondents identified addiction to stimulants, opioids, and alcohol as the top three contributors to health deterioration in the community.</a:t>
          </a:r>
          <a:endParaRPr lang="en-US" sz="1400" b="0" i="0" kern="1200">
            <a:latin typeface="Figtree" pitchFamily="2" charset="0"/>
          </a:endParaRPr>
        </a:p>
      </dsp:txBody>
      <dsp:txXfrm>
        <a:off x="0" y="1820072"/>
        <a:ext cx="7991355" cy="1256850"/>
      </dsp:txXfrm>
    </dsp:sp>
    <dsp:sp modelId="{24AE61A7-AF1C-42E8-A590-13C66DADFDE0}">
      <dsp:nvSpPr>
        <dsp:cNvPr id="0" name=""/>
        <dsp:cNvSpPr/>
      </dsp:nvSpPr>
      <dsp:spPr>
        <a:xfrm>
          <a:off x="399567" y="1613432"/>
          <a:ext cx="5593948" cy="41328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438" tIns="0" rIns="211438" bIns="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b="1" i="0" u="none" kern="1200">
              <a:latin typeface="Figtree" pitchFamily="2" charset="0"/>
            </a:rPr>
            <a:t>Substance Use Disorders</a:t>
          </a:r>
          <a:r>
            <a:rPr lang="en-US" sz="1400" b="0" i="0" kern="1200">
              <a:latin typeface="Figtree" pitchFamily="2" charset="0"/>
            </a:rPr>
            <a:t>​</a:t>
          </a:r>
        </a:p>
      </dsp:txBody>
      <dsp:txXfrm>
        <a:off x="419742" y="1633607"/>
        <a:ext cx="5553598" cy="372930"/>
      </dsp:txXfrm>
    </dsp:sp>
  </dsp:spTree>
</dsp:drawing>
</file>

<file path=ppt/diagrams/drawing3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459CC-0D0D-4FA1-8847-931D641D9E9E}">
      <dsp:nvSpPr>
        <dsp:cNvPr id="0" name=""/>
        <dsp:cNvSpPr/>
      </dsp:nvSpPr>
      <dsp:spPr>
        <a:xfrm>
          <a:off x="0" y="2541617"/>
          <a:ext cx="9093718" cy="0"/>
        </a:xfrm>
        <a:prstGeom prst="line">
          <a:avLst/>
        </a:prstGeom>
        <a:solidFill>
          <a:schemeClr val="lt1">
            <a:alpha val="90000"/>
            <a:hueOff val="0"/>
            <a:satOff val="0"/>
            <a:lumOff val="0"/>
            <a:alphaOff val="0"/>
          </a:schemeClr>
        </a:solidFill>
        <a:ln w="19050" cap="flat" cmpd="sng" algn="ctr">
          <a:solidFill>
            <a:schemeClr val="accent1">
              <a:alpha val="90000"/>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91D21972-544E-4617-8A23-5EF04B1E0736}">
      <dsp:nvSpPr>
        <dsp:cNvPr id="0" name=""/>
        <dsp:cNvSpPr/>
      </dsp:nvSpPr>
      <dsp:spPr>
        <a:xfrm rot="8100000">
          <a:off x="77856" y="585743"/>
          <a:ext cx="373816" cy="373816"/>
        </a:xfrm>
        <a:prstGeom prst="teardrop">
          <a:avLst>
            <a:gd name="adj" fmla="val 115000"/>
          </a:avLst>
        </a:prstGeom>
        <a:solidFill>
          <a:schemeClr val="accent1">
            <a:alpha val="90000"/>
            <a:hueOff val="0"/>
            <a:satOff val="0"/>
            <a:lumOff val="0"/>
            <a:alphaOff val="0"/>
          </a:schemeClr>
        </a:solidFill>
        <a:ln w="25400" cap="flat" cmpd="sng" algn="ctr">
          <a:solidFill>
            <a:schemeClr val="accent1">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D53C39-6B80-4A80-939F-94E62DD0B551}">
      <dsp:nvSpPr>
        <dsp:cNvPr id="0" name=""/>
        <dsp:cNvSpPr/>
      </dsp:nvSpPr>
      <dsp:spPr>
        <a:xfrm>
          <a:off x="119384" y="627271"/>
          <a:ext cx="290761" cy="290761"/>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893323C0-372D-45FB-92A8-F657867CBBC0}">
      <dsp:nvSpPr>
        <dsp:cNvPr id="0" name=""/>
        <dsp:cNvSpPr/>
      </dsp:nvSpPr>
      <dsp:spPr>
        <a:xfrm>
          <a:off x="529093" y="1036979"/>
          <a:ext cx="3028330" cy="1504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66725">
            <a:lnSpc>
              <a:spcPct val="90000"/>
            </a:lnSpc>
            <a:spcBef>
              <a:spcPct val="0"/>
            </a:spcBef>
            <a:spcAft>
              <a:spcPct val="35000"/>
            </a:spcAft>
            <a:buNone/>
          </a:pPr>
          <a:r>
            <a:rPr lang="en-US" sz="1050" kern="1200">
              <a:latin typeface="Figtree" pitchFamily="2" charset="0"/>
            </a:rPr>
            <a:t>MOU Executed with Adapt Integrated Health Care in December of 2023 to begin January 1st, 2024, to remodel and develop 52-unit hotel for transitional housing</a:t>
          </a:r>
        </a:p>
        <a:p>
          <a:pPr marL="0" lvl="0" indent="0" algn="l" defTabSz="466725">
            <a:lnSpc>
              <a:spcPct val="90000"/>
            </a:lnSpc>
            <a:spcBef>
              <a:spcPct val="0"/>
            </a:spcBef>
            <a:spcAft>
              <a:spcPct val="35000"/>
            </a:spcAft>
            <a:buNone/>
          </a:pPr>
          <a:r>
            <a:rPr lang="en-US" sz="1050" b="0" kern="1200">
              <a:latin typeface="Figtree" pitchFamily="2" charset="0"/>
            </a:rPr>
            <a:t>Umpqua Innovation Conference scheduled for January of 2025 (modified conference cadence from fall of 2023)</a:t>
          </a:r>
        </a:p>
        <a:p>
          <a:pPr marL="0" lvl="0" indent="0" algn="l" defTabSz="466725">
            <a:lnSpc>
              <a:spcPct val="90000"/>
            </a:lnSpc>
            <a:spcBef>
              <a:spcPct val="0"/>
            </a:spcBef>
            <a:spcAft>
              <a:spcPct val="35000"/>
            </a:spcAft>
            <a:buNone/>
          </a:pPr>
          <a:r>
            <a:rPr lang="en-US" sz="1050" b="0" kern="1200">
              <a:latin typeface="Figtree" pitchFamily="2" charset="0"/>
            </a:rPr>
            <a:t>Hillside Terrace occupancy at 100%</a:t>
          </a:r>
        </a:p>
      </dsp:txBody>
      <dsp:txXfrm>
        <a:off x="529093" y="1036979"/>
        <a:ext cx="3028330" cy="1504637"/>
      </dsp:txXfrm>
    </dsp:sp>
    <dsp:sp modelId="{8B97086D-65A3-4257-9686-105F0CEA2625}">
      <dsp:nvSpPr>
        <dsp:cNvPr id="0" name=""/>
        <dsp:cNvSpPr/>
      </dsp:nvSpPr>
      <dsp:spPr>
        <a:xfrm>
          <a:off x="529093" y="508323"/>
          <a:ext cx="3028330" cy="528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6200" bIns="0" numCol="1" spcCol="1270" anchor="ctr" anchorCtr="0">
          <a:noAutofit/>
        </a:bodyPr>
        <a:lstStyle/>
        <a:p>
          <a:pPr marL="0" lvl="0" indent="0" algn="l" defTabSz="533400">
            <a:lnSpc>
              <a:spcPct val="90000"/>
            </a:lnSpc>
            <a:spcBef>
              <a:spcPct val="0"/>
            </a:spcBef>
            <a:spcAft>
              <a:spcPct val="35000"/>
            </a:spcAft>
            <a:buNone/>
            <a:defRPr b="1"/>
          </a:pPr>
          <a:r>
            <a:rPr lang="en-US" sz="1200" kern="1200">
              <a:latin typeface="Figtree" pitchFamily="2" charset="0"/>
            </a:rPr>
            <a:t>Quarter 1</a:t>
          </a:r>
        </a:p>
      </dsp:txBody>
      <dsp:txXfrm>
        <a:off x="529093" y="508323"/>
        <a:ext cx="3028330" cy="528656"/>
      </dsp:txXfrm>
    </dsp:sp>
    <dsp:sp modelId="{E94C33A6-54DB-45AA-9B14-05377082B726}">
      <dsp:nvSpPr>
        <dsp:cNvPr id="0" name=""/>
        <dsp:cNvSpPr/>
      </dsp:nvSpPr>
      <dsp:spPr>
        <a:xfrm>
          <a:off x="264765" y="1036979"/>
          <a:ext cx="0" cy="1504637"/>
        </a:xfrm>
        <a:prstGeom prst="line">
          <a:avLst/>
        </a:prstGeom>
        <a:noFill/>
        <a:ln w="12700" cap="flat" cmpd="sng" algn="ctr">
          <a:solidFill>
            <a:schemeClr val="accent1">
              <a:shade val="90000"/>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2F3CF68-BB2B-4E4A-90FB-713795B6E9CE}">
      <dsp:nvSpPr>
        <dsp:cNvPr id="0" name=""/>
        <dsp:cNvSpPr/>
      </dsp:nvSpPr>
      <dsp:spPr>
        <a:xfrm>
          <a:off x="217186" y="2494038"/>
          <a:ext cx="95158" cy="95158"/>
        </a:xfrm>
        <a:prstGeom prst="ellipse">
          <a:avLst/>
        </a:prstGeom>
        <a:solidFill>
          <a:schemeClr val="accent1">
            <a:shade val="90000"/>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BFFB55-BAFA-4A8B-8665-D863900B8F93}">
      <dsp:nvSpPr>
        <dsp:cNvPr id="0" name=""/>
        <dsp:cNvSpPr/>
      </dsp:nvSpPr>
      <dsp:spPr>
        <a:xfrm rot="18900000">
          <a:off x="1892607" y="4123675"/>
          <a:ext cx="373816" cy="373816"/>
        </a:xfrm>
        <a:prstGeom prst="teardrop">
          <a:avLst>
            <a:gd name="adj" fmla="val 115000"/>
          </a:avLst>
        </a:prstGeom>
        <a:solidFill>
          <a:schemeClr val="accent1">
            <a:alpha val="90000"/>
            <a:hueOff val="0"/>
            <a:satOff val="0"/>
            <a:lumOff val="0"/>
            <a:alphaOff val="-13333"/>
          </a:schemeClr>
        </a:solidFill>
        <a:ln w="25400" cap="flat" cmpd="sng" algn="ctr">
          <a:solidFill>
            <a:schemeClr val="accent1">
              <a:alpha val="90000"/>
              <a:hueOff val="0"/>
              <a:satOff val="0"/>
              <a:lumOff val="0"/>
              <a:alphaOff val="-13333"/>
            </a:schemeClr>
          </a:solidFill>
          <a:prstDash val="solid"/>
        </a:ln>
        <a:effectLst/>
      </dsp:spPr>
      <dsp:style>
        <a:lnRef idx="2">
          <a:scrgbClr r="0" g="0" b="0"/>
        </a:lnRef>
        <a:fillRef idx="1">
          <a:scrgbClr r="0" g="0" b="0"/>
        </a:fillRef>
        <a:effectRef idx="0">
          <a:scrgbClr r="0" g="0" b="0"/>
        </a:effectRef>
        <a:fontRef idx="minor">
          <a:schemeClr val="lt1"/>
        </a:fontRef>
      </dsp:style>
    </dsp:sp>
    <dsp:sp modelId="{0F6317BB-0089-4465-9CFF-2B26F555160E}">
      <dsp:nvSpPr>
        <dsp:cNvPr id="0" name=""/>
        <dsp:cNvSpPr/>
      </dsp:nvSpPr>
      <dsp:spPr>
        <a:xfrm>
          <a:off x="1934135" y="4165202"/>
          <a:ext cx="290761" cy="290761"/>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955C4CDE-8CE7-492F-96E9-436EECBD7C44}">
      <dsp:nvSpPr>
        <dsp:cNvPr id="0" name=""/>
        <dsp:cNvSpPr/>
      </dsp:nvSpPr>
      <dsp:spPr>
        <a:xfrm>
          <a:off x="2286578" y="2671778"/>
          <a:ext cx="3028330" cy="1504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latin typeface="Figtree" pitchFamily="2" charset="0"/>
            </a:rPr>
            <a:t>Adapt currently in the remodel phase of their 52-unit motel where UHA will have 10 beds for members with behavioral health needs in need of stable housing to promote safe discharge from Mercy Medical Center</a:t>
          </a:r>
        </a:p>
        <a:p>
          <a:pPr marL="0" lvl="0" indent="0" algn="l" defTabSz="533400">
            <a:lnSpc>
              <a:spcPct val="90000"/>
            </a:lnSpc>
            <a:spcBef>
              <a:spcPct val="0"/>
            </a:spcBef>
            <a:spcAft>
              <a:spcPct val="35000"/>
            </a:spcAft>
            <a:buNone/>
          </a:pPr>
          <a:r>
            <a:rPr lang="en-US" sz="1200" kern="1200">
              <a:latin typeface="Figtree" pitchFamily="2" charset="0"/>
            </a:rPr>
            <a:t>CHA of 2023 concluded housing was a need within the SDoH (Priority Area 1)- Details listed in next slide</a:t>
          </a:r>
        </a:p>
      </dsp:txBody>
      <dsp:txXfrm>
        <a:off x="2286578" y="2671778"/>
        <a:ext cx="3028330" cy="1504637"/>
      </dsp:txXfrm>
    </dsp:sp>
    <dsp:sp modelId="{E9E6FDC5-52FB-4B93-817D-C1EB9DE819A9}">
      <dsp:nvSpPr>
        <dsp:cNvPr id="0" name=""/>
        <dsp:cNvSpPr/>
      </dsp:nvSpPr>
      <dsp:spPr>
        <a:xfrm>
          <a:off x="2286578" y="4176415"/>
          <a:ext cx="3028330" cy="528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6200" bIns="0" numCol="1" spcCol="1270" anchor="ctr" anchorCtr="0">
          <a:noAutofit/>
        </a:bodyPr>
        <a:lstStyle/>
        <a:p>
          <a:pPr marL="0" lvl="0" indent="0" algn="l" defTabSz="533400">
            <a:lnSpc>
              <a:spcPct val="90000"/>
            </a:lnSpc>
            <a:spcBef>
              <a:spcPct val="0"/>
            </a:spcBef>
            <a:spcAft>
              <a:spcPct val="35000"/>
            </a:spcAft>
            <a:buNone/>
            <a:defRPr b="1"/>
          </a:pPr>
          <a:r>
            <a:rPr lang="en-US" sz="1200" kern="1200">
              <a:latin typeface="Figtree" pitchFamily="2" charset="0"/>
            </a:rPr>
            <a:t>Quarter 3</a:t>
          </a:r>
        </a:p>
      </dsp:txBody>
      <dsp:txXfrm>
        <a:off x="2286578" y="4176415"/>
        <a:ext cx="3028330" cy="528656"/>
      </dsp:txXfrm>
    </dsp:sp>
    <dsp:sp modelId="{483EAA08-E0C3-49AA-BFD3-5D4CFA069CC1}">
      <dsp:nvSpPr>
        <dsp:cNvPr id="0" name=""/>
        <dsp:cNvSpPr/>
      </dsp:nvSpPr>
      <dsp:spPr>
        <a:xfrm>
          <a:off x="2079516" y="2541617"/>
          <a:ext cx="0" cy="1504637"/>
        </a:xfrm>
        <a:prstGeom prst="line">
          <a:avLst/>
        </a:prstGeom>
        <a:noFill/>
        <a:ln w="12700" cap="flat" cmpd="sng" algn="ctr">
          <a:solidFill>
            <a:schemeClr val="accent1">
              <a:shade val="90000"/>
              <a:hueOff val="19889"/>
              <a:satOff val="-4198"/>
              <a:lumOff val="11598"/>
              <a:alphaOff val="0"/>
            </a:schemeClr>
          </a:solidFill>
          <a:prstDash val="dash"/>
        </a:ln>
        <a:effectLst/>
      </dsp:spPr>
      <dsp:style>
        <a:lnRef idx="1">
          <a:scrgbClr r="0" g="0" b="0"/>
        </a:lnRef>
        <a:fillRef idx="0">
          <a:scrgbClr r="0" g="0" b="0"/>
        </a:fillRef>
        <a:effectRef idx="0">
          <a:scrgbClr r="0" g="0" b="0"/>
        </a:effectRef>
        <a:fontRef idx="minor"/>
      </dsp:style>
    </dsp:sp>
    <dsp:sp modelId="{4C1C2D46-AC05-4BD2-9D00-3539FF19306D}">
      <dsp:nvSpPr>
        <dsp:cNvPr id="0" name=""/>
        <dsp:cNvSpPr/>
      </dsp:nvSpPr>
      <dsp:spPr>
        <a:xfrm>
          <a:off x="2031936" y="2494038"/>
          <a:ext cx="95158" cy="95158"/>
        </a:xfrm>
        <a:prstGeom prst="ellipse">
          <a:avLst/>
        </a:prstGeom>
        <a:solidFill>
          <a:schemeClr val="accent1">
            <a:shade val="90000"/>
            <a:hueOff val="19889"/>
            <a:satOff val="-4198"/>
            <a:lumOff val="11598"/>
            <a:alphaOff val="-16667"/>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013C9A-AE0C-4CD1-8B5A-47B13E818DC3}">
      <dsp:nvSpPr>
        <dsp:cNvPr id="0" name=""/>
        <dsp:cNvSpPr/>
      </dsp:nvSpPr>
      <dsp:spPr>
        <a:xfrm rot="8100000">
          <a:off x="3707358" y="585743"/>
          <a:ext cx="373816" cy="373816"/>
        </a:xfrm>
        <a:prstGeom prst="teardrop">
          <a:avLst>
            <a:gd name="adj" fmla="val 115000"/>
          </a:avLst>
        </a:prstGeom>
        <a:solidFill>
          <a:schemeClr val="accent1">
            <a:alpha val="90000"/>
            <a:hueOff val="0"/>
            <a:satOff val="0"/>
            <a:lumOff val="0"/>
            <a:alphaOff val="-26667"/>
          </a:schemeClr>
        </a:solidFill>
        <a:ln w="25400" cap="flat" cmpd="sng" algn="ctr">
          <a:solidFill>
            <a:schemeClr val="accent1">
              <a:alpha val="90000"/>
              <a:hueOff val="0"/>
              <a:satOff val="0"/>
              <a:lumOff val="0"/>
              <a:alphaOff val="-26667"/>
            </a:schemeClr>
          </a:solidFill>
          <a:prstDash val="solid"/>
        </a:ln>
        <a:effectLst/>
      </dsp:spPr>
      <dsp:style>
        <a:lnRef idx="2">
          <a:scrgbClr r="0" g="0" b="0"/>
        </a:lnRef>
        <a:fillRef idx="1">
          <a:scrgbClr r="0" g="0" b="0"/>
        </a:fillRef>
        <a:effectRef idx="0">
          <a:scrgbClr r="0" g="0" b="0"/>
        </a:effectRef>
        <a:fontRef idx="minor">
          <a:schemeClr val="lt1"/>
        </a:fontRef>
      </dsp:style>
    </dsp:sp>
    <dsp:sp modelId="{DB1C61E7-FE9B-4F9F-BB7A-44DD2FE34882}">
      <dsp:nvSpPr>
        <dsp:cNvPr id="0" name=""/>
        <dsp:cNvSpPr/>
      </dsp:nvSpPr>
      <dsp:spPr>
        <a:xfrm>
          <a:off x="3748886" y="627271"/>
          <a:ext cx="290761" cy="290761"/>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EB2DCCF3-A671-4771-8233-C3291C139B4A}">
      <dsp:nvSpPr>
        <dsp:cNvPr id="0" name=""/>
        <dsp:cNvSpPr/>
      </dsp:nvSpPr>
      <dsp:spPr>
        <a:xfrm>
          <a:off x="4314645" y="944005"/>
          <a:ext cx="3028330" cy="1504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9850" rIns="69850" bIns="104775" numCol="1" spcCol="1270" anchor="t" anchorCtr="0">
          <a:noAutofit/>
        </a:bodyPr>
        <a:lstStyle/>
        <a:p>
          <a:pPr marL="0" lvl="0" indent="0" algn="l" defTabSz="466725">
            <a:lnSpc>
              <a:spcPct val="90000"/>
            </a:lnSpc>
            <a:spcBef>
              <a:spcPct val="0"/>
            </a:spcBef>
            <a:spcAft>
              <a:spcPct val="35000"/>
            </a:spcAft>
            <a:buNone/>
          </a:pPr>
          <a:r>
            <a:rPr lang="en-US" sz="1050" kern="1200">
              <a:latin typeface="Figtree" pitchFamily="2" charset="0"/>
            </a:rPr>
            <a:t>Hosted Community Capacity Building Webinar in February 2024 to promote housing development</a:t>
          </a:r>
        </a:p>
        <a:p>
          <a:pPr marL="0" lvl="0" indent="0" algn="l" defTabSz="533400">
            <a:lnSpc>
              <a:spcPct val="90000"/>
            </a:lnSpc>
            <a:spcBef>
              <a:spcPct val="0"/>
            </a:spcBef>
            <a:spcAft>
              <a:spcPct val="35000"/>
            </a:spcAft>
            <a:buNone/>
          </a:pPr>
          <a:r>
            <a:rPr lang="en-US" sz="1200" b="0" kern="1200">
              <a:latin typeface="Figtree" pitchFamily="2" charset="0"/>
            </a:rPr>
            <a:t>Hosted grant educational webinar May 2024 to support organizations in applying for UHA grant funding (including SHARE)</a:t>
          </a:r>
        </a:p>
        <a:p>
          <a:pPr marL="0" lvl="0" indent="0" algn="l" defTabSz="533400">
            <a:lnSpc>
              <a:spcPct val="90000"/>
            </a:lnSpc>
            <a:spcBef>
              <a:spcPct val="0"/>
            </a:spcBef>
            <a:spcAft>
              <a:spcPct val="35000"/>
            </a:spcAft>
            <a:buNone/>
          </a:pPr>
          <a:r>
            <a:rPr lang="en-US" sz="1200" b="0" kern="1200">
              <a:latin typeface="Figtree" pitchFamily="2" charset="0"/>
            </a:rPr>
            <a:t>100% funding achieved for each development phase of the Adapt Recovery Campus</a:t>
          </a:r>
        </a:p>
      </dsp:txBody>
      <dsp:txXfrm>
        <a:off x="4314645" y="944005"/>
        <a:ext cx="3028330" cy="1504637"/>
      </dsp:txXfrm>
    </dsp:sp>
    <dsp:sp modelId="{41E3EF96-BFA4-41E8-AEF0-D67498DB8005}">
      <dsp:nvSpPr>
        <dsp:cNvPr id="0" name=""/>
        <dsp:cNvSpPr/>
      </dsp:nvSpPr>
      <dsp:spPr>
        <a:xfrm>
          <a:off x="4314645" y="415348"/>
          <a:ext cx="3028330" cy="528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6200" bIns="0" numCol="1" spcCol="1270" anchor="ctr" anchorCtr="0">
          <a:noAutofit/>
        </a:bodyPr>
        <a:lstStyle/>
        <a:p>
          <a:pPr marL="0" lvl="0" indent="0" algn="l" defTabSz="533400">
            <a:lnSpc>
              <a:spcPct val="90000"/>
            </a:lnSpc>
            <a:spcBef>
              <a:spcPct val="0"/>
            </a:spcBef>
            <a:spcAft>
              <a:spcPct val="35000"/>
            </a:spcAft>
            <a:buNone/>
            <a:defRPr b="1"/>
          </a:pPr>
          <a:r>
            <a:rPr lang="en-US" sz="1200" kern="1200">
              <a:latin typeface="Figtree" pitchFamily="2" charset="0"/>
            </a:rPr>
            <a:t>Quarter 2</a:t>
          </a:r>
        </a:p>
      </dsp:txBody>
      <dsp:txXfrm>
        <a:off x="4314645" y="415348"/>
        <a:ext cx="3028330" cy="528656"/>
      </dsp:txXfrm>
    </dsp:sp>
    <dsp:sp modelId="{5D6234DD-1A2A-4243-BB5F-D550C2FA8F47}">
      <dsp:nvSpPr>
        <dsp:cNvPr id="0" name=""/>
        <dsp:cNvSpPr/>
      </dsp:nvSpPr>
      <dsp:spPr>
        <a:xfrm>
          <a:off x="3894266" y="1036979"/>
          <a:ext cx="0" cy="1504637"/>
        </a:xfrm>
        <a:prstGeom prst="line">
          <a:avLst/>
        </a:prstGeom>
        <a:noFill/>
        <a:ln w="12700" cap="flat" cmpd="sng" algn="ctr">
          <a:solidFill>
            <a:schemeClr val="accent1">
              <a:shade val="90000"/>
              <a:hueOff val="39779"/>
              <a:satOff val="-8396"/>
              <a:lumOff val="23197"/>
              <a:alphaOff val="0"/>
            </a:schemeClr>
          </a:solidFill>
          <a:prstDash val="dash"/>
        </a:ln>
        <a:effectLst/>
      </dsp:spPr>
      <dsp:style>
        <a:lnRef idx="1">
          <a:scrgbClr r="0" g="0" b="0"/>
        </a:lnRef>
        <a:fillRef idx="0">
          <a:scrgbClr r="0" g="0" b="0"/>
        </a:fillRef>
        <a:effectRef idx="0">
          <a:scrgbClr r="0" g="0" b="0"/>
        </a:effectRef>
        <a:fontRef idx="minor"/>
      </dsp:style>
    </dsp:sp>
    <dsp:sp modelId="{02F62B47-5CEB-4BC8-BDD3-DEE6CFB2AFCA}">
      <dsp:nvSpPr>
        <dsp:cNvPr id="0" name=""/>
        <dsp:cNvSpPr/>
      </dsp:nvSpPr>
      <dsp:spPr>
        <a:xfrm>
          <a:off x="3846687" y="2494038"/>
          <a:ext cx="95158" cy="95158"/>
        </a:xfrm>
        <a:prstGeom prst="ellipse">
          <a:avLst/>
        </a:prstGeom>
        <a:solidFill>
          <a:schemeClr val="accent1">
            <a:shade val="90000"/>
            <a:hueOff val="39779"/>
            <a:satOff val="-8396"/>
            <a:lumOff val="23197"/>
            <a:alphaOff val="-33333"/>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BA0AA5-5040-43DD-BE6D-E34672F42825}">
      <dsp:nvSpPr>
        <dsp:cNvPr id="0" name=""/>
        <dsp:cNvSpPr/>
      </dsp:nvSpPr>
      <dsp:spPr>
        <a:xfrm rot="18900000">
          <a:off x="5522109" y="4123675"/>
          <a:ext cx="373816" cy="373816"/>
        </a:xfrm>
        <a:prstGeom prst="teardrop">
          <a:avLst>
            <a:gd name="adj" fmla="val 115000"/>
          </a:avLst>
        </a:prstGeom>
        <a:solidFill>
          <a:schemeClr val="accent1">
            <a:alpha val="90000"/>
            <a:hueOff val="0"/>
            <a:satOff val="0"/>
            <a:lumOff val="0"/>
            <a:alphaOff val="-40000"/>
          </a:schemeClr>
        </a:solidFill>
        <a:ln w="25400" cap="flat" cmpd="sng" algn="ctr">
          <a:solidFill>
            <a:schemeClr val="accent1">
              <a:alpha val="90000"/>
              <a:hueOff val="0"/>
              <a:satOff val="0"/>
              <a:lumOff val="0"/>
              <a:alphaOff val="-40000"/>
            </a:schemeClr>
          </a:solidFill>
          <a:prstDash val="solid"/>
        </a:ln>
        <a:effectLst/>
      </dsp:spPr>
      <dsp:style>
        <a:lnRef idx="2">
          <a:scrgbClr r="0" g="0" b="0"/>
        </a:lnRef>
        <a:fillRef idx="1">
          <a:scrgbClr r="0" g="0" b="0"/>
        </a:fillRef>
        <a:effectRef idx="0">
          <a:scrgbClr r="0" g="0" b="0"/>
        </a:effectRef>
        <a:fontRef idx="minor">
          <a:schemeClr val="lt1"/>
        </a:fontRef>
      </dsp:style>
    </dsp:sp>
    <dsp:sp modelId="{B6E39880-C2FE-4045-AC3F-38D73EA5E3D1}">
      <dsp:nvSpPr>
        <dsp:cNvPr id="0" name=""/>
        <dsp:cNvSpPr/>
      </dsp:nvSpPr>
      <dsp:spPr>
        <a:xfrm>
          <a:off x="5563637" y="4165202"/>
          <a:ext cx="290761" cy="290761"/>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910C1FEC-20CB-49FA-8471-24D6BC85695C}">
      <dsp:nvSpPr>
        <dsp:cNvPr id="0" name=""/>
        <dsp:cNvSpPr/>
      </dsp:nvSpPr>
      <dsp:spPr>
        <a:xfrm>
          <a:off x="5973346" y="2541617"/>
          <a:ext cx="3028330" cy="15046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04775" rIns="0" bIns="69850" numCol="1" spcCol="1270" anchor="b" anchorCtr="0">
          <a:noAutofit/>
        </a:bodyPr>
        <a:lstStyle/>
        <a:p>
          <a:pPr marL="0" lvl="0" indent="0" algn="l" defTabSz="466725">
            <a:lnSpc>
              <a:spcPct val="90000"/>
            </a:lnSpc>
            <a:spcBef>
              <a:spcPct val="0"/>
            </a:spcBef>
            <a:spcAft>
              <a:spcPct val="35000"/>
            </a:spcAft>
            <a:buNone/>
          </a:pPr>
          <a:r>
            <a:rPr lang="en-US" sz="1050" b="0" kern="1200">
              <a:latin typeface="Figtree" pitchFamily="2" charset="0"/>
              <a:ea typeface="Calibri"/>
              <a:cs typeface="Calibri"/>
            </a:rPr>
            <a:t>CHIP funding scheduled to be announced at the end of December 2024</a:t>
          </a:r>
        </a:p>
        <a:p>
          <a:pPr marL="0" lvl="0" indent="0" algn="l" defTabSz="466725">
            <a:lnSpc>
              <a:spcPct val="90000"/>
            </a:lnSpc>
            <a:spcBef>
              <a:spcPct val="0"/>
            </a:spcBef>
            <a:spcAft>
              <a:spcPct val="35000"/>
            </a:spcAft>
            <a:buNone/>
          </a:pPr>
          <a:r>
            <a:rPr lang="en-US" sz="1050" b="0" kern="1200">
              <a:latin typeface="Figtree" pitchFamily="2" charset="0"/>
            </a:rPr>
            <a:t>Adapt Integrated Health Care begins</a:t>
          </a:r>
          <a:r>
            <a:rPr lang="en-US" sz="1050" b="0" kern="1200">
              <a:latin typeface="Figtree" pitchFamily="2" charset="0"/>
              <a:ea typeface="Calibri"/>
              <a:cs typeface="Calibri"/>
            </a:rPr>
            <a:t> the process of selecting a contractor for their Recovery Campus; 6 contractors in the running</a:t>
          </a:r>
        </a:p>
      </dsp:txBody>
      <dsp:txXfrm>
        <a:off x="5973346" y="2541617"/>
        <a:ext cx="3028330" cy="1504637"/>
      </dsp:txXfrm>
    </dsp:sp>
    <dsp:sp modelId="{1BCBB521-59A5-4757-91C2-2DA1051981CA}">
      <dsp:nvSpPr>
        <dsp:cNvPr id="0" name=""/>
        <dsp:cNvSpPr/>
      </dsp:nvSpPr>
      <dsp:spPr>
        <a:xfrm>
          <a:off x="5973346" y="4046255"/>
          <a:ext cx="3028330" cy="52865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6200" bIns="0" numCol="1" spcCol="1270" anchor="ctr" anchorCtr="0">
          <a:noAutofit/>
        </a:bodyPr>
        <a:lstStyle/>
        <a:p>
          <a:pPr marL="0" lvl="0" indent="0" algn="l" defTabSz="533400">
            <a:lnSpc>
              <a:spcPct val="90000"/>
            </a:lnSpc>
            <a:spcBef>
              <a:spcPct val="0"/>
            </a:spcBef>
            <a:spcAft>
              <a:spcPct val="35000"/>
            </a:spcAft>
            <a:buNone/>
            <a:defRPr b="1"/>
          </a:pPr>
          <a:r>
            <a:rPr lang="en-US" sz="1200" b="1" kern="1200">
              <a:latin typeface="Figtree" pitchFamily="2" charset="0"/>
            </a:rPr>
            <a:t>Quarter 4:</a:t>
          </a:r>
        </a:p>
      </dsp:txBody>
      <dsp:txXfrm>
        <a:off x="5973346" y="4046255"/>
        <a:ext cx="3028330" cy="528656"/>
      </dsp:txXfrm>
    </dsp:sp>
    <dsp:sp modelId="{EF59A41E-9D66-47DE-B080-F726813DC643}">
      <dsp:nvSpPr>
        <dsp:cNvPr id="0" name=""/>
        <dsp:cNvSpPr/>
      </dsp:nvSpPr>
      <dsp:spPr>
        <a:xfrm>
          <a:off x="5709017" y="2541617"/>
          <a:ext cx="0" cy="1504637"/>
        </a:xfrm>
        <a:prstGeom prst="line">
          <a:avLst/>
        </a:prstGeom>
        <a:noFill/>
        <a:ln w="12700" cap="flat" cmpd="sng" algn="ctr">
          <a:solidFill>
            <a:schemeClr val="accent1">
              <a:shade val="90000"/>
              <a:hueOff val="59668"/>
              <a:satOff val="-12594"/>
              <a:lumOff val="34795"/>
              <a:alphaOff val="0"/>
            </a:schemeClr>
          </a:solidFill>
          <a:prstDash val="dash"/>
        </a:ln>
        <a:effectLst/>
      </dsp:spPr>
      <dsp:style>
        <a:lnRef idx="1">
          <a:scrgbClr r="0" g="0" b="0"/>
        </a:lnRef>
        <a:fillRef idx="0">
          <a:scrgbClr r="0" g="0" b="0"/>
        </a:fillRef>
        <a:effectRef idx="0">
          <a:scrgbClr r="0" g="0" b="0"/>
        </a:effectRef>
        <a:fontRef idx="minor"/>
      </dsp:style>
    </dsp:sp>
    <dsp:sp modelId="{A135B225-0BE3-4000-9A42-FF609490DD2E}">
      <dsp:nvSpPr>
        <dsp:cNvPr id="0" name=""/>
        <dsp:cNvSpPr/>
      </dsp:nvSpPr>
      <dsp:spPr>
        <a:xfrm>
          <a:off x="5661438" y="2494038"/>
          <a:ext cx="95158" cy="95158"/>
        </a:xfrm>
        <a:prstGeom prst="ellipse">
          <a:avLst/>
        </a:prstGeom>
        <a:solidFill>
          <a:schemeClr val="accent1">
            <a:shade val="90000"/>
            <a:hueOff val="59668"/>
            <a:satOff val="-12594"/>
            <a:lumOff val="34795"/>
            <a:alphaOff val="-5000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3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DCD2CE-8529-44B9-984A-66D2E3A562A2}">
      <dsp:nvSpPr>
        <dsp:cNvPr id="0" name=""/>
        <dsp:cNvSpPr/>
      </dsp:nvSpPr>
      <dsp:spPr>
        <a:xfrm>
          <a:off x="3457" y="1217007"/>
          <a:ext cx="2407946" cy="198605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57150" lvl="1" indent="-57150" algn="l" defTabSz="311150">
            <a:lnSpc>
              <a:spcPct val="90000"/>
            </a:lnSpc>
            <a:spcBef>
              <a:spcPct val="0"/>
            </a:spcBef>
            <a:spcAft>
              <a:spcPct val="15000"/>
            </a:spcAft>
            <a:buChar char="•"/>
          </a:pPr>
          <a:r>
            <a:rPr lang="en-US" sz="700" b="1" i="0" kern="1200">
              <a:latin typeface="Figtree" pitchFamily="2" charset="0"/>
            </a:rPr>
            <a:t>Attend all the Homeless Transition Action Group (HTAG) meetings and the LPSCC Behavioral Health &amp; Housing Subcommittee Meetings in 2025 to increase strategic involvement with community partners.​</a:t>
          </a:r>
          <a:endParaRPr lang="en-US" sz="700" kern="1200">
            <a:latin typeface="Figtree" pitchFamily="2" charset="0"/>
          </a:endParaRPr>
        </a:p>
        <a:p>
          <a:pPr marL="57150" lvl="1" indent="-57150" algn="l" defTabSz="311150">
            <a:lnSpc>
              <a:spcPct val="90000"/>
            </a:lnSpc>
            <a:spcBef>
              <a:spcPct val="0"/>
            </a:spcBef>
            <a:spcAft>
              <a:spcPct val="15000"/>
            </a:spcAft>
            <a:buChar char="•"/>
          </a:pPr>
          <a:r>
            <a:rPr lang="en-US" sz="700" b="1" i="0" kern="1200">
              <a:latin typeface="Figtree" pitchFamily="2" charset="0"/>
            </a:rPr>
            <a:t>Gather information and updates during these meetings on housing capacity developments including urban campground development and promote the Share Application for increased potential funded housing opportunities.​</a:t>
          </a:r>
          <a:endParaRPr lang="en-US" sz="700" kern="1200">
            <a:latin typeface="Figtree" pitchFamily="2" charset="0"/>
          </a:endParaRPr>
        </a:p>
        <a:p>
          <a:pPr marL="57150" lvl="1" indent="-57150" algn="l" defTabSz="311150">
            <a:lnSpc>
              <a:spcPct val="90000"/>
            </a:lnSpc>
            <a:spcBef>
              <a:spcPct val="0"/>
            </a:spcBef>
            <a:spcAft>
              <a:spcPct val="15000"/>
            </a:spcAft>
            <a:buChar char="•"/>
          </a:pPr>
          <a:r>
            <a:rPr lang="en-US" sz="700" b="1" i="0" kern="1200">
              <a:latin typeface="Figtree" pitchFamily="2" charset="0"/>
            </a:rPr>
            <a:t>UHA will participate in the annual Point in Time Houseless count in January 2025.​</a:t>
          </a:r>
          <a:endParaRPr lang="en-US" sz="700" kern="1200">
            <a:latin typeface="Figtree" pitchFamily="2" charset="0"/>
          </a:endParaRPr>
        </a:p>
        <a:p>
          <a:pPr marL="57150" lvl="1" indent="-57150" algn="l" defTabSz="311150">
            <a:lnSpc>
              <a:spcPct val="90000"/>
            </a:lnSpc>
            <a:spcBef>
              <a:spcPct val="0"/>
            </a:spcBef>
            <a:spcAft>
              <a:spcPct val="15000"/>
            </a:spcAft>
            <a:buChar char="•"/>
          </a:pPr>
          <a:r>
            <a:rPr lang="en-US" sz="700" b="1" i="0" kern="1200">
              <a:latin typeface="Figtree" pitchFamily="2" charset="0"/>
            </a:rPr>
            <a:t>Socialize housing capacity development updates with the Behavioral Health Committee, at least once quarterly throughout 2025.​</a:t>
          </a:r>
          <a:endParaRPr lang="en-US" sz="700" kern="1200">
            <a:latin typeface="Figtree" pitchFamily="2" charset="0"/>
          </a:endParaRPr>
        </a:p>
        <a:p>
          <a:pPr marL="57150" lvl="1" indent="-57150" algn="l" defTabSz="311150">
            <a:lnSpc>
              <a:spcPct val="90000"/>
            </a:lnSpc>
            <a:spcBef>
              <a:spcPct val="0"/>
            </a:spcBef>
            <a:spcAft>
              <a:spcPct val="15000"/>
            </a:spcAft>
            <a:buChar char="•"/>
          </a:pPr>
          <a:r>
            <a:rPr lang="en-US" sz="700" b="1" kern="1200">
              <a:latin typeface="Figtree" pitchFamily="2" charset="0"/>
            </a:rPr>
            <a:t>Promote behavioral health housing in HRSN provider recruitment.</a:t>
          </a:r>
        </a:p>
      </dsp:txBody>
      <dsp:txXfrm>
        <a:off x="49162" y="1262712"/>
        <a:ext cx="2316536" cy="1469059"/>
      </dsp:txXfrm>
    </dsp:sp>
    <dsp:sp modelId="{705FC5DA-C038-4A3C-B2B1-E2C027194B59}">
      <dsp:nvSpPr>
        <dsp:cNvPr id="0" name=""/>
        <dsp:cNvSpPr/>
      </dsp:nvSpPr>
      <dsp:spPr>
        <a:xfrm>
          <a:off x="1354653" y="1682815"/>
          <a:ext cx="2666166" cy="2666166"/>
        </a:xfrm>
        <a:prstGeom prst="leftCircularArrow">
          <a:avLst>
            <a:gd name="adj1" fmla="val 3194"/>
            <a:gd name="adj2" fmla="val 393435"/>
            <a:gd name="adj3" fmla="val 2168945"/>
            <a:gd name="adj4" fmla="val 9024489"/>
            <a:gd name="adj5" fmla="val 3726"/>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0AC59A7-87C8-4BCB-BD9A-6DD2D870FF14}">
      <dsp:nvSpPr>
        <dsp:cNvPr id="0" name=""/>
        <dsp:cNvSpPr/>
      </dsp:nvSpPr>
      <dsp:spPr>
        <a:xfrm>
          <a:off x="538556" y="2777477"/>
          <a:ext cx="2140396" cy="8511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i="0" kern="1200">
              <a:latin typeface="Figtree" pitchFamily="2" charset="0"/>
            </a:rPr>
            <a:t>Intervention 1:  </a:t>
          </a:r>
          <a:r>
            <a:rPr lang="en-US" sz="1100" b="0" i="0" kern="1200">
              <a:latin typeface="Figtree" pitchFamily="2" charset="0"/>
            </a:rPr>
            <a:t>Strategic involvement with community partners, focusing on housing capacity developments </a:t>
          </a:r>
          <a:r>
            <a:rPr lang="en-US" sz="1100" b="1" i="0" kern="1200">
              <a:latin typeface="Figtree" pitchFamily="2" charset="0"/>
            </a:rPr>
            <a:t>​</a:t>
          </a:r>
          <a:endParaRPr lang="en-US" sz="1100" kern="1200">
            <a:latin typeface="Figtree" pitchFamily="2" charset="0"/>
          </a:endParaRPr>
        </a:p>
      </dsp:txBody>
      <dsp:txXfrm>
        <a:off x="563486" y="2802407"/>
        <a:ext cx="2090536" cy="801305"/>
      </dsp:txXfrm>
    </dsp:sp>
    <dsp:sp modelId="{485923CE-189C-4E0D-A650-A2DA2572A09A}">
      <dsp:nvSpPr>
        <dsp:cNvPr id="0" name=""/>
        <dsp:cNvSpPr/>
      </dsp:nvSpPr>
      <dsp:spPr>
        <a:xfrm>
          <a:off x="3084466" y="1217007"/>
          <a:ext cx="2407946" cy="198605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57150" lvl="1" indent="-57150" algn="l" defTabSz="311150">
            <a:lnSpc>
              <a:spcPct val="90000"/>
            </a:lnSpc>
            <a:spcBef>
              <a:spcPct val="0"/>
            </a:spcBef>
            <a:spcAft>
              <a:spcPct val="15000"/>
            </a:spcAft>
            <a:buChar char="•"/>
          </a:pPr>
          <a:r>
            <a:rPr lang="en-US" sz="700" b="1" i="0" kern="1200">
              <a:latin typeface="Figtree" pitchFamily="2" charset="0"/>
            </a:rPr>
            <a:t>Monitor the number of members with substance use disorders provided transitional housing through Adapts Lodge and promote the services within care coordination teams and community in 2025.​</a:t>
          </a:r>
          <a:endParaRPr lang="en-US" sz="700" kern="1200">
            <a:latin typeface="Figtree" pitchFamily="2" charset="0"/>
          </a:endParaRPr>
        </a:p>
        <a:p>
          <a:pPr marL="57150" lvl="1" indent="-57150" algn="l" defTabSz="311150">
            <a:lnSpc>
              <a:spcPct val="90000"/>
            </a:lnSpc>
            <a:spcBef>
              <a:spcPct val="0"/>
            </a:spcBef>
            <a:spcAft>
              <a:spcPct val="15000"/>
            </a:spcAft>
            <a:buChar char="•"/>
          </a:pPr>
          <a:r>
            <a:rPr lang="en-US" sz="700" b="1" i="0" kern="1200">
              <a:latin typeface="Figtree" pitchFamily="2" charset="0"/>
            </a:rPr>
            <a:t>Increase the capacity of Adapts Rodeway Project for individuals experiencing behavioral health concerns and in need of transitional housing, by adding 10 beds by the end of 2025.​</a:t>
          </a:r>
          <a:endParaRPr lang="en-US" sz="700" kern="1200">
            <a:latin typeface="Figtree" pitchFamily="2" charset="0"/>
          </a:endParaRPr>
        </a:p>
        <a:p>
          <a:pPr marL="57150" lvl="1" indent="-57150" algn="l" defTabSz="311150">
            <a:lnSpc>
              <a:spcPct val="90000"/>
            </a:lnSpc>
            <a:spcBef>
              <a:spcPct val="0"/>
            </a:spcBef>
            <a:spcAft>
              <a:spcPct val="15000"/>
            </a:spcAft>
            <a:buChar char="•"/>
          </a:pPr>
          <a:r>
            <a:rPr lang="en-US" sz="700" b="1" i="0" kern="1200">
              <a:latin typeface="Figtree" pitchFamily="2" charset="0"/>
            </a:rPr>
            <a:t>Implement quarterly tracking  and monitoring of the number of members with behavioral health needs receiving Housing-Related HRS.  Looking to identify trends and opportunities for improvement in housing support services.​</a:t>
          </a:r>
          <a:endParaRPr lang="en-US" sz="700" kern="1200">
            <a:latin typeface="Figtree" pitchFamily="2" charset="0"/>
          </a:endParaRPr>
        </a:p>
      </dsp:txBody>
      <dsp:txXfrm>
        <a:off x="3130171" y="1688295"/>
        <a:ext cx="2316536" cy="1469059"/>
      </dsp:txXfrm>
    </dsp:sp>
    <dsp:sp modelId="{1B818997-5AAB-4B11-B510-2F5E372444FF}">
      <dsp:nvSpPr>
        <dsp:cNvPr id="0" name=""/>
        <dsp:cNvSpPr/>
      </dsp:nvSpPr>
      <dsp:spPr>
        <a:xfrm>
          <a:off x="4415596" y="-6785"/>
          <a:ext cx="2973848" cy="2973848"/>
        </a:xfrm>
        <a:prstGeom prst="circularArrow">
          <a:avLst>
            <a:gd name="adj1" fmla="val 2864"/>
            <a:gd name="adj2" fmla="val 349996"/>
            <a:gd name="adj3" fmla="val 19474493"/>
            <a:gd name="adj4" fmla="val 12575511"/>
            <a:gd name="adj5" fmla="val 3341"/>
          </a:avLst>
        </a:prstGeom>
        <a:solidFill>
          <a:schemeClr val="accent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7103611-091B-48C5-ABAD-A54010BE2A4A}">
      <dsp:nvSpPr>
        <dsp:cNvPr id="0" name=""/>
        <dsp:cNvSpPr/>
      </dsp:nvSpPr>
      <dsp:spPr>
        <a:xfrm>
          <a:off x="3619566" y="791425"/>
          <a:ext cx="2140396" cy="8511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i="0" kern="1200">
              <a:latin typeface="Figtree" pitchFamily="2" charset="0"/>
            </a:rPr>
            <a:t>Intervention 2: </a:t>
          </a:r>
          <a:r>
            <a:rPr lang="en-US" sz="1100" b="0" i="0" kern="1200">
              <a:latin typeface="Figtree" pitchFamily="2" charset="0"/>
            </a:rPr>
            <a:t>Increase investment in infrastructure development focused on housing for individuals with behavioral health needs</a:t>
          </a:r>
          <a:r>
            <a:rPr lang="en-US" sz="1100" b="1" i="0" kern="1200">
              <a:latin typeface="Figtree" pitchFamily="2" charset="0"/>
            </a:rPr>
            <a:t>​</a:t>
          </a:r>
          <a:endParaRPr lang="en-US" sz="1100" kern="1200">
            <a:latin typeface="Figtree" pitchFamily="2" charset="0"/>
          </a:endParaRPr>
        </a:p>
      </dsp:txBody>
      <dsp:txXfrm>
        <a:off x="3644496" y="816355"/>
        <a:ext cx="2090536" cy="801305"/>
      </dsp:txXfrm>
    </dsp:sp>
    <dsp:sp modelId="{06F8F975-E2AF-4449-9723-19EEC9ACBFA0}">
      <dsp:nvSpPr>
        <dsp:cNvPr id="0" name=""/>
        <dsp:cNvSpPr/>
      </dsp:nvSpPr>
      <dsp:spPr>
        <a:xfrm>
          <a:off x="6165476" y="1217007"/>
          <a:ext cx="2407946" cy="1986052"/>
        </a:xfrm>
        <a:prstGeom prst="roundRect">
          <a:avLst>
            <a:gd name="adj" fmla="val 10000"/>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335" tIns="13335" rIns="13335" bIns="13335" numCol="1" spcCol="1270" anchor="t" anchorCtr="0">
          <a:noAutofit/>
        </a:bodyPr>
        <a:lstStyle/>
        <a:p>
          <a:pPr marL="57150" lvl="1" indent="-57150" algn="l" defTabSz="311150">
            <a:lnSpc>
              <a:spcPct val="90000"/>
            </a:lnSpc>
            <a:spcBef>
              <a:spcPct val="0"/>
            </a:spcBef>
            <a:spcAft>
              <a:spcPct val="15000"/>
            </a:spcAft>
            <a:buChar char="•"/>
          </a:pPr>
          <a:r>
            <a:rPr lang="en-US" sz="700" b="1" i="0" kern="1200">
              <a:latin typeface="Figtree" pitchFamily="2" charset="0"/>
            </a:rPr>
            <a:t>Monitor the number of families sheltered through the Gary Leif Navigation Center in 2025.​</a:t>
          </a:r>
          <a:endParaRPr lang="en-US" sz="700" kern="1200">
            <a:latin typeface="Figtree" pitchFamily="2" charset="0"/>
          </a:endParaRPr>
        </a:p>
        <a:p>
          <a:pPr marL="57150" lvl="1" indent="-57150" algn="l" defTabSz="311150">
            <a:lnSpc>
              <a:spcPct val="90000"/>
            </a:lnSpc>
            <a:spcBef>
              <a:spcPct val="0"/>
            </a:spcBef>
            <a:spcAft>
              <a:spcPct val="15000"/>
            </a:spcAft>
            <a:buChar char="•"/>
          </a:pPr>
          <a:r>
            <a:rPr lang="en-US" sz="700" b="1" i="0" kern="1200">
              <a:latin typeface="Figtree" pitchFamily="2" charset="0"/>
            </a:rPr>
            <a:t>Monitor the family occupancy of Hillside Terrace in 2025.​</a:t>
          </a:r>
          <a:endParaRPr lang="en-US" sz="700" kern="1200">
            <a:latin typeface="Figtree" pitchFamily="2" charset="0"/>
          </a:endParaRPr>
        </a:p>
        <a:p>
          <a:pPr marL="57150" lvl="1" indent="-57150" algn="l" defTabSz="311150">
            <a:lnSpc>
              <a:spcPct val="90000"/>
            </a:lnSpc>
            <a:spcBef>
              <a:spcPct val="0"/>
            </a:spcBef>
            <a:spcAft>
              <a:spcPct val="15000"/>
            </a:spcAft>
            <a:buChar char="•"/>
          </a:pPr>
          <a:r>
            <a:rPr lang="en-US" sz="700" b="1" i="0" kern="1200">
              <a:latin typeface="Figtree" pitchFamily="2" charset="0"/>
            </a:rPr>
            <a:t>Monitor utilization of the supportive housing program for transitional aged youth, 18-24 in 2025.​</a:t>
          </a:r>
          <a:endParaRPr lang="en-US" sz="700" kern="1200">
            <a:latin typeface="Figtree" pitchFamily="2" charset="0"/>
          </a:endParaRPr>
        </a:p>
      </dsp:txBody>
      <dsp:txXfrm>
        <a:off x="6211181" y="1262712"/>
        <a:ext cx="2316536" cy="1469059"/>
      </dsp:txXfrm>
    </dsp:sp>
    <dsp:sp modelId="{EA1809EF-7583-41FE-9326-D6731B298F36}">
      <dsp:nvSpPr>
        <dsp:cNvPr id="0" name=""/>
        <dsp:cNvSpPr/>
      </dsp:nvSpPr>
      <dsp:spPr>
        <a:xfrm>
          <a:off x="6700575" y="2777477"/>
          <a:ext cx="2140396" cy="851165"/>
        </a:xfrm>
        <a:prstGeom prst="roundRect">
          <a:avLst>
            <a:gd name="adj" fmla="val 1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955" tIns="13970" rIns="20955" bIns="13970" numCol="1" spcCol="1270" anchor="ctr" anchorCtr="0">
          <a:noAutofit/>
        </a:bodyPr>
        <a:lstStyle/>
        <a:p>
          <a:pPr marL="0" lvl="0" indent="0" algn="ctr" defTabSz="488950">
            <a:lnSpc>
              <a:spcPct val="90000"/>
            </a:lnSpc>
            <a:spcBef>
              <a:spcPct val="0"/>
            </a:spcBef>
            <a:spcAft>
              <a:spcPct val="35000"/>
            </a:spcAft>
            <a:buNone/>
          </a:pPr>
          <a:r>
            <a:rPr lang="en-US" sz="1100" b="1" i="0" kern="1200">
              <a:latin typeface="Figtree" pitchFamily="2" charset="0"/>
            </a:rPr>
            <a:t>Intervention 3:  </a:t>
          </a:r>
          <a:r>
            <a:rPr lang="en-US" sz="1100" b="0" i="0" kern="1200">
              <a:latin typeface="Figtree" pitchFamily="2" charset="0"/>
            </a:rPr>
            <a:t>Increase youth and family-centered housing resources ​</a:t>
          </a:r>
          <a:endParaRPr lang="en-US" sz="1100" b="0" kern="1200">
            <a:latin typeface="Figtree" pitchFamily="2" charset="0"/>
          </a:endParaRPr>
        </a:p>
      </dsp:txBody>
      <dsp:txXfrm>
        <a:off x="6725505" y="2802407"/>
        <a:ext cx="2090536" cy="801305"/>
      </dsp:txXfrm>
    </dsp:sp>
  </dsp:spTree>
</dsp:drawing>
</file>

<file path=ppt/diagrams/drawing3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ABF0A1-A1E8-4AE5-9CB4-2E9EC758CDCE}">
      <dsp:nvSpPr>
        <dsp:cNvPr id="0" name=""/>
        <dsp:cNvSpPr/>
      </dsp:nvSpPr>
      <dsp:spPr>
        <a:xfrm rot="10800000">
          <a:off x="1854624" y="97"/>
          <a:ext cx="6761441" cy="606219"/>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326" tIns="45720" rIns="85344"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Intervention 1: </a:t>
          </a:r>
          <a:r>
            <a:rPr lang="en-US" sz="1200" b="0" i="0" u="none" kern="1200">
              <a:latin typeface="Figtree" pitchFamily="2" charset="0"/>
            </a:rPr>
            <a:t>Decrease inappropriate use of emergency departments for individuals with behavioral health needs</a:t>
          </a:r>
          <a:r>
            <a:rPr lang="en-US" sz="1200" b="0" i="0" kern="1200">
              <a:latin typeface="Figtree" pitchFamily="2" charset="0"/>
            </a:rPr>
            <a:t>​</a:t>
          </a:r>
          <a:endParaRPr lang="en-US" sz="1200" kern="1200">
            <a:latin typeface="Figtree" pitchFamily="2" charset="0"/>
          </a:endParaRPr>
        </a:p>
      </dsp:txBody>
      <dsp:txXfrm rot="10800000">
        <a:off x="2006179" y="97"/>
        <a:ext cx="6609886" cy="606219"/>
      </dsp:txXfrm>
    </dsp:sp>
    <dsp:sp modelId="{41585D38-3985-4476-AD26-8AA0827A079A}">
      <dsp:nvSpPr>
        <dsp:cNvPr id="0" name=""/>
        <dsp:cNvSpPr/>
      </dsp:nvSpPr>
      <dsp:spPr>
        <a:xfrm>
          <a:off x="1297775" y="25207"/>
          <a:ext cx="606219" cy="606219"/>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FBBED66-E4C3-4207-B4D6-CCC5C3ACC022}">
      <dsp:nvSpPr>
        <dsp:cNvPr id="0" name=""/>
        <dsp:cNvSpPr/>
      </dsp:nvSpPr>
      <dsp:spPr>
        <a:xfrm rot="10800000">
          <a:off x="1854624" y="770396"/>
          <a:ext cx="6761441" cy="606219"/>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326" tIns="45720" rIns="85344"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Intervention 2: </a:t>
          </a:r>
          <a:r>
            <a:rPr lang="en-US" sz="1200" b="0" i="0" u="none" kern="1200">
              <a:latin typeface="Figtree" pitchFamily="2" charset="0"/>
            </a:rPr>
            <a:t>Increase array of behavioral health services available to treat individuals in need of higher levels of care</a:t>
          </a:r>
          <a:r>
            <a:rPr lang="en-US" sz="1200" b="0" i="0" kern="1200">
              <a:latin typeface="Figtree" pitchFamily="2" charset="0"/>
            </a:rPr>
            <a:t>​</a:t>
          </a:r>
        </a:p>
      </dsp:txBody>
      <dsp:txXfrm rot="10800000">
        <a:off x="2006179" y="770396"/>
        <a:ext cx="6609886" cy="606219"/>
      </dsp:txXfrm>
    </dsp:sp>
    <dsp:sp modelId="{9085505B-0480-4636-B82A-C90023EB14E0}">
      <dsp:nvSpPr>
        <dsp:cNvPr id="0" name=""/>
        <dsp:cNvSpPr/>
      </dsp:nvSpPr>
      <dsp:spPr>
        <a:xfrm>
          <a:off x="1293150" y="777185"/>
          <a:ext cx="606219" cy="606219"/>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9F9291A-E1AB-4206-A108-CE09522647E6}">
      <dsp:nvSpPr>
        <dsp:cNvPr id="0" name=""/>
        <dsp:cNvSpPr/>
      </dsp:nvSpPr>
      <dsp:spPr>
        <a:xfrm rot="10800000">
          <a:off x="1854624" y="1540694"/>
          <a:ext cx="6761441" cy="606219"/>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326" tIns="45720" rIns="85344"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Intervention 3: </a:t>
          </a:r>
          <a:r>
            <a:rPr lang="en-US" sz="1200" b="0" i="0" u="none" kern="1200">
              <a:latin typeface="Figtree" pitchFamily="2" charset="0"/>
            </a:rPr>
            <a:t>Incentivize providers to improve quality of care and responsiveness to acute, urgent, and emergent behavioral health needs</a:t>
          </a:r>
          <a:r>
            <a:rPr lang="en-US" sz="1200" b="0" i="0" kern="1200">
              <a:latin typeface="Figtree" pitchFamily="2" charset="0"/>
            </a:rPr>
            <a:t>​</a:t>
          </a:r>
        </a:p>
      </dsp:txBody>
      <dsp:txXfrm rot="10800000">
        <a:off x="2006179" y="1540694"/>
        <a:ext cx="6609886" cy="606219"/>
      </dsp:txXfrm>
    </dsp:sp>
    <dsp:sp modelId="{940B86CD-A121-49BD-9879-291CF0EC888F}">
      <dsp:nvSpPr>
        <dsp:cNvPr id="0" name=""/>
        <dsp:cNvSpPr/>
      </dsp:nvSpPr>
      <dsp:spPr>
        <a:xfrm>
          <a:off x="1328062" y="1567192"/>
          <a:ext cx="606219" cy="606219"/>
        </a:xfrm>
        <a:prstGeom prst="ellipse">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D484DCF-3C1E-4CBB-A145-104B7AED8967}">
      <dsp:nvSpPr>
        <dsp:cNvPr id="0" name=""/>
        <dsp:cNvSpPr/>
      </dsp:nvSpPr>
      <dsp:spPr>
        <a:xfrm rot="10800000">
          <a:off x="1854624" y="2310993"/>
          <a:ext cx="6761441" cy="606219"/>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326" tIns="45720" rIns="85344"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Intervention 4: </a:t>
          </a:r>
          <a:r>
            <a:rPr lang="en-US" sz="1200" b="0" i="0" u="none" kern="1200">
              <a:latin typeface="Figtree" pitchFamily="2" charset="0"/>
            </a:rPr>
            <a:t>Increase capacity of youth-serving programs to offer higher intensity outpatient treatment services</a:t>
          </a:r>
          <a:r>
            <a:rPr lang="en-US" sz="1200" b="0" i="0" kern="1200">
              <a:latin typeface="Figtree" pitchFamily="2" charset="0"/>
            </a:rPr>
            <a:t>​</a:t>
          </a:r>
        </a:p>
      </dsp:txBody>
      <dsp:txXfrm rot="10800000">
        <a:off x="2006179" y="2310993"/>
        <a:ext cx="6609886" cy="606219"/>
      </dsp:txXfrm>
    </dsp:sp>
    <dsp:sp modelId="{1278764E-C795-4D70-AED3-6DD387C01864}">
      <dsp:nvSpPr>
        <dsp:cNvPr id="0" name=""/>
        <dsp:cNvSpPr/>
      </dsp:nvSpPr>
      <dsp:spPr>
        <a:xfrm>
          <a:off x="1330602" y="2321335"/>
          <a:ext cx="606219" cy="606219"/>
        </a:xfrm>
        <a:prstGeom prst="ellipse">
          <a:avLst/>
        </a:prstGeom>
        <a:blipFill rotWithShape="1">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C015344-9934-426D-AAEB-92080CFD0637}">
      <dsp:nvSpPr>
        <dsp:cNvPr id="0" name=""/>
        <dsp:cNvSpPr/>
      </dsp:nvSpPr>
      <dsp:spPr>
        <a:xfrm rot="10800000">
          <a:off x="1854624" y="3081291"/>
          <a:ext cx="6761441" cy="606219"/>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7326" tIns="45720" rIns="85344"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Intervention 5</a:t>
          </a:r>
          <a:r>
            <a:rPr lang="en-US" sz="1200" b="0" i="0" u="none" kern="1200">
              <a:latin typeface="Figtree" pitchFamily="2" charset="0"/>
            </a:rPr>
            <a:t>: Continue to expand collection of infographics and resource/guides on pathways to treatment and available services/programs for 2024</a:t>
          </a:r>
          <a:endParaRPr lang="en-US" sz="1200" b="0" i="0" kern="1200">
            <a:latin typeface="Figtree" pitchFamily="2" charset="0"/>
          </a:endParaRPr>
        </a:p>
      </dsp:txBody>
      <dsp:txXfrm rot="10800000">
        <a:off x="2006179" y="3081291"/>
        <a:ext cx="6609886" cy="606219"/>
      </dsp:txXfrm>
    </dsp:sp>
    <dsp:sp modelId="{4FB6FC53-061F-4C68-899A-28DA2CCD0D36}">
      <dsp:nvSpPr>
        <dsp:cNvPr id="0" name=""/>
        <dsp:cNvSpPr/>
      </dsp:nvSpPr>
      <dsp:spPr>
        <a:xfrm>
          <a:off x="1342029" y="3081389"/>
          <a:ext cx="606219" cy="606219"/>
        </a:xfrm>
        <a:prstGeom prst="ellipse">
          <a:avLst/>
        </a:prstGeom>
        <a:blipFill rotWithShape="1">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3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D9B43B3-0BB9-45C7-A4F6-684CA7E16094}">
      <dsp:nvSpPr>
        <dsp:cNvPr id="0" name=""/>
        <dsp:cNvSpPr/>
      </dsp:nvSpPr>
      <dsp:spPr>
        <a:xfrm rot="5400000">
          <a:off x="3016409" y="-1215155"/>
          <a:ext cx="520849" cy="308407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u="none" kern="1200">
              <a:latin typeface="Bitter" pitchFamily="2" charset="0"/>
            </a:rPr>
            <a:t>Members &lt; 18 that had 2 or more ED visits and/or residential stays within 180 days of an IIBHT service.</a:t>
          </a:r>
          <a:endParaRPr lang="en-US" sz="1000" kern="1200">
            <a:latin typeface="Bitter" pitchFamily="2" charset="0"/>
          </a:endParaRPr>
        </a:p>
      </dsp:txBody>
      <dsp:txXfrm rot="-5400000">
        <a:off x="1734794" y="91886"/>
        <a:ext cx="3058653" cy="469997"/>
      </dsp:txXfrm>
    </dsp:sp>
    <dsp:sp modelId="{A1FC6A72-5EBD-4FA3-9013-C9CC507C76EC}">
      <dsp:nvSpPr>
        <dsp:cNvPr id="0" name=""/>
        <dsp:cNvSpPr/>
      </dsp:nvSpPr>
      <dsp:spPr>
        <a:xfrm>
          <a:off x="0" y="1353"/>
          <a:ext cx="1734794" cy="6510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a:latin typeface="Bitter" pitchFamily="2" charset="0"/>
            </a:rPr>
            <a:t>IIBHT</a:t>
          </a:r>
        </a:p>
      </dsp:txBody>
      <dsp:txXfrm>
        <a:off x="31782" y="33135"/>
        <a:ext cx="1671230" cy="587497"/>
      </dsp:txXfrm>
    </dsp:sp>
    <dsp:sp modelId="{BEC6454C-899B-4C91-8750-F08C53BF8DAD}">
      <dsp:nvSpPr>
        <dsp:cNvPr id="0" name=""/>
        <dsp:cNvSpPr/>
      </dsp:nvSpPr>
      <dsp:spPr>
        <a:xfrm rot="5400000">
          <a:off x="3016409" y="-531540"/>
          <a:ext cx="520849" cy="308407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u="none" kern="1200">
              <a:latin typeface="Bitter" pitchFamily="2" charset="0"/>
            </a:rPr>
            <a:t>Members &lt; 18 that had 1 or more ED visits and/or residential stays within 180 days of wrap service.</a:t>
          </a:r>
          <a:endParaRPr lang="en-US" sz="1000" kern="1200">
            <a:latin typeface="Bitter" pitchFamily="2" charset="0"/>
          </a:endParaRPr>
        </a:p>
      </dsp:txBody>
      <dsp:txXfrm rot="-5400000">
        <a:off x="1734794" y="775501"/>
        <a:ext cx="3058653" cy="469997"/>
      </dsp:txXfrm>
    </dsp:sp>
    <dsp:sp modelId="{AF9795BE-033E-4943-962E-E294AF458D36}">
      <dsp:nvSpPr>
        <dsp:cNvPr id="0" name=""/>
        <dsp:cNvSpPr/>
      </dsp:nvSpPr>
      <dsp:spPr>
        <a:xfrm>
          <a:off x="0" y="684968"/>
          <a:ext cx="1734794" cy="6510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a:latin typeface="Bitter" pitchFamily="2" charset="0"/>
            </a:rPr>
            <a:t>Wraparound</a:t>
          </a:r>
        </a:p>
      </dsp:txBody>
      <dsp:txXfrm>
        <a:off x="31782" y="716750"/>
        <a:ext cx="1671230" cy="587497"/>
      </dsp:txXfrm>
    </dsp:sp>
    <dsp:sp modelId="{B1D14A05-BD89-428A-8AF2-88526B70451C}">
      <dsp:nvSpPr>
        <dsp:cNvPr id="0" name=""/>
        <dsp:cNvSpPr/>
      </dsp:nvSpPr>
      <dsp:spPr>
        <a:xfrm rot="5400000">
          <a:off x="3016409" y="152073"/>
          <a:ext cx="520849" cy="308407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u="none" kern="1200">
              <a:latin typeface="Bitter" pitchFamily="2" charset="0"/>
            </a:rPr>
            <a:t>Members 18+ that had 1 or more ED visits within 180 days of wrap service.</a:t>
          </a:r>
          <a:endParaRPr lang="en-US" sz="1000" kern="1200">
            <a:latin typeface="Bitter" pitchFamily="2" charset="0"/>
          </a:endParaRPr>
        </a:p>
      </dsp:txBody>
      <dsp:txXfrm rot="-5400000">
        <a:off x="1734794" y="1459114"/>
        <a:ext cx="3058653" cy="469997"/>
      </dsp:txXfrm>
    </dsp:sp>
    <dsp:sp modelId="{2CB4510D-E9B9-46ED-9826-D83252654D14}">
      <dsp:nvSpPr>
        <dsp:cNvPr id="0" name=""/>
        <dsp:cNvSpPr/>
      </dsp:nvSpPr>
      <dsp:spPr>
        <a:xfrm>
          <a:off x="0" y="1368582"/>
          <a:ext cx="1734794" cy="6510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a:latin typeface="Bitter" pitchFamily="2" charset="0"/>
            </a:rPr>
            <a:t>Assertive Community Treatment</a:t>
          </a:r>
        </a:p>
      </dsp:txBody>
      <dsp:txXfrm>
        <a:off x="31782" y="1400364"/>
        <a:ext cx="1671230" cy="587497"/>
      </dsp:txXfrm>
    </dsp:sp>
    <dsp:sp modelId="{B8ADF796-8246-4CD6-8D35-3E57ABEBFABF}">
      <dsp:nvSpPr>
        <dsp:cNvPr id="0" name=""/>
        <dsp:cNvSpPr/>
      </dsp:nvSpPr>
      <dsp:spPr>
        <a:xfrm rot="5400000">
          <a:off x="3016409" y="835688"/>
          <a:ext cx="520849" cy="3084079"/>
        </a:xfrm>
        <a:prstGeom prst="round2Same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8100" tIns="19050" rIns="38100" bIns="19050" numCol="1" spcCol="1270" anchor="ctr" anchorCtr="0">
          <a:noAutofit/>
        </a:bodyPr>
        <a:lstStyle/>
        <a:p>
          <a:pPr marL="57150" lvl="1" indent="-57150" algn="l" defTabSz="444500">
            <a:lnSpc>
              <a:spcPct val="90000"/>
            </a:lnSpc>
            <a:spcBef>
              <a:spcPct val="0"/>
            </a:spcBef>
            <a:spcAft>
              <a:spcPct val="15000"/>
            </a:spcAft>
            <a:buChar char="•"/>
          </a:pPr>
          <a:r>
            <a:rPr lang="en-US" sz="1000" b="0" i="0" u="none" kern="1200">
              <a:latin typeface="Bitter" pitchFamily="2" charset="0"/>
            </a:rPr>
            <a:t>Members &lt; 18 that had 1 or more ED visits within 180 days of wrap service.</a:t>
          </a:r>
          <a:endParaRPr lang="en-US" sz="1000" kern="1200">
            <a:latin typeface="Bitter" pitchFamily="2" charset="0"/>
          </a:endParaRPr>
        </a:p>
      </dsp:txBody>
      <dsp:txXfrm rot="-5400000">
        <a:off x="1734794" y="2142729"/>
        <a:ext cx="3058653" cy="469997"/>
      </dsp:txXfrm>
    </dsp:sp>
    <dsp:sp modelId="{CA61AF30-96B1-4B88-9F35-56E2D33D46FF}">
      <dsp:nvSpPr>
        <dsp:cNvPr id="0" name=""/>
        <dsp:cNvSpPr/>
      </dsp:nvSpPr>
      <dsp:spPr>
        <a:xfrm>
          <a:off x="0" y="2052196"/>
          <a:ext cx="1734794" cy="65106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24765" rIns="49530" bIns="24765" numCol="1" spcCol="1270" anchor="ctr" anchorCtr="0">
          <a:noAutofit/>
        </a:bodyPr>
        <a:lstStyle/>
        <a:p>
          <a:pPr marL="0" lvl="0" indent="0" algn="ctr" defTabSz="577850">
            <a:lnSpc>
              <a:spcPct val="90000"/>
            </a:lnSpc>
            <a:spcBef>
              <a:spcPct val="0"/>
            </a:spcBef>
            <a:spcAft>
              <a:spcPct val="35000"/>
            </a:spcAft>
            <a:buNone/>
          </a:pPr>
          <a:r>
            <a:rPr lang="en-US" sz="1300" b="1" kern="1200">
              <a:latin typeface="Bitter" pitchFamily="2" charset="0"/>
            </a:rPr>
            <a:t>Supported Employment</a:t>
          </a:r>
        </a:p>
      </dsp:txBody>
      <dsp:txXfrm>
        <a:off x="31782" y="2083978"/>
        <a:ext cx="1671230" cy="587497"/>
      </dsp:txXfrm>
    </dsp:sp>
  </dsp:spTree>
</dsp:drawing>
</file>

<file path=ppt/diagrams/drawing3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A4F07-F50B-4C48-AA33-ED5A8E8F7BEA}">
      <dsp:nvSpPr>
        <dsp:cNvPr id="0" name=""/>
        <dsp:cNvSpPr/>
      </dsp:nvSpPr>
      <dsp:spPr>
        <a:xfrm>
          <a:off x="0" y="0"/>
          <a:ext cx="3828887" cy="2757055"/>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Figtree" pitchFamily="2" charset="0"/>
            </a:rPr>
            <a:t>Monitor the number of members utilizing SUD residential and withdrawal management services with a goal to increase their utilization by 10% compared to 2023. </a:t>
          </a:r>
          <a:r>
            <a:rPr lang="en-US" sz="1200" b="0" i="0" kern="1200">
              <a:latin typeface="Figtree" pitchFamily="2" charset="0"/>
            </a:rPr>
            <a:t>​</a:t>
          </a:r>
          <a:endParaRPr lang="en-US" sz="1200" kern="1200">
            <a:latin typeface="Figtree" pitchFamily="2" charset="0"/>
          </a:endParaRPr>
        </a:p>
      </dsp:txBody>
      <dsp:txXfrm>
        <a:off x="0" y="1102822"/>
        <a:ext cx="3828887" cy="1102822"/>
      </dsp:txXfrm>
    </dsp:sp>
    <dsp:sp modelId="{5AD4F01E-7ED1-4A96-8A51-2C0C7B97BEE8}">
      <dsp:nvSpPr>
        <dsp:cNvPr id="0" name=""/>
        <dsp:cNvSpPr/>
      </dsp:nvSpPr>
      <dsp:spPr>
        <a:xfrm>
          <a:off x="1458737" y="165423"/>
          <a:ext cx="918099" cy="91809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B9CB534-721F-479B-B6F4-A256A7028049}">
      <dsp:nvSpPr>
        <dsp:cNvPr id="0" name=""/>
        <dsp:cNvSpPr/>
      </dsp:nvSpPr>
      <dsp:spPr>
        <a:xfrm>
          <a:off x="3947097" y="0"/>
          <a:ext cx="3828887" cy="2757055"/>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Figtree" pitchFamily="2" charset="0"/>
            </a:rPr>
            <a:t>Record the number of SUD affected members serviced by the Recovery Lodge and increase participation by at least 10% compared to 2023. </a:t>
          </a:r>
          <a:endParaRPr lang="en-US" sz="1200" b="0" i="0" kern="1200">
            <a:latin typeface="Figtree" pitchFamily="2" charset="0"/>
          </a:endParaRPr>
        </a:p>
      </dsp:txBody>
      <dsp:txXfrm>
        <a:off x="3947097" y="1102822"/>
        <a:ext cx="3828887" cy="1102822"/>
      </dsp:txXfrm>
    </dsp:sp>
    <dsp:sp modelId="{83178958-DB07-4229-8A76-B0C14E1D7176}">
      <dsp:nvSpPr>
        <dsp:cNvPr id="0" name=""/>
        <dsp:cNvSpPr/>
      </dsp:nvSpPr>
      <dsp:spPr>
        <a:xfrm>
          <a:off x="5402491" y="165423"/>
          <a:ext cx="918099" cy="91809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7F5616-618C-47F8-9CCD-F2F8E1CBBE08}">
      <dsp:nvSpPr>
        <dsp:cNvPr id="0" name=""/>
        <dsp:cNvSpPr/>
      </dsp:nvSpPr>
      <dsp:spPr>
        <a:xfrm>
          <a:off x="311173" y="2205644"/>
          <a:ext cx="7156981" cy="413558"/>
        </a:xfrm>
        <a:prstGeom prst="leftRight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280675B-F6EF-42CA-B000-32E3F6ECEA77}">
      <dsp:nvSpPr>
        <dsp:cNvPr id="0" name=""/>
        <dsp:cNvSpPr/>
      </dsp:nvSpPr>
      <dsp:spPr>
        <a:xfrm>
          <a:off x="619409" y="0"/>
          <a:ext cx="7019974" cy="3498354"/>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1EC1F3E-2BD6-4B20-BD75-0CA30EDE7089}">
      <dsp:nvSpPr>
        <dsp:cNvPr id="0" name=""/>
        <dsp:cNvSpPr/>
      </dsp:nvSpPr>
      <dsp:spPr>
        <a:xfrm>
          <a:off x="3812" y="1049506"/>
          <a:ext cx="2506819" cy="139934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Housing</a:t>
          </a:r>
          <a:r>
            <a:rPr lang="en-US" sz="1200" b="1" i="0" kern="1200">
              <a:latin typeface="Figtree" pitchFamily="2" charset="0"/>
            </a:rPr>
            <a:t>​</a:t>
          </a:r>
          <a:endParaRPr lang="en-US" sz="1200" b="1" kern="1200">
            <a:latin typeface="Figtree" pitchFamily="2" charset="0"/>
          </a:endParaRP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latin typeface="Figtree" pitchFamily="2" charset="0"/>
            </a:rPr>
            <a:t>Improve involvement in community housing initiatives to improve housing accessibility, affordability, and availability for members with Behavioral Health concerns</a:t>
          </a:r>
          <a:r>
            <a:rPr lang="en-US" sz="1200" b="0" i="0" kern="1200">
              <a:latin typeface="Figtree" pitchFamily="2" charset="0"/>
            </a:rPr>
            <a:t>​.</a:t>
          </a:r>
        </a:p>
      </dsp:txBody>
      <dsp:txXfrm>
        <a:off x="72122" y="1117816"/>
        <a:ext cx="2370199" cy="1262721"/>
      </dsp:txXfrm>
    </dsp:sp>
    <dsp:sp modelId="{0D6789A9-821B-4691-A0E1-56C8147614ED}">
      <dsp:nvSpPr>
        <dsp:cNvPr id="0" name=""/>
        <dsp:cNvSpPr/>
      </dsp:nvSpPr>
      <dsp:spPr>
        <a:xfrm>
          <a:off x="2875987" y="1049506"/>
          <a:ext cx="2506819" cy="139934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Behavioral Health Treatment</a:t>
          </a:r>
          <a:r>
            <a:rPr lang="en-US" sz="1200" b="1" i="0" kern="1200">
              <a:latin typeface="Figtree" pitchFamily="2" charset="0"/>
            </a:rPr>
            <a:t>​</a:t>
          </a: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latin typeface="Figtree" pitchFamily="2" charset="0"/>
            </a:rPr>
            <a:t>Enhance the Behavioral Health service array across the continuum of care and increase community capacity to provide treatment at higher levels of care.</a:t>
          </a:r>
          <a:r>
            <a:rPr lang="en-US" sz="1200" b="0" i="0" kern="1200">
              <a:latin typeface="Figtree" pitchFamily="2" charset="0"/>
            </a:rPr>
            <a:t>​</a:t>
          </a:r>
        </a:p>
      </dsp:txBody>
      <dsp:txXfrm>
        <a:off x="2944297" y="1117816"/>
        <a:ext cx="2370199" cy="1262721"/>
      </dsp:txXfrm>
    </dsp:sp>
    <dsp:sp modelId="{0A680A44-6FB6-4063-9712-46D875766FE8}">
      <dsp:nvSpPr>
        <dsp:cNvPr id="0" name=""/>
        <dsp:cNvSpPr/>
      </dsp:nvSpPr>
      <dsp:spPr>
        <a:xfrm>
          <a:off x="5748161" y="882669"/>
          <a:ext cx="2506819" cy="1733014"/>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Workforce Development</a:t>
          </a:r>
          <a:r>
            <a:rPr lang="en-US" sz="1200" b="1" i="0" kern="1200">
              <a:latin typeface="Figtree" pitchFamily="2" charset="0"/>
            </a:rPr>
            <a:t>​</a:t>
          </a: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latin typeface="Figtree" pitchFamily="2" charset="0"/>
            </a:rPr>
            <a:t>Increase service availability through behavioral health workforce development by engaging community stakeholders to create, promote, and support educational &amp; training initiatives.</a:t>
          </a:r>
          <a:endParaRPr lang="en-US" sz="1200" b="0" i="0" kern="1200">
            <a:latin typeface="Figtree" pitchFamily="2" charset="0"/>
          </a:endParaRPr>
        </a:p>
      </dsp:txBody>
      <dsp:txXfrm>
        <a:off x="5832760" y="967268"/>
        <a:ext cx="2337621" cy="1563816"/>
      </dsp:txXfrm>
    </dsp:sp>
  </dsp:spTree>
</dsp:drawing>
</file>

<file path=ppt/diagrams/drawing4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8A263-D8F0-4889-ACDF-D26C22405E53}">
      <dsp:nvSpPr>
        <dsp:cNvPr id="0" name=""/>
        <dsp:cNvSpPr/>
      </dsp:nvSpPr>
      <dsp:spPr>
        <a:xfrm>
          <a:off x="2617" y="616239"/>
          <a:ext cx="2076489" cy="124589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US" sz="1300" b="0" i="0" u="none" kern="1200">
              <a:latin typeface="Figtree" pitchFamily="2" charset="0"/>
            </a:rPr>
            <a:t>Monitor use of ED Diversion metrics in provider contracts each quarter in 2024.</a:t>
          </a:r>
          <a:r>
            <a:rPr lang="en-US" sz="1300" b="0" i="0" kern="1200">
              <a:latin typeface="Figtree" pitchFamily="2" charset="0"/>
            </a:rPr>
            <a:t>​</a:t>
          </a:r>
          <a:endParaRPr lang="en-US" sz="1300" kern="1200">
            <a:latin typeface="Figtree" pitchFamily="2" charset="0"/>
          </a:endParaRPr>
        </a:p>
      </dsp:txBody>
      <dsp:txXfrm>
        <a:off x="2617" y="616239"/>
        <a:ext cx="2076489" cy="1245893"/>
      </dsp:txXfrm>
    </dsp:sp>
    <dsp:sp modelId="{137CD11A-6EDF-4C37-ADBB-E8C99D7A50B9}">
      <dsp:nvSpPr>
        <dsp:cNvPr id="0" name=""/>
        <dsp:cNvSpPr/>
      </dsp:nvSpPr>
      <dsp:spPr>
        <a:xfrm>
          <a:off x="2286755" y="616239"/>
          <a:ext cx="2076489" cy="124589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US" sz="1300" b="0" i="0" u="none" kern="1200">
              <a:latin typeface="Figtree" pitchFamily="2" charset="0"/>
            </a:rPr>
            <a:t>Track the quality-of-care performance in all contracted practices with ED-related quality metrics, for a 10% improvement.</a:t>
          </a:r>
          <a:r>
            <a:rPr lang="en-US" sz="1300" b="0" i="0" kern="1200">
              <a:latin typeface="Figtree" pitchFamily="2" charset="0"/>
            </a:rPr>
            <a:t>​</a:t>
          </a:r>
        </a:p>
      </dsp:txBody>
      <dsp:txXfrm>
        <a:off x="2286755" y="616239"/>
        <a:ext cx="2076489" cy="1245893"/>
      </dsp:txXfrm>
    </dsp:sp>
    <dsp:sp modelId="{E1A14D1C-4D8B-490E-8CB3-0FCD155BBACB}">
      <dsp:nvSpPr>
        <dsp:cNvPr id="0" name=""/>
        <dsp:cNvSpPr/>
      </dsp:nvSpPr>
      <dsp:spPr>
        <a:xfrm>
          <a:off x="4570893" y="616239"/>
          <a:ext cx="2076489" cy="124589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US" sz="1300" b="0" i="0" u="none" kern="1200">
              <a:latin typeface="Figtree" pitchFamily="2" charset="0"/>
            </a:rPr>
            <a:t>Offer behavioral health providers utilization of UHA’s analytics software, aiming to improve treatment outcomes, in 2024.</a:t>
          </a:r>
          <a:r>
            <a:rPr lang="en-US" sz="1300" b="0" i="0" kern="1200">
              <a:latin typeface="Figtree" pitchFamily="2" charset="0"/>
            </a:rPr>
            <a:t>​</a:t>
          </a:r>
        </a:p>
      </dsp:txBody>
      <dsp:txXfrm>
        <a:off x="4570893" y="616239"/>
        <a:ext cx="2076489" cy="1245893"/>
      </dsp:txXfrm>
    </dsp:sp>
    <dsp:sp modelId="{55AE7ED6-72D3-4993-870C-84BEB196074F}">
      <dsp:nvSpPr>
        <dsp:cNvPr id="0" name=""/>
        <dsp:cNvSpPr/>
      </dsp:nvSpPr>
      <dsp:spPr>
        <a:xfrm>
          <a:off x="6855031" y="616239"/>
          <a:ext cx="2076489" cy="124589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Font typeface="Arial" panose="020B0604020202020204" pitchFamily="34" charset="0"/>
            <a:buNone/>
          </a:pPr>
          <a:r>
            <a:rPr lang="en-US" sz="1300" b="0" i="0" u="none" kern="1200">
              <a:latin typeface="Figtree" pitchFamily="2" charset="0"/>
            </a:rPr>
            <a:t>Implement an incentive program that providers reporting REAL+D and SDOH data, increasing reporting by 20% in 2024.</a:t>
          </a:r>
          <a:endParaRPr lang="en-US" sz="1300" b="0" i="0" kern="1200">
            <a:latin typeface="Figtree" pitchFamily="2" charset="0"/>
          </a:endParaRPr>
        </a:p>
      </dsp:txBody>
      <dsp:txXfrm>
        <a:off x="6855031" y="616239"/>
        <a:ext cx="2076489" cy="1245893"/>
      </dsp:txXfrm>
    </dsp:sp>
  </dsp:spTree>
</dsp:drawing>
</file>

<file path=ppt/diagrams/drawing4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3D5C416-7D5C-442F-9FA0-FE0D4735612C}">
      <dsp:nvSpPr>
        <dsp:cNvPr id="0" name=""/>
        <dsp:cNvSpPr/>
      </dsp:nvSpPr>
      <dsp:spPr>
        <a:xfrm>
          <a:off x="0" y="544419"/>
          <a:ext cx="7095065" cy="738828"/>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l" defTabSz="622300" rtl="0">
            <a:lnSpc>
              <a:spcPct val="90000"/>
            </a:lnSpc>
            <a:spcBef>
              <a:spcPct val="0"/>
            </a:spcBef>
            <a:spcAft>
              <a:spcPct val="35000"/>
            </a:spcAft>
            <a:buNone/>
          </a:pPr>
          <a:r>
            <a:rPr lang="en-US" sz="1400" b="1" i="0" kern="1200">
              <a:latin typeface="Figtree"/>
            </a:rPr>
            <a:t>Received legal consultation to begin drafting a blanket Release of Information in accordance with updated 42. CFR P2.</a:t>
          </a:r>
          <a:endParaRPr lang="en-US" sz="1400" b="1" kern="1200">
            <a:latin typeface="Figtree"/>
          </a:endParaRPr>
        </a:p>
      </dsp:txBody>
      <dsp:txXfrm>
        <a:off x="36067" y="580486"/>
        <a:ext cx="7022931" cy="666694"/>
      </dsp:txXfrm>
    </dsp:sp>
    <dsp:sp modelId="{715F6B16-41F9-48A9-9556-9B37F3A7196A}">
      <dsp:nvSpPr>
        <dsp:cNvPr id="0" name=""/>
        <dsp:cNvSpPr/>
      </dsp:nvSpPr>
      <dsp:spPr>
        <a:xfrm>
          <a:off x="0" y="1283247"/>
          <a:ext cx="7095065"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5268" tIns="15240" rIns="85344" bIns="15240" numCol="1" spcCol="1270" anchor="t" anchorCtr="0">
          <a:noAutofit/>
        </a:bodyPr>
        <a:lstStyle/>
        <a:p>
          <a:pPr marL="114300" lvl="1" indent="-114300" algn="l" defTabSz="533400" rtl="0">
            <a:lnSpc>
              <a:spcPct val="90000"/>
            </a:lnSpc>
            <a:spcBef>
              <a:spcPct val="0"/>
            </a:spcBef>
            <a:spcAft>
              <a:spcPct val="20000"/>
            </a:spcAft>
            <a:buChar char="•"/>
          </a:pPr>
          <a:r>
            <a:rPr lang="en-US" sz="1200" b="0" kern="1200">
              <a:latin typeface="Figtree"/>
            </a:rPr>
            <a:t>In 2025, we plan to integrate behavioral health providers as new users into our health plan provider portal (UHBI). These </a:t>
          </a:r>
          <a:r>
            <a:rPr lang="en-US" sz="1200" b="0" i="0" kern="1200">
              <a:latin typeface="Figtree"/>
            </a:rPr>
            <a:t>new users will include mental health and substance use disorder treatment providers. Integrating these providers will support health plan quality measure performance improvement by facilitating behavioral health provider engagement in quality improvement activities, such as measure gap closure.</a:t>
          </a:r>
          <a:endParaRPr lang="en-US" sz="1200" b="0" kern="1200">
            <a:latin typeface="Figtree"/>
          </a:endParaRPr>
        </a:p>
      </dsp:txBody>
      <dsp:txXfrm>
        <a:off x="0" y="1283247"/>
        <a:ext cx="7095065" cy="1076400"/>
      </dsp:txXfrm>
    </dsp:sp>
  </dsp:spTree>
</dsp:drawing>
</file>

<file path=ppt/diagrams/drawing4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DD360-CED7-4C90-9150-9BB004AEB1EB}">
      <dsp:nvSpPr>
        <dsp:cNvPr id="0" name=""/>
        <dsp:cNvSpPr/>
      </dsp:nvSpPr>
      <dsp:spPr>
        <a:xfrm>
          <a:off x="0" y="603453"/>
          <a:ext cx="5222802" cy="12600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05347" tIns="833120" rIns="405347" bIns="85344"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b="0" i="0" kern="1200">
              <a:solidFill>
                <a:schemeClr val="bg2"/>
              </a:solidFill>
              <a:latin typeface="Figtree" pitchFamily="2" charset="0"/>
            </a:rPr>
            <a:t>Despite these challenges, the program has still increased the total number of youth served each calendar year since 2019.</a:t>
          </a:r>
        </a:p>
      </dsp:txBody>
      <dsp:txXfrm>
        <a:off x="0" y="603453"/>
        <a:ext cx="5222802" cy="1260000"/>
      </dsp:txXfrm>
    </dsp:sp>
    <dsp:sp modelId="{061D1A53-6FA7-48B6-8454-65211FFE5E44}">
      <dsp:nvSpPr>
        <dsp:cNvPr id="0" name=""/>
        <dsp:cNvSpPr/>
      </dsp:nvSpPr>
      <dsp:spPr>
        <a:xfrm>
          <a:off x="261140" y="13053"/>
          <a:ext cx="3655961" cy="1180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8187" tIns="0" rIns="138187" bIns="0" numCol="1" spcCol="1270" anchor="ctr" anchorCtr="0">
          <a:noAutofit/>
        </a:bodyPr>
        <a:lstStyle/>
        <a:p>
          <a:pPr marL="0" lvl="0" indent="0" algn="ctr" defTabSz="711200">
            <a:lnSpc>
              <a:spcPct val="90000"/>
            </a:lnSpc>
            <a:spcBef>
              <a:spcPct val="0"/>
            </a:spcBef>
            <a:spcAft>
              <a:spcPct val="35000"/>
            </a:spcAft>
            <a:buFont typeface="Arial" panose="020B0604020202020204" pitchFamily="34" charset="0"/>
            <a:buNone/>
          </a:pPr>
          <a:r>
            <a:rPr lang="en-US" sz="1600" b="1" i="0" kern="1200" dirty="0">
              <a:latin typeface="Figtree" pitchFamily="2" charset="0"/>
            </a:rPr>
            <a:t>Adapt’s IIBHT Program Faced Provider Recruitment and Retention Challenges in 2024</a:t>
          </a:r>
        </a:p>
      </dsp:txBody>
      <dsp:txXfrm>
        <a:off x="318782" y="70695"/>
        <a:ext cx="3540677" cy="1065516"/>
      </dsp:txXfrm>
    </dsp:sp>
  </dsp:spTree>
</dsp:drawing>
</file>

<file path=ppt/diagrams/drawing4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7F7A14D-91BA-4272-8828-F0CC950EBB90}">
      <dsp:nvSpPr>
        <dsp:cNvPr id="0" name=""/>
        <dsp:cNvSpPr/>
      </dsp:nvSpPr>
      <dsp:spPr>
        <a:xfrm>
          <a:off x="42" y="11262"/>
          <a:ext cx="4070893" cy="403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12 New Infographics Created </a:t>
          </a:r>
          <a:r>
            <a:rPr lang="en-US" sz="1200" b="0" i="0" kern="1200">
              <a:latin typeface="Figtree" pitchFamily="2" charset="0"/>
            </a:rPr>
            <a:t>​</a:t>
          </a:r>
        </a:p>
      </dsp:txBody>
      <dsp:txXfrm>
        <a:off x="42" y="11262"/>
        <a:ext cx="4070893" cy="403200"/>
      </dsp:txXfrm>
    </dsp:sp>
    <dsp:sp modelId="{DBA171CA-808A-448A-A218-A91DFD8BE905}">
      <dsp:nvSpPr>
        <dsp:cNvPr id="0" name=""/>
        <dsp:cNvSpPr/>
      </dsp:nvSpPr>
      <dsp:spPr>
        <a:xfrm>
          <a:off x="42" y="414462"/>
          <a:ext cx="4070893" cy="292067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latin typeface="Figtree" pitchFamily="2" charset="0"/>
            </a:rPr>
            <a:t>Child Growth Milestones (English &amp; Spanish)</a:t>
          </a:r>
          <a:r>
            <a:rPr lang="en-US" sz="1200" b="0" i="0" kern="1200">
              <a:latin typeface="Figtree" pitchFamily="2" charset="0"/>
            </a:rPr>
            <a:t>​</a:t>
          </a: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latin typeface="Figtree" pitchFamily="2" charset="0"/>
            </a:rPr>
            <a:t>Well-Child Visits (English &amp; Spanish)</a:t>
          </a:r>
          <a:r>
            <a:rPr lang="en-US" sz="1200" b="0" i="0" kern="1200">
              <a:latin typeface="Figtree" pitchFamily="2" charset="0"/>
            </a:rPr>
            <a:t>​</a:t>
          </a: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latin typeface="Figtree" pitchFamily="2" charset="0"/>
            </a:rPr>
            <a:t>Social-Emotional Services Bike Route</a:t>
          </a:r>
          <a:r>
            <a:rPr lang="en-US" sz="1200" b="0" i="0" kern="1200">
              <a:latin typeface="Figtree" pitchFamily="2" charset="0"/>
            </a:rPr>
            <a:t>​</a:t>
          </a:r>
        </a:p>
        <a:p>
          <a:pPr marL="114300" lvl="1" indent="-114300" algn="l" defTabSz="533400">
            <a:lnSpc>
              <a:spcPct val="90000"/>
            </a:lnSpc>
            <a:spcBef>
              <a:spcPct val="0"/>
            </a:spcBef>
            <a:spcAft>
              <a:spcPct val="15000"/>
            </a:spcAft>
            <a:buFont typeface="Arial" panose="020B0604020202020204" pitchFamily="34" charset="0"/>
            <a:buChar char="•"/>
          </a:pPr>
          <a:r>
            <a:rPr lang="en-US" sz="1200" b="0" i="0" u="none" kern="1200">
              <a:latin typeface="Figtree" pitchFamily="2" charset="0"/>
            </a:rPr>
            <a:t>Social Emotional Services For Children 0-5 (Overview &amp; Umpqua Health Network Offerings)</a:t>
          </a:r>
          <a:r>
            <a:rPr lang="en-US" sz="1200" b="0" i="0" kern="1200">
              <a:latin typeface="Figtree" pitchFamily="2" charset="0"/>
            </a:rPr>
            <a:t>​</a:t>
          </a:r>
        </a:p>
        <a:p>
          <a:pPr marL="114300" lvl="1" indent="-114300" algn="l" defTabSz="533400" rtl="0">
            <a:lnSpc>
              <a:spcPct val="90000"/>
            </a:lnSpc>
            <a:spcBef>
              <a:spcPct val="0"/>
            </a:spcBef>
            <a:spcAft>
              <a:spcPct val="15000"/>
            </a:spcAft>
            <a:buChar char="•"/>
          </a:pPr>
          <a:r>
            <a:rPr lang="en-US" sz="1200" b="0" i="0" u="none" kern="1200">
              <a:latin typeface="Figtree" pitchFamily="2" charset="0"/>
            </a:rPr>
            <a:t>Eating Disorder Discussion TIP Sheets (Providers &amp; Physicians)</a:t>
          </a:r>
        </a:p>
        <a:p>
          <a:pPr marL="114300" lvl="1" indent="-114300" algn="l" defTabSz="533400" rtl="0">
            <a:lnSpc>
              <a:spcPct val="90000"/>
            </a:lnSpc>
            <a:spcBef>
              <a:spcPct val="0"/>
            </a:spcBef>
            <a:spcAft>
              <a:spcPct val="15000"/>
            </a:spcAft>
            <a:buChar char="•"/>
          </a:pPr>
          <a:r>
            <a:rPr lang="en-US" sz="1200" b="0" i="0" u="none" kern="1200">
              <a:latin typeface="Figtree" pitchFamily="2" charset="0"/>
            </a:rPr>
            <a:t>Disordered Eating Consultation Services</a:t>
          </a:r>
        </a:p>
        <a:p>
          <a:pPr marL="114300" lvl="1" indent="-114300" algn="l" defTabSz="533400" rtl="0">
            <a:lnSpc>
              <a:spcPct val="90000"/>
            </a:lnSpc>
            <a:spcBef>
              <a:spcPct val="0"/>
            </a:spcBef>
            <a:spcAft>
              <a:spcPct val="15000"/>
            </a:spcAft>
            <a:buChar char="•"/>
          </a:pPr>
          <a:r>
            <a:rPr lang="en-US" sz="1200" b="0" i="0" u="none" kern="1200">
              <a:latin typeface="Figtree" pitchFamily="2" charset="0"/>
            </a:rPr>
            <a:t>Douglas System of Care Barrier Resolution Process</a:t>
          </a:r>
        </a:p>
        <a:p>
          <a:pPr marL="114300" lvl="1" indent="-114300" algn="l" defTabSz="533400" rtl="0">
            <a:lnSpc>
              <a:spcPct val="90000"/>
            </a:lnSpc>
            <a:spcBef>
              <a:spcPct val="0"/>
            </a:spcBef>
            <a:spcAft>
              <a:spcPct val="15000"/>
            </a:spcAft>
            <a:buChar char="•"/>
          </a:pPr>
          <a:r>
            <a:rPr lang="en-US" sz="1200" b="0" i="0" u="none" kern="1200">
              <a:latin typeface="Figtree" pitchFamily="2" charset="0"/>
            </a:rPr>
            <a:t>Umpqua Health 2024 Information Flyer</a:t>
          </a:r>
        </a:p>
        <a:p>
          <a:pPr marL="114300" lvl="1" indent="-114300" algn="l" defTabSz="533400" rtl="0">
            <a:lnSpc>
              <a:spcPct val="90000"/>
            </a:lnSpc>
            <a:spcBef>
              <a:spcPct val="0"/>
            </a:spcBef>
            <a:spcAft>
              <a:spcPct val="15000"/>
            </a:spcAft>
            <a:buChar char="•"/>
          </a:pPr>
          <a:r>
            <a:rPr lang="en-US" sz="1200" b="0" i="0" u="none" kern="1200">
              <a:latin typeface="Figtree" pitchFamily="2" charset="0"/>
            </a:rPr>
            <a:t>EPSDT for Members Flyer</a:t>
          </a:r>
        </a:p>
        <a:p>
          <a:pPr marL="114300" lvl="1" indent="-114300" algn="l" defTabSz="533400" rtl="0">
            <a:lnSpc>
              <a:spcPct val="90000"/>
            </a:lnSpc>
            <a:spcBef>
              <a:spcPct val="0"/>
            </a:spcBef>
            <a:spcAft>
              <a:spcPct val="15000"/>
            </a:spcAft>
            <a:buChar char="•"/>
          </a:pPr>
          <a:r>
            <a:rPr lang="en-US" sz="1200" b="0" i="0" u="none" kern="1200">
              <a:latin typeface="Figtree" pitchFamily="2" charset="0"/>
            </a:rPr>
            <a:t>Helpful Information for You and Your Baby</a:t>
          </a:r>
        </a:p>
        <a:p>
          <a:pPr marL="114300" lvl="1" indent="-114300" algn="l" defTabSz="533400" rtl="0">
            <a:lnSpc>
              <a:spcPct val="90000"/>
            </a:lnSpc>
            <a:spcBef>
              <a:spcPct val="0"/>
            </a:spcBef>
            <a:spcAft>
              <a:spcPct val="15000"/>
            </a:spcAft>
            <a:buChar char="•"/>
          </a:pPr>
          <a:r>
            <a:rPr lang="en-US" sz="1200" b="0" i="0" u="none" kern="1200">
              <a:latin typeface="Figtree" pitchFamily="2" charset="0"/>
              <a:ea typeface="Calibri"/>
              <a:cs typeface="Calibri"/>
            </a:rPr>
            <a:t>Young Children Workforce Development Scholarship Program Flyers (Primary Care, Integrated Behavioral Health and Specialty Behavioral Health)</a:t>
          </a:r>
        </a:p>
      </dsp:txBody>
      <dsp:txXfrm>
        <a:off x="42" y="414462"/>
        <a:ext cx="4070893" cy="2920679"/>
      </dsp:txXfrm>
    </dsp:sp>
    <dsp:sp modelId="{C953E275-1169-46CD-87FF-59BF133A1599}">
      <dsp:nvSpPr>
        <dsp:cNvPr id="0" name=""/>
        <dsp:cNvSpPr/>
      </dsp:nvSpPr>
      <dsp:spPr>
        <a:xfrm>
          <a:off x="4640861" y="11262"/>
          <a:ext cx="4070893" cy="403200"/>
        </a:xfrm>
        <a:prstGeom prst="rect">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85344" tIns="48768" rIns="85344" bIns="48768"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4 New Resource Guides Created</a:t>
          </a:r>
          <a:r>
            <a:rPr lang="en-US" sz="1200" b="0" i="0" kern="1200">
              <a:latin typeface="Figtree" pitchFamily="2" charset="0"/>
            </a:rPr>
            <a:t>​</a:t>
          </a:r>
        </a:p>
      </dsp:txBody>
      <dsp:txXfrm>
        <a:off x="4640861" y="11262"/>
        <a:ext cx="4070893" cy="403200"/>
      </dsp:txXfrm>
    </dsp:sp>
    <dsp:sp modelId="{2915216F-6F66-47D1-A9C0-EFA70CCF4A3E}">
      <dsp:nvSpPr>
        <dsp:cNvPr id="0" name=""/>
        <dsp:cNvSpPr/>
      </dsp:nvSpPr>
      <dsp:spPr>
        <a:xfrm>
          <a:off x="4640861" y="414462"/>
          <a:ext cx="4070893" cy="2920679"/>
        </a:xfrm>
        <a:prstGeom prst="rect">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4008" tIns="64008" rIns="85344" bIns="96012" numCol="1" spcCol="1270" anchor="t" anchorCtr="0">
          <a:noAutofit/>
        </a:bodyPr>
        <a:lstStyle/>
        <a:p>
          <a:pPr marL="114300" lvl="1" indent="-114300" algn="l" defTabSz="533400" rtl="0">
            <a:lnSpc>
              <a:spcPct val="90000"/>
            </a:lnSpc>
            <a:spcBef>
              <a:spcPct val="0"/>
            </a:spcBef>
            <a:spcAft>
              <a:spcPct val="15000"/>
            </a:spcAft>
            <a:buFont typeface="Arial" panose="020B0604020202020204" pitchFamily="34" charset="0"/>
            <a:buChar char="•"/>
          </a:pPr>
          <a:r>
            <a:rPr lang="en-US" sz="1200" b="0" i="0" u="none" kern="1200">
              <a:latin typeface="Figtree" pitchFamily="2" charset="0"/>
            </a:rPr>
            <a:t>Clinical Practice Guidelines Submission Form &amp; Review Process</a:t>
          </a:r>
        </a:p>
        <a:p>
          <a:pPr marL="114300" lvl="1" indent="-114300" algn="l" defTabSz="533400" rtl="0">
            <a:lnSpc>
              <a:spcPct val="90000"/>
            </a:lnSpc>
            <a:spcBef>
              <a:spcPct val="0"/>
            </a:spcBef>
            <a:spcAft>
              <a:spcPct val="15000"/>
            </a:spcAft>
            <a:buChar char="•"/>
          </a:pPr>
          <a:r>
            <a:rPr lang="en-US" sz="1200" b="0" i="0" u="none" kern="1200">
              <a:latin typeface="Figtree" pitchFamily="2" charset="0"/>
            </a:rPr>
            <a:t>Young Children Workforce Development Scholarship Program Dashboards (Primary Care, Integrated Behavioral Health and Specialty Behavioral Health)</a:t>
          </a:r>
        </a:p>
        <a:p>
          <a:pPr marL="114300" lvl="1" indent="-114300" algn="l" defTabSz="533400" rtl="0">
            <a:lnSpc>
              <a:spcPct val="90000"/>
            </a:lnSpc>
            <a:spcBef>
              <a:spcPct val="0"/>
            </a:spcBef>
            <a:spcAft>
              <a:spcPct val="15000"/>
            </a:spcAft>
            <a:buChar char="•"/>
          </a:pPr>
          <a:r>
            <a:rPr lang="en-US" sz="1200" b="0" i="0" u="none" kern="1200">
              <a:latin typeface="Figtree" pitchFamily="2" charset="0"/>
            </a:rPr>
            <a:t>Umpqua Health Social Emotional Asset Maps</a:t>
          </a:r>
          <a:r>
            <a:rPr lang="en-US" sz="1200" b="0" i="0" kern="1200">
              <a:latin typeface="Figtree" pitchFamily="2" charset="0"/>
            </a:rPr>
            <a:t>​</a:t>
          </a:r>
          <a:endParaRPr lang="en-US" sz="1200" b="0" i="0" u="none" kern="1200">
            <a:latin typeface="Figtree" pitchFamily="2" charset="0"/>
          </a:endParaRPr>
        </a:p>
        <a:p>
          <a:pPr marL="228600" lvl="2" indent="-114300" algn="l" defTabSz="533400" rtl="0">
            <a:lnSpc>
              <a:spcPct val="90000"/>
            </a:lnSpc>
            <a:spcBef>
              <a:spcPct val="0"/>
            </a:spcBef>
            <a:spcAft>
              <a:spcPct val="15000"/>
            </a:spcAft>
            <a:buChar char="•"/>
          </a:pPr>
          <a:r>
            <a:rPr lang="en-US" sz="1200" b="0" i="0" u="none" kern="1200">
              <a:latin typeface="Figtree" pitchFamily="2" charset="0"/>
            </a:rPr>
            <a:t>Specialty Behavioral Health</a:t>
          </a:r>
          <a:r>
            <a:rPr lang="en-US" sz="1200" b="0" i="0" kern="1200">
              <a:latin typeface="Figtree" pitchFamily="2" charset="0"/>
            </a:rPr>
            <a:t>​</a:t>
          </a:r>
          <a:endParaRPr lang="en-US" sz="1200" b="0" i="0" u="none" kern="1200">
            <a:latin typeface="Figtree" pitchFamily="2" charset="0"/>
          </a:endParaRPr>
        </a:p>
        <a:p>
          <a:pPr marL="228600" lvl="2" indent="-114300" algn="l" defTabSz="533400" rtl="0">
            <a:lnSpc>
              <a:spcPct val="90000"/>
            </a:lnSpc>
            <a:spcBef>
              <a:spcPct val="0"/>
            </a:spcBef>
            <a:spcAft>
              <a:spcPct val="15000"/>
            </a:spcAft>
            <a:buChar char="•"/>
          </a:pPr>
          <a:r>
            <a:rPr lang="en-US" sz="1200" b="0" i="0" u="none" kern="1200">
              <a:latin typeface="Figtree" pitchFamily="2" charset="0"/>
            </a:rPr>
            <a:t>Integrated Behavioral Health</a:t>
          </a:r>
          <a:r>
            <a:rPr lang="en-US" sz="1200" b="0" i="0" kern="1200">
              <a:latin typeface="Figtree" pitchFamily="2" charset="0"/>
            </a:rPr>
            <a:t>​</a:t>
          </a:r>
          <a:endParaRPr lang="en-US" sz="1200" b="0" i="0" u="none" kern="1200">
            <a:latin typeface="Figtree" pitchFamily="2" charset="0"/>
          </a:endParaRPr>
        </a:p>
        <a:p>
          <a:pPr marL="228600" lvl="2" indent="-114300" algn="l" defTabSz="533400" rtl="0">
            <a:lnSpc>
              <a:spcPct val="90000"/>
            </a:lnSpc>
            <a:spcBef>
              <a:spcPct val="0"/>
            </a:spcBef>
            <a:spcAft>
              <a:spcPct val="15000"/>
            </a:spcAft>
            <a:buChar char="•"/>
          </a:pPr>
          <a:r>
            <a:rPr lang="en-US" sz="1200" b="0" i="0" u="none" kern="1200">
              <a:latin typeface="Figtree" pitchFamily="2" charset="0"/>
            </a:rPr>
            <a:t>Community-Based Organizations</a:t>
          </a:r>
        </a:p>
        <a:p>
          <a:pPr marL="114300" lvl="1" indent="-114300" algn="l" defTabSz="533400" rtl="0">
            <a:lnSpc>
              <a:spcPct val="90000"/>
            </a:lnSpc>
            <a:spcBef>
              <a:spcPct val="0"/>
            </a:spcBef>
            <a:spcAft>
              <a:spcPct val="15000"/>
            </a:spcAft>
            <a:buChar char="•"/>
          </a:pPr>
          <a:r>
            <a:rPr lang="en-US" sz="1200" b="0" i="0" u="none" kern="1200">
              <a:latin typeface="Figtree" pitchFamily="2" charset="0"/>
            </a:rPr>
            <a:t>Douglas System of Care Children and Youth Barrier Submission (New SmartSheet)  </a:t>
          </a:r>
        </a:p>
      </dsp:txBody>
      <dsp:txXfrm>
        <a:off x="4640861" y="414462"/>
        <a:ext cx="4070893" cy="2920679"/>
      </dsp:txXfrm>
    </dsp:sp>
  </dsp:spTree>
</dsp:drawing>
</file>

<file path=ppt/diagrams/drawing4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04E058F-6DDC-47FD-93EF-E7A63A45DDFC}">
      <dsp:nvSpPr>
        <dsp:cNvPr id="0" name=""/>
        <dsp:cNvSpPr/>
      </dsp:nvSpPr>
      <dsp:spPr>
        <a:xfrm>
          <a:off x="889" y="482"/>
          <a:ext cx="5504730" cy="110624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0" i="0" kern="1200">
              <a:latin typeface="Figtree"/>
            </a:rPr>
            <a:t>Umpqua Health recognized key Social Emotional Champions for their support, dedication, and partnership in improving social emotional services within our community for young children birth this year:</a:t>
          </a:r>
          <a:endParaRPr lang="en-US" sz="1200" b="0" kern="1200">
            <a:latin typeface="Figtree"/>
          </a:endParaRPr>
        </a:p>
      </dsp:txBody>
      <dsp:txXfrm>
        <a:off x="33290" y="32883"/>
        <a:ext cx="5439928" cy="1041438"/>
      </dsp:txXfrm>
    </dsp:sp>
    <dsp:sp modelId="{5F326B68-50D0-4D2E-863A-40588085453B}">
      <dsp:nvSpPr>
        <dsp:cNvPr id="0" name=""/>
        <dsp:cNvSpPr/>
      </dsp:nvSpPr>
      <dsp:spPr>
        <a:xfrm>
          <a:off x="889" y="1278972"/>
          <a:ext cx="1294621" cy="161913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1" kern="1200">
              <a:solidFill>
                <a:schemeClr val="bg1"/>
              </a:solidFill>
              <a:latin typeface="Figtree"/>
            </a:rPr>
            <a:t>Pioneer of Insight Award:</a:t>
          </a:r>
          <a:r>
            <a:rPr lang="en-US" sz="1200" b="0" i="0" kern="1200">
              <a:solidFill>
                <a:schemeClr val="bg1"/>
              </a:solidFill>
              <a:latin typeface="Figtree"/>
            </a:rPr>
            <a:t> Alison Hinson</a:t>
          </a:r>
          <a:endParaRPr lang="en-US" sz="1200" b="0" kern="1200">
            <a:solidFill>
              <a:schemeClr val="bg1"/>
            </a:solidFill>
            <a:latin typeface="Figtree"/>
          </a:endParaRPr>
        </a:p>
      </dsp:txBody>
      <dsp:txXfrm>
        <a:off x="38807" y="1316890"/>
        <a:ext cx="1218785" cy="1543297"/>
      </dsp:txXfrm>
    </dsp:sp>
    <dsp:sp modelId="{56EB4FDE-7EBC-43F4-A4A8-E5EE8060C942}">
      <dsp:nvSpPr>
        <dsp:cNvPr id="0" name=""/>
        <dsp:cNvSpPr/>
      </dsp:nvSpPr>
      <dsp:spPr>
        <a:xfrm>
          <a:off x="1404259" y="1278972"/>
          <a:ext cx="1294621" cy="161913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1" kern="1200">
              <a:solidFill>
                <a:schemeClr val="bg1"/>
              </a:solidFill>
              <a:latin typeface="Figtree"/>
            </a:rPr>
            <a:t>Proactive Excellence Award:</a:t>
          </a:r>
          <a:r>
            <a:rPr lang="en-US" sz="1200" b="0" i="0" kern="1200">
              <a:solidFill>
                <a:schemeClr val="bg1"/>
              </a:solidFill>
              <a:latin typeface="Figtree"/>
            </a:rPr>
            <a:t> Rebecca Moyer</a:t>
          </a:r>
          <a:endParaRPr lang="en-US" sz="1200" b="0" kern="1200">
            <a:solidFill>
              <a:schemeClr val="bg1"/>
            </a:solidFill>
            <a:latin typeface="Figtree"/>
          </a:endParaRPr>
        </a:p>
      </dsp:txBody>
      <dsp:txXfrm>
        <a:off x="1442177" y="1316890"/>
        <a:ext cx="1218785" cy="1543297"/>
      </dsp:txXfrm>
    </dsp:sp>
    <dsp:sp modelId="{B51FF123-4527-4B1D-8D23-E9840CFAF00C}">
      <dsp:nvSpPr>
        <dsp:cNvPr id="0" name=""/>
        <dsp:cNvSpPr/>
      </dsp:nvSpPr>
      <dsp:spPr>
        <a:xfrm>
          <a:off x="2807629" y="1278972"/>
          <a:ext cx="1294621" cy="161913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1" kern="1200">
              <a:solidFill>
                <a:schemeClr val="bg1"/>
              </a:solidFill>
              <a:latin typeface="Figtree"/>
            </a:rPr>
            <a:t>Whole Health Champion Award:</a:t>
          </a:r>
          <a:r>
            <a:rPr lang="en-US" sz="1200" b="0" i="0" kern="1200">
              <a:solidFill>
                <a:schemeClr val="bg1"/>
              </a:solidFill>
              <a:latin typeface="Figtree"/>
            </a:rPr>
            <a:t> Heather Holmes, Rodney Todd, Rachelle Wells</a:t>
          </a:r>
          <a:endParaRPr lang="en-US" sz="1200" b="0" kern="1200">
            <a:solidFill>
              <a:schemeClr val="bg1"/>
            </a:solidFill>
            <a:latin typeface="Figtree"/>
          </a:endParaRPr>
        </a:p>
      </dsp:txBody>
      <dsp:txXfrm>
        <a:off x="2845547" y="1316890"/>
        <a:ext cx="1218785" cy="1543297"/>
      </dsp:txXfrm>
    </dsp:sp>
    <dsp:sp modelId="{EDE3CEE7-1279-4492-A979-5A433563F78B}">
      <dsp:nvSpPr>
        <dsp:cNvPr id="0" name=""/>
        <dsp:cNvSpPr/>
      </dsp:nvSpPr>
      <dsp:spPr>
        <a:xfrm>
          <a:off x="4210998" y="1278972"/>
          <a:ext cx="1294621" cy="161913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1" kern="1200">
              <a:solidFill>
                <a:schemeClr val="bg1"/>
              </a:solidFill>
              <a:latin typeface="Figtree"/>
            </a:rPr>
            <a:t>Compassionate Care Champion Awards:</a:t>
          </a:r>
          <a:r>
            <a:rPr lang="en-US" sz="1200" b="0" i="0" kern="1200">
              <a:solidFill>
                <a:schemeClr val="bg1"/>
              </a:solidFill>
              <a:latin typeface="Figtree"/>
            </a:rPr>
            <a:t> Adapt Primary Care, Family Development Center, Juniper Tree Counseling</a:t>
          </a:r>
          <a:endParaRPr lang="en-US" sz="1200" b="0" kern="1200">
            <a:solidFill>
              <a:schemeClr val="bg1"/>
            </a:solidFill>
            <a:latin typeface="Figtree"/>
          </a:endParaRPr>
        </a:p>
      </dsp:txBody>
      <dsp:txXfrm>
        <a:off x="4248916" y="1316890"/>
        <a:ext cx="1218785" cy="1543297"/>
      </dsp:txXfrm>
    </dsp:sp>
  </dsp:spTree>
</dsp:drawing>
</file>

<file path=ppt/diagrams/drawing4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D5F3DC-8188-437F-A30D-E9951E2EC7B5}">
      <dsp:nvSpPr>
        <dsp:cNvPr id="0" name=""/>
        <dsp:cNvSpPr/>
      </dsp:nvSpPr>
      <dsp:spPr>
        <a:xfrm>
          <a:off x="0" y="12951"/>
          <a:ext cx="4400290" cy="65605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a:latin typeface="Figtree" pitchFamily="2" charset="0"/>
            </a:rPr>
            <a:t>UH awarded CHIP funding:</a:t>
          </a:r>
          <a:endParaRPr lang="en-US" sz="1600" b="1" kern="1200">
            <a:latin typeface="Figtree" pitchFamily="2" charset="0"/>
          </a:endParaRPr>
        </a:p>
      </dsp:txBody>
      <dsp:txXfrm>
        <a:off x="32026" y="44977"/>
        <a:ext cx="4336238" cy="591998"/>
      </dsp:txXfrm>
    </dsp:sp>
    <dsp:sp modelId="{BE32BE1E-9AF8-481B-BBEE-13671204776C}">
      <dsp:nvSpPr>
        <dsp:cNvPr id="0" name=""/>
        <dsp:cNvSpPr/>
      </dsp:nvSpPr>
      <dsp:spPr>
        <a:xfrm>
          <a:off x="0" y="669001"/>
          <a:ext cx="4400290" cy="977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9"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1" i="0" kern="1200">
              <a:solidFill>
                <a:schemeClr val="bg2"/>
              </a:solidFill>
              <a:latin typeface="Figtree" pitchFamily="2" charset="0"/>
            </a:rPr>
            <a:t>$2,820 to Peace at Home </a:t>
          </a:r>
          <a:r>
            <a:rPr lang="en-US" sz="1200" b="0" i="0" kern="1200">
              <a:solidFill>
                <a:schemeClr val="bg2"/>
              </a:solidFill>
              <a:latin typeface="Figtree" pitchFamily="2" charset="0"/>
            </a:rPr>
            <a:t>for culturally specific services for Latinx Survivors of domestic violence to increase awareness and access through outreach. Additionally, they provided support groups, focusing on healthy relationships, healing from trauma and recognizing resilience.</a:t>
          </a:r>
          <a:endParaRPr lang="en-US" sz="1200" kern="1200">
            <a:solidFill>
              <a:schemeClr val="bg2"/>
            </a:solidFill>
            <a:latin typeface="Figtree" pitchFamily="2" charset="0"/>
          </a:endParaRPr>
        </a:p>
      </dsp:txBody>
      <dsp:txXfrm>
        <a:off x="0" y="669001"/>
        <a:ext cx="4400290" cy="977040"/>
      </dsp:txXfrm>
    </dsp:sp>
    <dsp:sp modelId="{FF53CB02-4257-4850-ADA9-91CE2C017484}">
      <dsp:nvSpPr>
        <dsp:cNvPr id="0" name=""/>
        <dsp:cNvSpPr/>
      </dsp:nvSpPr>
      <dsp:spPr>
        <a:xfrm>
          <a:off x="0" y="1646041"/>
          <a:ext cx="4400290" cy="583651"/>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l" defTabSz="711200">
            <a:lnSpc>
              <a:spcPct val="90000"/>
            </a:lnSpc>
            <a:spcBef>
              <a:spcPct val="0"/>
            </a:spcBef>
            <a:spcAft>
              <a:spcPct val="35000"/>
            </a:spcAft>
            <a:buNone/>
          </a:pPr>
          <a:r>
            <a:rPr lang="en-US" sz="1600" b="1" i="0" kern="1200">
              <a:latin typeface="Figtree" pitchFamily="2" charset="0"/>
            </a:rPr>
            <a:t>System of Care awarded funding:</a:t>
          </a:r>
        </a:p>
      </dsp:txBody>
      <dsp:txXfrm>
        <a:off x="28491" y="1674532"/>
        <a:ext cx="4343308" cy="526669"/>
      </dsp:txXfrm>
    </dsp:sp>
    <dsp:sp modelId="{FC1DCC70-352A-4D9F-BCD4-60F8C77C5FF3}">
      <dsp:nvSpPr>
        <dsp:cNvPr id="0" name=""/>
        <dsp:cNvSpPr/>
      </dsp:nvSpPr>
      <dsp:spPr>
        <a:xfrm>
          <a:off x="0" y="2229692"/>
          <a:ext cx="4400290" cy="143502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9709"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1" i="0" kern="1200">
              <a:solidFill>
                <a:schemeClr val="bg2"/>
              </a:solidFill>
              <a:latin typeface="Figtree" pitchFamily="2" charset="0"/>
            </a:rPr>
            <a:t>$22,500 to Douglas ESD </a:t>
          </a:r>
          <a:r>
            <a:rPr lang="en-US" sz="1200" b="0" i="0" kern="1200">
              <a:solidFill>
                <a:schemeClr val="bg2"/>
              </a:solidFill>
              <a:latin typeface="Figtree" pitchFamily="2" charset="0"/>
            </a:rPr>
            <a:t>to develop LGBTQIA+ and BIPOC Affinity Groups </a:t>
          </a:r>
          <a:endParaRPr lang="en-US" sz="1200" b="0" kern="1200">
            <a:solidFill>
              <a:schemeClr val="bg2"/>
            </a:solidFill>
            <a:latin typeface="Figtree" pitchFamily="2" charset="0"/>
          </a:endParaRPr>
        </a:p>
        <a:p>
          <a:pPr marL="114300" lvl="1" indent="-114300" algn="l" defTabSz="533400">
            <a:lnSpc>
              <a:spcPct val="90000"/>
            </a:lnSpc>
            <a:spcBef>
              <a:spcPct val="0"/>
            </a:spcBef>
            <a:spcAft>
              <a:spcPct val="20000"/>
            </a:spcAft>
            <a:buChar char="•"/>
          </a:pPr>
          <a:r>
            <a:rPr lang="en-US" sz="1200" b="1" i="0" kern="1200">
              <a:solidFill>
                <a:schemeClr val="bg2"/>
              </a:solidFill>
              <a:latin typeface="Figtree" pitchFamily="2" charset="0"/>
            </a:rPr>
            <a:t>$22,500 to FEATT</a:t>
          </a:r>
          <a:r>
            <a:rPr lang="en-US" sz="1200" b="0" i="0" kern="1200">
              <a:solidFill>
                <a:schemeClr val="bg2"/>
              </a:solidFill>
              <a:latin typeface="Figtree" pitchFamily="2" charset="0"/>
            </a:rPr>
            <a:t> to provide I/DD trainings for parents and community partners.</a:t>
          </a:r>
          <a:endParaRPr lang="en-US" sz="1200" kern="1200">
            <a:solidFill>
              <a:schemeClr val="bg2"/>
            </a:solidFill>
            <a:latin typeface="Figtree" pitchFamily="2" charset="0"/>
          </a:endParaRPr>
        </a:p>
        <a:p>
          <a:pPr marL="114300" lvl="1" indent="-114300" algn="l" defTabSz="533400">
            <a:lnSpc>
              <a:spcPct val="90000"/>
            </a:lnSpc>
            <a:spcBef>
              <a:spcPct val="0"/>
            </a:spcBef>
            <a:spcAft>
              <a:spcPct val="20000"/>
            </a:spcAft>
            <a:buChar char="•"/>
          </a:pPr>
          <a:r>
            <a:rPr lang="en-US" sz="1200" b="1" i="0" kern="1200">
              <a:solidFill>
                <a:schemeClr val="bg2"/>
              </a:solidFill>
              <a:latin typeface="Figtree" pitchFamily="2" charset="0"/>
            </a:rPr>
            <a:t>$4,500 to Douglas CARES</a:t>
          </a:r>
          <a:r>
            <a:rPr lang="en-US" sz="1200" b="0" i="0" kern="1200">
              <a:solidFill>
                <a:schemeClr val="bg2"/>
              </a:solidFill>
              <a:latin typeface="Figtree" pitchFamily="2" charset="0"/>
            </a:rPr>
            <a:t> to provide a two-day “Strengthening Families” training to Douglas CARES and DESD staff. This included blended funding across all partner organizations totaling $11,320.00.</a:t>
          </a:r>
          <a:endParaRPr lang="en-US" sz="1200" kern="1200">
            <a:solidFill>
              <a:schemeClr val="bg2"/>
            </a:solidFill>
            <a:latin typeface="Figtree" pitchFamily="2" charset="0"/>
          </a:endParaRPr>
        </a:p>
      </dsp:txBody>
      <dsp:txXfrm>
        <a:off x="0" y="2229692"/>
        <a:ext cx="4400290" cy="1435027"/>
      </dsp:txXfrm>
    </dsp:sp>
  </dsp:spTree>
</dsp:drawing>
</file>

<file path=ppt/diagrams/drawing4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ED4131-3A3D-41E9-96CF-C398B129DEC6}">
      <dsp:nvSpPr>
        <dsp:cNvPr id="0" name=""/>
        <dsp:cNvSpPr/>
      </dsp:nvSpPr>
      <dsp:spPr>
        <a:xfrm>
          <a:off x="0" y="0"/>
          <a:ext cx="8228486" cy="2428406"/>
        </a:xfrm>
        <a:prstGeom prst="roundRect">
          <a:avLst>
            <a:gd name="adj" fmla="val 85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499204" numCol="1" spcCol="1270" anchor="t" anchorCtr="0">
          <a:noAutofit/>
        </a:bodyPr>
        <a:lstStyle/>
        <a:p>
          <a:pPr marL="0" lvl="0" indent="0" algn="ctr" defTabSz="1422400">
            <a:lnSpc>
              <a:spcPct val="90000"/>
            </a:lnSpc>
            <a:spcBef>
              <a:spcPct val="0"/>
            </a:spcBef>
            <a:spcAft>
              <a:spcPct val="35000"/>
            </a:spcAft>
            <a:buNone/>
          </a:pPr>
          <a:r>
            <a:rPr lang="en-US" sz="3200" b="1" i="0" kern="1200">
              <a:solidFill>
                <a:schemeClr val="bg1"/>
              </a:solidFill>
              <a:latin typeface="Bitter" pitchFamily="2" charset="0"/>
            </a:rPr>
            <a:t>12 applicants received HCI Scholarships from Umpqua Health in 2024</a:t>
          </a:r>
          <a:r>
            <a:rPr lang="en-US" sz="3200" b="0" i="0" kern="1200">
              <a:solidFill>
                <a:schemeClr val="bg1"/>
              </a:solidFill>
              <a:latin typeface="Bitter" pitchFamily="2" charset="0"/>
            </a:rPr>
            <a:t>: </a:t>
          </a:r>
          <a:endParaRPr lang="en-US" sz="3200" kern="1200">
            <a:solidFill>
              <a:schemeClr val="bg1"/>
            </a:solidFill>
            <a:latin typeface="Bitter" pitchFamily="2" charset="0"/>
          </a:endParaRPr>
        </a:p>
      </dsp:txBody>
      <dsp:txXfrm>
        <a:off x="60457" y="60457"/>
        <a:ext cx="8107572" cy="2307492"/>
      </dsp:txXfrm>
    </dsp:sp>
    <dsp:sp modelId="{6E0F14E1-1748-4853-B28F-DA3A75D717E5}">
      <dsp:nvSpPr>
        <dsp:cNvPr id="0" name=""/>
        <dsp:cNvSpPr/>
      </dsp:nvSpPr>
      <dsp:spPr>
        <a:xfrm>
          <a:off x="205712" y="1092783"/>
          <a:ext cx="1931363" cy="1092783"/>
        </a:xfrm>
        <a:prstGeom prst="roundRect">
          <a:avLst>
            <a:gd name="adj" fmla="val 105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0" i="0" kern="1200">
              <a:solidFill>
                <a:schemeClr val="bg2"/>
              </a:solidFill>
              <a:latin typeface="Bitter" pitchFamily="2" charset="0"/>
            </a:rPr>
            <a:t>5 are now on the Oregon HCI registry</a:t>
          </a:r>
          <a:endParaRPr lang="en-US" sz="1200" b="0" kern="1200">
            <a:solidFill>
              <a:schemeClr val="bg2"/>
            </a:solidFill>
            <a:latin typeface="Bitter" pitchFamily="2" charset="0"/>
          </a:endParaRPr>
        </a:p>
        <a:p>
          <a:pPr marL="114300" lvl="1" indent="-114300" algn="l" defTabSz="533400">
            <a:lnSpc>
              <a:spcPct val="90000"/>
            </a:lnSpc>
            <a:spcBef>
              <a:spcPct val="0"/>
            </a:spcBef>
            <a:spcAft>
              <a:spcPct val="15000"/>
            </a:spcAft>
            <a:buChar char="•"/>
          </a:pPr>
          <a:r>
            <a:rPr lang="en-US" sz="1200" b="0" i="0" kern="1200">
              <a:solidFill>
                <a:schemeClr val="bg2"/>
              </a:solidFill>
              <a:latin typeface="Bitter" pitchFamily="2" charset="0"/>
            </a:rPr>
            <a:t>3 Spanish</a:t>
          </a:r>
          <a:endParaRPr lang="en-US" sz="1200" b="0" kern="1200">
            <a:solidFill>
              <a:schemeClr val="bg2"/>
            </a:solidFill>
            <a:latin typeface="Bitter" pitchFamily="2" charset="0"/>
          </a:endParaRPr>
        </a:p>
        <a:p>
          <a:pPr marL="114300" lvl="1" indent="-114300" algn="l" defTabSz="533400">
            <a:lnSpc>
              <a:spcPct val="90000"/>
            </a:lnSpc>
            <a:spcBef>
              <a:spcPct val="0"/>
            </a:spcBef>
            <a:spcAft>
              <a:spcPct val="15000"/>
            </a:spcAft>
            <a:buChar char="•"/>
          </a:pPr>
          <a:r>
            <a:rPr lang="en-US" sz="1200" b="0" i="0" kern="1200">
              <a:solidFill>
                <a:schemeClr val="bg2"/>
              </a:solidFill>
              <a:latin typeface="Bitter" pitchFamily="2" charset="0"/>
            </a:rPr>
            <a:t>1 Hindi</a:t>
          </a:r>
          <a:endParaRPr lang="en-US" sz="1200" b="0" kern="1200">
            <a:solidFill>
              <a:schemeClr val="bg2"/>
            </a:solidFill>
            <a:latin typeface="Bitter" pitchFamily="2" charset="0"/>
          </a:endParaRPr>
        </a:p>
        <a:p>
          <a:pPr marL="114300" lvl="1" indent="-114300" algn="l" defTabSz="533400">
            <a:lnSpc>
              <a:spcPct val="90000"/>
            </a:lnSpc>
            <a:spcBef>
              <a:spcPct val="0"/>
            </a:spcBef>
            <a:spcAft>
              <a:spcPct val="15000"/>
            </a:spcAft>
            <a:buChar char="•"/>
          </a:pPr>
          <a:r>
            <a:rPr lang="en-US" sz="1200" b="0" i="0" kern="1200">
              <a:solidFill>
                <a:schemeClr val="bg2"/>
              </a:solidFill>
              <a:latin typeface="Bitter" pitchFamily="2" charset="0"/>
            </a:rPr>
            <a:t>1 ASL </a:t>
          </a:r>
          <a:endParaRPr lang="en-US" sz="1200" b="0" kern="1200">
            <a:solidFill>
              <a:schemeClr val="bg2"/>
            </a:solidFill>
            <a:latin typeface="Bitter" pitchFamily="2" charset="0"/>
          </a:endParaRPr>
        </a:p>
      </dsp:txBody>
      <dsp:txXfrm>
        <a:off x="239319" y="1126390"/>
        <a:ext cx="1864149" cy="1025569"/>
      </dsp:txXfrm>
    </dsp:sp>
    <dsp:sp modelId="{47748283-E9AC-4D58-ACAF-3D004BADCC7A}">
      <dsp:nvSpPr>
        <dsp:cNvPr id="0" name=""/>
        <dsp:cNvSpPr/>
      </dsp:nvSpPr>
      <dsp:spPr>
        <a:xfrm>
          <a:off x="2167571" y="1092783"/>
          <a:ext cx="1931363" cy="1092783"/>
        </a:xfrm>
        <a:prstGeom prst="roundRect">
          <a:avLst>
            <a:gd name="adj" fmla="val 105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ctr" defTabSz="533400">
            <a:lnSpc>
              <a:spcPct val="90000"/>
            </a:lnSpc>
            <a:spcBef>
              <a:spcPct val="0"/>
            </a:spcBef>
            <a:spcAft>
              <a:spcPct val="35000"/>
            </a:spcAft>
            <a:buNone/>
          </a:pPr>
          <a:r>
            <a:rPr lang="en-US" sz="1200" b="0" i="0" kern="1200">
              <a:solidFill>
                <a:schemeClr val="bg2"/>
              </a:solidFill>
              <a:latin typeface="Bitter" pitchFamily="2" charset="0"/>
            </a:rPr>
            <a:t>7 completed training and are pending registry approval </a:t>
          </a:r>
          <a:endParaRPr lang="en-US" sz="1200" b="0" kern="1200">
            <a:solidFill>
              <a:schemeClr val="bg2"/>
            </a:solidFill>
            <a:latin typeface="Bitter" pitchFamily="2" charset="0"/>
          </a:endParaRPr>
        </a:p>
        <a:p>
          <a:pPr marL="114300" lvl="1" indent="-114300" algn="l" defTabSz="533400">
            <a:lnSpc>
              <a:spcPct val="90000"/>
            </a:lnSpc>
            <a:spcBef>
              <a:spcPct val="0"/>
            </a:spcBef>
            <a:spcAft>
              <a:spcPct val="15000"/>
            </a:spcAft>
            <a:buChar char="•"/>
          </a:pPr>
          <a:r>
            <a:rPr lang="en-US" sz="1200" b="0" i="0" kern="1200">
              <a:solidFill>
                <a:schemeClr val="bg2"/>
              </a:solidFill>
              <a:latin typeface="Bitter" pitchFamily="2" charset="0"/>
            </a:rPr>
            <a:t>4 Spanish</a:t>
          </a:r>
          <a:endParaRPr lang="en-US" sz="1200" b="0" kern="1200">
            <a:solidFill>
              <a:schemeClr val="bg2"/>
            </a:solidFill>
            <a:latin typeface="Bitter" pitchFamily="2" charset="0"/>
          </a:endParaRPr>
        </a:p>
        <a:p>
          <a:pPr marL="114300" lvl="1" indent="-114300" algn="l" defTabSz="533400">
            <a:lnSpc>
              <a:spcPct val="90000"/>
            </a:lnSpc>
            <a:spcBef>
              <a:spcPct val="0"/>
            </a:spcBef>
            <a:spcAft>
              <a:spcPct val="15000"/>
            </a:spcAft>
            <a:buChar char="•"/>
          </a:pPr>
          <a:r>
            <a:rPr lang="en-US" sz="1200" b="0" i="0" kern="1200">
              <a:solidFill>
                <a:schemeClr val="bg2"/>
              </a:solidFill>
              <a:latin typeface="Bitter" pitchFamily="2" charset="0"/>
            </a:rPr>
            <a:t> 3 ASL</a:t>
          </a:r>
          <a:endParaRPr lang="en-US" sz="1200" b="0" kern="1200">
            <a:solidFill>
              <a:schemeClr val="bg2"/>
            </a:solidFill>
            <a:latin typeface="Bitter" pitchFamily="2" charset="0"/>
          </a:endParaRPr>
        </a:p>
      </dsp:txBody>
      <dsp:txXfrm>
        <a:off x="2201178" y="1126390"/>
        <a:ext cx="1864149" cy="1025569"/>
      </dsp:txXfrm>
    </dsp:sp>
    <dsp:sp modelId="{5AEC97C6-53CA-4977-822B-9FAC022D8D5A}">
      <dsp:nvSpPr>
        <dsp:cNvPr id="0" name=""/>
        <dsp:cNvSpPr/>
      </dsp:nvSpPr>
      <dsp:spPr>
        <a:xfrm>
          <a:off x="4129430" y="1092783"/>
          <a:ext cx="1931363" cy="1092783"/>
        </a:xfrm>
        <a:prstGeom prst="roundRect">
          <a:avLst>
            <a:gd name="adj" fmla="val 105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solidFill>
                <a:schemeClr val="bg2"/>
              </a:solidFill>
              <a:latin typeface="Bitter" pitchFamily="2" charset="0"/>
            </a:rPr>
            <a:t>2 applicants are from a behavioral health organization and offer in-language counseling</a:t>
          </a:r>
          <a:endParaRPr lang="en-US" sz="1200" b="0" kern="1200">
            <a:solidFill>
              <a:schemeClr val="bg2"/>
            </a:solidFill>
            <a:latin typeface="Bitter" pitchFamily="2" charset="0"/>
          </a:endParaRPr>
        </a:p>
      </dsp:txBody>
      <dsp:txXfrm>
        <a:off x="4163037" y="1126390"/>
        <a:ext cx="1864149" cy="1025569"/>
      </dsp:txXfrm>
    </dsp:sp>
    <dsp:sp modelId="{D0853AE3-EFCC-49C5-9B21-F6B3F9661E09}">
      <dsp:nvSpPr>
        <dsp:cNvPr id="0" name=""/>
        <dsp:cNvSpPr/>
      </dsp:nvSpPr>
      <dsp:spPr>
        <a:xfrm>
          <a:off x="6091289" y="1092783"/>
          <a:ext cx="1931363" cy="1092783"/>
        </a:xfrm>
        <a:prstGeom prst="roundRect">
          <a:avLst>
            <a:gd name="adj" fmla="val 10500"/>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a:solidFill>
                <a:schemeClr val="bg2"/>
              </a:solidFill>
              <a:latin typeface="Bitter" pitchFamily="2" charset="0"/>
            </a:rPr>
            <a:t>4 applicants are from a behavioral health integrated clinic</a:t>
          </a:r>
          <a:endParaRPr lang="en-US" sz="1200" b="0" kern="1200">
            <a:solidFill>
              <a:schemeClr val="bg2"/>
            </a:solidFill>
            <a:latin typeface="Bitter" pitchFamily="2" charset="0"/>
          </a:endParaRPr>
        </a:p>
      </dsp:txBody>
      <dsp:txXfrm>
        <a:off x="6124896" y="1126390"/>
        <a:ext cx="1864149" cy="1025569"/>
      </dsp:txXfrm>
    </dsp:sp>
  </dsp:spTree>
</dsp:drawing>
</file>

<file path=ppt/diagrams/drawing4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459CC-0D0D-4FA1-8847-931D641D9E9E}">
      <dsp:nvSpPr>
        <dsp:cNvPr id="0" name=""/>
        <dsp:cNvSpPr/>
      </dsp:nvSpPr>
      <dsp:spPr>
        <a:xfrm>
          <a:off x="0" y="2348957"/>
          <a:ext cx="9156111" cy="0"/>
        </a:xfrm>
        <a:prstGeom prst="line">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91D21972-544E-4617-8A23-5EF04B1E0736}">
      <dsp:nvSpPr>
        <dsp:cNvPr id="0" name=""/>
        <dsp:cNvSpPr/>
      </dsp:nvSpPr>
      <dsp:spPr>
        <a:xfrm rot="8100000">
          <a:off x="74396" y="541342"/>
          <a:ext cx="345480" cy="345480"/>
        </a:xfrm>
        <a:prstGeom prst="teardrop">
          <a:avLst>
            <a:gd name="adj" fmla="val 115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D53C39-6B80-4A80-939F-94E62DD0B551}">
      <dsp:nvSpPr>
        <dsp:cNvPr id="0" name=""/>
        <dsp:cNvSpPr/>
      </dsp:nvSpPr>
      <dsp:spPr>
        <a:xfrm>
          <a:off x="112775" y="579722"/>
          <a:ext cx="268720" cy="268720"/>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893323C0-372D-45FB-92A8-F657867CBBC0}">
      <dsp:nvSpPr>
        <dsp:cNvPr id="0" name=""/>
        <dsp:cNvSpPr/>
      </dsp:nvSpPr>
      <dsp:spPr>
        <a:xfrm>
          <a:off x="491427" y="958374"/>
          <a:ext cx="3046719" cy="139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solidFill>
                <a:schemeClr val="bg2"/>
              </a:solidFill>
              <a:latin typeface="Figtree"/>
            </a:rPr>
            <a:t>Conducted </a:t>
          </a:r>
          <a:r>
            <a:rPr lang="en-US" sz="1200" b="0" i="0" u="none" kern="1200">
              <a:solidFill>
                <a:schemeClr val="bg2"/>
              </a:solidFill>
              <a:latin typeface="Figtree"/>
            </a:rPr>
            <a:t>collaborative meetings with OHA’s CFBH Team and Adapt focused on MRSS, IIBHT and Wraparound program leadership to decrease youth/adolescent Emergency Department boarding</a:t>
          </a:r>
          <a:r>
            <a:rPr lang="en-US" sz="1200" b="0" i="0" kern="1200">
              <a:solidFill>
                <a:schemeClr val="bg2"/>
              </a:solidFill>
              <a:latin typeface="Figtree"/>
            </a:rPr>
            <a:t>​</a:t>
          </a:r>
          <a:endParaRPr lang="en-US" sz="1200" kern="1200">
            <a:solidFill>
              <a:schemeClr val="bg2"/>
            </a:solidFill>
            <a:latin typeface="Figtree"/>
          </a:endParaRPr>
        </a:p>
        <a:p>
          <a:pPr marL="0" lvl="0" indent="0" algn="l" defTabSz="533400">
            <a:lnSpc>
              <a:spcPct val="90000"/>
            </a:lnSpc>
            <a:spcBef>
              <a:spcPct val="0"/>
            </a:spcBef>
            <a:spcAft>
              <a:spcPct val="35000"/>
            </a:spcAft>
            <a:buNone/>
          </a:pPr>
          <a:r>
            <a:rPr lang="en-US" sz="1200" kern="1200">
              <a:solidFill>
                <a:schemeClr val="bg2"/>
              </a:solidFill>
              <a:latin typeface="Figtree"/>
            </a:rPr>
            <a:t>Douglas County Resource guide updated in February </a:t>
          </a:r>
        </a:p>
      </dsp:txBody>
      <dsp:txXfrm>
        <a:off x="491427" y="958374"/>
        <a:ext cx="3046719" cy="1390582"/>
      </dsp:txXfrm>
    </dsp:sp>
    <dsp:sp modelId="{8B97086D-65A3-4257-9686-105F0CEA2625}">
      <dsp:nvSpPr>
        <dsp:cNvPr id="0" name=""/>
        <dsp:cNvSpPr/>
      </dsp:nvSpPr>
      <dsp:spPr>
        <a:xfrm>
          <a:off x="491427" y="469791"/>
          <a:ext cx="3046719" cy="48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6200" bIns="0" numCol="1" spcCol="1270" anchor="ctr" anchorCtr="0">
          <a:noAutofit/>
        </a:bodyPr>
        <a:lstStyle/>
        <a:p>
          <a:pPr marL="0" lvl="0" indent="0" algn="l" defTabSz="533400">
            <a:lnSpc>
              <a:spcPct val="90000"/>
            </a:lnSpc>
            <a:spcBef>
              <a:spcPct val="0"/>
            </a:spcBef>
            <a:spcAft>
              <a:spcPct val="35000"/>
            </a:spcAft>
            <a:buNone/>
            <a:defRPr b="1"/>
          </a:pPr>
          <a:r>
            <a:rPr lang="en-US" sz="1200" kern="1200">
              <a:solidFill>
                <a:schemeClr val="bg2"/>
              </a:solidFill>
              <a:latin typeface="Figtree"/>
            </a:rPr>
            <a:t>Quarter 1</a:t>
          </a:r>
        </a:p>
      </dsp:txBody>
      <dsp:txXfrm>
        <a:off x="491427" y="469791"/>
        <a:ext cx="3046719" cy="488583"/>
      </dsp:txXfrm>
    </dsp:sp>
    <dsp:sp modelId="{E94C33A6-54DB-45AA-9B14-05377082B726}">
      <dsp:nvSpPr>
        <dsp:cNvPr id="0" name=""/>
        <dsp:cNvSpPr/>
      </dsp:nvSpPr>
      <dsp:spPr>
        <a:xfrm>
          <a:off x="247136" y="958374"/>
          <a:ext cx="0" cy="1390582"/>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2F3CF68-BB2B-4E4A-90FB-713795B6E9CE}">
      <dsp:nvSpPr>
        <dsp:cNvPr id="0" name=""/>
        <dsp:cNvSpPr/>
      </dsp:nvSpPr>
      <dsp:spPr>
        <a:xfrm>
          <a:off x="203163" y="2304985"/>
          <a:ext cx="87944" cy="87944"/>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BFFB55-BAFA-4A8B-8665-D863900B8F93}">
      <dsp:nvSpPr>
        <dsp:cNvPr id="0" name=""/>
        <dsp:cNvSpPr/>
      </dsp:nvSpPr>
      <dsp:spPr>
        <a:xfrm rot="18900000">
          <a:off x="1900954" y="3811091"/>
          <a:ext cx="345480" cy="345480"/>
        </a:xfrm>
        <a:prstGeom prst="teardrop">
          <a:avLst>
            <a:gd name="adj" fmla="val 115000"/>
          </a:avLst>
        </a:prstGeom>
        <a:solidFill>
          <a:schemeClr val="accent3">
            <a:hueOff val="30283"/>
            <a:satOff val="-8120"/>
            <a:lumOff val="7058"/>
            <a:alphaOff val="0"/>
          </a:schemeClr>
        </a:solidFill>
        <a:ln w="25400" cap="flat" cmpd="sng" algn="ctr">
          <a:solidFill>
            <a:schemeClr val="accent3">
              <a:hueOff val="30283"/>
              <a:satOff val="-8120"/>
              <a:lumOff val="70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317BB-0089-4465-9CFF-2B26F555160E}">
      <dsp:nvSpPr>
        <dsp:cNvPr id="0" name=""/>
        <dsp:cNvSpPr/>
      </dsp:nvSpPr>
      <dsp:spPr>
        <a:xfrm>
          <a:off x="1939334" y="3849471"/>
          <a:ext cx="268720" cy="268720"/>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955C4CDE-8CE7-492F-96E9-436EECBD7C44}">
      <dsp:nvSpPr>
        <dsp:cNvPr id="0" name=""/>
        <dsp:cNvSpPr/>
      </dsp:nvSpPr>
      <dsp:spPr>
        <a:xfrm>
          <a:off x="2317986" y="2348957"/>
          <a:ext cx="3046719" cy="139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kern="1200">
              <a:solidFill>
                <a:schemeClr val="bg2"/>
              </a:solidFill>
              <a:latin typeface="Figtree"/>
            </a:rPr>
            <a:t>Adapt Integrated Healthcare recruits clinician to fully staff MRSS  program </a:t>
          </a:r>
        </a:p>
        <a:p>
          <a:pPr marL="0" lvl="0" indent="0" algn="l" defTabSz="533400">
            <a:lnSpc>
              <a:spcPct val="90000"/>
            </a:lnSpc>
            <a:spcBef>
              <a:spcPct val="0"/>
            </a:spcBef>
            <a:spcAft>
              <a:spcPct val="35000"/>
            </a:spcAft>
            <a:buNone/>
          </a:pPr>
          <a:r>
            <a:rPr lang="en-US" sz="1200" kern="1200">
              <a:solidFill>
                <a:srgbClr val="005B7B"/>
              </a:solidFill>
              <a:latin typeface="Figtree"/>
            </a:rPr>
            <a:t>Request ED Boarding metric specifications from the Oregon Hospital Reporting Program</a:t>
          </a:r>
        </a:p>
        <a:p>
          <a:pPr marL="0" lvl="0" indent="0" algn="l" defTabSz="533400">
            <a:lnSpc>
              <a:spcPct val="90000"/>
            </a:lnSpc>
            <a:spcBef>
              <a:spcPct val="0"/>
            </a:spcBef>
            <a:spcAft>
              <a:spcPct val="35000"/>
            </a:spcAft>
            <a:buNone/>
          </a:pPr>
          <a:r>
            <a:rPr lang="en-US" sz="1200" kern="1200">
              <a:solidFill>
                <a:srgbClr val="005B7B"/>
              </a:solidFill>
              <a:latin typeface="Figtree"/>
            </a:rPr>
            <a:t>Douglas County Resource Guide published and distributed throughout community</a:t>
          </a:r>
        </a:p>
      </dsp:txBody>
      <dsp:txXfrm>
        <a:off x="2317986" y="2348957"/>
        <a:ext cx="3046719" cy="1390582"/>
      </dsp:txXfrm>
    </dsp:sp>
    <dsp:sp modelId="{E9E6FDC5-52FB-4B93-817D-C1EB9DE819A9}">
      <dsp:nvSpPr>
        <dsp:cNvPr id="0" name=""/>
        <dsp:cNvSpPr/>
      </dsp:nvSpPr>
      <dsp:spPr>
        <a:xfrm>
          <a:off x="2317986" y="3739540"/>
          <a:ext cx="3046719" cy="48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6200" bIns="0" numCol="1" spcCol="1270" anchor="ctr" anchorCtr="0">
          <a:noAutofit/>
        </a:bodyPr>
        <a:lstStyle/>
        <a:p>
          <a:pPr marL="0" lvl="0" indent="0" algn="l" defTabSz="533400">
            <a:lnSpc>
              <a:spcPct val="90000"/>
            </a:lnSpc>
            <a:spcBef>
              <a:spcPct val="0"/>
            </a:spcBef>
            <a:spcAft>
              <a:spcPct val="35000"/>
            </a:spcAft>
            <a:buNone/>
            <a:defRPr b="1"/>
          </a:pPr>
          <a:r>
            <a:rPr lang="en-US" sz="1200" kern="1200">
              <a:solidFill>
                <a:schemeClr val="bg2"/>
              </a:solidFill>
              <a:latin typeface="Figtree"/>
            </a:rPr>
            <a:t>Quarter 2</a:t>
          </a:r>
        </a:p>
      </dsp:txBody>
      <dsp:txXfrm>
        <a:off x="2317986" y="3739540"/>
        <a:ext cx="3046719" cy="488583"/>
      </dsp:txXfrm>
    </dsp:sp>
    <dsp:sp modelId="{483EAA08-E0C3-49AA-BFD3-5D4CFA069CC1}">
      <dsp:nvSpPr>
        <dsp:cNvPr id="0" name=""/>
        <dsp:cNvSpPr/>
      </dsp:nvSpPr>
      <dsp:spPr>
        <a:xfrm>
          <a:off x="2073694" y="2348957"/>
          <a:ext cx="0" cy="1390582"/>
        </a:xfrm>
        <a:prstGeom prst="line">
          <a:avLst/>
        </a:prstGeom>
        <a:noFill/>
        <a:ln w="12700" cap="flat" cmpd="sng" algn="ctr">
          <a:solidFill>
            <a:schemeClr val="accent3">
              <a:hueOff val="30283"/>
              <a:satOff val="-8120"/>
              <a:lumOff val="7058"/>
              <a:alphaOff val="0"/>
            </a:schemeClr>
          </a:solidFill>
          <a:prstDash val="dash"/>
        </a:ln>
        <a:effectLst/>
      </dsp:spPr>
      <dsp:style>
        <a:lnRef idx="1">
          <a:scrgbClr r="0" g="0" b="0"/>
        </a:lnRef>
        <a:fillRef idx="0">
          <a:scrgbClr r="0" g="0" b="0"/>
        </a:fillRef>
        <a:effectRef idx="0">
          <a:scrgbClr r="0" g="0" b="0"/>
        </a:effectRef>
        <a:fontRef idx="minor"/>
      </dsp:style>
    </dsp:sp>
    <dsp:sp modelId="{4C1C2D46-AC05-4BD2-9D00-3539FF19306D}">
      <dsp:nvSpPr>
        <dsp:cNvPr id="0" name=""/>
        <dsp:cNvSpPr/>
      </dsp:nvSpPr>
      <dsp:spPr>
        <a:xfrm>
          <a:off x="2029722" y="2304985"/>
          <a:ext cx="87944" cy="87944"/>
        </a:xfrm>
        <a:prstGeom prst="ellipse">
          <a:avLst/>
        </a:prstGeom>
        <a:solidFill>
          <a:schemeClr val="accent3">
            <a:hueOff val="30283"/>
            <a:satOff val="-8120"/>
            <a:lumOff val="7058"/>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013C9A-AE0C-4CD1-8B5A-47B13E818DC3}">
      <dsp:nvSpPr>
        <dsp:cNvPr id="0" name=""/>
        <dsp:cNvSpPr/>
      </dsp:nvSpPr>
      <dsp:spPr>
        <a:xfrm rot="8100000">
          <a:off x="3727513" y="541342"/>
          <a:ext cx="345480" cy="345480"/>
        </a:xfrm>
        <a:prstGeom prst="teardrop">
          <a:avLst>
            <a:gd name="adj" fmla="val 115000"/>
          </a:avLst>
        </a:prstGeom>
        <a:solidFill>
          <a:schemeClr val="accent3">
            <a:hueOff val="60566"/>
            <a:satOff val="-16239"/>
            <a:lumOff val="14116"/>
            <a:alphaOff val="0"/>
          </a:schemeClr>
        </a:solidFill>
        <a:ln w="25400" cap="flat" cmpd="sng" algn="ctr">
          <a:solidFill>
            <a:schemeClr val="accent3">
              <a:hueOff val="60566"/>
              <a:satOff val="-16239"/>
              <a:lumOff val="1411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1C61E7-FE9B-4F9F-BB7A-44DD2FE34882}">
      <dsp:nvSpPr>
        <dsp:cNvPr id="0" name=""/>
        <dsp:cNvSpPr/>
      </dsp:nvSpPr>
      <dsp:spPr>
        <a:xfrm>
          <a:off x="3765893" y="579722"/>
          <a:ext cx="268720" cy="268720"/>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EB2DCCF3-A671-4771-8233-C3291C139B4A}">
      <dsp:nvSpPr>
        <dsp:cNvPr id="0" name=""/>
        <dsp:cNvSpPr/>
      </dsp:nvSpPr>
      <dsp:spPr>
        <a:xfrm>
          <a:off x="4144544" y="958374"/>
          <a:ext cx="3046719" cy="139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76200" rIns="76200" bIns="114300" numCol="1" spcCol="1270" anchor="t" anchorCtr="0">
          <a:noAutofit/>
        </a:bodyPr>
        <a:lstStyle/>
        <a:p>
          <a:pPr marL="0" lvl="0" indent="0" algn="l" defTabSz="533400">
            <a:lnSpc>
              <a:spcPct val="90000"/>
            </a:lnSpc>
            <a:spcBef>
              <a:spcPct val="0"/>
            </a:spcBef>
            <a:spcAft>
              <a:spcPct val="35000"/>
            </a:spcAft>
            <a:buNone/>
          </a:pPr>
          <a:r>
            <a:rPr lang="en-US" sz="1200" kern="1200">
              <a:solidFill>
                <a:srgbClr val="005B7B"/>
              </a:solidFill>
              <a:latin typeface="Figtree"/>
            </a:rPr>
            <a:t>Created developmental milestones and recommended visit magnets in English and Spanish</a:t>
          </a:r>
        </a:p>
        <a:p>
          <a:pPr marL="0" lvl="0" indent="0" algn="l" defTabSz="533400">
            <a:lnSpc>
              <a:spcPct val="90000"/>
            </a:lnSpc>
            <a:spcBef>
              <a:spcPct val="0"/>
            </a:spcBef>
            <a:spcAft>
              <a:spcPct val="35000"/>
            </a:spcAft>
            <a:buNone/>
          </a:pPr>
          <a:r>
            <a:rPr lang="en-US" sz="1200" kern="1200">
              <a:solidFill>
                <a:srgbClr val="005B7B"/>
              </a:solidFill>
              <a:latin typeface="Figtree"/>
            </a:rPr>
            <a:t>Adapt loses IIBHT therapist, leaving program with one therapist and two skills trainers</a:t>
          </a:r>
        </a:p>
        <a:p>
          <a:pPr marL="0" lvl="0" indent="0" algn="l" defTabSz="1600200">
            <a:lnSpc>
              <a:spcPct val="90000"/>
            </a:lnSpc>
            <a:spcBef>
              <a:spcPct val="0"/>
            </a:spcBef>
            <a:spcAft>
              <a:spcPct val="35000"/>
            </a:spcAft>
            <a:buNone/>
          </a:pPr>
          <a:endParaRPr lang="en-US" sz="3600" kern="1200">
            <a:latin typeface="Figtree"/>
          </a:endParaRPr>
        </a:p>
      </dsp:txBody>
      <dsp:txXfrm>
        <a:off x="4144544" y="958374"/>
        <a:ext cx="3046719" cy="1390582"/>
      </dsp:txXfrm>
    </dsp:sp>
    <dsp:sp modelId="{41E3EF96-BFA4-41E8-AEF0-D67498DB8005}">
      <dsp:nvSpPr>
        <dsp:cNvPr id="0" name=""/>
        <dsp:cNvSpPr/>
      </dsp:nvSpPr>
      <dsp:spPr>
        <a:xfrm>
          <a:off x="4144544" y="469791"/>
          <a:ext cx="3046719" cy="48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6200" bIns="0" numCol="1" spcCol="1270" anchor="ctr" anchorCtr="0">
          <a:noAutofit/>
        </a:bodyPr>
        <a:lstStyle/>
        <a:p>
          <a:pPr marL="0" lvl="0" indent="0" algn="l" defTabSz="533400">
            <a:lnSpc>
              <a:spcPct val="90000"/>
            </a:lnSpc>
            <a:spcBef>
              <a:spcPct val="0"/>
            </a:spcBef>
            <a:spcAft>
              <a:spcPct val="35000"/>
            </a:spcAft>
            <a:buNone/>
            <a:defRPr b="1"/>
          </a:pPr>
          <a:r>
            <a:rPr lang="en-US" sz="1200" kern="1200">
              <a:solidFill>
                <a:srgbClr val="005B7B"/>
              </a:solidFill>
              <a:latin typeface="Figtree"/>
            </a:rPr>
            <a:t>Quarter 3</a:t>
          </a:r>
        </a:p>
      </dsp:txBody>
      <dsp:txXfrm>
        <a:off x="4144544" y="469791"/>
        <a:ext cx="3046719" cy="488583"/>
      </dsp:txXfrm>
    </dsp:sp>
    <dsp:sp modelId="{5D6234DD-1A2A-4243-BB5F-D550C2FA8F47}">
      <dsp:nvSpPr>
        <dsp:cNvPr id="0" name=""/>
        <dsp:cNvSpPr/>
      </dsp:nvSpPr>
      <dsp:spPr>
        <a:xfrm>
          <a:off x="3900253" y="958374"/>
          <a:ext cx="0" cy="1390582"/>
        </a:xfrm>
        <a:prstGeom prst="line">
          <a:avLst/>
        </a:prstGeom>
        <a:noFill/>
        <a:ln w="12700" cap="flat" cmpd="sng" algn="ctr">
          <a:solidFill>
            <a:schemeClr val="accent3">
              <a:hueOff val="60566"/>
              <a:satOff val="-16239"/>
              <a:lumOff val="14116"/>
              <a:alphaOff val="0"/>
            </a:schemeClr>
          </a:solidFill>
          <a:prstDash val="dash"/>
        </a:ln>
        <a:effectLst/>
      </dsp:spPr>
      <dsp:style>
        <a:lnRef idx="1">
          <a:scrgbClr r="0" g="0" b="0"/>
        </a:lnRef>
        <a:fillRef idx="0">
          <a:scrgbClr r="0" g="0" b="0"/>
        </a:fillRef>
        <a:effectRef idx="0">
          <a:scrgbClr r="0" g="0" b="0"/>
        </a:effectRef>
        <a:fontRef idx="minor"/>
      </dsp:style>
    </dsp:sp>
    <dsp:sp modelId="{02F62B47-5CEB-4BC8-BDD3-DEE6CFB2AFCA}">
      <dsp:nvSpPr>
        <dsp:cNvPr id="0" name=""/>
        <dsp:cNvSpPr/>
      </dsp:nvSpPr>
      <dsp:spPr>
        <a:xfrm>
          <a:off x="3856280" y="2304985"/>
          <a:ext cx="87944" cy="87944"/>
        </a:xfrm>
        <a:prstGeom prst="ellipse">
          <a:avLst/>
        </a:prstGeom>
        <a:solidFill>
          <a:schemeClr val="accent3">
            <a:hueOff val="60566"/>
            <a:satOff val="-16239"/>
            <a:lumOff val="14116"/>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BA0AA5-5040-43DD-BE6D-E34672F42825}">
      <dsp:nvSpPr>
        <dsp:cNvPr id="0" name=""/>
        <dsp:cNvSpPr/>
      </dsp:nvSpPr>
      <dsp:spPr>
        <a:xfrm rot="18900000">
          <a:off x="5554071" y="3811091"/>
          <a:ext cx="345480" cy="345480"/>
        </a:xfrm>
        <a:prstGeom prst="teardrop">
          <a:avLst>
            <a:gd name="adj" fmla="val 115000"/>
          </a:avLst>
        </a:prstGeom>
        <a:solidFill>
          <a:schemeClr val="accent3">
            <a:hueOff val="90849"/>
            <a:satOff val="-24359"/>
            <a:lumOff val="21174"/>
            <a:alphaOff val="0"/>
          </a:schemeClr>
        </a:solidFill>
        <a:ln w="25400" cap="flat" cmpd="sng" algn="ctr">
          <a:solidFill>
            <a:schemeClr val="accent3">
              <a:hueOff val="90849"/>
              <a:satOff val="-24359"/>
              <a:lumOff val="211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E39880-C2FE-4045-AC3F-38D73EA5E3D1}">
      <dsp:nvSpPr>
        <dsp:cNvPr id="0" name=""/>
        <dsp:cNvSpPr/>
      </dsp:nvSpPr>
      <dsp:spPr>
        <a:xfrm>
          <a:off x="5592451" y="3849471"/>
          <a:ext cx="268720" cy="268720"/>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910C1FEC-20CB-49FA-8471-24D6BC85695C}">
      <dsp:nvSpPr>
        <dsp:cNvPr id="0" name=""/>
        <dsp:cNvSpPr/>
      </dsp:nvSpPr>
      <dsp:spPr>
        <a:xfrm>
          <a:off x="5966624" y="2499045"/>
          <a:ext cx="3046719" cy="1390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114300" rIns="0" bIns="76200" numCol="1" spcCol="1270" anchor="b" anchorCtr="0">
          <a:noAutofit/>
        </a:bodyPr>
        <a:lstStyle/>
        <a:p>
          <a:pPr marL="0" lvl="0" indent="0" algn="l" defTabSz="533400">
            <a:lnSpc>
              <a:spcPct val="90000"/>
            </a:lnSpc>
            <a:spcBef>
              <a:spcPct val="0"/>
            </a:spcBef>
            <a:spcAft>
              <a:spcPct val="35000"/>
            </a:spcAft>
            <a:buNone/>
          </a:pPr>
          <a:r>
            <a:rPr lang="en-US" sz="1200" b="0" kern="1200">
              <a:solidFill>
                <a:schemeClr val="bg2"/>
              </a:solidFill>
              <a:latin typeface="Figtree"/>
              <a:ea typeface="Calibri"/>
              <a:cs typeface="Calibri"/>
            </a:rPr>
            <a:t>Children’s Social Emotional Health Asset Maps published and distributed with the community</a:t>
          </a:r>
        </a:p>
        <a:p>
          <a:pPr marL="0" lvl="0" indent="0" algn="l" defTabSz="533400">
            <a:lnSpc>
              <a:spcPct val="90000"/>
            </a:lnSpc>
            <a:spcBef>
              <a:spcPct val="0"/>
            </a:spcBef>
            <a:spcAft>
              <a:spcPct val="35000"/>
            </a:spcAft>
            <a:buNone/>
          </a:pPr>
          <a:r>
            <a:rPr lang="en-US" sz="1200" b="0" kern="1200">
              <a:solidFill>
                <a:schemeClr val="bg2"/>
              </a:solidFill>
              <a:latin typeface="Figtree"/>
              <a:ea typeface="Calibri"/>
              <a:cs typeface="Calibri"/>
            </a:rPr>
            <a:t>Adapt provided education about Wraparound to UHA Behavioral health care coordinators to promote referrals</a:t>
          </a:r>
        </a:p>
      </dsp:txBody>
      <dsp:txXfrm>
        <a:off x="5966624" y="2499045"/>
        <a:ext cx="3046719" cy="1390582"/>
      </dsp:txXfrm>
    </dsp:sp>
    <dsp:sp modelId="{1BCBB521-59A5-4757-91C2-2DA1051981CA}">
      <dsp:nvSpPr>
        <dsp:cNvPr id="0" name=""/>
        <dsp:cNvSpPr/>
      </dsp:nvSpPr>
      <dsp:spPr>
        <a:xfrm>
          <a:off x="5966624" y="3889628"/>
          <a:ext cx="3046719" cy="4885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76200" bIns="0" numCol="1" spcCol="1270" anchor="ctr" anchorCtr="0">
          <a:noAutofit/>
        </a:bodyPr>
        <a:lstStyle/>
        <a:p>
          <a:pPr marL="0" lvl="0" indent="0" algn="l" defTabSz="533400">
            <a:lnSpc>
              <a:spcPct val="90000"/>
            </a:lnSpc>
            <a:spcBef>
              <a:spcPct val="0"/>
            </a:spcBef>
            <a:spcAft>
              <a:spcPct val="35000"/>
            </a:spcAft>
            <a:buNone/>
            <a:defRPr b="1"/>
          </a:pPr>
          <a:r>
            <a:rPr lang="en-US" sz="1200" b="1" kern="1200">
              <a:solidFill>
                <a:schemeClr val="bg2"/>
              </a:solidFill>
              <a:latin typeface="Figtree"/>
            </a:rPr>
            <a:t>Quarter 4:</a:t>
          </a:r>
        </a:p>
      </dsp:txBody>
      <dsp:txXfrm>
        <a:off x="5966624" y="3889628"/>
        <a:ext cx="3046719" cy="488583"/>
      </dsp:txXfrm>
    </dsp:sp>
    <dsp:sp modelId="{EF59A41E-9D66-47DE-B080-F726813DC643}">
      <dsp:nvSpPr>
        <dsp:cNvPr id="0" name=""/>
        <dsp:cNvSpPr/>
      </dsp:nvSpPr>
      <dsp:spPr>
        <a:xfrm>
          <a:off x="5726811" y="2348957"/>
          <a:ext cx="0" cy="1390582"/>
        </a:xfrm>
        <a:prstGeom prst="line">
          <a:avLst/>
        </a:prstGeom>
        <a:noFill/>
        <a:ln w="12700" cap="flat" cmpd="sng" algn="ctr">
          <a:solidFill>
            <a:schemeClr val="accent3">
              <a:hueOff val="90849"/>
              <a:satOff val="-24359"/>
              <a:lumOff val="21174"/>
              <a:alphaOff val="0"/>
            </a:schemeClr>
          </a:solidFill>
          <a:prstDash val="dash"/>
        </a:ln>
        <a:effectLst/>
      </dsp:spPr>
      <dsp:style>
        <a:lnRef idx="1">
          <a:scrgbClr r="0" g="0" b="0"/>
        </a:lnRef>
        <a:fillRef idx="0">
          <a:scrgbClr r="0" g="0" b="0"/>
        </a:fillRef>
        <a:effectRef idx="0">
          <a:scrgbClr r="0" g="0" b="0"/>
        </a:effectRef>
        <a:fontRef idx="minor"/>
      </dsp:style>
    </dsp:sp>
    <dsp:sp modelId="{A135B225-0BE3-4000-9A42-FF609490DD2E}">
      <dsp:nvSpPr>
        <dsp:cNvPr id="0" name=""/>
        <dsp:cNvSpPr/>
      </dsp:nvSpPr>
      <dsp:spPr>
        <a:xfrm>
          <a:off x="5682839" y="2304985"/>
          <a:ext cx="87944" cy="87944"/>
        </a:xfrm>
        <a:prstGeom prst="ellipse">
          <a:avLst/>
        </a:prstGeom>
        <a:solidFill>
          <a:schemeClr val="accent3">
            <a:hueOff val="90849"/>
            <a:satOff val="-24359"/>
            <a:lumOff val="21174"/>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4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3D11F5-1321-47F0-9BA3-2FBE07CBAF79}">
      <dsp:nvSpPr>
        <dsp:cNvPr id="0" name=""/>
        <dsp:cNvSpPr/>
      </dsp:nvSpPr>
      <dsp:spPr>
        <a:xfrm>
          <a:off x="0" y="885596"/>
          <a:ext cx="7575213" cy="2116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87921" tIns="291592" rIns="587921" bIns="99568" numCol="1" spcCol="1270" anchor="t" anchorCtr="0">
          <a:noAutofit/>
        </a:bodyPr>
        <a:lstStyle/>
        <a:p>
          <a:pPr marL="114300" lvl="1" indent="-114300" algn="l" defTabSz="622300">
            <a:lnSpc>
              <a:spcPct val="90000"/>
            </a:lnSpc>
            <a:spcBef>
              <a:spcPct val="0"/>
            </a:spcBef>
            <a:spcAft>
              <a:spcPct val="15000"/>
            </a:spcAft>
            <a:buFont typeface="Arial" panose="020B0604020202020204" pitchFamily="34" charset="0"/>
            <a:buChar char="•"/>
          </a:pPr>
          <a:r>
            <a:rPr lang="en-US" sz="1400" b="1" i="0" u="none" kern="1200">
              <a:solidFill>
                <a:schemeClr val="bg2"/>
              </a:solidFill>
              <a:latin typeface="Bitter"/>
            </a:rPr>
            <a:t>Tracking Adapt Integrated Health Care Campus Expansion </a:t>
          </a:r>
          <a:r>
            <a:rPr lang="en-US" sz="1400" b="1" i="0" kern="1200">
              <a:solidFill>
                <a:schemeClr val="bg2"/>
              </a:solidFill>
              <a:latin typeface="Bitter"/>
            </a:rPr>
            <a:t>​</a:t>
          </a:r>
        </a:p>
        <a:p>
          <a:pPr marL="114300" lvl="1" indent="-114300" algn="l" defTabSz="622300">
            <a:lnSpc>
              <a:spcPct val="90000"/>
            </a:lnSpc>
            <a:spcBef>
              <a:spcPct val="0"/>
            </a:spcBef>
            <a:spcAft>
              <a:spcPct val="15000"/>
            </a:spcAft>
            <a:buFont typeface="Arial" panose="020B0604020202020204" pitchFamily="34" charset="0"/>
            <a:buChar char="•"/>
          </a:pPr>
          <a:r>
            <a:rPr lang="en-US" sz="1400" b="1" i="0" u="none" kern="1200">
              <a:solidFill>
                <a:schemeClr val="bg2"/>
              </a:solidFill>
              <a:latin typeface="Bitter"/>
            </a:rPr>
            <a:t>Monitoring utilization of Withdrawal Management (Detox) and Residential Substance Use Disorder treatment services</a:t>
          </a:r>
          <a:r>
            <a:rPr lang="en-US" sz="1400" b="1" i="0" kern="1200">
              <a:solidFill>
                <a:schemeClr val="bg2"/>
              </a:solidFill>
              <a:latin typeface="Bitter"/>
            </a:rPr>
            <a:t>​</a:t>
          </a:r>
        </a:p>
        <a:p>
          <a:pPr marL="114300" lvl="1" indent="-114300" algn="l" defTabSz="622300">
            <a:lnSpc>
              <a:spcPct val="90000"/>
            </a:lnSpc>
            <a:spcBef>
              <a:spcPct val="0"/>
            </a:spcBef>
            <a:spcAft>
              <a:spcPct val="15000"/>
            </a:spcAft>
            <a:buFont typeface="Arial" panose="020B0604020202020204" pitchFamily="34" charset="0"/>
            <a:buChar char="•"/>
          </a:pPr>
          <a:r>
            <a:rPr lang="en-US" sz="1400" b="1" i="0" u="none" kern="1200">
              <a:solidFill>
                <a:schemeClr val="bg2"/>
              </a:solidFill>
              <a:latin typeface="Bitter"/>
            </a:rPr>
            <a:t>Monitoring Emergency Department readmissions for individuals with behavioral health conditions</a:t>
          </a:r>
          <a:r>
            <a:rPr lang="en-US" sz="1400" b="1" i="0" kern="1200">
              <a:solidFill>
                <a:schemeClr val="bg2"/>
              </a:solidFill>
              <a:latin typeface="Bitter"/>
            </a:rPr>
            <a:t>​</a:t>
          </a:r>
        </a:p>
        <a:p>
          <a:pPr marL="114300" lvl="1" indent="-114300" algn="l" defTabSz="622300">
            <a:lnSpc>
              <a:spcPct val="90000"/>
            </a:lnSpc>
            <a:spcBef>
              <a:spcPct val="0"/>
            </a:spcBef>
            <a:spcAft>
              <a:spcPct val="15000"/>
            </a:spcAft>
            <a:buFont typeface="Arial" panose="020B0604020202020204" pitchFamily="34" charset="0"/>
            <a:buChar char="•"/>
          </a:pPr>
          <a:r>
            <a:rPr lang="en-US" sz="1400" b="1" i="0" u="none" kern="1200">
              <a:solidFill>
                <a:schemeClr val="bg2"/>
              </a:solidFill>
              <a:latin typeface="Bitter"/>
            </a:rPr>
            <a:t>Tracking the number of members served at the Sobering Center</a:t>
          </a:r>
          <a:r>
            <a:rPr lang="en-US" sz="1400" b="1" i="0" kern="1200">
              <a:solidFill>
                <a:schemeClr val="bg2"/>
              </a:solidFill>
              <a:latin typeface="Bitter"/>
            </a:rPr>
            <a:t>​</a:t>
          </a:r>
        </a:p>
        <a:p>
          <a:pPr marL="114300" lvl="1" indent="-114300" algn="l" defTabSz="622300">
            <a:lnSpc>
              <a:spcPct val="90000"/>
            </a:lnSpc>
            <a:spcBef>
              <a:spcPct val="0"/>
            </a:spcBef>
            <a:spcAft>
              <a:spcPct val="15000"/>
            </a:spcAft>
            <a:buFont typeface="Arial" panose="020B0604020202020204" pitchFamily="34" charset="0"/>
            <a:buChar char="•"/>
          </a:pPr>
          <a:r>
            <a:rPr lang="en-US" sz="1400" b="1" i="0" u="none" kern="1200">
              <a:solidFill>
                <a:schemeClr val="bg2"/>
              </a:solidFill>
              <a:latin typeface="Bitter"/>
            </a:rPr>
            <a:t>Monitoring Mobile Crisis utilization.</a:t>
          </a:r>
          <a:r>
            <a:rPr lang="en-US" sz="1400" b="1" i="0" kern="1200">
              <a:solidFill>
                <a:schemeClr val="bg2"/>
              </a:solidFill>
              <a:latin typeface="Bitter"/>
            </a:rPr>
            <a:t>​</a:t>
          </a:r>
        </a:p>
        <a:p>
          <a:pPr marL="114300" lvl="1" indent="-114300" algn="l" defTabSz="622300">
            <a:lnSpc>
              <a:spcPct val="90000"/>
            </a:lnSpc>
            <a:spcBef>
              <a:spcPct val="0"/>
            </a:spcBef>
            <a:spcAft>
              <a:spcPct val="15000"/>
            </a:spcAft>
            <a:buFont typeface="Arial" panose="020B0604020202020204" pitchFamily="34" charset="0"/>
            <a:buChar char="•"/>
          </a:pPr>
          <a:r>
            <a:rPr lang="en-US" sz="1400" b="1" i="0" u="none" kern="1200">
              <a:solidFill>
                <a:schemeClr val="bg2"/>
              </a:solidFill>
              <a:latin typeface="Bitter"/>
            </a:rPr>
            <a:t>Tracking the number served by the Recovery Lodge</a:t>
          </a:r>
          <a:endParaRPr lang="en-US" sz="1400" b="1" i="0" kern="1200">
            <a:solidFill>
              <a:schemeClr val="bg2"/>
            </a:solidFill>
            <a:latin typeface="Bitter"/>
          </a:endParaRPr>
        </a:p>
      </dsp:txBody>
      <dsp:txXfrm>
        <a:off x="0" y="885596"/>
        <a:ext cx="7575213" cy="2116800"/>
      </dsp:txXfrm>
    </dsp:sp>
    <dsp:sp modelId="{4220FB61-3340-446E-BA9B-3E8BDF973EBB}">
      <dsp:nvSpPr>
        <dsp:cNvPr id="0" name=""/>
        <dsp:cNvSpPr/>
      </dsp:nvSpPr>
      <dsp:spPr>
        <a:xfrm>
          <a:off x="378760" y="678956"/>
          <a:ext cx="5302649" cy="413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0428" tIns="0" rIns="200428" bIns="0" numCol="1" spcCol="1270" anchor="ctr" anchorCtr="0">
          <a:noAutofit/>
        </a:bodyPr>
        <a:lstStyle/>
        <a:p>
          <a:pPr marL="0" lvl="0" indent="0" algn="l" defTabSz="622300">
            <a:lnSpc>
              <a:spcPct val="90000"/>
            </a:lnSpc>
            <a:spcBef>
              <a:spcPct val="0"/>
            </a:spcBef>
            <a:spcAft>
              <a:spcPct val="35000"/>
            </a:spcAft>
            <a:buFont typeface="Arial" panose="020B0604020202020204" pitchFamily="34" charset="0"/>
            <a:buNone/>
          </a:pPr>
          <a:r>
            <a:rPr lang="en-US" sz="1400" b="1" i="0" u="none" kern="1200">
              <a:solidFill>
                <a:schemeClr val="bg1"/>
              </a:solidFill>
              <a:latin typeface="Bitter"/>
            </a:rPr>
            <a:t>UH Implemented Quarterly Monitoring of the Following: </a:t>
          </a:r>
          <a:r>
            <a:rPr lang="en-US" sz="1400" b="0" i="0" kern="1200">
              <a:solidFill>
                <a:schemeClr val="bg2"/>
              </a:solidFill>
              <a:latin typeface="Bitter"/>
            </a:rPr>
            <a:t>​</a:t>
          </a:r>
          <a:endParaRPr lang="en-US" sz="1400" kern="1200"/>
        </a:p>
      </dsp:txBody>
      <dsp:txXfrm>
        <a:off x="398935" y="699131"/>
        <a:ext cx="5262299" cy="372930"/>
      </dsp:txXfrm>
    </dsp:sp>
  </dsp:spTree>
</dsp:drawing>
</file>

<file path=ppt/diagrams/drawing4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306898-4947-47F8-B37A-57097E56BD8C}">
      <dsp:nvSpPr>
        <dsp:cNvPr id="0" name=""/>
        <dsp:cNvSpPr/>
      </dsp:nvSpPr>
      <dsp:spPr>
        <a:xfrm rot="16200000">
          <a:off x="-1348941" y="1999545"/>
          <a:ext cx="3056033" cy="25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23513" bIns="0" numCol="1" spcCol="1270" anchor="t" anchorCtr="0">
          <a:noAutofit/>
        </a:bodyPr>
        <a:lstStyle/>
        <a:p>
          <a:pPr marL="0" lvl="0" indent="0" algn="r" defTabSz="355600">
            <a:lnSpc>
              <a:spcPct val="90000"/>
            </a:lnSpc>
            <a:spcBef>
              <a:spcPct val="0"/>
            </a:spcBef>
            <a:spcAft>
              <a:spcPct val="35000"/>
            </a:spcAft>
            <a:buNone/>
          </a:pPr>
          <a:r>
            <a:rPr lang="en-US" sz="800" b="0" i="0" kern="1200">
              <a:latin typeface="Figtree"/>
            </a:rPr>
            <a:t>Intervention 1: Decrease inappropriate use of emergency departments for individuals with behavioral health needs​</a:t>
          </a:r>
          <a:endParaRPr lang="en-US" sz="800" kern="1200">
            <a:latin typeface="Figtree"/>
          </a:endParaRPr>
        </a:p>
      </dsp:txBody>
      <dsp:txXfrm>
        <a:off x="-1348941" y="1999545"/>
        <a:ext cx="3056033" cy="253431"/>
      </dsp:txXfrm>
    </dsp:sp>
    <dsp:sp modelId="{52393531-E1A0-4426-859E-CCAC90167092}">
      <dsp:nvSpPr>
        <dsp:cNvPr id="0" name=""/>
        <dsp:cNvSpPr/>
      </dsp:nvSpPr>
      <dsp:spPr>
        <a:xfrm>
          <a:off x="305791" y="598244"/>
          <a:ext cx="1262360" cy="305603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223513" rIns="56896" bIns="56896" numCol="1" spcCol="1270" anchor="t" anchorCtr="0">
          <a:noAutofit/>
        </a:bodyPr>
        <a:lstStyle/>
        <a:p>
          <a:pPr marL="57150" lvl="1" indent="-57150" algn="l" defTabSz="355600">
            <a:lnSpc>
              <a:spcPct val="90000"/>
            </a:lnSpc>
            <a:spcBef>
              <a:spcPct val="0"/>
            </a:spcBef>
            <a:spcAft>
              <a:spcPct val="15000"/>
            </a:spcAft>
            <a:buChar char="•"/>
          </a:pPr>
          <a:r>
            <a:rPr lang="en-US" sz="800" b="0" i="0" kern="1200">
              <a:latin typeface="Figtree"/>
            </a:rPr>
            <a:t>Reduce emergency department readmissions rate for individuals with behavioral health conditions by at least 2% in 2025.​</a:t>
          </a:r>
          <a:endParaRPr lang="en-US" sz="800" kern="1200">
            <a:latin typeface="Figtree"/>
          </a:endParaRPr>
        </a:p>
        <a:p>
          <a:pPr marL="57150" lvl="1" indent="-57150" algn="l" defTabSz="355600">
            <a:lnSpc>
              <a:spcPct val="90000"/>
            </a:lnSpc>
            <a:spcBef>
              <a:spcPct val="0"/>
            </a:spcBef>
            <a:spcAft>
              <a:spcPct val="15000"/>
            </a:spcAft>
            <a:buChar char="•"/>
          </a:pPr>
          <a:r>
            <a:rPr lang="en-US" sz="800" b="0" i="0" kern="1200">
              <a:latin typeface="Figtree"/>
            </a:rPr>
            <a:t>Increase the number of members served at the Sobering Center by at least 10%.​</a:t>
          </a:r>
          <a:endParaRPr lang="en-US" sz="800" kern="1200">
            <a:latin typeface="Figtree"/>
          </a:endParaRPr>
        </a:p>
        <a:p>
          <a:pPr marL="57150" lvl="1" indent="-57150" algn="l" defTabSz="355600">
            <a:lnSpc>
              <a:spcPct val="90000"/>
            </a:lnSpc>
            <a:spcBef>
              <a:spcPct val="0"/>
            </a:spcBef>
            <a:spcAft>
              <a:spcPct val="15000"/>
            </a:spcAft>
            <a:buChar char="•"/>
          </a:pPr>
          <a:r>
            <a:rPr lang="en-US" sz="800" b="0" i="0" kern="1200">
              <a:latin typeface="Figtree"/>
            </a:rPr>
            <a:t>Increase number of members served by the mobile crisis response team by 20% ​</a:t>
          </a:r>
          <a:endParaRPr lang="en-US" sz="800" kern="1200">
            <a:latin typeface="Figtree"/>
          </a:endParaRPr>
        </a:p>
      </dsp:txBody>
      <dsp:txXfrm>
        <a:off x="305791" y="598244"/>
        <a:ext cx="1262360" cy="3056033"/>
      </dsp:txXfrm>
    </dsp:sp>
    <dsp:sp modelId="{FC1C05EB-9DE7-4DDD-9164-8A56260F7405}">
      <dsp:nvSpPr>
        <dsp:cNvPr id="0" name=""/>
        <dsp:cNvSpPr/>
      </dsp:nvSpPr>
      <dsp:spPr>
        <a:xfrm>
          <a:off x="52359" y="263714"/>
          <a:ext cx="506863" cy="506863"/>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C15CFD5-9DB0-4244-A52F-A1C7A935827A}">
      <dsp:nvSpPr>
        <dsp:cNvPr id="0" name=""/>
        <dsp:cNvSpPr/>
      </dsp:nvSpPr>
      <dsp:spPr>
        <a:xfrm rot="16200000">
          <a:off x="500138" y="1999545"/>
          <a:ext cx="3056033" cy="25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23513" bIns="0" numCol="1" spcCol="1270" anchor="t" anchorCtr="0">
          <a:noAutofit/>
        </a:bodyPr>
        <a:lstStyle/>
        <a:p>
          <a:pPr marL="0" lvl="0" indent="0" algn="r" defTabSz="355600">
            <a:lnSpc>
              <a:spcPct val="90000"/>
            </a:lnSpc>
            <a:spcBef>
              <a:spcPct val="0"/>
            </a:spcBef>
            <a:spcAft>
              <a:spcPct val="35000"/>
            </a:spcAft>
            <a:buNone/>
          </a:pPr>
          <a:r>
            <a:rPr lang="en-US" sz="800" b="0" i="0" kern="1200">
              <a:latin typeface="Figtree"/>
            </a:rPr>
            <a:t>Intervention 2: Increase array of behavioral health services available to treat individuals in need of higher levels of care​</a:t>
          </a:r>
          <a:endParaRPr lang="en-US" sz="800" kern="1200">
            <a:latin typeface="Figtree"/>
          </a:endParaRPr>
        </a:p>
      </dsp:txBody>
      <dsp:txXfrm>
        <a:off x="500138" y="1999545"/>
        <a:ext cx="3056033" cy="253431"/>
      </dsp:txXfrm>
    </dsp:sp>
    <dsp:sp modelId="{3038055B-E6B7-4E32-B8E4-4734BD8B2D8B}">
      <dsp:nvSpPr>
        <dsp:cNvPr id="0" name=""/>
        <dsp:cNvSpPr/>
      </dsp:nvSpPr>
      <dsp:spPr>
        <a:xfrm>
          <a:off x="2154871" y="598244"/>
          <a:ext cx="1262360" cy="305603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223513" rIns="56896" bIns="56896" numCol="1" spcCol="1270" anchor="t" anchorCtr="0">
          <a:noAutofit/>
        </a:bodyPr>
        <a:lstStyle/>
        <a:p>
          <a:pPr marL="57150" lvl="1" indent="-57150" algn="l" defTabSz="355600">
            <a:lnSpc>
              <a:spcPct val="90000"/>
            </a:lnSpc>
            <a:spcBef>
              <a:spcPct val="0"/>
            </a:spcBef>
            <a:spcAft>
              <a:spcPct val="15000"/>
            </a:spcAft>
            <a:buChar char="•"/>
          </a:pPr>
          <a:r>
            <a:rPr lang="en-US" sz="800" b="0" i="0" kern="1200">
              <a:latin typeface="Figtree"/>
            </a:rPr>
            <a:t>Monitor the number of members utilizing SUD residential and withdrawal management services with a goal to increase their utilization by 10% compared to 2024.​</a:t>
          </a:r>
          <a:endParaRPr lang="en-US" sz="800" kern="1200">
            <a:latin typeface="Figtree"/>
          </a:endParaRPr>
        </a:p>
        <a:p>
          <a:pPr marL="57150" lvl="1" indent="-57150" algn="l" defTabSz="355600">
            <a:lnSpc>
              <a:spcPct val="90000"/>
            </a:lnSpc>
            <a:spcBef>
              <a:spcPct val="0"/>
            </a:spcBef>
            <a:spcAft>
              <a:spcPct val="15000"/>
            </a:spcAft>
            <a:buChar char="•"/>
          </a:pPr>
          <a:r>
            <a:rPr lang="en-US" sz="800" b="0" i="0" kern="1200">
              <a:latin typeface="Figtree"/>
            </a:rPr>
            <a:t>Record the number of SUD affected members serviced by the Recovery Lodge and increase participation by at least 10% compared to 2025.​</a:t>
          </a:r>
          <a:endParaRPr lang="en-US" sz="800" kern="1200">
            <a:latin typeface="Figtree"/>
          </a:endParaRPr>
        </a:p>
      </dsp:txBody>
      <dsp:txXfrm>
        <a:off x="2154871" y="598244"/>
        <a:ext cx="1262360" cy="3056033"/>
      </dsp:txXfrm>
    </dsp:sp>
    <dsp:sp modelId="{E467A8C1-551D-439F-914C-8DADC8BF6A59}">
      <dsp:nvSpPr>
        <dsp:cNvPr id="0" name=""/>
        <dsp:cNvSpPr/>
      </dsp:nvSpPr>
      <dsp:spPr>
        <a:xfrm>
          <a:off x="1901439" y="263714"/>
          <a:ext cx="506863" cy="506863"/>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F5B05A8-113B-4F43-B386-D03A582179F3}">
      <dsp:nvSpPr>
        <dsp:cNvPr id="0" name=""/>
        <dsp:cNvSpPr/>
      </dsp:nvSpPr>
      <dsp:spPr>
        <a:xfrm rot="16200000">
          <a:off x="2349219" y="1999545"/>
          <a:ext cx="3056033" cy="25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23513" bIns="0" numCol="1" spcCol="1270" anchor="t" anchorCtr="0">
          <a:noAutofit/>
        </a:bodyPr>
        <a:lstStyle/>
        <a:p>
          <a:pPr marL="0" lvl="0" indent="0" algn="r" defTabSz="355600">
            <a:lnSpc>
              <a:spcPct val="90000"/>
            </a:lnSpc>
            <a:spcBef>
              <a:spcPct val="0"/>
            </a:spcBef>
            <a:spcAft>
              <a:spcPct val="35000"/>
            </a:spcAft>
            <a:buNone/>
          </a:pPr>
          <a:r>
            <a:rPr lang="en-US" sz="800" b="0" i="0" kern="1200">
              <a:latin typeface="Figtree"/>
            </a:rPr>
            <a:t>Intervention 3: Incentivize providers to improve quality of care and responsiveness to acute, urgent, and emergent behavioral health needs​</a:t>
          </a:r>
          <a:endParaRPr lang="en-US" sz="800" kern="1200">
            <a:latin typeface="Figtree"/>
          </a:endParaRPr>
        </a:p>
      </dsp:txBody>
      <dsp:txXfrm>
        <a:off x="2349219" y="1999545"/>
        <a:ext cx="3056033" cy="253431"/>
      </dsp:txXfrm>
    </dsp:sp>
    <dsp:sp modelId="{58F645F2-16D2-4EB3-833D-7800B76C7B3A}">
      <dsp:nvSpPr>
        <dsp:cNvPr id="0" name=""/>
        <dsp:cNvSpPr/>
      </dsp:nvSpPr>
      <dsp:spPr>
        <a:xfrm>
          <a:off x="4003951" y="598244"/>
          <a:ext cx="1262360" cy="305603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223513" rIns="56896" bIns="56896" numCol="1" spcCol="1270" anchor="t" anchorCtr="0">
          <a:noAutofit/>
        </a:bodyPr>
        <a:lstStyle/>
        <a:p>
          <a:pPr marL="57150" lvl="1" indent="-57150" algn="l" defTabSz="355600">
            <a:lnSpc>
              <a:spcPct val="90000"/>
            </a:lnSpc>
            <a:spcBef>
              <a:spcPct val="0"/>
            </a:spcBef>
            <a:spcAft>
              <a:spcPct val="15000"/>
            </a:spcAft>
            <a:buChar char="•"/>
          </a:pPr>
          <a:r>
            <a:rPr lang="en-US" sz="800" b="0" i="0" kern="1200">
              <a:latin typeface="Figtree"/>
            </a:rPr>
            <a:t>Monitor use of ED Diversion metrics in provider contracts each quarter in 2025.​</a:t>
          </a:r>
          <a:endParaRPr lang="en-US" sz="800" kern="1200">
            <a:latin typeface="Figtree"/>
          </a:endParaRPr>
        </a:p>
        <a:p>
          <a:pPr marL="57150" lvl="1" indent="-57150" algn="l" defTabSz="355600">
            <a:lnSpc>
              <a:spcPct val="90000"/>
            </a:lnSpc>
            <a:spcBef>
              <a:spcPct val="0"/>
            </a:spcBef>
            <a:spcAft>
              <a:spcPct val="15000"/>
            </a:spcAft>
            <a:buChar char="•"/>
          </a:pPr>
          <a:r>
            <a:rPr lang="en-US" sz="800" b="0" i="0" kern="1200">
              <a:latin typeface="Figtree"/>
            </a:rPr>
            <a:t>Track the quality-of-care performance in all contracted practices with ED-related quality metrics, for a 10% improvement.​</a:t>
          </a:r>
          <a:endParaRPr lang="en-US" sz="800" kern="1200">
            <a:latin typeface="Figtree"/>
          </a:endParaRPr>
        </a:p>
        <a:p>
          <a:pPr marL="57150" lvl="1" indent="-57150" algn="l" defTabSz="355600">
            <a:lnSpc>
              <a:spcPct val="90000"/>
            </a:lnSpc>
            <a:spcBef>
              <a:spcPct val="0"/>
            </a:spcBef>
            <a:spcAft>
              <a:spcPct val="15000"/>
            </a:spcAft>
            <a:buChar char="•"/>
          </a:pPr>
          <a:r>
            <a:rPr lang="en-US" sz="800" b="0" i="0" kern="1200">
              <a:latin typeface="Figtree"/>
            </a:rPr>
            <a:t>Offer behavioral health providers utilization of UHA’s analytics software, aiming to improve treatment outcomes, in 2025.​</a:t>
          </a:r>
          <a:endParaRPr lang="en-US" sz="800" kern="1200">
            <a:latin typeface="Figtree"/>
          </a:endParaRPr>
        </a:p>
        <a:p>
          <a:pPr marL="57150" lvl="1" indent="-57150" algn="l" defTabSz="355600">
            <a:lnSpc>
              <a:spcPct val="90000"/>
            </a:lnSpc>
            <a:spcBef>
              <a:spcPct val="0"/>
            </a:spcBef>
            <a:spcAft>
              <a:spcPct val="15000"/>
            </a:spcAft>
            <a:buChar char="•"/>
          </a:pPr>
          <a:r>
            <a:rPr lang="en-US" sz="800" b="0" i="0" kern="1200">
              <a:latin typeface="Figtree"/>
            </a:rPr>
            <a:t>Implement an incentive program that providers reporting REAL+D and SDOH data, increasing reporting by 20% in 2025.​</a:t>
          </a:r>
          <a:endParaRPr lang="en-US" sz="800" kern="1200">
            <a:latin typeface="Figtree"/>
          </a:endParaRPr>
        </a:p>
      </dsp:txBody>
      <dsp:txXfrm>
        <a:off x="4003951" y="598244"/>
        <a:ext cx="1262360" cy="3056033"/>
      </dsp:txXfrm>
    </dsp:sp>
    <dsp:sp modelId="{A84EA1E3-EFB6-4C6C-81C4-F8436D897C8A}">
      <dsp:nvSpPr>
        <dsp:cNvPr id="0" name=""/>
        <dsp:cNvSpPr/>
      </dsp:nvSpPr>
      <dsp:spPr>
        <a:xfrm>
          <a:off x="3750519" y="263714"/>
          <a:ext cx="506863" cy="506863"/>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FCC36A2-2B93-4AB5-BEC7-7F39183C1C4E}">
      <dsp:nvSpPr>
        <dsp:cNvPr id="0" name=""/>
        <dsp:cNvSpPr/>
      </dsp:nvSpPr>
      <dsp:spPr>
        <a:xfrm rot="16200000">
          <a:off x="4198299" y="1999545"/>
          <a:ext cx="3056033" cy="25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23513" bIns="0" numCol="1" spcCol="1270" anchor="t" anchorCtr="0">
          <a:noAutofit/>
        </a:bodyPr>
        <a:lstStyle/>
        <a:p>
          <a:pPr marL="0" lvl="0" indent="0" algn="r" defTabSz="355600">
            <a:lnSpc>
              <a:spcPct val="90000"/>
            </a:lnSpc>
            <a:spcBef>
              <a:spcPct val="0"/>
            </a:spcBef>
            <a:spcAft>
              <a:spcPct val="35000"/>
            </a:spcAft>
            <a:buNone/>
          </a:pPr>
          <a:r>
            <a:rPr lang="en-US" sz="800" b="0" i="0" kern="1200">
              <a:latin typeface="Figtree"/>
            </a:rPr>
            <a:t>Intervention 4: Increase capacity of youth-serving programs to offer higher intensity outpatient treatment services​</a:t>
          </a:r>
          <a:endParaRPr lang="en-US" sz="800" kern="1200">
            <a:latin typeface="Figtree"/>
          </a:endParaRPr>
        </a:p>
      </dsp:txBody>
      <dsp:txXfrm>
        <a:off x="4198299" y="1999545"/>
        <a:ext cx="3056033" cy="253431"/>
      </dsp:txXfrm>
    </dsp:sp>
    <dsp:sp modelId="{FB9757FD-3F8D-4822-B805-1758E70ACC02}">
      <dsp:nvSpPr>
        <dsp:cNvPr id="0" name=""/>
        <dsp:cNvSpPr/>
      </dsp:nvSpPr>
      <dsp:spPr>
        <a:xfrm>
          <a:off x="5853032" y="598244"/>
          <a:ext cx="1262360" cy="305603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223513" rIns="56896" bIns="56896" numCol="1" spcCol="1270" anchor="t" anchorCtr="0">
          <a:noAutofit/>
        </a:bodyPr>
        <a:lstStyle/>
        <a:p>
          <a:pPr marL="57150" lvl="1" indent="-57150" algn="l" defTabSz="355600">
            <a:lnSpc>
              <a:spcPct val="90000"/>
            </a:lnSpc>
            <a:spcBef>
              <a:spcPct val="0"/>
            </a:spcBef>
            <a:spcAft>
              <a:spcPct val="15000"/>
            </a:spcAft>
            <a:buChar char="•"/>
          </a:pPr>
          <a:r>
            <a:rPr lang="en-US" sz="800" b="0" i="0" kern="1200">
              <a:latin typeface="Figtree"/>
            </a:rPr>
            <a:t>Increase the number of youth receiving IIBHT by 10% by the end of Quarter 4, 2025. ​</a:t>
          </a:r>
          <a:endParaRPr lang="en-US" sz="800" kern="1200">
            <a:latin typeface="Figtree"/>
          </a:endParaRPr>
        </a:p>
      </dsp:txBody>
      <dsp:txXfrm>
        <a:off x="5853032" y="598244"/>
        <a:ext cx="1262360" cy="3056033"/>
      </dsp:txXfrm>
    </dsp:sp>
    <dsp:sp modelId="{4D95A2D7-A31D-4910-96B2-FFD3E83387ED}">
      <dsp:nvSpPr>
        <dsp:cNvPr id="0" name=""/>
        <dsp:cNvSpPr/>
      </dsp:nvSpPr>
      <dsp:spPr>
        <a:xfrm>
          <a:off x="5599600" y="263714"/>
          <a:ext cx="506863" cy="506863"/>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371FFAE-B988-46EC-8146-25CF0C180605}">
      <dsp:nvSpPr>
        <dsp:cNvPr id="0" name=""/>
        <dsp:cNvSpPr/>
      </dsp:nvSpPr>
      <dsp:spPr>
        <a:xfrm rot="16200000">
          <a:off x="6047379" y="1999545"/>
          <a:ext cx="3056033" cy="2534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223513" bIns="0" numCol="1" spcCol="1270" anchor="t" anchorCtr="0">
          <a:noAutofit/>
        </a:bodyPr>
        <a:lstStyle/>
        <a:p>
          <a:pPr marL="0" lvl="0" indent="0" algn="l" defTabSz="355600">
            <a:lnSpc>
              <a:spcPct val="90000"/>
            </a:lnSpc>
            <a:spcBef>
              <a:spcPct val="0"/>
            </a:spcBef>
            <a:spcAft>
              <a:spcPct val="35000"/>
            </a:spcAft>
            <a:buNone/>
          </a:pPr>
          <a:r>
            <a:rPr lang="en-US" sz="800" b="0" i="0" kern="1200">
              <a:latin typeface="Figtree"/>
            </a:rPr>
            <a:t>Intervention 5: Continue to expand collection of infographics and resource/guides on pathways to treatment and available services/programs for 2025​</a:t>
          </a:r>
          <a:endParaRPr lang="en-US" sz="800" kern="1200">
            <a:latin typeface="Figtree"/>
          </a:endParaRPr>
        </a:p>
      </dsp:txBody>
      <dsp:txXfrm>
        <a:off x="6047379" y="1999545"/>
        <a:ext cx="3056033" cy="253431"/>
      </dsp:txXfrm>
    </dsp:sp>
    <dsp:sp modelId="{15F17558-555A-411F-A6E4-39FFEA41C190}">
      <dsp:nvSpPr>
        <dsp:cNvPr id="0" name=""/>
        <dsp:cNvSpPr/>
      </dsp:nvSpPr>
      <dsp:spPr>
        <a:xfrm>
          <a:off x="7702112" y="598244"/>
          <a:ext cx="1262360" cy="305603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6896" tIns="223513" rIns="56896" bIns="56896" numCol="1" spcCol="1270" anchor="t" anchorCtr="0">
          <a:noAutofit/>
        </a:bodyPr>
        <a:lstStyle/>
        <a:p>
          <a:pPr marL="57150" lvl="1" indent="-57150" algn="l" defTabSz="355600">
            <a:lnSpc>
              <a:spcPct val="90000"/>
            </a:lnSpc>
            <a:spcBef>
              <a:spcPct val="0"/>
            </a:spcBef>
            <a:spcAft>
              <a:spcPct val="15000"/>
            </a:spcAft>
            <a:buChar char="•"/>
          </a:pPr>
          <a:r>
            <a:rPr lang="en-US" sz="800" b="0" i="0" kern="1200">
              <a:latin typeface="Figtree"/>
            </a:rPr>
            <a:t>Update the social-emotional asset map for children aged birth to five to include community-based organizations.​</a:t>
          </a:r>
          <a:endParaRPr lang="en-US" sz="800" kern="1200">
            <a:latin typeface="Figtree"/>
          </a:endParaRPr>
        </a:p>
        <a:p>
          <a:pPr marL="57150" lvl="1" indent="-57150" algn="l" defTabSz="355600">
            <a:lnSpc>
              <a:spcPct val="90000"/>
            </a:lnSpc>
            <a:spcBef>
              <a:spcPct val="0"/>
            </a:spcBef>
            <a:spcAft>
              <a:spcPct val="15000"/>
            </a:spcAft>
            <a:buChar char="•"/>
          </a:pPr>
          <a:r>
            <a:rPr lang="en-US" sz="800" b="0" i="0" kern="1200">
              <a:latin typeface="Figtree"/>
            </a:rPr>
            <a:t>Publish 8 comprehensive infographics detailing available services and pathways to increase user understanding and engagement.​</a:t>
          </a:r>
          <a:endParaRPr lang="en-US" sz="800" kern="1200">
            <a:latin typeface="Figtree"/>
          </a:endParaRPr>
        </a:p>
      </dsp:txBody>
      <dsp:txXfrm>
        <a:off x="7702112" y="598244"/>
        <a:ext cx="1262360" cy="3056033"/>
      </dsp:txXfrm>
    </dsp:sp>
    <dsp:sp modelId="{3CE71A6A-A8A4-4D1D-8E3E-B5FB7E10EBDC}">
      <dsp:nvSpPr>
        <dsp:cNvPr id="0" name=""/>
        <dsp:cNvSpPr/>
      </dsp:nvSpPr>
      <dsp:spPr>
        <a:xfrm>
          <a:off x="7448680" y="263714"/>
          <a:ext cx="506863" cy="506863"/>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CAABCDE-A3FF-41B6-8304-F848DDBE77B8}">
      <dsp:nvSpPr>
        <dsp:cNvPr id="0" name=""/>
        <dsp:cNvSpPr/>
      </dsp:nvSpPr>
      <dsp:spPr>
        <a:xfrm>
          <a:off x="3885" y="85767"/>
          <a:ext cx="3328420" cy="3324156"/>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Figtree"/>
              <a:ea typeface="Calibri"/>
              <a:cs typeface="Calibri"/>
            </a:rPr>
            <a:t>Community Health Assessment</a:t>
          </a:r>
        </a:p>
        <a:p>
          <a:pPr marL="114300" lvl="1" indent="-114300" algn="l" defTabSz="533400">
            <a:lnSpc>
              <a:spcPct val="90000"/>
            </a:lnSpc>
            <a:spcBef>
              <a:spcPct val="0"/>
            </a:spcBef>
            <a:spcAft>
              <a:spcPct val="15000"/>
            </a:spcAft>
            <a:buChar char="•"/>
          </a:pPr>
          <a:r>
            <a:rPr lang="en-US" sz="1200" b="0" kern="1200">
              <a:latin typeface="Figtree"/>
              <a:ea typeface="Calibri"/>
              <a:cs typeface="Calibri"/>
            </a:rPr>
            <a:t>Opportunity for the community to give the CCO feedback on the needs of the community </a:t>
          </a:r>
        </a:p>
        <a:p>
          <a:pPr marL="114300" lvl="1" indent="-114300" algn="l" defTabSz="533400">
            <a:lnSpc>
              <a:spcPct val="90000"/>
            </a:lnSpc>
            <a:spcBef>
              <a:spcPct val="0"/>
            </a:spcBef>
            <a:spcAft>
              <a:spcPct val="15000"/>
            </a:spcAft>
            <a:buChar char="•"/>
          </a:pPr>
          <a:endParaRPr lang="en-US" sz="1200" b="0" kern="1200">
            <a:latin typeface="Figtree" pitchFamily="2" charset="0"/>
            <a:ea typeface="Calibri"/>
            <a:cs typeface="Calibri"/>
          </a:endParaRPr>
        </a:p>
        <a:p>
          <a:pPr marL="114300" lvl="1" indent="-114300" algn="l" defTabSz="533400">
            <a:lnSpc>
              <a:spcPct val="90000"/>
            </a:lnSpc>
            <a:spcBef>
              <a:spcPct val="0"/>
            </a:spcBef>
            <a:spcAft>
              <a:spcPct val="15000"/>
            </a:spcAft>
            <a:buChar char="•"/>
          </a:pPr>
          <a:r>
            <a:rPr lang="en-US" sz="1200" b="0" kern="1200">
              <a:latin typeface="Figtree"/>
              <a:ea typeface="Calibri"/>
              <a:cs typeface="Calibri"/>
            </a:rPr>
            <a:t>Examines existing health data and gathers additional data from systems and providers</a:t>
          </a:r>
        </a:p>
        <a:p>
          <a:pPr marL="114300" lvl="1" indent="-114300" algn="l" defTabSz="533400">
            <a:lnSpc>
              <a:spcPct val="90000"/>
            </a:lnSpc>
            <a:spcBef>
              <a:spcPct val="0"/>
            </a:spcBef>
            <a:spcAft>
              <a:spcPct val="15000"/>
            </a:spcAft>
            <a:buChar char="•"/>
          </a:pPr>
          <a:endParaRPr lang="en-US" sz="1200" b="0" kern="1200">
            <a:latin typeface="Figtree" pitchFamily="2" charset="0"/>
            <a:ea typeface="Calibri"/>
            <a:cs typeface="Calibri"/>
          </a:endParaRPr>
        </a:p>
        <a:p>
          <a:pPr marL="114300" lvl="1" indent="-114300" algn="l" defTabSz="533400">
            <a:lnSpc>
              <a:spcPct val="90000"/>
            </a:lnSpc>
            <a:spcBef>
              <a:spcPct val="0"/>
            </a:spcBef>
            <a:spcAft>
              <a:spcPct val="15000"/>
            </a:spcAft>
            <a:buChar char="•"/>
          </a:pPr>
          <a:r>
            <a:rPr lang="en-US" sz="1200" b="0" kern="1200">
              <a:latin typeface="Figtree"/>
              <a:ea typeface="Calibri"/>
              <a:cs typeface="Calibri"/>
            </a:rPr>
            <a:t>Collects community member feedback via focus groups and community surveys</a:t>
          </a:r>
        </a:p>
      </dsp:txBody>
      <dsp:txXfrm>
        <a:off x="491321" y="572578"/>
        <a:ext cx="2353548" cy="2350534"/>
      </dsp:txXfrm>
    </dsp:sp>
    <dsp:sp modelId="{55258B4C-96BB-4771-BC76-73B325E9D07D}">
      <dsp:nvSpPr>
        <dsp:cNvPr id="0" name=""/>
        <dsp:cNvSpPr/>
      </dsp:nvSpPr>
      <dsp:spPr>
        <a:xfrm rot="21559451">
          <a:off x="3818039" y="1101694"/>
          <a:ext cx="1030151" cy="1229431"/>
        </a:xfrm>
        <a:prstGeom prst="star5">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444750">
            <a:lnSpc>
              <a:spcPct val="90000"/>
            </a:lnSpc>
            <a:spcBef>
              <a:spcPct val="0"/>
            </a:spcBef>
            <a:spcAft>
              <a:spcPct val="35000"/>
            </a:spcAft>
            <a:buNone/>
          </a:pPr>
          <a:endParaRPr lang="en-US" sz="5500" kern="1200"/>
        </a:p>
      </dsp:txBody>
      <dsp:txXfrm>
        <a:off x="3818050" y="1349403"/>
        <a:ext cx="721106" cy="737659"/>
      </dsp:txXfrm>
    </dsp:sp>
    <dsp:sp modelId="{B55F5E6D-78C3-4A66-A92F-73EB8A3C3E4F}">
      <dsp:nvSpPr>
        <dsp:cNvPr id="0" name=""/>
        <dsp:cNvSpPr/>
      </dsp:nvSpPr>
      <dsp:spPr>
        <a:xfrm>
          <a:off x="5275619" y="25221"/>
          <a:ext cx="3325148" cy="3320918"/>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Figtree"/>
              <a:ea typeface="Calibri"/>
              <a:cs typeface="Calibri"/>
            </a:rPr>
            <a:t>Community Health Improvement Plan</a:t>
          </a:r>
        </a:p>
        <a:p>
          <a:pPr marL="114300" lvl="1" indent="-114300" algn="l" defTabSz="533400">
            <a:lnSpc>
              <a:spcPct val="90000"/>
            </a:lnSpc>
            <a:spcBef>
              <a:spcPct val="0"/>
            </a:spcBef>
            <a:spcAft>
              <a:spcPct val="15000"/>
            </a:spcAft>
            <a:buChar char="•"/>
          </a:pPr>
          <a:r>
            <a:rPr lang="en-US" sz="1200" b="0" kern="1200">
              <a:latin typeface="Figtree"/>
              <a:ea typeface="Calibri"/>
              <a:cs typeface="Calibri"/>
            </a:rPr>
            <a:t>Opportunity for the CCO to address the needs of the community</a:t>
          </a:r>
        </a:p>
        <a:p>
          <a:pPr marL="114300" lvl="1" indent="-114300" algn="l" defTabSz="533400">
            <a:lnSpc>
              <a:spcPct val="90000"/>
            </a:lnSpc>
            <a:spcBef>
              <a:spcPct val="0"/>
            </a:spcBef>
            <a:spcAft>
              <a:spcPct val="15000"/>
            </a:spcAft>
            <a:buChar char="•"/>
          </a:pPr>
          <a:endParaRPr lang="en-US" sz="1200" b="0" kern="1200">
            <a:latin typeface="Figtree" pitchFamily="2" charset="0"/>
            <a:ea typeface="Calibri"/>
            <a:cs typeface="Calibri"/>
          </a:endParaRPr>
        </a:p>
        <a:p>
          <a:pPr marL="114300" lvl="1" indent="-114300" algn="l" defTabSz="533400">
            <a:lnSpc>
              <a:spcPct val="90000"/>
            </a:lnSpc>
            <a:spcBef>
              <a:spcPct val="0"/>
            </a:spcBef>
            <a:spcAft>
              <a:spcPct val="15000"/>
            </a:spcAft>
            <a:buChar char="•"/>
          </a:pPr>
          <a:r>
            <a:rPr lang="en-US" sz="1200" b="0" kern="1200">
              <a:latin typeface="Figtree"/>
              <a:ea typeface="Calibri"/>
              <a:cs typeface="Calibri"/>
            </a:rPr>
            <a:t>Sets goals for filling gaps in services</a:t>
          </a:r>
        </a:p>
        <a:p>
          <a:pPr marL="114300" lvl="1" indent="-114300" algn="l" defTabSz="533400">
            <a:lnSpc>
              <a:spcPct val="90000"/>
            </a:lnSpc>
            <a:spcBef>
              <a:spcPct val="0"/>
            </a:spcBef>
            <a:spcAft>
              <a:spcPct val="15000"/>
            </a:spcAft>
            <a:buChar char="•"/>
          </a:pPr>
          <a:endParaRPr lang="en-US" sz="1200" b="0" kern="1200">
            <a:latin typeface="Figtree" pitchFamily="2" charset="0"/>
            <a:ea typeface="Calibri"/>
            <a:cs typeface="Calibri"/>
          </a:endParaRPr>
        </a:p>
        <a:p>
          <a:pPr marL="114300" lvl="1" indent="-114300" algn="l" defTabSz="533400">
            <a:lnSpc>
              <a:spcPct val="90000"/>
            </a:lnSpc>
            <a:spcBef>
              <a:spcPct val="0"/>
            </a:spcBef>
            <a:spcAft>
              <a:spcPct val="15000"/>
            </a:spcAft>
            <a:buChar char="•"/>
          </a:pPr>
          <a:r>
            <a:rPr lang="en-US" sz="1200" b="0" kern="1200">
              <a:latin typeface="Figtree"/>
              <a:ea typeface="Calibri"/>
              <a:cs typeface="Calibri"/>
            </a:rPr>
            <a:t>Helps the CCO and other community health leaders identify priority areas</a:t>
          </a:r>
          <a:endParaRPr lang="en-US" sz="1200" b="0" kern="1200">
            <a:latin typeface="Figtree" pitchFamily="2" charset="0"/>
          </a:endParaRPr>
        </a:p>
      </dsp:txBody>
      <dsp:txXfrm>
        <a:off x="5762576" y="511558"/>
        <a:ext cx="2351234" cy="2348244"/>
      </dsp:txXfrm>
    </dsp:sp>
  </dsp:spTree>
</dsp:drawing>
</file>

<file path=ppt/diagrams/drawing5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7A38F0-2EED-4F7E-A36A-99729EC52E65}">
      <dsp:nvSpPr>
        <dsp:cNvPr id="0" name=""/>
        <dsp:cNvSpPr/>
      </dsp:nvSpPr>
      <dsp:spPr>
        <a:xfrm>
          <a:off x="0" y="312109"/>
          <a:ext cx="7733539" cy="352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B2C75DB-0B15-4943-9048-6D5F313DD617}">
      <dsp:nvSpPr>
        <dsp:cNvPr id="0" name=""/>
        <dsp:cNvSpPr/>
      </dsp:nvSpPr>
      <dsp:spPr>
        <a:xfrm>
          <a:off x="386676" y="105469"/>
          <a:ext cx="6447884" cy="413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617" tIns="0" rIns="204617" bIns="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Intervention 1: </a:t>
          </a:r>
          <a:r>
            <a:rPr lang="en-US" sz="1200" b="0" i="0" u="none" kern="1200">
              <a:latin typeface="Figtree" pitchFamily="2" charset="0"/>
            </a:rPr>
            <a:t>Increase access to peer delivered services for individuals with behavioral health needs</a:t>
          </a:r>
          <a:r>
            <a:rPr lang="en-US" sz="1200" b="0" i="0" kern="1200">
              <a:latin typeface="Figtree" pitchFamily="2" charset="0"/>
            </a:rPr>
            <a:t>​</a:t>
          </a:r>
          <a:endParaRPr lang="en-US" sz="1200" kern="1200">
            <a:latin typeface="Figtree" pitchFamily="2" charset="0"/>
          </a:endParaRPr>
        </a:p>
      </dsp:txBody>
      <dsp:txXfrm>
        <a:off x="406851" y="125644"/>
        <a:ext cx="6407534" cy="372930"/>
      </dsp:txXfrm>
    </dsp:sp>
    <dsp:sp modelId="{40E66BC3-C53E-49D8-8556-1AF21628DA74}">
      <dsp:nvSpPr>
        <dsp:cNvPr id="0" name=""/>
        <dsp:cNvSpPr/>
      </dsp:nvSpPr>
      <dsp:spPr>
        <a:xfrm>
          <a:off x="0" y="947150"/>
          <a:ext cx="7733539" cy="352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A5293F34-689D-4B63-886C-6D9A41E7553B}">
      <dsp:nvSpPr>
        <dsp:cNvPr id="0" name=""/>
        <dsp:cNvSpPr/>
      </dsp:nvSpPr>
      <dsp:spPr>
        <a:xfrm>
          <a:off x="386676" y="740509"/>
          <a:ext cx="6418814" cy="413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617" tIns="0" rIns="204617" bIns="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Intervention 2: </a:t>
          </a:r>
          <a:r>
            <a:rPr lang="en-US" sz="1200" b="0" i="0" u="none" kern="1200">
              <a:latin typeface="Figtree" pitchFamily="2" charset="0"/>
            </a:rPr>
            <a:t>Enhance provider capacity to treat eating disorders through partnership with Willamette Nutrition Source </a:t>
          </a:r>
          <a:r>
            <a:rPr lang="en-US" sz="1200" b="0" i="0" kern="1200">
              <a:latin typeface="Figtree" pitchFamily="2" charset="0"/>
            </a:rPr>
            <a:t>​</a:t>
          </a:r>
        </a:p>
      </dsp:txBody>
      <dsp:txXfrm>
        <a:off x="406851" y="760684"/>
        <a:ext cx="6378464" cy="372930"/>
      </dsp:txXfrm>
    </dsp:sp>
    <dsp:sp modelId="{C66C13DA-9078-451B-8041-4E0CCA17E3D8}">
      <dsp:nvSpPr>
        <dsp:cNvPr id="0" name=""/>
        <dsp:cNvSpPr/>
      </dsp:nvSpPr>
      <dsp:spPr>
        <a:xfrm>
          <a:off x="0" y="1604986"/>
          <a:ext cx="7733539" cy="352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922196B-3E43-45CD-A083-B981D27C5DD4}">
      <dsp:nvSpPr>
        <dsp:cNvPr id="0" name=""/>
        <dsp:cNvSpPr/>
      </dsp:nvSpPr>
      <dsp:spPr>
        <a:xfrm>
          <a:off x="386676" y="1375550"/>
          <a:ext cx="6400462" cy="413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617" tIns="0" rIns="204617" bIns="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Intervention 3: </a:t>
          </a:r>
          <a:r>
            <a:rPr lang="en-US" sz="1200" b="0" i="0" u="none" kern="1200">
              <a:latin typeface="Figtree" pitchFamily="2" charset="0"/>
            </a:rPr>
            <a:t>Increase local training and education opportunities to expand access to evidence-based treatment modalities</a:t>
          </a:r>
          <a:r>
            <a:rPr lang="en-US" sz="1200" b="0" i="0" kern="1200">
              <a:latin typeface="Figtree" pitchFamily="2" charset="0"/>
            </a:rPr>
            <a:t>​</a:t>
          </a:r>
        </a:p>
      </dsp:txBody>
      <dsp:txXfrm>
        <a:off x="406851" y="1395725"/>
        <a:ext cx="6360112" cy="372930"/>
      </dsp:txXfrm>
    </dsp:sp>
    <dsp:sp modelId="{D1B4A24A-5949-4C61-9011-B7AF28513892}">
      <dsp:nvSpPr>
        <dsp:cNvPr id="0" name=""/>
        <dsp:cNvSpPr/>
      </dsp:nvSpPr>
      <dsp:spPr>
        <a:xfrm>
          <a:off x="0" y="2217230"/>
          <a:ext cx="7733539" cy="352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DF8E7CB-E930-435E-8E45-57520A387FCF}">
      <dsp:nvSpPr>
        <dsp:cNvPr id="0" name=""/>
        <dsp:cNvSpPr/>
      </dsp:nvSpPr>
      <dsp:spPr>
        <a:xfrm>
          <a:off x="386676" y="2010590"/>
          <a:ext cx="6400408" cy="413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617" tIns="0" rIns="204617" bIns="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Intervention 4: </a:t>
          </a:r>
          <a:r>
            <a:rPr lang="en-US" sz="1200" b="0" i="0" u="none" kern="1200">
              <a:latin typeface="Figtree" pitchFamily="2" charset="0"/>
            </a:rPr>
            <a:t>Increase the cultural and linguistic diversity of contracted behavioral health providers</a:t>
          </a:r>
          <a:r>
            <a:rPr lang="en-US" sz="1200" b="0" i="0" kern="1200">
              <a:latin typeface="Figtree" pitchFamily="2" charset="0"/>
            </a:rPr>
            <a:t>​</a:t>
          </a:r>
        </a:p>
      </dsp:txBody>
      <dsp:txXfrm>
        <a:off x="406851" y="2030765"/>
        <a:ext cx="6360058" cy="372930"/>
      </dsp:txXfrm>
    </dsp:sp>
    <dsp:sp modelId="{739E8226-AED9-4CC7-8DDF-EE97AAC65E1A}">
      <dsp:nvSpPr>
        <dsp:cNvPr id="0" name=""/>
        <dsp:cNvSpPr/>
      </dsp:nvSpPr>
      <dsp:spPr>
        <a:xfrm>
          <a:off x="0" y="2852270"/>
          <a:ext cx="7733539" cy="35280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65C2FE-03A6-44FA-8A03-4D3E4F6F99D4}">
      <dsp:nvSpPr>
        <dsp:cNvPr id="0" name=""/>
        <dsp:cNvSpPr/>
      </dsp:nvSpPr>
      <dsp:spPr>
        <a:xfrm>
          <a:off x="386676" y="2645629"/>
          <a:ext cx="6371446" cy="4132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4617" tIns="0" rIns="204617" bIns="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Intervention 5: </a:t>
          </a:r>
          <a:r>
            <a:rPr lang="en-US" sz="1200" b="0" i="0" u="none" kern="1200">
              <a:latin typeface="Figtree" pitchFamily="2" charset="0"/>
            </a:rPr>
            <a:t>Develop and promote workforce development, training, and educational opportunities for current and aspiring behavioral health professionals.</a:t>
          </a:r>
          <a:endParaRPr lang="en-US" sz="1200" b="0" i="0" kern="1200">
            <a:latin typeface="Figtree" pitchFamily="2" charset="0"/>
          </a:endParaRPr>
        </a:p>
      </dsp:txBody>
      <dsp:txXfrm>
        <a:off x="406851" y="2665804"/>
        <a:ext cx="6331096" cy="372930"/>
      </dsp:txXfrm>
    </dsp:sp>
  </dsp:spTree>
</dsp:drawing>
</file>

<file path=ppt/diagrams/drawing5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643D13A-CAFC-44C6-A919-4DB9C7A9AEFF}">
      <dsp:nvSpPr>
        <dsp:cNvPr id="0" name=""/>
        <dsp:cNvSpPr/>
      </dsp:nvSpPr>
      <dsp:spPr>
        <a:xfrm>
          <a:off x="-4363803" y="-669925"/>
          <a:ext cx="5203372" cy="5203372"/>
        </a:xfrm>
        <a:prstGeom prst="blockArc">
          <a:avLst>
            <a:gd name="adj1" fmla="val 18900000"/>
            <a:gd name="adj2" fmla="val 2700000"/>
            <a:gd name="adj3" fmla="val 415"/>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AC86C88-FC86-491E-AF01-58C65C1C2B3F}">
      <dsp:nvSpPr>
        <dsp:cNvPr id="0" name=""/>
        <dsp:cNvSpPr/>
      </dsp:nvSpPr>
      <dsp:spPr>
        <a:xfrm>
          <a:off x="541267" y="386352"/>
          <a:ext cx="4142083" cy="77270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3334" tIns="35560" rIns="35560" bIns="35560" numCol="1" spcCol="1270" anchor="ctr" anchorCtr="0">
          <a:noAutofit/>
        </a:bodyPr>
        <a:lstStyle/>
        <a:p>
          <a:pPr marL="0" lvl="0" indent="0" algn="l" defTabSz="622300">
            <a:lnSpc>
              <a:spcPct val="90000"/>
            </a:lnSpc>
            <a:spcBef>
              <a:spcPct val="0"/>
            </a:spcBef>
            <a:spcAft>
              <a:spcPct val="35000"/>
            </a:spcAft>
            <a:buFont typeface="Arial,Sans-Serif"/>
            <a:buNone/>
          </a:pPr>
          <a:r>
            <a:rPr lang="en-US" sz="1400" kern="1200">
              <a:latin typeface="Bitter" pitchFamily="2" charset="0"/>
            </a:rPr>
            <a:t>Increase contracted behavioral health peer delivered service providers by 10% in 2024​</a:t>
          </a:r>
        </a:p>
      </dsp:txBody>
      <dsp:txXfrm>
        <a:off x="541267" y="386352"/>
        <a:ext cx="4142083" cy="772704"/>
      </dsp:txXfrm>
    </dsp:sp>
    <dsp:sp modelId="{C5F7053D-0BE2-4B41-8DB9-9FF4EDB0E8C2}">
      <dsp:nvSpPr>
        <dsp:cNvPr id="0" name=""/>
        <dsp:cNvSpPr/>
      </dsp:nvSpPr>
      <dsp:spPr>
        <a:xfrm>
          <a:off x="58583" y="314109"/>
          <a:ext cx="985922" cy="834414"/>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826E656-252E-4C8F-B822-CC77F244269A}">
      <dsp:nvSpPr>
        <dsp:cNvPr id="0" name=""/>
        <dsp:cNvSpPr/>
      </dsp:nvSpPr>
      <dsp:spPr>
        <a:xfrm>
          <a:off x="822145" y="1545408"/>
          <a:ext cx="3861205" cy="77270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3334" tIns="35560" rIns="35560" bIns="35560" numCol="1" spcCol="1270" anchor="ctr" anchorCtr="0">
          <a:noAutofit/>
        </a:bodyPr>
        <a:lstStyle/>
        <a:p>
          <a:pPr marL="0" lvl="0" indent="0" algn="l" defTabSz="622300">
            <a:lnSpc>
              <a:spcPct val="90000"/>
            </a:lnSpc>
            <a:spcBef>
              <a:spcPct val="0"/>
            </a:spcBef>
            <a:spcAft>
              <a:spcPct val="35000"/>
            </a:spcAft>
            <a:buFont typeface="Arial,Sans-Serif"/>
            <a:buNone/>
          </a:pPr>
          <a:r>
            <a:rPr lang="en-US" sz="1400" kern="1200">
              <a:latin typeface="Bitter" pitchFamily="2" charset="0"/>
            </a:rPr>
            <a:t>Increase utilization of behavioral health peer delivered services by 2% in 2024​</a:t>
          </a:r>
        </a:p>
      </dsp:txBody>
      <dsp:txXfrm>
        <a:off x="822145" y="1545408"/>
        <a:ext cx="3861205" cy="772704"/>
      </dsp:txXfrm>
    </dsp:sp>
    <dsp:sp modelId="{91648FA1-B816-48CA-8BD3-311A4149782C}">
      <dsp:nvSpPr>
        <dsp:cNvPr id="0" name=""/>
        <dsp:cNvSpPr/>
      </dsp:nvSpPr>
      <dsp:spPr>
        <a:xfrm>
          <a:off x="339205" y="1476555"/>
          <a:ext cx="965880" cy="910409"/>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7AB3896-BB73-4C13-B55F-F70C36E69801}">
      <dsp:nvSpPr>
        <dsp:cNvPr id="0" name=""/>
        <dsp:cNvSpPr/>
      </dsp:nvSpPr>
      <dsp:spPr>
        <a:xfrm>
          <a:off x="541267" y="2704464"/>
          <a:ext cx="4142083" cy="77270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13334" tIns="35560" rIns="35560" bIns="35560" numCol="1" spcCol="1270" anchor="ctr" anchorCtr="0">
          <a:noAutofit/>
        </a:bodyPr>
        <a:lstStyle/>
        <a:p>
          <a:pPr marL="0" lvl="0" indent="0" algn="l" defTabSz="622300">
            <a:lnSpc>
              <a:spcPct val="90000"/>
            </a:lnSpc>
            <a:spcBef>
              <a:spcPct val="0"/>
            </a:spcBef>
            <a:spcAft>
              <a:spcPct val="35000"/>
            </a:spcAft>
            <a:buFont typeface="Arial,Sans-Serif"/>
            <a:buNone/>
          </a:pPr>
          <a:r>
            <a:rPr lang="en-US" sz="1400" kern="1200">
              <a:latin typeface="Bitter" pitchFamily="2" charset="0"/>
            </a:rPr>
            <a:t>Increase the number of practices that employ peer delivered services in 2024.</a:t>
          </a:r>
        </a:p>
      </dsp:txBody>
      <dsp:txXfrm>
        <a:off x="541267" y="2704464"/>
        <a:ext cx="4142083" cy="772704"/>
      </dsp:txXfrm>
    </dsp:sp>
    <dsp:sp modelId="{E8043C96-62FA-4064-958C-14E38A8A9C0A}">
      <dsp:nvSpPr>
        <dsp:cNvPr id="0" name=""/>
        <dsp:cNvSpPr/>
      </dsp:nvSpPr>
      <dsp:spPr>
        <a:xfrm>
          <a:off x="68604" y="2657677"/>
          <a:ext cx="965880" cy="904759"/>
        </a:xfrm>
        <a:prstGeom prst="rect">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9A4F07-F50B-4C48-AA33-ED5A8E8F7BEA}">
      <dsp:nvSpPr>
        <dsp:cNvPr id="0" name=""/>
        <dsp:cNvSpPr/>
      </dsp:nvSpPr>
      <dsp:spPr>
        <a:xfrm>
          <a:off x="3342" y="0"/>
          <a:ext cx="3828887" cy="2757055"/>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Figtree" pitchFamily="2" charset="0"/>
            </a:rPr>
            <a:t>Begin monitoring utilization of eating disorder consultation; increase contracted provider utilization of eating disorder consultation with Willamette Nutrition Source by 3%.</a:t>
          </a:r>
          <a:r>
            <a:rPr lang="en-US" sz="1200" b="0" i="0" kern="1200">
              <a:latin typeface="Figtree" pitchFamily="2" charset="0"/>
            </a:rPr>
            <a:t>​</a:t>
          </a:r>
          <a:endParaRPr lang="en-US" sz="1200" kern="1200">
            <a:latin typeface="Figtree" pitchFamily="2" charset="0"/>
          </a:endParaRPr>
        </a:p>
      </dsp:txBody>
      <dsp:txXfrm>
        <a:off x="3342" y="1102822"/>
        <a:ext cx="3828887" cy="1102822"/>
      </dsp:txXfrm>
    </dsp:sp>
    <dsp:sp modelId="{5AD4F01E-7ED1-4A96-8A51-2C0C7B97BEE8}">
      <dsp:nvSpPr>
        <dsp:cNvPr id="0" name=""/>
        <dsp:cNvSpPr/>
      </dsp:nvSpPr>
      <dsp:spPr>
        <a:xfrm>
          <a:off x="1458737" y="165423"/>
          <a:ext cx="918099" cy="918099"/>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0C850A84-5E7F-40C4-B0E8-AF049F5FD1BF}">
      <dsp:nvSpPr>
        <dsp:cNvPr id="0" name=""/>
        <dsp:cNvSpPr/>
      </dsp:nvSpPr>
      <dsp:spPr>
        <a:xfrm>
          <a:off x="3947097" y="0"/>
          <a:ext cx="3828887" cy="2757055"/>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Figtree" pitchFamily="2" charset="0"/>
            </a:rPr>
            <a:t>Monitor the number of members treated for eating disorders and target outreach to the top five (5) providers treating easting disorders to provide education on the consultation resources available</a:t>
          </a:r>
          <a:endParaRPr lang="en-US" sz="1200" b="0" i="0" kern="1200">
            <a:latin typeface="Figtree" pitchFamily="2" charset="0"/>
          </a:endParaRPr>
        </a:p>
      </dsp:txBody>
      <dsp:txXfrm>
        <a:off x="3947097" y="1102822"/>
        <a:ext cx="3828887" cy="1102822"/>
      </dsp:txXfrm>
    </dsp:sp>
    <dsp:sp modelId="{C3EC94E2-F0DF-42D4-BD29-DB8B48810097}">
      <dsp:nvSpPr>
        <dsp:cNvPr id="0" name=""/>
        <dsp:cNvSpPr/>
      </dsp:nvSpPr>
      <dsp:spPr>
        <a:xfrm>
          <a:off x="5402491" y="165423"/>
          <a:ext cx="918099" cy="918099"/>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7F5616-618C-47F8-9CCD-F2F8E1CBBE08}">
      <dsp:nvSpPr>
        <dsp:cNvPr id="0" name=""/>
        <dsp:cNvSpPr/>
      </dsp:nvSpPr>
      <dsp:spPr>
        <a:xfrm>
          <a:off x="311173" y="2205644"/>
          <a:ext cx="7156981" cy="413558"/>
        </a:xfrm>
        <a:prstGeom prst="leftRight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5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18A263-D8F0-4889-ACDF-D26C22405E53}">
      <dsp:nvSpPr>
        <dsp:cNvPr id="0" name=""/>
        <dsp:cNvSpPr/>
      </dsp:nvSpPr>
      <dsp:spPr>
        <a:xfrm>
          <a:off x="0" y="445510"/>
          <a:ext cx="2428875" cy="145732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Figtree"/>
            </a:rPr>
            <a:t>Increase provider's utilization of eating disorder consultation by 50% in 2024</a:t>
          </a:r>
          <a:r>
            <a:rPr lang="en-US" sz="1200" b="0" i="0" kern="1200">
              <a:latin typeface="Figtree"/>
            </a:rPr>
            <a:t>​</a:t>
          </a:r>
          <a:endParaRPr lang="en-US" sz="1200" kern="1200">
            <a:latin typeface="Figtree"/>
          </a:endParaRPr>
        </a:p>
      </dsp:txBody>
      <dsp:txXfrm>
        <a:off x="0" y="445510"/>
        <a:ext cx="2428875" cy="1457324"/>
      </dsp:txXfrm>
    </dsp:sp>
    <dsp:sp modelId="{6BA1A658-493C-41A6-A3B1-C82D2533B0F8}">
      <dsp:nvSpPr>
        <dsp:cNvPr id="0" name=""/>
        <dsp:cNvSpPr/>
      </dsp:nvSpPr>
      <dsp:spPr>
        <a:xfrm>
          <a:off x="2671762" y="445510"/>
          <a:ext cx="2428875" cy="145732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Figtree"/>
            </a:rPr>
            <a:t>Solicit provider feedback on desired training topics and host at least one prioritized training topic each quarter in 2024, through the Behavioral Health Subcommittee.</a:t>
          </a:r>
          <a:r>
            <a:rPr lang="en-US" sz="1200" b="0" i="0" kern="1200">
              <a:latin typeface="Figtree"/>
            </a:rPr>
            <a:t>​</a:t>
          </a:r>
        </a:p>
      </dsp:txBody>
      <dsp:txXfrm>
        <a:off x="2671762" y="445510"/>
        <a:ext cx="2428875" cy="1457324"/>
      </dsp:txXfrm>
    </dsp:sp>
    <dsp:sp modelId="{FB3B29E8-D851-4ADF-AE22-A5629E567895}">
      <dsp:nvSpPr>
        <dsp:cNvPr id="0" name=""/>
        <dsp:cNvSpPr/>
      </dsp:nvSpPr>
      <dsp:spPr>
        <a:xfrm>
          <a:off x="5343525" y="445510"/>
          <a:ext cx="2428875" cy="1457324"/>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Font typeface="Arial" panose="020B0604020202020204" pitchFamily="34" charset="0"/>
            <a:buNone/>
          </a:pPr>
          <a:r>
            <a:rPr lang="en-US" sz="1200" b="0" i="0" u="none" kern="1200">
              <a:latin typeface="Figtree"/>
            </a:rPr>
            <a:t>Incentivize provider engagement in trainings designed to enhance social emotional services for young children. Train at least 5 providers through Social Emotional Workforce Development Incentive Program by the end of Q4 2024</a:t>
          </a:r>
        </a:p>
      </dsp:txBody>
      <dsp:txXfrm>
        <a:off x="5343525" y="445510"/>
        <a:ext cx="2428875" cy="1457324"/>
      </dsp:txXfrm>
    </dsp:sp>
  </dsp:spTree>
</dsp:drawing>
</file>

<file path=ppt/diagrams/drawing5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94F7A83-628B-4A59-B5B2-B0426D0F8481}">
      <dsp:nvSpPr>
        <dsp:cNvPr id="0" name=""/>
        <dsp:cNvSpPr/>
      </dsp:nvSpPr>
      <dsp:spPr>
        <a:xfrm>
          <a:off x="738262" y="314"/>
          <a:ext cx="2354789" cy="141287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Figtree" pitchFamily="2" charset="0"/>
            </a:rPr>
            <a:t>Increase number of behavioral health providers with REAL+D and SOGI data by 50% in 2024</a:t>
          </a:r>
          <a:r>
            <a:rPr lang="en-US" sz="1200" b="0" i="0" kern="1200">
              <a:latin typeface="Figtree" pitchFamily="2" charset="0"/>
            </a:rPr>
            <a:t>​</a:t>
          </a:r>
        </a:p>
      </dsp:txBody>
      <dsp:txXfrm>
        <a:off x="738262" y="314"/>
        <a:ext cx="2354789" cy="1412873"/>
      </dsp:txXfrm>
    </dsp:sp>
    <dsp:sp modelId="{2C1FE377-D717-4964-8615-AB1025E11E67}">
      <dsp:nvSpPr>
        <dsp:cNvPr id="0" name=""/>
        <dsp:cNvSpPr/>
      </dsp:nvSpPr>
      <dsp:spPr>
        <a:xfrm>
          <a:off x="3328530" y="314"/>
          <a:ext cx="2354789" cy="141287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Figtree" pitchFamily="2" charset="0"/>
            </a:rPr>
            <a:t>Develop consent process for UHA to obtain contracted behavioral health provider’s demographic question responses provided in Healthcare Workforce Reporting Survey issued by licensure boards by Q2 2024</a:t>
          </a:r>
          <a:r>
            <a:rPr lang="en-US" sz="1200" b="0" i="0" kern="1200">
              <a:latin typeface="Figtree" pitchFamily="2" charset="0"/>
            </a:rPr>
            <a:t>​</a:t>
          </a:r>
        </a:p>
      </dsp:txBody>
      <dsp:txXfrm>
        <a:off x="3328530" y="314"/>
        <a:ext cx="2354789" cy="1412873"/>
      </dsp:txXfrm>
    </dsp:sp>
    <dsp:sp modelId="{608913DC-3BF7-4FE9-A378-2FCA5E26E625}">
      <dsp:nvSpPr>
        <dsp:cNvPr id="0" name=""/>
        <dsp:cNvSpPr/>
      </dsp:nvSpPr>
      <dsp:spPr>
        <a:xfrm>
          <a:off x="738262" y="1648666"/>
          <a:ext cx="2354789" cy="141287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Figtree" pitchFamily="2" charset="0"/>
            </a:rPr>
            <a:t>Conduct biannual assessment of contracted behavioral health provider’s REAL+D &amp; SOGI data beginning Q2 2024</a:t>
          </a:r>
          <a:r>
            <a:rPr lang="en-US" sz="1200" b="0" i="0" kern="1200">
              <a:latin typeface="Figtree" pitchFamily="2" charset="0"/>
            </a:rPr>
            <a:t>​</a:t>
          </a:r>
        </a:p>
      </dsp:txBody>
      <dsp:txXfrm>
        <a:off x="738262" y="1648666"/>
        <a:ext cx="2354789" cy="1412873"/>
      </dsp:txXfrm>
    </dsp:sp>
    <dsp:sp modelId="{A4E0BD6E-D7CA-4DC5-A781-E683057DFC9F}">
      <dsp:nvSpPr>
        <dsp:cNvPr id="0" name=""/>
        <dsp:cNvSpPr/>
      </dsp:nvSpPr>
      <dsp:spPr>
        <a:xfrm>
          <a:off x="3328530" y="1648666"/>
          <a:ext cx="2354789" cy="141287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0" i="0" u="none" kern="1200">
              <a:latin typeface="Figtree" pitchFamily="2" charset="0"/>
            </a:rPr>
            <a:t>Evaluate cultural and linguistic responsiveness of contracted behavioral health provider panel by comparing provider to member demographics, report findings to the Behavioral Health Subcommittee by Q4 2024</a:t>
          </a:r>
          <a:endParaRPr lang="en-US" sz="1200" b="0" i="0" kern="1200">
            <a:latin typeface="Figtree" pitchFamily="2" charset="0"/>
          </a:endParaRPr>
        </a:p>
      </dsp:txBody>
      <dsp:txXfrm>
        <a:off x="3328530" y="1648666"/>
        <a:ext cx="2354789" cy="1412873"/>
      </dsp:txXfrm>
    </dsp:sp>
  </dsp:spTree>
</dsp:drawing>
</file>

<file path=ppt/diagrams/drawing5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97AFCB-EDA2-49D1-8851-A39B0648C065}">
      <dsp:nvSpPr>
        <dsp:cNvPr id="0" name=""/>
        <dsp:cNvSpPr/>
      </dsp:nvSpPr>
      <dsp:spPr>
        <a:xfrm>
          <a:off x="0" y="31740"/>
          <a:ext cx="2623970" cy="171288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b="0" i="0" kern="1200">
              <a:solidFill>
                <a:schemeClr val="bg1"/>
              </a:solidFill>
              <a:latin typeface="Bitter"/>
            </a:rPr>
            <a:t>Self-reported data from Access to Care Survey of Quarter 3 2024</a:t>
          </a:r>
          <a:endParaRPr lang="en-US" sz="2400" kern="1200">
            <a:solidFill>
              <a:schemeClr val="bg1"/>
            </a:solidFill>
            <a:latin typeface="Bitter"/>
          </a:endParaRPr>
        </a:p>
      </dsp:txBody>
      <dsp:txXfrm>
        <a:off x="83616" y="115356"/>
        <a:ext cx="2456738" cy="1545648"/>
      </dsp:txXfrm>
    </dsp:sp>
  </dsp:spTree>
</dsp:drawing>
</file>

<file path=ppt/diagrams/drawing5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68039E-5B22-4E7E-8D21-CE04564B3ED4}">
      <dsp:nvSpPr>
        <dsp:cNvPr id="0" name=""/>
        <dsp:cNvSpPr/>
      </dsp:nvSpPr>
      <dsp:spPr>
        <a:xfrm>
          <a:off x="0" y="807105"/>
          <a:ext cx="3023870" cy="1216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latin typeface="Bitter"/>
            </a:rPr>
            <a:t>Transformation Quality Strategy Data:</a:t>
          </a:r>
          <a:r>
            <a:rPr lang="en-US" sz="1200" kern="1200">
              <a:solidFill>
                <a:schemeClr val="bg1"/>
              </a:solidFill>
              <a:latin typeface="Bitter"/>
            </a:rPr>
            <a:t> CLAS HECR Graph 1 demonstrates that the highest proportion of members with interpreter needs are Hispanic members and those in the Unknown race group.</a:t>
          </a:r>
        </a:p>
      </dsp:txBody>
      <dsp:txXfrm>
        <a:off x="59399" y="866504"/>
        <a:ext cx="2905072" cy="1098002"/>
      </dsp:txXfrm>
    </dsp:sp>
  </dsp:spTree>
</dsp:drawing>
</file>

<file path=ppt/diagrams/drawing5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1AF4F-DF27-4E71-B305-207AB3223E22}">
      <dsp:nvSpPr>
        <dsp:cNvPr id="0" name=""/>
        <dsp:cNvSpPr/>
      </dsp:nvSpPr>
      <dsp:spPr>
        <a:xfrm>
          <a:off x="0" y="770370"/>
          <a:ext cx="3023870" cy="1216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1" kern="1200">
              <a:solidFill>
                <a:schemeClr val="bg1"/>
              </a:solidFill>
              <a:latin typeface="Bitter"/>
            </a:rPr>
            <a:t>Transformation Quality Strategy Data: </a:t>
          </a:r>
          <a:r>
            <a:rPr lang="en-US" sz="1200" kern="1200">
              <a:solidFill>
                <a:schemeClr val="bg1"/>
              </a:solidFill>
              <a:latin typeface="Bitter"/>
            </a:rPr>
            <a:t>Further analysis of these groups revealed that the majority of Hispanic and Unknown members speak Spanish (See HECR Graphs 2 and 3)</a:t>
          </a:r>
          <a:endParaRPr lang="en-US" b="0" i="0" kern="1200">
            <a:solidFill>
              <a:schemeClr val="bg1"/>
            </a:solidFill>
            <a:latin typeface="Bitter"/>
          </a:endParaRPr>
        </a:p>
      </dsp:txBody>
      <dsp:txXfrm>
        <a:off x="59399" y="829769"/>
        <a:ext cx="2905072" cy="1098002"/>
      </dsp:txXfrm>
    </dsp:sp>
  </dsp:spTree>
</dsp:drawing>
</file>

<file path=ppt/diagrams/drawing5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109E8B-359D-4F52-A62E-F64B158F9990}">
      <dsp:nvSpPr>
        <dsp:cNvPr id="0" name=""/>
        <dsp:cNvSpPr/>
      </dsp:nvSpPr>
      <dsp:spPr>
        <a:xfrm>
          <a:off x="0" y="807105"/>
          <a:ext cx="3023870" cy="1216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1"/>
              </a:solidFill>
              <a:latin typeface="Bitter"/>
            </a:rPr>
            <a:t>Transformation Quality Strategy Data: </a:t>
          </a:r>
          <a:r>
            <a:rPr lang="en-US" sz="1200" kern="1200">
              <a:solidFill>
                <a:schemeClr val="bg1"/>
              </a:solidFill>
              <a:latin typeface="Bitter"/>
            </a:rPr>
            <a:t>Further analysis of these groups revealed that the majority of Hispanic and Unknown members speak Spanish (See HECR Graphs 2 and 3)</a:t>
          </a:r>
        </a:p>
      </dsp:txBody>
      <dsp:txXfrm>
        <a:off x="59399" y="866504"/>
        <a:ext cx="2905072" cy="1098002"/>
      </dsp:txXfrm>
    </dsp:sp>
  </dsp:spTree>
</dsp:drawing>
</file>

<file path=ppt/diagrams/drawing5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71AF4F-DF27-4E71-B305-207AB3223E22}">
      <dsp:nvSpPr>
        <dsp:cNvPr id="0" name=""/>
        <dsp:cNvSpPr/>
      </dsp:nvSpPr>
      <dsp:spPr>
        <a:xfrm>
          <a:off x="0" y="1525"/>
          <a:ext cx="8612777" cy="963923"/>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b="1" kern="1200">
              <a:solidFill>
                <a:schemeClr val="bg1"/>
              </a:solidFill>
              <a:latin typeface="Bitter"/>
            </a:rPr>
            <a:t>UH evaluates cultural and linguistic responsiveness of contracted providers by comparing provider information to member/county demographics through various data reporting platforms and Census data. </a:t>
          </a:r>
          <a:endParaRPr lang="en-US" sz="1400" b="1" kern="1200">
            <a:solidFill>
              <a:schemeClr val="bg1"/>
            </a:solidFill>
            <a:latin typeface="Bitter"/>
          </a:endParaRPr>
        </a:p>
      </dsp:txBody>
      <dsp:txXfrm>
        <a:off x="47055" y="48580"/>
        <a:ext cx="8518667" cy="869813"/>
      </dsp:txXfrm>
    </dsp:sp>
    <dsp:sp modelId="{DD21D6DA-71E7-439E-966F-C62621F2245C}">
      <dsp:nvSpPr>
        <dsp:cNvPr id="0" name=""/>
        <dsp:cNvSpPr/>
      </dsp:nvSpPr>
      <dsp:spPr>
        <a:xfrm>
          <a:off x="0" y="979592"/>
          <a:ext cx="8612777" cy="451105"/>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rtl="0">
            <a:lnSpc>
              <a:spcPct val="90000"/>
            </a:lnSpc>
            <a:spcBef>
              <a:spcPct val="0"/>
            </a:spcBef>
            <a:spcAft>
              <a:spcPct val="35000"/>
            </a:spcAft>
            <a:buNone/>
          </a:pPr>
          <a:r>
            <a:rPr lang="en-US" sz="1200" kern="1200">
              <a:solidFill>
                <a:schemeClr val="bg1"/>
              </a:solidFill>
              <a:latin typeface="Bitter"/>
            </a:rPr>
            <a:t>The current draft of the most recent report shows:</a:t>
          </a:r>
          <a:endParaRPr lang="en-US" sz="1400" b="1" kern="1200">
            <a:solidFill>
              <a:schemeClr val="bg1"/>
            </a:solidFill>
            <a:latin typeface="Bitter"/>
          </a:endParaRPr>
        </a:p>
      </dsp:txBody>
      <dsp:txXfrm>
        <a:off x="22021" y="1001613"/>
        <a:ext cx="8568735" cy="407063"/>
      </dsp:txXfrm>
    </dsp:sp>
    <dsp:sp modelId="{4707E600-929F-4F4F-9DA8-ED467DBED39C}">
      <dsp:nvSpPr>
        <dsp:cNvPr id="0" name=""/>
        <dsp:cNvSpPr/>
      </dsp:nvSpPr>
      <dsp:spPr>
        <a:xfrm>
          <a:off x="0" y="1430697"/>
          <a:ext cx="8612777" cy="13168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456"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kern="1200">
              <a:solidFill>
                <a:schemeClr val="bg2"/>
              </a:solidFill>
              <a:latin typeface="Bitter"/>
            </a:rPr>
            <a:t>County race/ethnicity still has highest category of white population, but more individuals’ show ‘unknown’ as compared to recent years </a:t>
          </a:r>
        </a:p>
        <a:p>
          <a:pPr marL="114300" lvl="1" indent="-114300" algn="l" defTabSz="533400">
            <a:lnSpc>
              <a:spcPct val="90000"/>
            </a:lnSpc>
            <a:spcBef>
              <a:spcPct val="0"/>
            </a:spcBef>
            <a:spcAft>
              <a:spcPct val="20000"/>
            </a:spcAft>
            <a:buChar char="•"/>
          </a:pPr>
          <a:r>
            <a:rPr lang="en-US" sz="1200" kern="1200">
              <a:solidFill>
                <a:schemeClr val="bg2"/>
              </a:solidFill>
              <a:latin typeface="Bitter"/>
            </a:rPr>
            <a:t>Many service providers (98.8%) do not report demographics.</a:t>
          </a:r>
        </a:p>
        <a:p>
          <a:pPr marL="114300" lvl="1" indent="-114300" algn="l" defTabSz="533400">
            <a:lnSpc>
              <a:spcPct val="90000"/>
            </a:lnSpc>
            <a:spcBef>
              <a:spcPct val="0"/>
            </a:spcBef>
            <a:spcAft>
              <a:spcPct val="20000"/>
            </a:spcAft>
            <a:buChar char="•"/>
          </a:pPr>
          <a:r>
            <a:rPr lang="en-US" sz="1200" kern="1200">
              <a:solidFill>
                <a:schemeClr val="bg2"/>
              </a:solidFill>
              <a:latin typeface="Bitter"/>
            </a:rPr>
            <a:t>There appears to be a gap of Black/African identified providers</a:t>
          </a:r>
        </a:p>
        <a:p>
          <a:pPr marL="114300" lvl="1" indent="-114300" algn="l" defTabSz="533400">
            <a:lnSpc>
              <a:spcPct val="90000"/>
            </a:lnSpc>
            <a:spcBef>
              <a:spcPct val="0"/>
            </a:spcBef>
            <a:spcAft>
              <a:spcPct val="20000"/>
            </a:spcAft>
            <a:buChar char="•"/>
          </a:pPr>
          <a:r>
            <a:rPr lang="en-US" sz="1200" kern="1200">
              <a:solidFill>
                <a:schemeClr val="bg2"/>
              </a:solidFill>
              <a:latin typeface="Bitter"/>
            </a:rPr>
            <a:t>Only 87% of contracted providers have completed cultural competency training.</a:t>
          </a:r>
        </a:p>
        <a:p>
          <a:pPr marL="228600" lvl="2" indent="-114300" algn="l" defTabSz="533400">
            <a:lnSpc>
              <a:spcPct val="90000"/>
            </a:lnSpc>
            <a:spcBef>
              <a:spcPct val="0"/>
            </a:spcBef>
            <a:spcAft>
              <a:spcPct val="20000"/>
            </a:spcAft>
            <a:buChar char="•"/>
          </a:pPr>
          <a:r>
            <a:rPr lang="en-US" sz="1200" kern="1200">
              <a:solidFill>
                <a:schemeClr val="bg2"/>
              </a:solidFill>
              <a:latin typeface="Bitter"/>
            </a:rPr>
            <a:t>CADCs, CHWs, CSWAs, QMHAs, QMHPs have certifications that do not have a regular requirement of this type of training and account for 13% of our contracted providers</a:t>
          </a:r>
        </a:p>
      </dsp:txBody>
      <dsp:txXfrm>
        <a:off x="0" y="1430697"/>
        <a:ext cx="8612777" cy="131688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62241C-B4FE-46DA-8298-3DD6F3AE7FE0}">
      <dsp:nvSpPr>
        <dsp:cNvPr id="0" name=""/>
        <dsp:cNvSpPr/>
      </dsp:nvSpPr>
      <dsp:spPr>
        <a:xfrm>
          <a:off x="643643" y="0"/>
          <a:ext cx="1534233" cy="764070"/>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rtl="0">
            <a:lnSpc>
              <a:spcPct val="90000"/>
            </a:lnSpc>
            <a:spcBef>
              <a:spcPct val="0"/>
            </a:spcBef>
            <a:spcAft>
              <a:spcPct val="35000"/>
            </a:spcAft>
            <a:buNone/>
          </a:pPr>
          <a:r>
            <a:rPr lang="en-US" sz="1200" b="1" kern="1200">
              <a:latin typeface="Figtree" pitchFamily="2" charset="0"/>
              <a:ea typeface="Calibri"/>
              <a:cs typeface="Calibri"/>
            </a:rPr>
            <a:t>Priority 1: </a:t>
          </a:r>
        </a:p>
        <a:p>
          <a:pPr marL="0" lvl="0" indent="0" algn="ctr" defTabSz="533400" rtl="0">
            <a:lnSpc>
              <a:spcPct val="90000"/>
            </a:lnSpc>
            <a:spcBef>
              <a:spcPct val="0"/>
            </a:spcBef>
            <a:spcAft>
              <a:spcPct val="35000"/>
            </a:spcAft>
            <a:buNone/>
          </a:pPr>
          <a:r>
            <a:rPr lang="en-US" sz="1200" b="1" kern="1200">
              <a:latin typeface="Figtree" pitchFamily="2" charset="0"/>
              <a:ea typeface="Calibri"/>
              <a:cs typeface="Calibri"/>
            </a:rPr>
            <a:t>Social Determinants of Health</a:t>
          </a:r>
        </a:p>
      </dsp:txBody>
      <dsp:txXfrm>
        <a:off x="666022" y="22379"/>
        <a:ext cx="1489475" cy="719312"/>
      </dsp:txXfrm>
    </dsp:sp>
    <dsp:sp modelId="{F313C916-E7B2-4E21-9528-61B002B26F22}">
      <dsp:nvSpPr>
        <dsp:cNvPr id="0" name=""/>
        <dsp:cNvSpPr/>
      </dsp:nvSpPr>
      <dsp:spPr>
        <a:xfrm rot="5375395">
          <a:off x="1379766" y="796677"/>
          <a:ext cx="68436" cy="71654"/>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FFE4D88-C4CA-4CFD-8646-16E163B8A738}">
      <dsp:nvSpPr>
        <dsp:cNvPr id="0" name=""/>
        <dsp:cNvSpPr/>
      </dsp:nvSpPr>
      <dsp:spPr>
        <a:xfrm>
          <a:off x="182510" y="900938"/>
          <a:ext cx="2476120" cy="1703586"/>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Figtree" pitchFamily="2" charset="0"/>
              <a:ea typeface="Calibri"/>
              <a:cs typeface="Calibri"/>
            </a:rPr>
            <a:t>Goal 1</a:t>
          </a:r>
          <a:r>
            <a:rPr lang="en-US" sz="1200" kern="1200">
              <a:solidFill>
                <a:schemeClr val="bg2"/>
              </a:solidFill>
              <a:latin typeface="Figtree" pitchFamily="2" charset="0"/>
              <a:ea typeface="Calibri"/>
              <a:cs typeface="Calibri"/>
            </a:rPr>
            <a:t>: Ensure that all people in Douglas County live, work and play in a safe and healthy environment and have equitable access to stable, safe, affordable housing, transportation, childcare, social services, and other essential infrastructure so that they may live a healthy resilient life.</a:t>
          </a:r>
        </a:p>
      </dsp:txBody>
      <dsp:txXfrm>
        <a:off x="232406" y="950834"/>
        <a:ext cx="2376328" cy="1603794"/>
      </dsp:txXfrm>
    </dsp:sp>
    <dsp:sp modelId="{2772AF6D-A937-4F16-9A06-E5317B4EB67E}">
      <dsp:nvSpPr>
        <dsp:cNvPr id="0" name=""/>
        <dsp:cNvSpPr/>
      </dsp:nvSpPr>
      <dsp:spPr>
        <a:xfrm rot="5372654">
          <a:off x="1405231" y="2628220"/>
          <a:ext cx="45260" cy="82075"/>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52B17B8-1B2F-4421-BC45-C0D189F9A8DB}">
      <dsp:nvSpPr>
        <dsp:cNvPr id="0" name=""/>
        <dsp:cNvSpPr/>
      </dsp:nvSpPr>
      <dsp:spPr>
        <a:xfrm>
          <a:off x="235673" y="2733991"/>
          <a:ext cx="2393607" cy="1031123"/>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Figtree" pitchFamily="2" charset="0"/>
              <a:ea typeface="Calibri"/>
              <a:cs typeface="Calibri"/>
            </a:rPr>
            <a:t>Goal 2: </a:t>
          </a:r>
          <a:r>
            <a:rPr lang="en-US" sz="1200" kern="1200">
              <a:solidFill>
                <a:schemeClr val="bg2"/>
              </a:solidFill>
              <a:latin typeface="Figtree" pitchFamily="2" charset="0"/>
              <a:ea typeface="Calibri"/>
              <a:cs typeface="Calibri"/>
            </a:rPr>
            <a:t>Ensure Douglas County organizations create, and support opportunities aimed at fostering excellence and proficiency across all person-serving institutions.</a:t>
          </a:r>
        </a:p>
      </dsp:txBody>
      <dsp:txXfrm>
        <a:off x="265874" y="2764192"/>
        <a:ext cx="2333205" cy="970721"/>
      </dsp:txXfrm>
    </dsp:sp>
    <dsp:sp modelId="{FC38D424-EEE1-4C14-BAFB-C1DC7395CBD9}">
      <dsp:nvSpPr>
        <dsp:cNvPr id="0" name=""/>
        <dsp:cNvSpPr/>
      </dsp:nvSpPr>
      <dsp:spPr>
        <a:xfrm>
          <a:off x="3106071" y="208"/>
          <a:ext cx="1637808" cy="76265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Figtree" pitchFamily="2" charset="0"/>
              <a:ea typeface="Calibri"/>
              <a:cs typeface="Calibri"/>
            </a:rPr>
            <a:t>Priority 2: </a:t>
          </a:r>
        </a:p>
        <a:p>
          <a:pPr marL="0" lvl="0" indent="0" algn="ctr" defTabSz="533400">
            <a:lnSpc>
              <a:spcPct val="90000"/>
            </a:lnSpc>
            <a:spcBef>
              <a:spcPct val="0"/>
            </a:spcBef>
            <a:spcAft>
              <a:spcPct val="35000"/>
            </a:spcAft>
            <a:buNone/>
          </a:pPr>
          <a:r>
            <a:rPr lang="en-US" sz="1200" b="1" kern="1200">
              <a:latin typeface="Figtree" pitchFamily="2" charset="0"/>
              <a:ea typeface="Calibri"/>
              <a:cs typeface="Calibri"/>
            </a:rPr>
            <a:t>Families &amp; Children</a:t>
          </a:r>
        </a:p>
      </dsp:txBody>
      <dsp:txXfrm>
        <a:off x="3128408" y="22545"/>
        <a:ext cx="1593134" cy="717979"/>
      </dsp:txXfrm>
    </dsp:sp>
    <dsp:sp modelId="{DD991FFC-562B-40CC-B4E3-58818E2C8AC6}">
      <dsp:nvSpPr>
        <dsp:cNvPr id="0" name=""/>
        <dsp:cNvSpPr/>
      </dsp:nvSpPr>
      <dsp:spPr>
        <a:xfrm rot="5400000">
          <a:off x="3889148" y="798689"/>
          <a:ext cx="71654" cy="71654"/>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322BCF47-A4BB-4ECF-9A73-1E7D2B04731E}">
      <dsp:nvSpPr>
        <dsp:cNvPr id="0" name=""/>
        <dsp:cNvSpPr/>
      </dsp:nvSpPr>
      <dsp:spPr>
        <a:xfrm>
          <a:off x="2905808" y="906170"/>
          <a:ext cx="2038334" cy="1316077"/>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Figtree" pitchFamily="2" charset="0"/>
              <a:ea typeface="Calibri"/>
              <a:cs typeface="Calibri"/>
            </a:rPr>
            <a:t>Goal 1: </a:t>
          </a:r>
          <a:r>
            <a:rPr lang="en-US" sz="1200" kern="1200">
              <a:solidFill>
                <a:schemeClr val="bg2"/>
              </a:solidFill>
              <a:latin typeface="Figtree" pitchFamily="2" charset="0"/>
              <a:ea typeface="Calibri"/>
              <a:cs typeface="Calibri"/>
            </a:rPr>
            <a:t>Collaborate with education partners to build a community-wide understanding of the barriers to K-12 school attendance and the factors contributing to absenteeism rates.</a:t>
          </a:r>
        </a:p>
      </dsp:txBody>
      <dsp:txXfrm>
        <a:off x="2944355" y="944717"/>
        <a:ext cx="1961240" cy="1238983"/>
      </dsp:txXfrm>
    </dsp:sp>
    <dsp:sp modelId="{1F112A8A-4644-4939-9958-7546DAB9C0BB}">
      <dsp:nvSpPr>
        <dsp:cNvPr id="0" name=""/>
        <dsp:cNvSpPr/>
      </dsp:nvSpPr>
      <dsp:spPr>
        <a:xfrm rot="5400000">
          <a:off x="3889148" y="2258074"/>
          <a:ext cx="71654" cy="71654"/>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4FDFB4C-5F90-4250-A5F8-981E102D04AD}">
      <dsp:nvSpPr>
        <dsp:cNvPr id="0" name=""/>
        <dsp:cNvSpPr/>
      </dsp:nvSpPr>
      <dsp:spPr>
        <a:xfrm>
          <a:off x="2948342" y="2365555"/>
          <a:ext cx="1953266" cy="141550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Figtree" pitchFamily="2" charset="0"/>
              <a:ea typeface="Calibri"/>
              <a:cs typeface="Calibri"/>
            </a:rPr>
            <a:t>Goal 2: </a:t>
          </a:r>
          <a:r>
            <a:rPr lang="en-US" sz="1200" kern="1200">
              <a:solidFill>
                <a:schemeClr val="bg2"/>
              </a:solidFill>
              <a:latin typeface="Figtree" pitchFamily="2" charset="0"/>
              <a:ea typeface="Calibri"/>
              <a:cs typeface="Calibri"/>
            </a:rPr>
            <a:t>Enhance resilience by fostering safe, connected, and strengths-based environments for individuals, families, caregivers, and communities.</a:t>
          </a:r>
        </a:p>
      </dsp:txBody>
      <dsp:txXfrm>
        <a:off x="2989801" y="2407014"/>
        <a:ext cx="1870348" cy="1332582"/>
      </dsp:txXfrm>
    </dsp:sp>
    <dsp:sp modelId="{2B6FB2A0-30CA-4A2B-AE88-B8FBE9AE196D}">
      <dsp:nvSpPr>
        <dsp:cNvPr id="0" name=""/>
        <dsp:cNvSpPr/>
      </dsp:nvSpPr>
      <dsp:spPr>
        <a:xfrm>
          <a:off x="5173436" y="208"/>
          <a:ext cx="1637808" cy="76265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Figtree" pitchFamily="2" charset="0"/>
              <a:ea typeface="Calibri"/>
              <a:cs typeface="Calibri"/>
            </a:rPr>
            <a:t>Priority 3: </a:t>
          </a:r>
        </a:p>
        <a:p>
          <a:pPr marL="0" lvl="0" indent="0" algn="ctr" defTabSz="533400">
            <a:lnSpc>
              <a:spcPct val="90000"/>
            </a:lnSpc>
            <a:spcBef>
              <a:spcPct val="0"/>
            </a:spcBef>
            <a:spcAft>
              <a:spcPct val="35000"/>
            </a:spcAft>
            <a:buNone/>
          </a:pPr>
          <a:r>
            <a:rPr lang="en-US" sz="1200" b="1" kern="1200">
              <a:latin typeface="Figtree" pitchFamily="2" charset="0"/>
              <a:ea typeface="Calibri"/>
              <a:cs typeface="Calibri"/>
            </a:rPr>
            <a:t>Healthy Lifestyles</a:t>
          </a:r>
        </a:p>
      </dsp:txBody>
      <dsp:txXfrm>
        <a:off x="5195773" y="22545"/>
        <a:ext cx="1593134" cy="717979"/>
      </dsp:txXfrm>
    </dsp:sp>
    <dsp:sp modelId="{4550F17C-1617-4EAB-9B5D-23AAB9F73F17}">
      <dsp:nvSpPr>
        <dsp:cNvPr id="0" name=""/>
        <dsp:cNvSpPr/>
      </dsp:nvSpPr>
      <dsp:spPr>
        <a:xfrm rot="5400000">
          <a:off x="5956513" y="798689"/>
          <a:ext cx="71654" cy="71654"/>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32B6133-F772-404B-A37C-509651DF6691}">
      <dsp:nvSpPr>
        <dsp:cNvPr id="0" name=""/>
        <dsp:cNvSpPr/>
      </dsp:nvSpPr>
      <dsp:spPr>
        <a:xfrm>
          <a:off x="5173436" y="906170"/>
          <a:ext cx="1637808" cy="1312920"/>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Figtree" pitchFamily="2" charset="0"/>
              <a:ea typeface="Calibri"/>
              <a:cs typeface="Calibri"/>
            </a:rPr>
            <a:t>Goal 1: </a:t>
          </a:r>
          <a:r>
            <a:rPr lang="en-US" sz="1200" kern="1200">
              <a:solidFill>
                <a:schemeClr val="bg2"/>
              </a:solidFill>
              <a:latin typeface="Figtree" pitchFamily="2" charset="0"/>
              <a:ea typeface="Calibri"/>
              <a:cs typeface="Calibri"/>
            </a:rPr>
            <a:t>Create a culture of health in Douglas County.</a:t>
          </a:r>
        </a:p>
      </dsp:txBody>
      <dsp:txXfrm>
        <a:off x="5211890" y="944624"/>
        <a:ext cx="1560900" cy="1236012"/>
      </dsp:txXfrm>
    </dsp:sp>
    <dsp:sp modelId="{E9445F73-884A-48ED-B58F-AC5401F495C1}">
      <dsp:nvSpPr>
        <dsp:cNvPr id="0" name=""/>
        <dsp:cNvSpPr/>
      </dsp:nvSpPr>
      <dsp:spPr>
        <a:xfrm rot="5400000">
          <a:off x="5956513" y="2254917"/>
          <a:ext cx="71654" cy="71654"/>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84F3F06-9C9F-49AB-BF9B-6A5BAA59AEE9}">
      <dsp:nvSpPr>
        <dsp:cNvPr id="0" name=""/>
        <dsp:cNvSpPr/>
      </dsp:nvSpPr>
      <dsp:spPr>
        <a:xfrm>
          <a:off x="5173436" y="2362399"/>
          <a:ext cx="1637808" cy="1419115"/>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Figtree" pitchFamily="2" charset="0"/>
              <a:ea typeface="Calibri"/>
              <a:cs typeface="Calibri"/>
            </a:rPr>
            <a:t>Goal 2: </a:t>
          </a:r>
          <a:r>
            <a:rPr lang="en-US" sz="1200" kern="1200">
              <a:solidFill>
                <a:schemeClr val="bg2"/>
              </a:solidFill>
              <a:latin typeface="Figtree" pitchFamily="2" charset="0"/>
              <a:ea typeface="Calibri"/>
              <a:cs typeface="Calibri"/>
            </a:rPr>
            <a:t>Ensure all Douglas County residents have access to healthy, nutritious, and affordable food that meets their dietary and cultural needs. </a:t>
          </a:r>
        </a:p>
      </dsp:txBody>
      <dsp:txXfrm>
        <a:off x="5215000" y="2403963"/>
        <a:ext cx="1554680" cy="1335987"/>
      </dsp:txXfrm>
    </dsp:sp>
    <dsp:sp modelId="{3E96975A-861C-4B94-B2D4-DDE15E3DB365}">
      <dsp:nvSpPr>
        <dsp:cNvPr id="0" name=""/>
        <dsp:cNvSpPr/>
      </dsp:nvSpPr>
      <dsp:spPr>
        <a:xfrm>
          <a:off x="7040537" y="208"/>
          <a:ext cx="1637808" cy="76265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latin typeface="Figtree" pitchFamily="2" charset="0"/>
              <a:ea typeface="Calibri"/>
              <a:cs typeface="Calibri"/>
            </a:rPr>
            <a:t>Priority 4: </a:t>
          </a:r>
        </a:p>
        <a:p>
          <a:pPr marL="0" lvl="0" indent="0" algn="ctr" defTabSz="533400">
            <a:lnSpc>
              <a:spcPct val="90000"/>
            </a:lnSpc>
            <a:spcBef>
              <a:spcPct val="0"/>
            </a:spcBef>
            <a:spcAft>
              <a:spcPct val="35000"/>
            </a:spcAft>
            <a:buNone/>
          </a:pPr>
          <a:r>
            <a:rPr lang="en-US" sz="1200" b="1" kern="1200">
              <a:latin typeface="Figtree" pitchFamily="2" charset="0"/>
              <a:ea typeface="Calibri"/>
              <a:cs typeface="Calibri"/>
            </a:rPr>
            <a:t>Behavioral Health and Addiction</a:t>
          </a:r>
        </a:p>
      </dsp:txBody>
      <dsp:txXfrm>
        <a:off x="7062874" y="22545"/>
        <a:ext cx="1593134" cy="717979"/>
      </dsp:txXfrm>
    </dsp:sp>
    <dsp:sp modelId="{DC351D4D-C2F3-4368-AD44-0A093941C3A4}">
      <dsp:nvSpPr>
        <dsp:cNvPr id="0" name=""/>
        <dsp:cNvSpPr/>
      </dsp:nvSpPr>
      <dsp:spPr>
        <a:xfrm rot="5400000">
          <a:off x="7823614" y="798689"/>
          <a:ext cx="71654" cy="71654"/>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773424B-1958-4F18-BAF6-90818EC6689C}">
      <dsp:nvSpPr>
        <dsp:cNvPr id="0" name=""/>
        <dsp:cNvSpPr/>
      </dsp:nvSpPr>
      <dsp:spPr>
        <a:xfrm>
          <a:off x="7040537" y="906170"/>
          <a:ext cx="1637808" cy="1312924"/>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Figtree" pitchFamily="2" charset="0"/>
              <a:ea typeface="Calibri"/>
              <a:cs typeface="Calibri"/>
            </a:rPr>
            <a:t>Goal 1: </a:t>
          </a:r>
          <a:r>
            <a:rPr lang="en-US" sz="1200" kern="1200">
              <a:solidFill>
                <a:schemeClr val="bg2"/>
              </a:solidFill>
              <a:latin typeface="Figtree" pitchFamily="2" charset="0"/>
              <a:ea typeface="Calibri"/>
              <a:cs typeface="Calibri"/>
            </a:rPr>
            <a:t>Provide more accessible and culturally aware behavioral health and addiction services in diverse locations.</a:t>
          </a:r>
        </a:p>
      </dsp:txBody>
      <dsp:txXfrm>
        <a:off x="7078991" y="944624"/>
        <a:ext cx="1560900" cy="1236016"/>
      </dsp:txXfrm>
    </dsp:sp>
    <dsp:sp modelId="{F37EBC64-2628-4279-9CF7-B520777AC63F}">
      <dsp:nvSpPr>
        <dsp:cNvPr id="0" name=""/>
        <dsp:cNvSpPr/>
      </dsp:nvSpPr>
      <dsp:spPr>
        <a:xfrm rot="5400000">
          <a:off x="7823614" y="2254921"/>
          <a:ext cx="71654" cy="71654"/>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656511DD-DDF3-4092-9709-792FACD83903}">
      <dsp:nvSpPr>
        <dsp:cNvPr id="0" name=""/>
        <dsp:cNvSpPr/>
      </dsp:nvSpPr>
      <dsp:spPr>
        <a:xfrm>
          <a:off x="7040537" y="2362403"/>
          <a:ext cx="1637808" cy="1419115"/>
        </a:xfrm>
        <a:prstGeom prst="roundRect">
          <a:avLst>
            <a:gd name="adj" fmla="val 10000"/>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a:solidFill>
                <a:schemeClr val="bg2"/>
              </a:solidFill>
              <a:latin typeface="Figtree" pitchFamily="2" charset="0"/>
              <a:ea typeface="Calibri"/>
              <a:cs typeface="Calibri"/>
            </a:rPr>
            <a:t>Goal 2: </a:t>
          </a:r>
          <a:r>
            <a:rPr lang="en-US" sz="1200" kern="1200">
              <a:solidFill>
                <a:schemeClr val="bg2"/>
              </a:solidFill>
              <a:latin typeface="Figtree" pitchFamily="2" charset="0"/>
              <a:ea typeface="Calibri"/>
              <a:cs typeface="Calibri"/>
            </a:rPr>
            <a:t>Reduce stigma and increase community awareness that behavioral health and addiction issues are common and widely experienced.</a:t>
          </a:r>
          <a:endParaRPr lang="en-US" sz="1200" kern="1200">
            <a:solidFill>
              <a:schemeClr val="bg2"/>
            </a:solidFill>
            <a:latin typeface="Figtree" pitchFamily="2" charset="0"/>
          </a:endParaRPr>
        </a:p>
      </dsp:txBody>
      <dsp:txXfrm>
        <a:off x="7082101" y="2403967"/>
        <a:ext cx="1554680" cy="1335987"/>
      </dsp:txXfrm>
    </dsp:sp>
  </dsp:spTree>
</dsp:drawing>
</file>

<file path=ppt/diagrams/drawing6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ECCAC-AE6F-470E-A10E-F18F7D8C339E}">
      <dsp:nvSpPr>
        <dsp:cNvPr id="0" name=""/>
        <dsp:cNvSpPr/>
      </dsp:nvSpPr>
      <dsp:spPr>
        <a:xfrm>
          <a:off x="-3557891" y="-546841"/>
          <a:ext cx="4241595" cy="4241595"/>
        </a:xfrm>
        <a:prstGeom prst="blockArc">
          <a:avLst>
            <a:gd name="adj1" fmla="val 18900000"/>
            <a:gd name="adj2" fmla="val 2700000"/>
            <a:gd name="adj3" fmla="val 509"/>
          </a:avLst>
        </a:prstGeom>
        <a:noFill/>
        <a:ln w="25400" cap="flat" cmpd="sng" algn="ctr">
          <a:solidFill>
            <a:schemeClr val="dk2">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BF1B3F2-6194-4298-B3BD-F1F78C1D81CF}">
      <dsp:nvSpPr>
        <dsp:cNvPr id="0" name=""/>
        <dsp:cNvSpPr/>
      </dsp:nvSpPr>
      <dsp:spPr>
        <a:xfrm>
          <a:off x="439653" y="314791"/>
          <a:ext cx="4762188" cy="62958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731" tIns="40640" rIns="40640" bIns="40640" numCol="1" spcCol="1270" anchor="ctr" anchorCtr="0">
          <a:noAutofit/>
        </a:bodyPr>
        <a:lstStyle/>
        <a:p>
          <a:pPr marL="0" lvl="0" indent="0" algn="l" defTabSz="711200">
            <a:lnSpc>
              <a:spcPct val="90000"/>
            </a:lnSpc>
            <a:spcBef>
              <a:spcPct val="0"/>
            </a:spcBef>
            <a:spcAft>
              <a:spcPct val="35000"/>
            </a:spcAft>
            <a:buNone/>
          </a:pPr>
          <a:r>
            <a:rPr lang="en-US" sz="1600" b="0" i="0" kern="1200">
              <a:latin typeface="Bitter" pitchFamily="2" charset="0"/>
            </a:rPr>
            <a:t>38.9% (14/36) of our bilingual providers have submitted proof of language proficiency</a:t>
          </a:r>
          <a:endParaRPr lang="en-US" sz="1600" b="0" kern="1200">
            <a:latin typeface="Bitter" pitchFamily="2" charset="0"/>
          </a:endParaRPr>
        </a:p>
      </dsp:txBody>
      <dsp:txXfrm>
        <a:off x="439653" y="314791"/>
        <a:ext cx="4762188" cy="629582"/>
      </dsp:txXfrm>
    </dsp:sp>
    <dsp:sp modelId="{7CA6671A-34FB-49BB-B59B-FB8C678AB077}">
      <dsp:nvSpPr>
        <dsp:cNvPr id="0" name=""/>
        <dsp:cNvSpPr/>
      </dsp:nvSpPr>
      <dsp:spPr>
        <a:xfrm>
          <a:off x="46164" y="236093"/>
          <a:ext cx="786978" cy="786978"/>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F0D8FAA0-CA7D-43B3-A35D-AD9FAEF975EB}">
      <dsp:nvSpPr>
        <dsp:cNvPr id="0" name=""/>
        <dsp:cNvSpPr/>
      </dsp:nvSpPr>
      <dsp:spPr>
        <a:xfrm>
          <a:off x="668506" y="1259165"/>
          <a:ext cx="4533335" cy="62958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731" tIns="40640" rIns="40640" bIns="40640" numCol="1" spcCol="1270" anchor="ctr" anchorCtr="0">
          <a:noAutofit/>
        </a:bodyPr>
        <a:lstStyle/>
        <a:p>
          <a:pPr marL="0" lvl="0" indent="0" algn="l" defTabSz="711200">
            <a:lnSpc>
              <a:spcPct val="90000"/>
            </a:lnSpc>
            <a:spcBef>
              <a:spcPct val="0"/>
            </a:spcBef>
            <a:spcAft>
              <a:spcPct val="35000"/>
            </a:spcAft>
            <a:buNone/>
          </a:pPr>
          <a:r>
            <a:rPr lang="en-US" sz="1600" b="0" i="0" kern="1200">
              <a:latin typeface="Bitter" pitchFamily="2" charset="0"/>
            </a:rPr>
            <a:t>1 Romanian, 1 Hindi, 1 Mandarin, 11 Spanish</a:t>
          </a:r>
          <a:endParaRPr lang="en-US" sz="1600" b="0" kern="1200">
            <a:latin typeface="Bitter" pitchFamily="2" charset="0"/>
          </a:endParaRPr>
        </a:p>
      </dsp:txBody>
      <dsp:txXfrm>
        <a:off x="668506" y="1259165"/>
        <a:ext cx="4533335" cy="629582"/>
      </dsp:txXfrm>
    </dsp:sp>
    <dsp:sp modelId="{7300953B-E413-4B70-8794-BDEE9EE68104}">
      <dsp:nvSpPr>
        <dsp:cNvPr id="0" name=""/>
        <dsp:cNvSpPr/>
      </dsp:nvSpPr>
      <dsp:spPr>
        <a:xfrm>
          <a:off x="275017" y="1180467"/>
          <a:ext cx="786978" cy="786978"/>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9D7179-9F7A-4235-B548-139C5E9B0E1E}">
      <dsp:nvSpPr>
        <dsp:cNvPr id="0" name=""/>
        <dsp:cNvSpPr/>
      </dsp:nvSpPr>
      <dsp:spPr>
        <a:xfrm>
          <a:off x="439653" y="2203539"/>
          <a:ext cx="4762188" cy="629582"/>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9731" tIns="40640" rIns="40640" bIns="40640" numCol="1" spcCol="1270" anchor="ctr" anchorCtr="0">
          <a:noAutofit/>
        </a:bodyPr>
        <a:lstStyle/>
        <a:p>
          <a:pPr marL="0" lvl="0" indent="0" algn="l" defTabSz="711200">
            <a:lnSpc>
              <a:spcPct val="90000"/>
            </a:lnSpc>
            <a:spcBef>
              <a:spcPct val="0"/>
            </a:spcBef>
            <a:spcAft>
              <a:spcPct val="35000"/>
            </a:spcAft>
            <a:buNone/>
          </a:pPr>
          <a:r>
            <a:rPr lang="en-US" sz="1600" b="0" i="0" kern="1200">
              <a:latin typeface="Bitter" pitchFamily="2" charset="0"/>
            </a:rPr>
            <a:t>9 providers are from a behavioral health integrated clinic</a:t>
          </a:r>
          <a:endParaRPr lang="en-US" sz="1600" b="0" kern="1200">
            <a:latin typeface="Bitter" pitchFamily="2" charset="0"/>
          </a:endParaRPr>
        </a:p>
      </dsp:txBody>
      <dsp:txXfrm>
        <a:off x="439653" y="2203539"/>
        <a:ext cx="4762188" cy="629582"/>
      </dsp:txXfrm>
    </dsp:sp>
    <dsp:sp modelId="{15BE59DC-2C84-4B0B-A738-A5D95C5AF03D}">
      <dsp:nvSpPr>
        <dsp:cNvPr id="0" name=""/>
        <dsp:cNvSpPr/>
      </dsp:nvSpPr>
      <dsp:spPr>
        <a:xfrm>
          <a:off x="46164" y="2124841"/>
          <a:ext cx="786978" cy="786978"/>
        </a:xfrm>
        <a:prstGeom prst="ellipse">
          <a:avLst/>
        </a:prstGeom>
        <a:solidFill>
          <a:schemeClr val="lt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C747F4-D089-4429-876D-C1A97E1F8751}">
      <dsp:nvSpPr>
        <dsp:cNvPr id="0" name=""/>
        <dsp:cNvSpPr/>
      </dsp:nvSpPr>
      <dsp:spPr>
        <a:xfrm>
          <a:off x="0" y="2141"/>
          <a:ext cx="7771608" cy="6739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0" i="0" u="none" kern="1200">
              <a:latin typeface="Figtree" pitchFamily="2" charset="0"/>
            </a:rPr>
            <a:t>Solicit provider feedback on desired training topics and host at least one prioritized training topic each quarter in 2024, through the Behavioral Health Subcommittee.</a:t>
          </a:r>
          <a:r>
            <a:rPr lang="en-US" sz="1200" b="0" i="0" kern="1200">
              <a:latin typeface="Figtree" pitchFamily="2" charset="0"/>
            </a:rPr>
            <a:t>​</a:t>
          </a:r>
        </a:p>
      </dsp:txBody>
      <dsp:txXfrm>
        <a:off x="32898" y="35039"/>
        <a:ext cx="7705812" cy="608124"/>
      </dsp:txXfrm>
    </dsp:sp>
    <dsp:sp modelId="{DEC6A890-BB7F-4CCB-8371-8872FF39F312}">
      <dsp:nvSpPr>
        <dsp:cNvPr id="0" name=""/>
        <dsp:cNvSpPr/>
      </dsp:nvSpPr>
      <dsp:spPr>
        <a:xfrm>
          <a:off x="0" y="779741"/>
          <a:ext cx="7771608" cy="6739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0" i="0" u="none" kern="1200">
              <a:latin typeface="Figtree" pitchFamily="2" charset="0"/>
            </a:rPr>
            <a:t>Enhance provider directory information to begin publishing information on contracted providers available to provide/offer clinical supervision to associate-level behavioral health clinicians</a:t>
          </a:r>
          <a:r>
            <a:rPr lang="en-US" sz="1200" b="0" i="0" kern="1200">
              <a:latin typeface="Figtree" pitchFamily="2" charset="0"/>
            </a:rPr>
            <a:t>​</a:t>
          </a:r>
        </a:p>
      </dsp:txBody>
      <dsp:txXfrm>
        <a:off x="32898" y="812639"/>
        <a:ext cx="7705812" cy="608124"/>
      </dsp:txXfrm>
    </dsp:sp>
    <dsp:sp modelId="{6E0EC421-984C-4C17-A513-5FBD52306C2A}">
      <dsp:nvSpPr>
        <dsp:cNvPr id="0" name=""/>
        <dsp:cNvSpPr/>
      </dsp:nvSpPr>
      <dsp:spPr>
        <a:xfrm>
          <a:off x="0" y="1557341"/>
          <a:ext cx="7771608" cy="6739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0" i="0" u="none" kern="1200">
              <a:latin typeface="Figtree" pitchFamily="2" charset="0"/>
            </a:rPr>
            <a:t>Provide at least two trainings on Motivational Interviewing in 2024 through partnership with Douglas Public Health Network</a:t>
          </a:r>
          <a:r>
            <a:rPr lang="en-US" sz="1200" b="0" i="0" kern="1200">
              <a:latin typeface="Figtree" pitchFamily="2" charset="0"/>
            </a:rPr>
            <a:t>​</a:t>
          </a:r>
        </a:p>
      </dsp:txBody>
      <dsp:txXfrm>
        <a:off x="32898" y="1590239"/>
        <a:ext cx="7705812" cy="608124"/>
      </dsp:txXfrm>
    </dsp:sp>
    <dsp:sp modelId="{6D761376-FD16-4F43-B0CA-219DF55B6E0F}">
      <dsp:nvSpPr>
        <dsp:cNvPr id="0" name=""/>
        <dsp:cNvSpPr/>
      </dsp:nvSpPr>
      <dsp:spPr>
        <a:xfrm>
          <a:off x="0" y="2334941"/>
          <a:ext cx="7771608" cy="6739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a:lnSpc>
              <a:spcPct val="90000"/>
            </a:lnSpc>
            <a:spcBef>
              <a:spcPct val="0"/>
            </a:spcBef>
            <a:spcAft>
              <a:spcPct val="35000"/>
            </a:spcAft>
            <a:buFont typeface="Arial" panose="020B0604020202020204" pitchFamily="34" charset="0"/>
            <a:buNone/>
          </a:pPr>
          <a:r>
            <a:rPr lang="en-US" sz="1200" b="0" i="0" u="none" kern="1200">
              <a:latin typeface="Figtree" pitchFamily="2" charset="0"/>
            </a:rPr>
            <a:t>By the end of Q4 2024, increase provider engagement in social emotional workforce development by incentivizing participation. Track the number of providers participating in the workforce development trainings offered.</a:t>
          </a:r>
          <a:endParaRPr lang="en-US" sz="1200" b="0" i="0" kern="1200">
            <a:latin typeface="Figtree" pitchFamily="2" charset="0"/>
          </a:endParaRPr>
        </a:p>
      </dsp:txBody>
      <dsp:txXfrm>
        <a:off x="32898" y="2367839"/>
        <a:ext cx="7705812" cy="608124"/>
      </dsp:txXfrm>
    </dsp:sp>
  </dsp:spTree>
</dsp:drawing>
</file>

<file path=ppt/diagrams/drawing6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EE37C0-7B1D-4B17-A71E-C168270EF54C}">
      <dsp:nvSpPr>
        <dsp:cNvPr id="0" name=""/>
        <dsp:cNvSpPr/>
      </dsp:nvSpPr>
      <dsp:spPr>
        <a:xfrm>
          <a:off x="0" y="273179"/>
          <a:ext cx="7299613" cy="1216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l" defTabSz="533400" rtl="0">
            <a:lnSpc>
              <a:spcPct val="90000"/>
            </a:lnSpc>
            <a:spcBef>
              <a:spcPct val="0"/>
            </a:spcBef>
            <a:spcAft>
              <a:spcPct val="35000"/>
            </a:spcAft>
            <a:buNone/>
          </a:pPr>
          <a:r>
            <a:rPr lang="en-US" sz="1200" b="0" kern="1200">
              <a:solidFill>
                <a:schemeClr val="bg1"/>
              </a:solidFill>
              <a:latin typeface="Figtree" pitchFamily="2" charset="0"/>
            </a:rPr>
            <a:t>The Behavioral Health Team has started collecting the data for providers that provide/offer clinical supervision to associate-level behavioral health clinicians though the Social Emotional Asset Mapping deliverable. </a:t>
          </a:r>
        </a:p>
      </dsp:txBody>
      <dsp:txXfrm>
        <a:off x="59399" y="332578"/>
        <a:ext cx="7180815" cy="1098002"/>
      </dsp:txXfrm>
    </dsp:sp>
    <dsp:sp modelId="{2F51397B-BF37-4310-AC7C-1DB67A22D3BB}">
      <dsp:nvSpPr>
        <dsp:cNvPr id="0" name=""/>
        <dsp:cNvSpPr/>
      </dsp:nvSpPr>
      <dsp:spPr>
        <a:xfrm>
          <a:off x="0" y="1489979"/>
          <a:ext cx="7299613" cy="10764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31763" tIns="15240" rIns="85344" bIns="15240" numCol="1" spcCol="1270" anchor="t" anchorCtr="0">
          <a:noAutofit/>
        </a:bodyPr>
        <a:lstStyle/>
        <a:p>
          <a:pPr marL="114300" lvl="1" indent="-114300" algn="l" defTabSz="533400" rtl="0">
            <a:lnSpc>
              <a:spcPct val="90000"/>
            </a:lnSpc>
            <a:spcBef>
              <a:spcPct val="0"/>
            </a:spcBef>
            <a:spcAft>
              <a:spcPct val="20000"/>
            </a:spcAft>
            <a:buChar char="•"/>
          </a:pPr>
          <a:r>
            <a:rPr lang="en-US" sz="1200" b="0" kern="1200">
              <a:solidFill>
                <a:srgbClr val="005B7B"/>
              </a:solidFill>
              <a:latin typeface="Figtree" pitchFamily="2" charset="0"/>
            </a:rPr>
            <a:t>Preliminary discussions have been held between the Behavioral Health Team, Contracting, Provider Network, and Credentialing to determine best ways to update and maintain the provider directory with this information, including additional information that helps increase access to care.</a:t>
          </a:r>
        </a:p>
        <a:p>
          <a:pPr marL="114300" lvl="1" indent="-114300" algn="l" defTabSz="533400" rtl="0">
            <a:lnSpc>
              <a:spcPct val="90000"/>
            </a:lnSpc>
            <a:spcBef>
              <a:spcPct val="0"/>
            </a:spcBef>
            <a:spcAft>
              <a:spcPct val="20000"/>
            </a:spcAft>
            <a:buChar char="•"/>
          </a:pPr>
          <a:r>
            <a:rPr lang="en-US" sz="1200" b="0" kern="1200">
              <a:solidFill>
                <a:srgbClr val="005B7B"/>
              </a:solidFill>
              <a:latin typeface="Figtree" pitchFamily="2" charset="0"/>
            </a:rPr>
            <a:t>In 2025, we will begin to publish information in the provider directory regarding clinician’s ability to offer clinical supervision to associate level practitioners to promote workforce development and provider retention.</a:t>
          </a:r>
        </a:p>
      </dsp:txBody>
      <dsp:txXfrm>
        <a:off x="0" y="1489979"/>
        <a:ext cx="7299613" cy="1076400"/>
      </dsp:txXfrm>
    </dsp:sp>
  </dsp:spTree>
</dsp:drawing>
</file>

<file path=ppt/diagrams/drawing6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6D867E-DE93-4D40-B8E3-CA8D78EBC6C3}">
      <dsp:nvSpPr>
        <dsp:cNvPr id="0" name=""/>
        <dsp:cNvSpPr/>
      </dsp:nvSpPr>
      <dsp:spPr>
        <a:xfrm>
          <a:off x="0" y="785816"/>
          <a:ext cx="7268628" cy="1515150"/>
        </a:xfrm>
        <a:prstGeom prst="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64126" tIns="1083056" rIns="564126" bIns="85344" numCol="1" spcCol="1270" anchor="t" anchorCtr="0">
          <a:noAutofit/>
        </a:bodyPr>
        <a:lstStyle/>
        <a:p>
          <a:pPr marL="114300" lvl="1" indent="-114300" algn="l" defTabSz="533400" rtl="0">
            <a:lnSpc>
              <a:spcPct val="90000"/>
            </a:lnSpc>
            <a:spcBef>
              <a:spcPct val="0"/>
            </a:spcBef>
            <a:spcAft>
              <a:spcPct val="15000"/>
            </a:spcAft>
            <a:buChar char="•"/>
          </a:pPr>
          <a:r>
            <a:rPr lang="en-US" sz="1200" b="1" kern="1200">
              <a:solidFill>
                <a:schemeClr val="bg2"/>
              </a:solidFill>
              <a:latin typeface="Figtree" pitchFamily="2" charset="0"/>
            </a:rPr>
            <a:t>These trainings will be scheduled in 2025, subject to Douglas Public Health Network (DPHN) trainer availability</a:t>
          </a:r>
        </a:p>
      </dsp:txBody>
      <dsp:txXfrm>
        <a:off x="0" y="785816"/>
        <a:ext cx="7268628" cy="1515150"/>
      </dsp:txXfrm>
    </dsp:sp>
    <dsp:sp modelId="{196B95DE-0CB4-448D-8CEC-FAC4258F0454}">
      <dsp:nvSpPr>
        <dsp:cNvPr id="0" name=""/>
        <dsp:cNvSpPr/>
      </dsp:nvSpPr>
      <dsp:spPr>
        <a:xfrm>
          <a:off x="363431" y="18296"/>
          <a:ext cx="5088039" cy="153504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92316" tIns="0" rIns="192316" bIns="0" numCol="1" spcCol="1270" anchor="ctr" anchorCtr="0">
          <a:noAutofit/>
        </a:bodyPr>
        <a:lstStyle/>
        <a:p>
          <a:pPr marL="0" lvl="0" indent="0" algn="l" defTabSz="533400" rtl="0">
            <a:lnSpc>
              <a:spcPct val="90000"/>
            </a:lnSpc>
            <a:spcBef>
              <a:spcPct val="0"/>
            </a:spcBef>
            <a:spcAft>
              <a:spcPct val="35000"/>
            </a:spcAft>
            <a:buNone/>
          </a:pPr>
          <a:r>
            <a:rPr lang="en-US" sz="1200" b="1" kern="1200">
              <a:solidFill>
                <a:schemeClr val="bg1"/>
              </a:solidFill>
              <a:latin typeface="Figtree" pitchFamily="2" charset="0"/>
            </a:rPr>
            <a:t>Due to limitations in schedules, trainings were not held in 2024, but a pre and post test for an "Introduction to Motivational Interviewing" was created in preparation of holding trainings in 2025. </a:t>
          </a:r>
        </a:p>
      </dsp:txBody>
      <dsp:txXfrm>
        <a:off x="438365" y="93230"/>
        <a:ext cx="4938171" cy="1385172"/>
      </dsp:txXfrm>
    </dsp:sp>
  </dsp:spTree>
</dsp:drawing>
</file>

<file path=ppt/diagrams/drawing6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F125FD3-DBE3-4116-A0CF-5DB85B63FBEC}">
      <dsp:nvSpPr>
        <dsp:cNvPr id="0" name=""/>
        <dsp:cNvSpPr/>
      </dsp:nvSpPr>
      <dsp:spPr>
        <a:xfrm>
          <a:off x="0" y="11902"/>
          <a:ext cx="8834389" cy="76752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kern="1200">
              <a:solidFill>
                <a:schemeClr val="bg1"/>
              </a:solidFill>
              <a:latin typeface="Figtree" pitchFamily="2" charset="0"/>
            </a:rPr>
            <a:t>Program Launched on October 11, 2024, and through December 10, 2024, UH had the following:</a:t>
          </a:r>
          <a:endParaRPr lang="en-US" sz="1400" b="1" kern="1200">
            <a:solidFill>
              <a:schemeClr val="bg1"/>
            </a:solidFill>
            <a:latin typeface="Figtree" pitchFamily="2" charset="0"/>
          </a:endParaRPr>
        </a:p>
      </dsp:txBody>
      <dsp:txXfrm>
        <a:off x="37467" y="49369"/>
        <a:ext cx="8759455" cy="692586"/>
      </dsp:txXfrm>
    </dsp:sp>
    <dsp:sp modelId="{CDFDCD76-5C43-4192-8757-EBA286C071EA}">
      <dsp:nvSpPr>
        <dsp:cNvPr id="0" name=""/>
        <dsp:cNvSpPr/>
      </dsp:nvSpPr>
      <dsp:spPr>
        <a:xfrm>
          <a:off x="0" y="772843"/>
          <a:ext cx="8834389" cy="241879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0492" tIns="15240" rIns="85344" bIns="15240" numCol="1" spcCol="1270" anchor="t" anchorCtr="0">
          <a:noAutofit/>
        </a:bodyPr>
        <a:lstStyle/>
        <a:p>
          <a:pPr marL="114300" lvl="1" indent="-114300" algn="l" defTabSz="533400">
            <a:lnSpc>
              <a:spcPct val="90000"/>
            </a:lnSpc>
            <a:spcBef>
              <a:spcPct val="0"/>
            </a:spcBef>
            <a:spcAft>
              <a:spcPct val="20000"/>
            </a:spcAft>
            <a:buFont typeface="Arial" panose="020B0604020202020204" pitchFamily="34" charset="0"/>
            <a:buChar char="•"/>
          </a:pPr>
          <a:r>
            <a:rPr lang="en-US" sz="1200" b="1" i="0" u="none" kern="1200">
              <a:solidFill>
                <a:srgbClr val="005B7B"/>
              </a:solidFill>
              <a:latin typeface="Figtree" pitchFamily="2" charset="0"/>
            </a:rPr>
            <a:t>Number of Providers Registered for Program</a:t>
          </a:r>
          <a:r>
            <a:rPr lang="en-US" sz="1200" b="1" i="0" kern="1200">
              <a:solidFill>
                <a:srgbClr val="005B7B"/>
              </a:solidFill>
              <a:latin typeface="Figtree" pitchFamily="2" charset="0"/>
            </a:rPr>
            <a:t>​: 23</a:t>
          </a:r>
        </a:p>
        <a:p>
          <a:pPr marL="114300" lvl="1" indent="-114300" algn="l" defTabSz="533400">
            <a:lnSpc>
              <a:spcPct val="90000"/>
            </a:lnSpc>
            <a:spcBef>
              <a:spcPct val="0"/>
            </a:spcBef>
            <a:spcAft>
              <a:spcPct val="20000"/>
            </a:spcAft>
            <a:buFont typeface="Arial" panose="020B0604020202020204" pitchFamily="34" charset="0"/>
            <a:buChar char="•"/>
          </a:pPr>
          <a:r>
            <a:rPr lang="en-US" sz="1200" b="1" i="0" u="none" kern="1200">
              <a:solidFill>
                <a:srgbClr val="005B7B"/>
              </a:solidFill>
              <a:latin typeface="Figtree" pitchFamily="2" charset="0"/>
            </a:rPr>
            <a:t>Number of Organizations with Providers Registered for Program</a:t>
          </a:r>
          <a:r>
            <a:rPr lang="en-US" sz="1200" b="1" i="0" kern="1200">
              <a:solidFill>
                <a:srgbClr val="005B7B"/>
              </a:solidFill>
              <a:latin typeface="Figtree" pitchFamily="2" charset="0"/>
            </a:rPr>
            <a:t>​: 11 </a:t>
          </a:r>
        </a:p>
        <a:p>
          <a:pPr marL="228600" lvl="2" indent="-114300" algn="l" defTabSz="533400">
            <a:lnSpc>
              <a:spcPct val="90000"/>
            </a:lnSpc>
            <a:spcBef>
              <a:spcPct val="0"/>
            </a:spcBef>
            <a:spcAft>
              <a:spcPct val="20000"/>
            </a:spcAft>
            <a:buFont typeface="Arial" panose="020B0604020202020204" pitchFamily="34" charset="0"/>
            <a:buChar char="•"/>
          </a:pPr>
          <a:r>
            <a:rPr lang="en-US" sz="1200" b="0" i="0" u="none" kern="1200">
              <a:solidFill>
                <a:srgbClr val="005B7B"/>
              </a:solidFill>
              <a:latin typeface="Figtree" pitchFamily="2" charset="0"/>
            </a:rPr>
            <a:t>Primary Care Providers: 0</a:t>
          </a:r>
          <a:endParaRPr lang="en-US" sz="1200" b="0" i="0" kern="1200">
            <a:solidFill>
              <a:srgbClr val="005B7B"/>
            </a:solidFill>
            <a:latin typeface="Figtree" pitchFamily="2" charset="0"/>
          </a:endParaRPr>
        </a:p>
        <a:p>
          <a:pPr marL="228600" lvl="2" indent="-114300" algn="l" defTabSz="533400">
            <a:lnSpc>
              <a:spcPct val="90000"/>
            </a:lnSpc>
            <a:spcBef>
              <a:spcPct val="0"/>
            </a:spcBef>
            <a:spcAft>
              <a:spcPct val="20000"/>
            </a:spcAft>
            <a:buFont typeface="Arial" panose="020B0604020202020204" pitchFamily="34" charset="0"/>
            <a:buChar char="•"/>
          </a:pPr>
          <a:r>
            <a:rPr lang="en-US" sz="1200" b="0" i="0" u="none" kern="1200">
              <a:solidFill>
                <a:srgbClr val="005B7B"/>
              </a:solidFill>
              <a:latin typeface="Figtree" pitchFamily="2" charset="0"/>
            </a:rPr>
            <a:t>Specialty Behavioral Health Providers: 17</a:t>
          </a:r>
          <a:endParaRPr lang="en-US" sz="1200" b="0" i="0" kern="1200">
            <a:solidFill>
              <a:srgbClr val="005B7B"/>
            </a:solidFill>
            <a:latin typeface="Figtree" pitchFamily="2" charset="0"/>
          </a:endParaRPr>
        </a:p>
        <a:p>
          <a:pPr marL="228600" lvl="2" indent="-114300" algn="l" defTabSz="533400">
            <a:lnSpc>
              <a:spcPct val="90000"/>
            </a:lnSpc>
            <a:spcBef>
              <a:spcPct val="0"/>
            </a:spcBef>
            <a:spcAft>
              <a:spcPct val="20000"/>
            </a:spcAft>
            <a:buFont typeface="Arial" panose="020B0604020202020204" pitchFamily="34" charset="0"/>
            <a:buChar char="•"/>
          </a:pPr>
          <a:r>
            <a:rPr lang="en-US" sz="1200" b="0" i="0" u="none" kern="1200">
              <a:solidFill>
                <a:srgbClr val="005B7B"/>
              </a:solidFill>
              <a:latin typeface="Figtree" pitchFamily="2" charset="0"/>
            </a:rPr>
            <a:t>Integrated Behavioral Health Providers: 1</a:t>
          </a:r>
          <a:r>
            <a:rPr lang="en-US" sz="1200" b="0" i="0" kern="1200">
              <a:solidFill>
                <a:srgbClr val="005B7B"/>
              </a:solidFill>
              <a:latin typeface="Figtree" pitchFamily="2" charset="0"/>
            </a:rPr>
            <a:t>​</a:t>
          </a:r>
        </a:p>
        <a:p>
          <a:pPr marL="228600" lvl="2" indent="-114300" algn="l" defTabSz="533400">
            <a:lnSpc>
              <a:spcPct val="90000"/>
            </a:lnSpc>
            <a:spcBef>
              <a:spcPct val="0"/>
            </a:spcBef>
            <a:spcAft>
              <a:spcPct val="20000"/>
            </a:spcAft>
            <a:buFont typeface="Arial" panose="020B0604020202020204" pitchFamily="34" charset="0"/>
            <a:buChar char="•"/>
          </a:pPr>
          <a:r>
            <a:rPr lang="en-US" sz="1200" b="0" i="0" u="none" kern="1200">
              <a:solidFill>
                <a:srgbClr val="005B7B"/>
              </a:solidFill>
              <a:latin typeface="Figtree" pitchFamily="2" charset="0"/>
            </a:rPr>
            <a:t>Community-Based Organizations: 5</a:t>
          </a:r>
          <a:endParaRPr lang="en-US" sz="1200" b="0" i="0" kern="1200">
            <a:solidFill>
              <a:srgbClr val="005B7B"/>
            </a:solidFill>
            <a:latin typeface="Figtree" pitchFamily="2" charset="0"/>
          </a:endParaRPr>
        </a:p>
        <a:p>
          <a:pPr marL="114300" lvl="1" indent="-114300" algn="l" defTabSz="533400">
            <a:lnSpc>
              <a:spcPct val="90000"/>
            </a:lnSpc>
            <a:spcBef>
              <a:spcPct val="0"/>
            </a:spcBef>
            <a:spcAft>
              <a:spcPct val="20000"/>
            </a:spcAft>
            <a:buFont typeface="Arial" panose="020B0604020202020204" pitchFamily="34" charset="0"/>
            <a:buChar char="•"/>
          </a:pPr>
          <a:r>
            <a:rPr lang="en-US" sz="1200" b="1" i="0" u="none" kern="1200">
              <a:solidFill>
                <a:srgbClr val="005B7B"/>
              </a:solidFill>
              <a:latin typeface="Figtree" pitchFamily="2" charset="0"/>
            </a:rPr>
            <a:t>Number of Trainings Selected by Providers for 2024: 64, 4 for 2025</a:t>
          </a:r>
          <a:endParaRPr lang="en-US" sz="1200" b="1" kern="1200">
            <a:solidFill>
              <a:srgbClr val="005B7B"/>
            </a:solidFill>
            <a:latin typeface="Figtree" pitchFamily="2" charset="0"/>
          </a:endParaRPr>
        </a:p>
        <a:p>
          <a:pPr marL="228600" lvl="2" indent="-114300" algn="l" defTabSz="533400">
            <a:lnSpc>
              <a:spcPct val="90000"/>
            </a:lnSpc>
            <a:spcBef>
              <a:spcPct val="0"/>
            </a:spcBef>
            <a:spcAft>
              <a:spcPct val="20000"/>
            </a:spcAft>
            <a:buFont typeface="Arial" panose="020B0604020202020204" pitchFamily="34" charset="0"/>
            <a:buChar char="•"/>
          </a:pPr>
          <a:r>
            <a:rPr lang="en-US" sz="1200" b="0" kern="1200">
              <a:solidFill>
                <a:srgbClr val="005B7B"/>
              </a:solidFill>
              <a:latin typeface="Figtree" pitchFamily="2" charset="0"/>
            </a:rPr>
            <a:t>Most Popular Selections</a:t>
          </a:r>
        </a:p>
        <a:p>
          <a:pPr marL="342900" lvl="3" indent="-114300" algn="l" defTabSz="533400">
            <a:lnSpc>
              <a:spcPct val="90000"/>
            </a:lnSpc>
            <a:spcBef>
              <a:spcPct val="0"/>
            </a:spcBef>
            <a:spcAft>
              <a:spcPct val="20000"/>
            </a:spcAft>
            <a:buFont typeface="Arial" panose="020B0604020202020204" pitchFamily="34" charset="0"/>
            <a:buChar char="•"/>
          </a:pPr>
          <a:r>
            <a:rPr lang="en-US" sz="1200" b="0" kern="1200">
              <a:solidFill>
                <a:srgbClr val="005B7B"/>
              </a:solidFill>
              <a:latin typeface="Figtree" pitchFamily="2" charset="0"/>
            </a:rPr>
            <a:t>Play Therapy </a:t>
          </a:r>
        </a:p>
        <a:p>
          <a:pPr marL="342900" lvl="3" indent="-114300" algn="l" defTabSz="533400">
            <a:lnSpc>
              <a:spcPct val="90000"/>
            </a:lnSpc>
            <a:spcBef>
              <a:spcPct val="0"/>
            </a:spcBef>
            <a:spcAft>
              <a:spcPct val="20000"/>
            </a:spcAft>
            <a:buFont typeface="Arial" panose="020B0604020202020204" pitchFamily="34" charset="0"/>
            <a:buChar char="•"/>
          </a:pPr>
          <a:r>
            <a:rPr lang="en-US" sz="1200" b="0" kern="1200">
              <a:solidFill>
                <a:srgbClr val="005B7B"/>
              </a:solidFill>
              <a:latin typeface="Figtree" pitchFamily="2" charset="0"/>
            </a:rPr>
            <a:t>Collaborative Problem Solving</a:t>
          </a:r>
        </a:p>
        <a:p>
          <a:pPr marL="342900" lvl="3" indent="-114300" algn="l" defTabSz="533400">
            <a:lnSpc>
              <a:spcPct val="90000"/>
            </a:lnSpc>
            <a:spcBef>
              <a:spcPct val="0"/>
            </a:spcBef>
            <a:spcAft>
              <a:spcPct val="20000"/>
            </a:spcAft>
            <a:buFont typeface="Arial" panose="020B0604020202020204" pitchFamily="34" charset="0"/>
            <a:buChar char="•"/>
          </a:pPr>
          <a:r>
            <a:rPr lang="en-US" sz="1200" b="0" kern="1200">
              <a:solidFill>
                <a:srgbClr val="005B7B"/>
              </a:solidFill>
              <a:latin typeface="Figtree" pitchFamily="2" charset="0"/>
            </a:rPr>
            <a:t>EMDR</a:t>
          </a:r>
        </a:p>
        <a:p>
          <a:pPr marL="342900" lvl="3" indent="-114300" algn="l" defTabSz="533400">
            <a:lnSpc>
              <a:spcPct val="90000"/>
            </a:lnSpc>
            <a:spcBef>
              <a:spcPct val="0"/>
            </a:spcBef>
            <a:spcAft>
              <a:spcPct val="20000"/>
            </a:spcAft>
            <a:buFont typeface="Arial" panose="020B0604020202020204" pitchFamily="34" charset="0"/>
            <a:buChar char="•"/>
          </a:pPr>
          <a:r>
            <a:rPr lang="en-US" sz="1200" b="0" kern="1200">
              <a:solidFill>
                <a:srgbClr val="005B7B"/>
              </a:solidFill>
              <a:latin typeface="Figtree" pitchFamily="2" charset="0"/>
            </a:rPr>
            <a:t>Trauma-Focused Cognitive Behavioral Therapy</a:t>
          </a:r>
        </a:p>
      </dsp:txBody>
      <dsp:txXfrm>
        <a:off x="0" y="772843"/>
        <a:ext cx="8834389" cy="2418795"/>
      </dsp:txXfrm>
    </dsp:sp>
  </dsp:spTree>
</dsp:drawing>
</file>

<file path=ppt/diagrams/drawing6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EBC976A-A0BB-4C95-8C4C-8455CEF7AA3A}">
      <dsp:nvSpPr>
        <dsp:cNvPr id="0" name=""/>
        <dsp:cNvSpPr/>
      </dsp:nvSpPr>
      <dsp:spPr>
        <a:xfrm>
          <a:off x="2186737" y="514"/>
          <a:ext cx="858345" cy="85834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b="0" i="0" u="none" kern="1200">
              <a:latin typeface="Figtree" pitchFamily="2" charset="0"/>
            </a:rPr>
            <a:t>OHA's CCO Weekly Update</a:t>
          </a:r>
        </a:p>
      </dsp:txBody>
      <dsp:txXfrm>
        <a:off x="2312439" y="126216"/>
        <a:ext cx="606941" cy="606941"/>
      </dsp:txXfrm>
    </dsp:sp>
    <dsp:sp modelId="{DBFB0150-1EA7-422E-912A-0830CBFCC76C}">
      <dsp:nvSpPr>
        <dsp:cNvPr id="0" name=""/>
        <dsp:cNvSpPr/>
      </dsp:nvSpPr>
      <dsp:spPr>
        <a:xfrm rot="2160000">
          <a:off x="3017924" y="659764"/>
          <a:ext cx="228045" cy="28969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3024457" y="697596"/>
        <a:ext cx="159632" cy="173815"/>
      </dsp:txXfrm>
    </dsp:sp>
    <dsp:sp modelId="{BC9A54E7-B9AE-49FB-A6B8-9AE8E89ED2F8}">
      <dsp:nvSpPr>
        <dsp:cNvPr id="0" name=""/>
        <dsp:cNvSpPr/>
      </dsp:nvSpPr>
      <dsp:spPr>
        <a:xfrm>
          <a:off x="3229253" y="757947"/>
          <a:ext cx="858345" cy="85834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b="0" i="0" u="none" kern="1200">
              <a:latin typeface="Figtree" pitchFamily="2" charset="0"/>
            </a:rPr>
            <a:t> OHA's Holding Hope</a:t>
          </a:r>
        </a:p>
      </dsp:txBody>
      <dsp:txXfrm>
        <a:off x="3354955" y="883649"/>
        <a:ext cx="606941" cy="606941"/>
      </dsp:txXfrm>
    </dsp:sp>
    <dsp:sp modelId="{BFD73781-5487-4AEF-9EA7-0C0245D3CF20}">
      <dsp:nvSpPr>
        <dsp:cNvPr id="0" name=""/>
        <dsp:cNvSpPr/>
      </dsp:nvSpPr>
      <dsp:spPr>
        <a:xfrm rot="6480000">
          <a:off x="3347295" y="1648911"/>
          <a:ext cx="228045" cy="28969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3392072" y="1674317"/>
        <a:ext cx="159632" cy="173815"/>
      </dsp:txXfrm>
    </dsp:sp>
    <dsp:sp modelId="{235A4A97-221A-4839-82E4-C1E441AE3273}">
      <dsp:nvSpPr>
        <dsp:cNvPr id="0" name=""/>
        <dsp:cNvSpPr/>
      </dsp:nvSpPr>
      <dsp:spPr>
        <a:xfrm>
          <a:off x="2831048" y="1983498"/>
          <a:ext cx="858345" cy="85834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b="0" i="0" u="none" kern="1200">
              <a:latin typeface="Figtree" pitchFamily="2" charset="0"/>
            </a:rPr>
            <a:t>OHA's Provider Matters</a:t>
          </a:r>
        </a:p>
      </dsp:txBody>
      <dsp:txXfrm>
        <a:off x="2956750" y="2109200"/>
        <a:ext cx="606941" cy="606941"/>
      </dsp:txXfrm>
    </dsp:sp>
    <dsp:sp modelId="{F0428326-1F34-4B85-8B76-46C16E21CA17}">
      <dsp:nvSpPr>
        <dsp:cNvPr id="0" name=""/>
        <dsp:cNvSpPr/>
      </dsp:nvSpPr>
      <dsp:spPr>
        <a:xfrm rot="10800000">
          <a:off x="2508341" y="2267825"/>
          <a:ext cx="228045" cy="28969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2576754" y="2325763"/>
        <a:ext cx="159632" cy="173815"/>
      </dsp:txXfrm>
    </dsp:sp>
    <dsp:sp modelId="{D3400EAF-D64A-43E2-A9C0-D6FD2D2A0156}">
      <dsp:nvSpPr>
        <dsp:cNvPr id="0" name=""/>
        <dsp:cNvSpPr/>
      </dsp:nvSpPr>
      <dsp:spPr>
        <a:xfrm>
          <a:off x="1542427" y="1983498"/>
          <a:ext cx="858345" cy="85834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b="0" i="0" u="none" kern="1200">
              <a:latin typeface="Figtree" pitchFamily="2" charset="0"/>
            </a:rPr>
            <a:t> </a:t>
          </a:r>
          <a:r>
            <a:rPr lang="en-US" sz="1100" kern="1200">
              <a:latin typeface="Figtree" pitchFamily="2" charset="0"/>
            </a:rPr>
            <a:t>OHA's 1115 Medicaid Wavier </a:t>
          </a:r>
        </a:p>
      </dsp:txBody>
      <dsp:txXfrm>
        <a:off x="1668129" y="2109200"/>
        <a:ext cx="606941" cy="606941"/>
      </dsp:txXfrm>
    </dsp:sp>
    <dsp:sp modelId="{8C6F3E18-FED8-4492-9291-43F09EB8376E}">
      <dsp:nvSpPr>
        <dsp:cNvPr id="0" name=""/>
        <dsp:cNvSpPr/>
      </dsp:nvSpPr>
      <dsp:spPr>
        <a:xfrm rot="15120000">
          <a:off x="1660468" y="1661188"/>
          <a:ext cx="228045" cy="28969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rot="10800000">
        <a:off x="1705245" y="1751658"/>
        <a:ext cx="159632" cy="173815"/>
      </dsp:txXfrm>
    </dsp:sp>
    <dsp:sp modelId="{C584CEFC-933C-49CD-B4BC-23A82A8DB391}">
      <dsp:nvSpPr>
        <dsp:cNvPr id="0" name=""/>
        <dsp:cNvSpPr/>
      </dsp:nvSpPr>
      <dsp:spPr>
        <a:xfrm>
          <a:off x="1144221" y="757947"/>
          <a:ext cx="858345" cy="858345"/>
        </a:xfrm>
        <a:prstGeom prst="ellips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rtl="0">
            <a:lnSpc>
              <a:spcPct val="90000"/>
            </a:lnSpc>
            <a:spcBef>
              <a:spcPct val="0"/>
            </a:spcBef>
            <a:spcAft>
              <a:spcPct val="35000"/>
            </a:spcAft>
            <a:buNone/>
          </a:pPr>
          <a:r>
            <a:rPr lang="en-US" sz="1100" kern="1200">
              <a:latin typeface="Figtree" pitchFamily="2" charset="0"/>
            </a:rPr>
            <a:t>&amp; Many More</a:t>
          </a:r>
        </a:p>
      </dsp:txBody>
      <dsp:txXfrm>
        <a:off x="1269923" y="883649"/>
        <a:ext cx="606941" cy="606941"/>
      </dsp:txXfrm>
    </dsp:sp>
    <dsp:sp modelId="{AB21EBA8-3415-435B-AB2F-610F00CBA12A}">
      <dsp:nvSpPr>
        <dsp:cNvPr id="0" name=""/>
        <dsp:cNvSpPr/>
      </dsp:nvSpPr>
      <dsp:spPr>
        <a:xfrm rot="19440000">
          <a:off x="1975407" y="667351"/>
          <a:ext cx="228045" cy="289691"/>
        </a:xfrm>
        <a:prstGeom prst="rightArrow">
          <a:avLst>
            <a:gd name="adj1" fmla="val 600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p>
      </dsp:txBody>
      <dsp:txXfrm>
        <a:off x="1981940" y="745395"/>
        <a:ext cx="159632" cy="173815"/>
      </dsp:txXfrm>
    </dsp:sp>
  </dsp:spTree>
</dsp:drawing>
</file>

<file path=ppt/diagrams/drawing6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D0E25B-4E96-4F9B-A1E5-9462C97D463E}">
      <dsp:nvSpPr>
        <dsp:cNvPr id="0" name=""/>
        <dsp:cNvSpPr/>
      </dsp:nvSpPr>
      <dsp:spPr>
        <a:xfrm>
          <a:off x="0" y="3351"/>
          <a:ext cx="2287171" cy="99672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800100">
            <a:lnSpc>
              <a:spcPct val="90000"/>
            </a:lnSpc>
            <a:spcBef>
              <a:spcPct val="0"/>
            </a:spcBef>
            <a:spcAft>
              <a:spcPct val="35000"/>
            </a:spcAft>
            <a:buNone/>
          </a:pPr>
          <a:r>
            <a:rPr lang="en-US" sz="1800" b="1" kern="1200">
              <a:latin typeface="Figtree"/>
            </a:rPr>
            <a:t>Performance Improvement Project Goals Include:</a:t>
          </a:r>
        </a:p>
      </dsp:txBody>
      <dsp:txXfrm>
        <a:off x="0" y="3351"/>
        <a:ext cx="2287171" cy="996723"/>
      </dsp:txXfrm>
    </dsp:sp>
    <dsp:sp modelId="{F1086960-9C95-45CC-93DA-278EF5E21E1A}">
      <dsp:nvSpPr>
        <dsp:cNvPr id="0" name=""/>
        <dsp:cNvSpPr/>
      </dsp:nvSpPr>
      <dsp:spPr>
        <a:xfrm>
          <a:off x="569835" y="1049910"/>
          <a:ext cx="1147500" cy="996723"/>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latin typeface="Figtree"/>
            </a:rPr>
            <a:t>Monitor cultural diversity of peers in the UHA service area</a:t>
          </a:r>
        </a:p>
      </dsp:txBody>
      <dsp:txXfrm>
        <a:off x="569835" y="1049910"/>
        <a:ext cx="1147500" cy="996723"/>
      </dsp:txXfrm>
    </dsp:sp>
    <dsp:sp modelId="{11B538B8-5906-4B77-BC3B-92EC22278037}">
      <dsp:nvSpPr>
        <dsp:cNvPr id="0" name=""/>
        <dsp:cNvSpPr/>
      </dsp:nvSpPr>
      <dsp:spPr>
        <a:xfrm>
          <a:off x="468585" y="2096470"/>
          <a:ext cx="1350000" cy="1138348"/>
        </a:xfrm>
        <a:prstGeom prst="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533400">
            <a:lnSpc>
              <a:spcPct val="90000"/>
            </a:lnSpc>
            <a:spcBef>
              <a:spcPct val="0"/>
            </a:spcBef>
            <a:spcAft>
              <a:spcPct val="35000"/>
            </a:spcAft>
            <a:buNone/>
          </a:pPr>
          <a:r>
            <a:rPr lang="en-US" sz="1200" kern="1200">
              <a:solidFill>
                <a:schemeClr val="bg1"/>
              </a:solidFill>
              <a:latin typeface="Figtree"/>
            </a:rPr>
            <a:t>Track peer support specialist utilization among Hispanic members within the mental health PIP cohort</a:t>
          </a:r>
        </a:p>
      </dsp:txBody>
      <dsp:txXfrm>
        <a:off x="468585" y="2096470"/>
        <a:ext cx="1350000" cy="1138348"/>
      </dsp:txXfrm>
    </dsp:sp>
  </dsp:spTree>
</dsp:drawing>
</file>

<file path=ppt/diagrams/drawing6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B3DEED-361B-443E-8477-EDB238DB31F3}">
      <dsp:nvSpPr>
        <dsp:cNvPr id="0" name=""/>
        <dsp:cNvSpPr/>
      </dsp:nvSpPr>
      <dsp:spPr>
        <a:xfrm>
          <a:off x="0" y="91085"/>
          <a:ext cx="8269764" cy="1216800"/>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i="0" kern="1200">
              <a:latin typeface="Figtree"/>
            </a:rPr>
            <a:t>UH conducted a Casual Barrier Analysis that included REALD analysis to gain further insights into culturally and linguistically specific barriers to receiving mental health services.</a:t>
          </a:r>
          <a:endParaRPr lang="en-US" sz="1600" b="1" kern="1200">
            <a:latin typeface="Figtree"/>
          </a:endParaRPr>
        </a:p>
      </dsp:txBody>
      <dsp:txXfrm>
        <a:off x="59399" y="150484"/>
        <a:ext cx="8150966" cy="1098002"/>
      </dsp:txXfrm>
    </dsp:sp>
    <dsp:sp modelId="{32B3F588-917A-4ECC-9502-7B03C898FA5B}">
      <dsp:nvSpPr>
        <dsp:cNvPr id="0" name=""/>
        <dsp:cNvSpPr/>
      </dsp:nvSpPr>
      <dsp:spPr>
        <a:xfrm>
          <a:off x="0" y="1328438"/>
          <a:ext cx="8269764" cy="19846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2565"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0" i="0" kern="1200">
              <a:solidFill>
                <a:schemeClr val="bg2"/>
              </a:solidFill>
              <a:latin typeface="Figtree"/>
            </a:rPr>
            <a:t>Findings included:</a:t>
          </a:r>
          <a:endParaRPr lang="en-US" sz="1200" kern="1200">
            <a:solidFill>
              <a:schemeClr val="bg2"/>
            </a:solidFill>
            <a:latin typeface="Figtree"/>
          </a:endParaRPr>
        </a:p>
        <a:p>
          <a:pPr marL="228600" lvl="2" indent="-114300" algn="l" defTabSz="533400">
            <a:lnSpc>
              <a:spcPct val="90000"/>
            </a:lnSpc>
            <a:spcBef>
              <a:spcPct val="0"/>
            </a:spcBef>
            <a:spcAft>
              <a:spcPct val="20000"/>
            </a:spcAft>
            <a:buChar char="•"/>
          </a:pPr>
          <a:r>
            <a:rPr lang="en-US" sz="1200" b="0" i="0" kern="1200">
              <a:solidFill>
                <a:schemeClr val="bg2"/>
              </a:solidFill>
              <a:latin typeface="Figtree"/>
            </a:rPr>
            <a:t>Asian members had the highest proportion of unmet needs followed by those categorized as Unknown and AI/AN. </a:t>
          </a:r>
          <a:endParaRPr lang="en-US" sz="1200" kern="1200">
            <a:solidFill>
              <a:schemeClr val="bg2"/>
            </a:solidFill>
            <a:latin typeface="Figtree"/>
          </a:endParaRPr>
        </a:p>
        <a:p>
          <a:pPr marL="228600" lvl="2" indent="-114300" algn="l" defTabSz="533400">
            <a:lnSpc>
              <a:spcPct val="90000"/>
            </a:lnSpc>
            <a:spcBef>
              <a:spcPct val="0"/>
            </a:spcBef>
            <a:spcAft>
              <a:spcPct val="20000"/>
            </a:spcAft>
            <a:buChar char="•"/>
          </a:pPr>
          <a:r>
            <a:rPr lang="en-US" sz="1200" b="0" i="0" kern="1200">
              <a:solidFill>
                <a:schemeClr val="bg2"/>
              </a:solidFill>
              <a:latin typeface="Figtree"/>
            </a:rPr>
            <a:t>Individuals aged 65+ had the highest unmet needs followed by 55-64 age group</a:t>
          </a:r>
          <a:endParaRPr lang="en-US" sz="1200" kern="1200">
            <a:solidFill>
              <a:schemeClr val="bg2"/>
            </a:solidFill>
            <a:latin typeface="Figtree"/>
          </a:endParaRPr>
        </a:p>
        <a:p>
          <a:pPr marL="114300" lvl="1" indent="-114300" algn="l" defTabSz="533400">
            <a:lnSpc>
              <a:spcPct val="90000"/>
            </a:lnSpc>
            <a:spcBef>
              <a:spcPct val="0"/>
            </a:spcBef>
            <a:spcAft>
              <a:spcPct val="20000"/>
            </a:spcAft>
            <a:buChar char="•"/>
          </a:pPr>
          <a:r>
            <a:rPr lang="en-US" sz="1200" b="0" i="0" kern="1200">
              <a:solidFill>
                <a:schemeClr val="bg2"/>
              </a:solidFill>
              <a:latin typeface="Figtree"/>
            </a:rPr>
            <a:t>Priority barriers identified by the Behavioral Health Subcommittee are:</a:t>
          </a:r>
          <a:endParaRPr lang="en-US" sz="1200" kern="1200">
            <a:solidFill>
              <a:schemeClr val="bg2"/>
            </a:solidFill>
            <a:latin typeface="Figtree"/>
          </a:endParaRPr>
        </a:p>
        <a:p>
          <a:pPr marL="228600" lvl="2" indent="-114300" algn="l" defTabSz="533400">
            <a:lnSpc>
              <a:spcPct val="90000"/>
            </a:lnSpc>
            <a:spcBef>
              <a:spcPct val="0"/>
            </a:spcBef>
            <a:spcAft>
              <a:spcPct val="20000"/>
            </a:spcAft>
            <a:buChar char="•"/>
          </a:pPr>
          <a:r>
            <a:rPr lang="en-US" sz="1200" b="0" i="0" kern="1200">
              <a:solidFill>
                <a:schemeClr val="bg2"/>
              </a:solidFill>
              <a:latin typeface="Figtree"/>
            </a:rPr>
            <a:t>Transportation and access to services in a rural community</a:t>
          </a:r>
          <a:endParaRPr lang="en-US" sz="1200" kern="1200">
            <a:solidFill>
              <a:schemeClr val="bg2"/>
            </a:solidFill>
            <a:latin typeface="Figtree"/>
          </a:endParaRPr>
        </a:p>
        <a:p>
          <a:pPr marL="228600" lvl="2" indent="-114300" algn="l" defTabSz="533400">
            <a:lnSpc>
              <a:spcPct val="90000"/>
            </a:lnSpc>
            <a:spcBef>
              <a:spcPct val="0"/>
            </a:spcBef>
            <a:spcAft>
              <a:spcPct val="20000"/>
            </a:spcAft>
            <a:buChar char="•"/>
          </a:pPr>
          <a:r>
            <a:rPr lang="en-US" sz="1200" b="0" i="0" kern="1200">
              <a:solidFill>
                <a:schemeClr val="bg2"/>
              </a:solidFill>
              <a:latin typeface="Figtree"/>
            </a:rPr>
            <a:t>Member reluctance to engage in mental health treatment services,</a:t>
          </a:r>
          <a:endParaRPr lang="en-US" sz="1200" kern="1200">
            <a:solidFill>
              <a:schemeClr val="bg2"/>
            </a:solidFill>
            <a:latin typeface="Figtree"/>
          </a:endParaRPr>
        </a:p>
        <a:p>
          <a:pPr marL="228600" lvl="2" indent="-114300" algn="l" defTabSz="533400">
            <a:lnSpc>
              <a:spcPct val="90000"/>
            </a:lnSpc>
            <a:spcBef>
              <a:spcPct val="0"/>
            </a:spcBef>
            <a:spcAft>
              <a:spcPct val="20000"/>
            </a:spcAft>
            <a:buChar char="•"/>
          </a:pPr>
          <a:r>
            <a:rPr lang="en-US" sz="1200" b="0" i="0" kern="1200">
              <a:solidFill>
                <a:schemeClr val="bg2"/>
              </a:solidFill>
              <a:latin typeface="Figtree"/>
            </a:rPr>
            <a:t>Low access to peer support specialists specifically ones that are culturally diverse</a:t>
          </a:r>
          <a:endParaRPr lang="en-US" sz="1200" kern="1200">
            <a:solidFill>
              <a:schemeClr val="bg2"/>
            </a:solidFill>
            <a:latin typeface="Figtree"/>
          </a:endParaRPr>
        </a:p>
        <a:p>
          <a:pPr marL="228600" lvl="2" indent="-114300" algn="l" defTabSz="533400">
            <a:lnSpc>
              <a:spcPct val="90000"/>
            </a:lnSpc>
            <a:spcBef>
              <a:spcPct val="0"/>
            </a:spcBef>
            <a:spcAft>
              <a:spcPct val="20000"/>
            </a:spcAft>
            <a:buChar char="•"/>
          </a:pPr>
          <a:r>
            <a:rPr lang="en-US" sz="1200" b="0" i="0" kern="1200">
              <a:solidFill>
                <a:schemeClr val="bg2"/>
              </a:solidFill>
              <a:latin typeface="Figtree"/>
            </a:rPr>
            <a:t>Belief systems on stigma</a:t>
          </a:r>
          <a:endParaRPr lang="en-US" sz="1200" kern="1200">
            <a:solidFill>
              <a:schemeClr val="bg2"/>
            </a:solidFill>
            <a:latin typeface="Figtree"/>
          </a:endParaRPr>
        </a:p>
        <a:p>
          <a:pPr marL="228600" lvl="2" indent="-114300" algn="l" defTabSz="533400">
            <a:lnSpc>
              <a:spcPct val="90000"/>
            </a:lnSpc>
            <a:spcBef>
              <a:spcPct val="0"/>
            </a:spcBef>
            <a:spcAft>
              <a:spcPct val="20000"/>
            </a:spcAft>
            <a:buChar char="•"/>
          </a:pPr>
          <a:r>
            <a:rPr lang="en-US" sz="1200" b="0" i="0" kern="1200">
              <a:solidFill>
                <a:schemeClr val="bg2"/>
              </a:solidFill>
              <a:latin typeface="Figtree"/>
            </a:rPr>
            <a:t>Interpreter/translator access concerns</a:t>
          </a:r>
          <a:endParaRPr lang="en-US" sz="1200" kern="1200">
            <a:solidFill>
              <a:schemeClr val="bg2"/>
            </a:solidFill>
            <a:latin typeface="Figtree"/>
          </a:endParaRPr>
        </a:p>
      </dsp:txBody>
      <dsp:txXfrm>
        <a:off x="0" y="1328438"/>
        <a:ext cx="8269764" cy="1984612"/>
      </dsp:txXfrm>
    </dsp:sp>
  </dsp:spTree>
</dsp:drawing>
</file>

<file path=ppt/diagrams/drawing6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7459CC-0D0D-4FA1-8847-931D641D9E9E}">
      <dsp:nvSpPr>
        <dsp:cNvPr id="0" name=""/>
        <dsp:cNvSpPr/>
      </dsp:nvSpPr>
      <dsp:spPr>
        <a:xfrm>
          <a:off x="0" y="2387790"/>
          <a:ext cx="8656026" cy="0"/>
        </a:xfrm>
        <a:prstGeom prst="line">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tailEnd type="triangle" w="lg" len="lg"/>
        </a:ln>
        <a:effectLst/>
      </dsp:spPr>
      <dsp:style>
        <a:lnRef idx="2">
          <a:scrgbClr r="0" g="0" b="0"/>
        </a:lnRef>
        <a:fillRef idx="1">
          <a:scrgbClr r="0" g="0" b="0"/>
        </a:fillRef>
        <a:effectRef idx="0">
          <a:scrgbClr r="0" g="0" b="0"/>
        </a:effectRef>
        <a:fontRef idx="minor"/>
      </dsp:style>
    </dsp:sp>
    <dsp:sp modelId="{91D21972-544E-4617-8A23-5EF04B1E0736}">
      <dsp:nvSpPr>
        <dsp:cNvPr id="0" name=""/>
        <dsp:cNvSpPr/>
      </dsp:nvSpPr>
      <dsp:spPr>
        <a:xfrm rot="8100000">
          <a:off x="77919" y="550292"/>
          <a:ext cx="351191" cy="351191"/>
        </a:xfrm>
        <a:prstGeom prst="teardrop">
          <a:avLst>
            <a:gd name="adj" fmla="val 115000"/>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D53C39-6B80-4A80-939F-94E62DD0B551}">
      <dsp:nvSpPr>
        <dsp:cNvPr id="0" name=""/>
        <dsp:cNvSpPr/>
      </dsp:nvSpPr>
      <dsp:spPr>
        <a:xfrm>
          <a:off x="116933" y="589306"/>
          <a:ext cx="273163" cy="273163"/>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893323C0-372D-45FB-92A8-F657867CBBC0}">
      <dsp:nvSpPr>
        <dsp:cNvPr id="0" name=""/>
        <dsp:cNvSpPr/>
      </dsp:nvSpPr>
      <dsp:spPr>
        <a:xfrm>
          <a:off x="516126" y="852774"/>
          <a:ext cx="2879278" cy="1413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a:lnSpc>
              <a:spcPct val="90000"/>
            </a:lnSpc>
            <a:spcBef>
              <a:spcPct val="0"/>
            </a:spcBef>
            <a:spcAft>
              <a:spcPct val="35000"/>
            </a:spcAft>
            <a:buNone/>
          </a:pPr>
          <a:r>
            <a:rPr lang="en-US" sz="1000" kern="1200">
              <a:solidFill>
                <a:srgbClr val="005B7B"/>
              </a:solidFill>
              <a:latin typeface="Figtree" pitchFamily="2" charset="0"/>
            </a:rPr>
            <a:t>Quality Improvement department begins collecting language proficiency exams from providers as a component of scholarship program</a:t>
          </a:r>
        </a:p>
        <a:p>
          <a:pPr marL="0" lvl="0" indent="0" algn="l" defTabSz="444500">
            <a:lnSpc>
              <a:spcPct val="90000"/>
            </a:lnSpc>
            <a:spcBef>
              <a:spcPct val="0"/>
            </a:spcBef>
            <a:spcAft>
              <a:spcPct val="35000"/>
            </a:spcAft>
            <a:buNone/>
          </a:pPr>
          <a:endParaRPr lang="en-US" sz="1000" kern="1200">
            <a:solidFill>
              <a:srgbClr val="005B7B"/>
            </a:solidFill>
            <a:latin typeface="Figtree" pitchFamily="2" charset="0"/>
          </a:endParaRPr>
        </a:p>
        <a:p>
          <a:pPr marL="0" lvl="0" indent="0" algn="l" defTabSz="444500">
            <a:lnSpc>
              <a:spcPct val="90000"/>
            </a:lnSpc>
            <a:spcBef>
              <a:spcPct val="0"/>
            </a:spcBef>
            <a:spcAft>
              <a:spcPct val="35000"/>
            </a:spcAft>
            <a:buNone/>
          </a:pPr>
          <a:r>
            <a:rPr lang="en-US" sz="1000" kern="1200">
              <a:solidFill>
                <a:srgbClr val="005B7B"/>
              </a:solidFill>
              <a:latin typeface="Figtree" pitchFamily="2" charset="0"/>
            </a:rPr>
            <a:t>Continued progressing on implementation plan for provider contraction application (still in progress)</a:t>
          </a:r>
        </a:p>
      </dsp:txBody>
      <dsp:txXfrm>
        <a:off x="516126" y="852774"/>
        <a:ext cx="2879278" cy="1413571"/>
      </dsp:txXfrm>
    </dsp:sp>
    <dsp:sp modelId="{8B97086D-65A3-4257-9686-105F0CEA2625}">
      <dsp:nvSpPr>
        <dsp:cNvPr id="0" name=""/>
        <dsp:cNvSpPr/>
      </dsp:nvSpPr>
      <dsp:spPr>
        <a:xfrm>
          <a:off x="516126" y="356114"/>
          <a:ext cx="2879278" cy="496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3500" bIns="0" numCol="1" spcCol="1270" anchor="ctr" anchorCtr="0">
          <a:noAutofit/>
        </a:bodyPr>
        <a:lstStyle/>
        <a:p>
          <a:pPr marL="0" lvl="0" indent="0" algn="l" defTabSz="444500">
            <a:lnSpc>
              <a:spcPct val="90000"/>
            </a:lnSpc>
            <a:spcBef>
              <a:spcPct val="0"/>
            </a:spcBef>
            <a:spcAft>
              <a:spcPct val="35000"/>
            </a:spcAft>
            <a:buNone/>
            <a:defRPr b="1"/>
          </a:pPr>
          <a:r>
            <a:rPr lang="en-US" sz="1000" kern="1200">
              <a:solidFill>
                <a:srgbClr val="005B7B"/>
              </a:solidFill>
              <a:latin typeface="Figtree" pitchFamily="2" charset="0"/>
            </a:rPr>
            <a:t>Quarter 1</a:t>
          </a:r>
        </a:p>
      </dsp:txBody>
      <dsp:txXfrm>
        <a:off x="516126" y="356114"/>
        <a:ext cx="2879278" cy="496660"/>
      </dsp:txXfrm>
    </dsp:sp>
    <dsp:sp modelId="{E94C33A6-54DB-45AA-9B14-05377082B726}">
      <dsp:nvSpPr>
        <dsp:cNvPr id="0" name=""/>
        <dsp:cNvSpPr/>
      </dsp:nvSpPr>
      <dsp:spPr>
        <a:xfrm>
          <a:off x="253515" y="974218"/>
          <a:ext cx="0" cy="1413571"/>
        </a:xfrm>
        <a:prstGeom prst="line">
          <a:avLst/>
        </a:prstGeom>
        <a:noFill/>
        <a:ln w="12700" cap="flat" cmpd="sng" algn="ctr">
          <a:solidFill>
            <a:schemeClr val="accent3">
              <a:hueOff val="0"/>
              <a:satOff val="0"/>
              <a:lumOff val="0"/>
              <a:alphaOff val="0"/>
            </a:schemeClr>
          </a:solidFill>
          <a:prstDash val="dash"/>
        </a:ln>
        <a:effectLst/>
      </dsp:spPr>
      <dsp:style>
        <a:lnRef idx="1">
          <a:scrgbClr r="0" g="0" b="0"/>
        </a:lnRef>
        <a:fillRef idx="0">
          <a:scrgbClr r="0" g="0" b="0"/>
        </a:fillRef>
        <a:effectRef idx="0">
          <a:scrgbClr r="0" g="0" b="0"/>
        </a:effectRef>
        <a:fontRef idx="minor"/>
      </dsp:style>
    </dsp:sp>
    <dsp:sp modelId="{B2F3CF68-BB2B-4E4A-90FB-713795B6E9CE}">
      <dsp:nvSpPr>
        <dsp:cNvPr id="0" name=""/>
        <dsp:cNvSpPr/>
      </dsp:nvSpPr>
      <dsp:spPr>
        <a:xfrm>
          <a:off x="208815" y="2343090"/>
          <a:ext cx="89398" cy="89398"/>
        </a:xfrm>
        <a:prstGeom prst="ellipse">
          <a:avLst/>
        </a:prstGeom>
        <a:solidFill>
          <a:schemeClr val="accent3">
            <a:hueOff val="0"/>
            <a:satOff val="0"/>
            <a:lumOff val="0"/>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BFFB55-BAFA-4A8B-8665-D863900B8F93}">
      <dsp:nvSpPr>
        <dsp:cNvPr id="0" name=""/>
        <dsp:cNvSpPr/>
      </dsp:nvSpPr>
      <dsp:spPr>
        <a:xfrm rot="18900000">
          <a:off x="1803467" y="3874095"/>
          <a:ext cx="351191" cy="351191"/>
        </a:xfrm>
        <a:prstGeom prst="teardrop">
          <a:avLst>
            <a:gd name="adj" fmla="val 115000"/>
          </a:avLst>
        </a:prstGeom>
        <a:solidFill>
          <a:schemeClr val="accent3">
            <a:hueOff val="30283"/>
            <a:satOff val="-8120"/>
            <a:lumOff val="7058"/>
            <a:alphaOff val="0"/>
          </a:schemeClr>
        </a:solidFill>
        <a:ln w="25400" cap="flat" cmpd="sng" algn="ctr">
          <a:solidFill>
            <a:schemeClr val="accent3">
              <a:hueOff val="30283"/>
              <a:satOff val="-8120"/>
              <a:lumOff val="705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F6317BB-0089-4465-9CFF-2B26F555160E}">
      <dsp:nvSpPr>
        <dsp:cNvPr id="0" name=""/>
        <dsp:cNvSpPr/>
      </dsp:nvSpPr>
      <dsp:spPr>
        <a:xfrm>
          <a:off x="1842482" y="3913110"/>
          <a:ext cx="273163" cy="273163"/>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955C4CDE-8CE7-492F-96E9-436EECBD7C44}">
      <dsp:nvSpPr>
        <dsp:cNvPr id="0" name=""/>
        <dsp:cNvSpPr/>
      </dsp:nvSpPr>
      <dsp:spPr>
        <a:xfrm>
          <a:off x="2227393" y="2387790"/>
          <a:ext cx="2879278" cy="1413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a:lnSpc>
              <a:spcPct val="90000"/>
            </a:lnSpc>
            <a:spcBef>
              <a:spcPct val="0"/>
            </a:spcBef>
            <a:spcAft>
              <a:spcPct val="35000"/>
            </a:spcAft>
            <a:buNone/>
          </a:pPr>
          <a:r>
            <a:rPr lang="en-US" sz="1000" kern="1200">
              <a:solidFill>
                <a:srgbClr val="005B7B"/>
              </a:solidFill>
              <a:latin typeface="Figtree" pitchFamily="2" charset="0"/>
            </a:rPr>
            <a:t>UH received technical assistance training from ORPRN on ILOS program implementation</a:t>
          </a:r>
        </a:p>
        <a:p>
          <a:pPr marL="0" lvl="0" indent="0" algn="l" defTabSz="444500">
            <a:lnSpc>
              <a:spcPct val="90000"/>
            </a:lnSpc>
            <a:spcBef>
              <a:spcPct val="0"/>
            </a:spcBef>
            <a:spcAft>
              <a:spcPct val="35000"/>
            </a:spcAft>
            <a:buNone/>
          </a:pPr>
          <a:endParaRPr lang="en-US" sz="1000" kern="1200">
            <a:solidFill>
              <a:srgbClr val="005B7B"/>
            </a:solidFill>
            <a:latin typeface="Figtree" pitchFamily="2" charset="0"/>
          </a:endParaRPr>
        </a:p>
        <a:p>
          <a:pPr marL="0" lvl="0" indent="0" algn="l" defTabSz="444500">
            <a:lnSpc>
              <a:spcPct val="90000"/>
            </a:lnSpc>
            <a:spcBef>
              <a:spcPct val="0"/>
            </a:spcBef>
            <a:spcAft>
              <a:spcPct val="35000"/>
            </a:spcAft>
            <a:buNone/>
          </a:pPr>
          <a:r>
            <a:rPr lang="en-US" sz="1000" kern="1200">
              <a:solidFill>
                <a:srgbClr val="005B7B"/>
              </a:solidFill>
              <a:latin typeface="Figtree" pitchFamily="2" charset="0"/>
            </a:rPr>
            <a:t>Promoted workforce development scholarships funded by Ford Family Foundation regularly in 2024</a:t>
          </a:r>
        </a:p>
      </dsp:txBody>
      <dsp:txXfrm>
        <a:off x="2227393" y="2387790"/>
        <a:ext cx="2879278" cy="1413571"/>
      </dsp:txXfrm>
    </dsp:sp>
    <dsp:sp modelId="{E9E6FDC5-52FB-4B93-817D-C1EB9DE819A9}">
      <dsp:nvSpPr>
        <dsp:cNvPr id="0" name=""/>
        <dsp:cNvSpPr/>
      </dsp:nvSpPr>
      <dsp:spPr>
        <a:xfrm>
          <a:off x="2227393" y="3801361"/>
          <a:ext cx="2879278" cy="496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3500" bIns="0" numCol="1" spcCol="1270" anchor="ctr" anchorCtr="0">
          <a:noAutofit/>
        </a:bodyPr>
        <a:lstStyle/>
        <a:p>
          <a:pPr marL="0" lvl="0" indent="0" algn="l" defTabSz="444500">
            <a:lnSpc>
              <a:spcPct val="90000"/>
            </a:lnSpc>
            <a:spcBef>
              <a:spcPct val="0"/>
            </a:spcBef>
            <a:spcAft>
              <a:spcPct val="35000"/>
            </a:spcAft>
            <a:buNone/>
            <a:defRPr b="1"/>
          </a:pPr>
          <a:r>
            <a:rPr lang="en-US" sz="1000" kern="1200">
              <a:solidFill>
                <a:srgbClr val="005B7B"/>
              </a:solidFill>
              <a:latin typeface="Figtree" pitchFamily="2" charset="0"/>
            </a:rPr>
            <a:t>Quarter 2</a:t>
          </a:r>
        </a:p>
      </dsp:txBody>
      <dsp:txXfrm>
        <a:off x="2227393" y="3801361"/>
        <a:ext cx="2879278" cy="496660"/>
      </dsp:txXfrm>
    </dsp:sp>
    <dsp:sp modelId="{483EAA08-E0C3-49AA-BFD3-5D4CFA069CC1}">
      <dsp:nvSpPr>
        <dsp:cNvPr id="0" name=""/>
        <dsp:cNvSpPr/>
      </dsp:nvSpPr>
      <dsp:spPr>
        <a:xfrm>
          <a:off x="1979063" y="2387790"/>
          <a:ext cx="0" cy="1413571"/>
        </a:xfrm>
        <a:prstGeom prst="line">
          <a:avLst/>
        </a:prstGeom>
        <a:noFill/>
        <a:ln w="12700" cap="flat" cmpd="sng" algn="ctr">
          <a:solidFill>
            <a:schemeClr val="accent3">
              <a:hueOff val="30283"/>
              <a:satOff val="-8120"/>
              <a:lumOff val="7058"/>
              <a:alphaOff val="0"/>
            </a:schemeClr>
          </a:solidFill>
          <a:prstDash val="dash"/>
        </a:ln>
        <a:effectLst/>
      </dsp:spPr>
      <dsp:style>
        <a:lnRef idx="1">
          <a:scrgbClr r="0" g="0" b="0"/>
        </a:lnRef>
        <a:fillRef idx="0">
          <a:scrgbClr r="0" g="0" b="0"/>
        </a:fillRef>
        <a:effectRef idx="0">
          <a:scrgbClr r="0" g="0" b="0"/>
        </a:effectRef>
        <a:fontRef idx="minor"/>
      </dsp:style>
    </dsp:sp>
    <dsp:sp modelId="{4C1C2D46-AC05-4BD2-9D00-3539FF19306D}">
      <dsp:nvSpPr>
        <dsp:cNvPr id="0" name=""/>
        <dsp:cNvSpPr/>
      </dsp:nvSpPr>
      <dsp:spPr>
        <a:xfrm>
          <a:off x="1934364" y="2343090"/>
          <a:ext cx="89398" cy="89398"/>
        </a:xfrm>
        <a:prstGeom prst="ellipse">
          <a:avLst/>
        </a:prstGeom>
        <a:solidFill>
          <a:schemeClr val="accent3">
            <a:hueOff val="30283"/>
            <a:satOff val="-8120"/>
            <a:lumOff val="7058"/>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4013C9A-AE0C-4CD1-8B5A-47B13E818DC3}">
      <dsp:nvSpPr>
        <dsp:cNvPr id="0" name=""/>
        <dsp:cNvSpPr/>
      </dsp:nvSpPr>
      <dsp:spPr>
        <a:xfrm rot="8100000">
          <a:off x="3529016" y="550292"/>
          <a:ext cx="351191" cy="351191"/>
        </a:xfrm>
        <a:prstGeom prst="teardrop">
          <a:avLst>
            <a:gd name="adj" fmla="val 115000"/>
          </a:avLst>
        </a:prstGeom>
        <a:solidFill>
          <a:schemeClr val="accent3">
            <a:hueOff val="60566"/>
            <a:satOff val="-16239"/>
            <a:lumOff val="14116"/>
            <a:alphaOff val="0"/>
          </a:schemeClr>
        </a:solidFill>
        <a:ln w="25400" cap="flat" cmpd="sng" algn="ctr">
          <a:solidFill>
            <a:schemeClr val="accent3">
              <a:hueOff val="60566"/>
              <a:satOff val="-16239"/>
              <a:lumOff val="1411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B1C61E7-FE9B-4F9F-BB7A-44DD2FE34882}">
      <dsp:nvSpPr>
        <dsp:cNvPr id="0" name=""/>
        <dsp:cNvSpPr/>
      </dsp:nvSpPr>
      <dsp:spPr>
        <a:xfrm>
          <a:off x="3568030" y="589306"/>
          <a:ext cx="273163" cy="273163"/>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EB2DCCF3-A671-4771-8233-C3291C139B4A}">
      <dsp:nvSpPr>
        <dsp:cNvPr id="0" name=""/>
        <dsp:cNvSpPr/>
      </dsp:nvSpPr>
      <dsp:spPr>
        <a:xfrm>
          <a:off x="3952942" y="974218"/>
          <a:ext cx="2879278" cy="14135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63500" rIns="63500" bIns="95250" numCol="1" spcCol="1270" anchor="t" anchorCtr="0">
          <a:noAutofit/>
        </a:bodyPr>
        <a:lstStyle/>
        <a:p>
          <a:pPr marL="0" lvl="0" indent="0" algn="l" defTabSz="444500">
            <a:lnSpc>
              <a:spcPct val="90000"/>
            </a:lnSpc>
            <a:spcBef>
              <a:spcPct val="0"/>
            </a:spcBef>
            <a:spcAft>
              <a:spcPct val="35000"/>
            </a:spcAft>
            <a:buNone/>
          </a:pPr>
          <a:r>
            <a:rPr lang="en-US" sz="1000" kern="1200">
              <a:solidFill>
                <a:srgbClr val="005B7B"/>
              </a:solidFill>
              <a:latin typeface="Figtree" pitchFamily="2" charset="0"/>
            </a:rPr>
            <a:t>DOJ confirms unable to develop consent process</a:t>
          </a:r>
        </a:p>
        <a:p>
          <a:pPr marL="0" lvl="0" indent="0" algn="l" defTabSz="444500">
            <a:lnSpc>
              <a:spcPct val="90000"/>
            </a:lnSpc>
            <a:spcBef>
              <a:spcPct val="0"/>
            </a:spcBef>
            <a:spcAft>
              <a:spcPct val="35000"/>
            </a:spcAft>
            <a:buNone/>
          </a:pPr>
          <a:r>
            <a:rPr lang="en-US" sz="1000" kern="1200">
              <a:solidFill>
                <a:srgbClr val="005B7B"/>
              </a:solidFill>
              <a:latin typeface="Figtree" pitchFamily="2" charset="0"/>
            </a:rPr>
            <a:t>UH received aggregate report from HWRP on provider network from the HWRP</a:t>
          </a:r>
        </a:p>
        <a:p>
          <a:pPr marL="0" lvl="0" indent="0" algn="l" defTabSz="444500">
            <a:lnSpc>
              <a:spcPct val="90000"/>
            </a:lnSpc>
            <a:spcBef>
              <a:spcPct val="0"/>
            </a:spcBef>
            <a:spcAft>
              <a:spcPct val="35000"/>
            </a:spcAft>
            <a:buNone/>
          </a:pPr>
          <a:endParaRPr lang="en-US" sz="1000" kern="1200">
            <a:solidFill>
              <a:srgbClr val="005B7B"/>
            </a:solidFill>
            <a:latin typeface="Figtree" pitchFamily="2" charset="0"/>
          </a:endParaRPr>
        </a:p>
        <a:p>
          <a:pPr marL="0" lvl="0" indent="0" algn="l" defTabSz="444500">
            <a:lnSpc>
              <a:spcPct val="90000"/>
            </a:lnSpc>
            <a:spcBef>
              <a:spcPct val="0"/>
            </a:spcBef>
            <a:spcAft>
              <a:spcPct val="35000"/>
            </a:spcAft>
            <a:buNone/>
          </a:pPr>
          <a:r>
            <a:rPr lang="en-US" sz="1000" kern="1200">
              <a:solidFill>
                <a:srgbClr val="005B7B"/>
              </a:solidFill>
              <a:latin typeface="Figtree" pitchFamily="2" charset="0"/>
            </a:rPr>
            <a:t>Collected providers that offer supervision data within our social emotional asset maps for 2024</a:t>
          </a:r>
        </a:p>
      </dsp:txBody>
      <dsp:txXfrm>
        <a:off x="3952942" y="974218"/>
        <a:ext cx="2879278" cy="1413571"/>
      </dsp:txXfrm>
    </dsp:sp>
    <dsp:sp modelId="{41E3EF96-BFA4-41E8-AEF0-D67498DB8005}">
      <dsp:nvSpPr>
        <dsp:cNvPr id="0" name=""/>
        <dsp:cNvSpPr/>
      </dsp:nvSpPr>
      <dsp:spPr>
        <a:xfrm>
          <a:off x="3952942" y="477557"/>
          <a:ext cx="2879278" cy="4966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3500" bIns="0" numCol="1" spcCol="1270" anchor="ctr" anchorCtr="0">
          <a:noAutofit/>
        </a:bodyPr>
        <a:lstStyle/>
        <a:p>
          <a:pPr marL="0" lvl="0" indent="0" algn="l" defTabSz="444500">
            <a:lnSpc>
              <a:spcPct val="90000"/>
            </a:lnSpc>
            <a:spcBef>
              <a:spcPct val="0"/>
            </a:spcBef>
            <a:spcAft>
              <a:spcPct val="35000"/>
            </a:spcAft>
            <a:buNone/>
            <a:defRPr b="1"/>
          </a:pPr>
          <a:r>
            <a:rPr lang="en-US" sz="1000" kern="1200">
              <a:solidFill>
                <a:srgbClr val="005B7B"/>
              </a:solidFill>
              <a:latin typeface="Figtree" pitchFamily="2" charset="0"/>
            </a:rPr>
            <a:t>Quarter 3</a:t>
          </a:r>
        </a:p>
      </dsp:txBody>
      <dsp:txXfrm>
        <a:off x="3952942" y="477557"/>
        <a:ext cx="2879278" cy="496660"/>
      </dsp:txXfrm>
    </dsp:sp>
    <dsp:sp modelId="{5D6234DD-1A2A-4243-BB5F-D550C2FA8F47}">
      <dsp:nvSpPr>
        <dsp:cNvPr id="0" name=""/>
        <dsp:cNvSpPr/>
      </dsp:nvSpPr>
      <dsp:spPr>
        <a:xfrm>
          <a:off x="3704612" y="974218"/>
          <a:ext cx="0" cy="1413571"/>
        </a:xfrm>
        <a:prstGeom prst="line">
          <a:avLst/>
        </a:prstGeom>
        <a:noFill/>
        <a:ln w="12700" cap="flat" cmpd="sng" algn="ctr">
          <a:solidFill>
            <a:schemeClr val="accent3">
              <a:hueOff val="60566"/>
              <a:satOff val="-16239"/>
              <a:lumOff val="14116"/>
              <a:alphaOff val="0"/>
            </a:schemeClr>
          </a:solidFill>
          <a:prstDash val="dash"/>
        </a:ln>
        <a:effectLst/>
      </dsp:spPr>
      <dsp:style>
        <a:lnRef idx="1">
          <a:scrgbClr r="0" g="0" b="0"/>
        </a:lnRef>
        <a:fillRef idx="0">
          <a:scrgbClr r="0" g="0" b="0"/>
        </a:fillRef>
        <a:effectRef idx="0">
          <a:scrgbClr r="0" g="0" b="0"/>
        </a:effectRef>
        <a:fontRef idx="minor"/>
      </dsp:style>
    </dsp:sp>
    <dsp:sp modelId="{02F62B47-5CEB-4BC8-BDD3-DEE6CFB2AFCA}">
      <dsp:nvSpPr>
        <dsp:cNvPr id="0" name=""/>
        <dsp:cNvSpPr/>
      </dsp:nvSpPr>
      <dsp:spPr>
        <a:xfrm>
          <a:off x="3659912" y="2343090"/>
          <a:ext cx="89398" cy="89398"/>
        </a:xfrm>
        <a:prstGeom prst="ellipse">
          <a:avLst/>
        </a:prstGeom>
        <a:solidFill>
          <a:schemeClr val="accent3">
            <a:hueOff val="60566"/>
            <a:satOff val="-16239"/>
            <a:lumOff val="14116"/>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BA0AA5-5040-43DD-BE6D-E34672F42825}">
      <dsp:nvSpPr>
        <dsp:cNvPr id="0" name=""/>
        <dsp:cNvSpPr/>
      </dsp:nvSpPr>
      <dsp:spPr>
        <a:xfrm rot="18900000">
          <a:off x="5254564" y="3874095"/>
          <a:ext cx="351191" cy="351191"/>
        </a:xfrm>
        <a:prstGeom prst="teardrop">
          <a:avLst>
            <a:gd name="adj" fmla="val 115000"/>
          </a:avLst>
        </a:prstGeom>
        <a:solidFill>
          <a:schemeClr val="accent3">
            <a:hueOff val="90849"/>
            <a:satOff val="-24359"/>
            <a:lumOff val="21174"/>
            <a:alphaOff val="0"/>
          </a:schemeClr>
        </a:solidFill>
        <a:ln w="25400" cap="flat" cmpd="sng" algn="ctr">
          <a:solidFill>
            <a:schemeClr val="accent3">
              <a:hueOff val="90849"/>
              <a:satOff val="-24359"/>
              <a:lumOff val="2117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6E39880-C2FE-4045-AC3F-38D73EA5E3D1}">
      <dsp:nvSpPr>
        <dsp:cNvPr id="0" name=""/>
        <dsp:cNvSpPr/>
      </dsp:nvSpPr>
      <dsp:spPr>
        <a:xfrm>
          <a:off x="5293578" y="3913110"/>
          <a:ext cx="273163" cy="273163"/>
        </a:xfrm>
        <a:prstGeom prst="ellipse">
          <a:avLst/>
        </a:prstGeom>
        <a:solidFill>
          <a:schemeClr val="lt1">
            <a:alpha val="90000"/>
            <a:hueOff val="0"/>
            <a:satOff val="0"/>
            <a:lumOff val="0"/>
            <a:alphaOff val="0"/>
          </a:schemeClr>
        </a:solidFill>
        <a:ln w="25400" cap="flat" cmpd="sng" algn="ctr">
          <a:noFill/>
          <a:prstDash val="solid"/>
        </a:ln>
        <a:effectLst/>
      </dsp:spPr>
      <dsp:style>
        <a:lnRef idx="2">
          <a:scrgbClr r="0" g="0" b="0"/>
        </a:lnRef>
        <a:fillRef idx="1">
          <a:scrgbClr r="0" g="0" b="0"/>
        </a:fillRef>
        <a:effectRef idx="0">
          <a:scrgbClr r="0" g="0" b="0"/>
        </a:effectRef>
        <a:fontRef idx="minor"/>
      </dsp:style>
    </dsp:sp>
    <dsp:sp modelId="{910C1FEC-20CB-49FA-8471-24D6BC85695C}">
      <dsp:nvSpPr>
        <dsp:cNvPr id="0" name=""/>
        <dsp:cNvSpPr/>
      </dsp:nvSpPr>
      <dsp:spPr>
        <a:xfrm>
          <a:off x="5646501" y="2858590"/>
          <a:ext cx="2879278" cy="105776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95250" rIns="0" bIns="63500" numCol="1" spcCol="1270" anchor="b" anchorCtr="0">
          <a:noAutofit/>
        </a:bodyPr>
        <a:lstStyle/>
        <a:p>
          <a:pPr marL="0" lvl="0" indent="0" algn="l" defTabSz="444500">
            <a:lnSpc>
              <a:spcPct val="90000"/>
            </a:lnSpc>
            <a:spcBef>
              <a:spcPct val="0"/>
            </a:spcBef>
            <a:spcAft>
              <a:spcPct val="35000"/>
            </a:spcAft>
            <a:buNone/>
          </a:pPr>
          <a:r>
            <a:rPr lang="en-US" sz="1000" b="0" kern="1200">
              <a:solidFill>
                <a:srgbClr val="005B7B"/>
              </a:solidFill>
              <a:latin typeface="Figtree" pitchFamily="2" charset="0"/>
              <a:ea typeface="Calibri"/>
              <a:cs typeface="Calibri"/>
            </a:rPr>
            <a:t>CHIP funding scheduled to be announced at the end of December 2024</a:t>
          </a:r>
        </a:p>
        <a:p>
          <a:pPr marL="0" lvl="0" indent="0" algn="l" defTabSz="444500">
            <a:lnSpc>
              <a:spcPct val="90000"/>
            </a:lnSpc>
            <a:spcBef>
              <a:spcPct val="0"/>
            </a:spcBef>
            <a:spcAft>
              <a:spcPct val="35000"/>
            </a:spcAft>
            <a:buNone/>
          </a:pPr>
          <a:r>
            <a:rPr lang="en-US" sz="1000" b="0" kern="1200">
              <a:solidFill>
                <a:srgbClr val="005B7B"/>
              </a:solidFill>
              <a:latin typeface="Figtree" pitchFamily="2" charset="0"/>
            </a:rPr>
            <a:t>Adapt Integrated Health Care begins</a:t>
          </a:r>
          <a:r>
            <a:rPr lang="en-US" sz="1000" b="0" kern="1200">
              <a:solidFill>
                <a:srgbClr val="005B7B"/>
              </a:solidFill>
              <a:latin typeface="Figtree" pitchFamily="2" charset="0"/>
              <a:ea typeface="Calibri"/>
              <a:cs typeface="Calibri"/>
            </a:rPr>
            <a:t> the process of selecting a contractor for their Recovery Campus; 6 contractors in the running</a:t>
          </a:r>
        </a:p>
        <a:p>
          <a:pPr marL="0" lvl="0" indent="0" algn="l" defTabSz="444500">
            <a:lnSpc>
              <a:spcPct val="90000"/>
            </a:lnSpc>
            <a:spcBef>
              <a:spcPct val="0"/>
            </a:spcBef>
            <a:spcAft>
              <a:spcPct val="35000"/>
            </a:spcAft>
            <a:buNone/>
          </a:pPr>
          <a:r>
            <a:rPr lang="en-US" sz="1000" kern="1200">
              <a:solidFill>
                <a:srgbClr val="005B7B"/>
              </a:solidFill>
              <a:latin typeface="Figtree" pitchFamily="2" charset="0"/>
            </a:rPr>
            <a:t>Launched digital training library for providers, which will monitor and track all trainings completed, starting with Social Emotional Workforce Development Scholarship Program</a:t>
          </a:r>
          <a:endParaRPr lang="en-US" sz="1000" b="0" kern="1200">
            <a:solidFill>
              <a:srgbClr val="005B7B"/>
            </a:solidFill>
            <a:latin typeface="Figtree" pitchFamily="2" charset="0"/>
            <a:ea typeface="Calibri"/>
            <a:cs typeface="Calibri"/>
          </a:endParaRPr>
        </a:p>
      </dsp:txBody>
      <dsp:txXfrm>
        <a:off x="5646501" y="2858590"/>
        <a:ext cx="2879278" cy="1057761"/>
      </dsp:txXfrm>
    </dsp:sp>
    <dsp:sp modelId="{1BCBB521-59A5-4757-91C2-2DA1051981CA}">
      <dsp:nvSpPr>
        <dsp:cNvPr id="0" name=""/>
        <dsp:cNvSpPr/>
      </dsp:nvSpPr>
      <dsp:spPr>
        <a:xfrm>
          <a:off x="5646501" y="4156764"/>
          <a:ext cx="2879278" cy="3716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63500" bIns="0" numCol="1" spcCol="1270" anchor="ctr" anchorCtr="0">
          <a:noAutofit/>
        </a:bodyPr>
        <a:lstStyle/>
        <a:p>
          <a:pPr marL="0" lvl="0" indent="0" algn="l" defTabSz="444500">
            <a:lnSpc>
              <a:spcPct val="90000"/>
            </a:lnSpc>
            <a:spcBef>
              <a:spcPct val="0"/>
            </a:spcBef>
            <a:spcAft>
              <a:spcPct val="35000"/>
            </a:spcAft>
            <a:buNone/>
            <a:defRPr b="1"/>
          </a:pPr>
          <a:r>
            <a:rPr lang="en-US" sz="1000" b="1" kern="1200">
              <a:solidFill>
                <a:srgbClr val="005B7B"/>
              </a:solidFill>
              <a:latin typeface="Figtree" pitchFamily="2" charset="0"/>
            </a:rPr>
            <a:t>Quarter 4:</a:t>
          </a:r>
        </a:p>
      </dsp:txBody>
      <dsp:txXfrm>
        <a:off x="5646501" y="4156764"/>
        <a:ext cx="2879278" cy="371645"/>
      </dsp:txXfrm>
    </dsp:sp>
    <dsp:sp modelId="{EF59A41E-9D66-47DE-B080-F726813DC643}">
      <dsp:nvSpPr>
        <dsp:cNvPr id="0" name=""/>
        <dsp:cNvSpPr/>
      </dsp:nvSpPr>
      <dsp:spPr>
        <a:xfrm>
          <a:off x="5430160" y="2387790"/>
          <a:ext cx="0" cy="1413571"/>
        </a:xfrm>
        <a:prstGeom prst="line">
          <a:avLst/>
        </a:prstGeom>
        <a:noFill/>
        <a:ln w="12700" cap="flat" cmpd="sng" algn="ctr">
          <a:solidFill>
            <a:schemeClr val="accent3">
              <a:hueOff val="90849"/>
              <a:satOff val="-24359"/>
              <a:lumOff val="21174"/>
              <a:alphaOff val="0"/>
            </a:schemeClr>
          </a:solidFill>
          <a:prstDash val="dash"/>
        </a:ln>
        <a:effectLst/>
      </dsp:spPr>
      <dsp:style>
        <a:lnRef idx="1">
          <a:scrgbClr r="0" g="0" b="0"/>
        </a:lnRef>
        <a:fillRef idx="0">
          <a:scrgbClr r="0" g="0" b="0"/>
        </a:fillRef>
        <a:effectRef idx="0">
          <a:scrgbClr r="0" g="0" b="0"/>
        </a:effectRef>
        <a:fontRef idx="minor"/>
      </dsp:style>
    </dsp:sp>
    <dsp:sp modelId="{A135B225-0BE3-4000-9A42-FF609490DD2E}">
      <dsp:nvSpPr>
        <dsp:cNvPr id="0" name=""/>
        <dsp:cNvSpPr/>
      </dsp:nvSpPr>
      <dsp:spPr>
        <a:xfrm>
          <a:off x="5385461" y="2343090"/>
          <a:ext cx="89398" cy="89398"/>
        </a:xfrm>
        <a:prstGeom prst="ellipse">
          <a:avLst/>
        </a:prstGeom>
        <a:solidFill>
          <a:schemeClr val="accent3">
            <a:hueOff val="90849"/>
            <a:satOff val="-24359"/>
            <a:lumOff val="21174"/>
            <a:alphaOff val="0"/>
          </a:schemeClr>
        </a:solidFill>
        <a:ln w="63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6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F7274D-363D-447E-94BD-B699E3C6E892}">
      <dsp:nvSpPr>
        <dsp:cNvPr id="0" name=""/>
        <dsp:cNvSpPr/>
      </dsp:nvSpPr>
      <dsp:spPr>
        <a:xfrm>
          <a:off x="4168" y="82686"/>
          <a:ext cx="1598089" cy="639235"/>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28448" rIns="49784" bIns="28448" numCol="1" spcCol="1270" anchor="ctr" anchorCtr="0">
          <a:noAutofit/>
        </a:bodyPr>
        <a:lstStyle/>
        <a:p>
          <a:pPr marL="0" lvl="0" indent="0" algn="ctr" defTabSz="311150">
            <a:lnSpc>
              <a:spcPct val="90000"/>
            </a:lnSpc>
            <a:spcBef>
              <a:spcPct val="0"/>
            </a:spcBef>
            <a:spcAft>
              <a:spcPct val="35000"/>
            </a:spcAft>
            <a:buNone/>
          </a:pPr>
          <a:r>
            <a:rPr lang="en-US" sz="700" b="1" i="0" kern="1200">
              <a:solidFill>
                <a:schemeClr val="bg1"/>
              </a:solidFill>
              <a:latin typeface="Figtree" pitchFamily="2" charset="0"/>
            </a:rPr>
            <a:t>Intervention 1: </a:t>
          </a:r>
          <a:r>
            <a:rPr lang="en-US" sz="700" b="0" i="0" kern="1200">
              <a:solidFill>
                <a:schemeClr val="bg1"/>
              </a:solidFill>
              <a:latin typeface="Figtree" pitchFamily="2" charset="0"/>
            </a:rPr>
            <a:t>Increase access to peer delivered services for individuals with behavioral health needs​</a:t>
          </a:r>
          <a:endParaRPr lang="en-US" sz="700" kern="1200">
            <a:solidFill>
              <a:schemeClr val="bg1"/>
            </a:solidFill>
            <a:latin typeface="Figtree" pitchFamily="2" charset="0"/>
          </a:endParaRPr>
        </a:p>
      </dsp:txBody>
      <dsp:txXfrm>
        <a:off x="4168" y="82686"/>
        <a:ext cx="1598089" cy="639235"/>
      </dsp:txXfrm>
    </dsp:sp>
    <dsp:sp modelId="{73DD6495-C275-4074-B582-9AB2E81F82C8}">
      <dsp:nvSpPr>
        <dsp:cNvPr id="0" name=""/>
        <dsp:cNvSpPr/>
      </dsp:nvSpPr>
      <dsp:spPr>
        <a:xfrm>
          <a:off x="4168" y="721922"/>
          <a:ext cx="1598089" cy="285480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338" tIns="37338" rIns="49784" bIns="56007" numCol="1" spcCol="1270" anchor="t" anchorCtr="0">
          <a:noAutofit/>
        </a:bodyPr>
        <a:lstStyle/>
        <a:p>
          <a:pPr marL="57150" lvl="1" indent="-57150" algn="l" defTabSz="311150">
            <a:lnSpc>
              <a:spcPct val="90000"/>
            </a:lnSpc>
            <a:spcBef>
              <a:spcPct val="0"/>
            </a:spcBef>
            <a:spcAft>
              <a:spcPct val="15000"/>
            </a:spcAft>
            <a:buChar char="•"/>
          </a:pPr>
          <a:r>
            <a:rPr lang="en-US" sz="700" b="0" i="0" kern="1200">
              <a:solidFill>
                <a:srgbClr val="005B7B"/>
              </a:solidFill>
              <a:latin typeface="Figtree" pitchFamily="2" charset="0"/>
            </a:rPr>
            <a:t>Increase contracted behavioral health peer delivered service providers by 10% in 2025​</a:t>
          </a:r>
          <a:endParaRPr lang="en-US" sz="700" kern="1200">
            <a:solidFill>
              <a:srgbClr val="005B7B"/>
            </a:solidFill>
            <a:latin typeface="Figtree" pitchFamily="2" charset="0"/>
          </a:endParaRPr>
        </a:p>
        <a:p>
          <a:pPr marL="57150" lvl="1" indent="-57150" algn="l" defTabSz="311150">
            <a:lnSpc>
              <a:spcPct val="90000"/>
            </a:lnSpc>
            <a:spcBef>
              <a:spcPct val="0"/>
            </a:spcBef>
            <a:spcAft>
              <a:spcPct val="15000"/>
            </a:spcAft>
            <a:buChar char="•"/>
          </a:pPr>
          <a:r>
            <a:rPr lang="en-US" sz="700" b="0" i="0" kern="1200">
              <a:solidFill>
                <a:srgbClr val="005B7B"/>
              </a:solidFill>
              <a:latin typeface="Figtree" pitchFamily="2" charset="0"/>
            </a:rPr>
            <a:t>Increase utilization of behavioral health peer delivered services by 2% in 2025​</a:t>
          </a:r>
          <a:endParaRPr lang="en-US" sz="700" kern="1200">
            <a:solidFill>
              <a:srgbClr val="005B7B"/>
            </a:solidFill>
            <a:latin typeface="Figtree" pitchFamily="2" charset="0"/>
          </a:endParaRPr>
        </a:p>
        <a:p>
          <a:pPr marL="57150" lvl="1" indent="-57150" algn="l" defTabSz="311150">
            <a:lnSpc>
              <a:spcPct val="90000"/>
            </a:lnSpc>
            <a:spcBef>
              <a:spcPct val="0"/>
            </a:spcBef>
            <a:spcAft>
              <a:spcPct val="15000"/>
            </a:spcAft>
            <a:buChar char="•"/>
          </a:pPr>
          <a:r>
            <a:rPr lang="en-US" sz="700" b="0" i="0" kern="1200">
              <a:solidFill>
                <a:srgbClr val="005B7B"/>
              </a:solidFill>
              <a:latin typeface="Figtree" pitchFamily="2" charset="0"/>
            </a:rPr>
            <a:t>Increase the number of practices that employ peer delivered services in 2025</a:t>
          </a:r>
          <a:endParaRPr lang="en-US" sz="700" kern="1200">
            <a:solidFill>
              <a:srgbClr val="005B7B"/>
            </a:solidFill>
            <a:latin typeface="Figtree" pitchFamily="2" charset="0"/>
          </a:endParaRPr>
        </a:p>
      </dsp:txBody>
      <dsp:txXfrm>
        <a:off x="4168" y="721922"/>
        <a:ext cx="1598089" cy="2854800"/>
      </dsp:txXfrm>
    </dsp:sp>
    <dsp:sp modelId="{8631D4B7-C111-4809-864C-F5EE3537D596}">
      <dsp:nvSpPr>
        <dsp:cNvPr id="0" name=""/>
        <dsp:cNvSpPr/>
      </dsp:nvSpPr>
      <dsp:spPr>
        <a:xfrm>
          <a:off x="1825990" y="82686"/>
          <a:ext cx="1598089" cy="639235"/>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28448" rIns="49784" bIns="28448" numCol="1" spcCol="1270" anchor="ctr" anchorCtr="0">
          <a:noAutofit/>
        </a:bodyPr>
        <a:lstStyle/>
        <a:p>
          <a:pPr marL="0" lvl="0" indent="0" algn="ctr" defTabSz="311150">
            <a:lnSpc>
              <a:spcPct val="90000"/>
            </a:lnSpc>
            <a:spcBef>
              <a:spcPct val="0"/>
            </a:spcBef>
            <a:spcAft>
              <a:spcPct val="35000"/>
            </a:spcAft>
            <a:buNone/>
          </a:pPr>
          <a:r>
            <a:rPr lang="en-US" sz="700" b="1" i="0" kern="1200">
              <a:solidFill>
                <a:schemeClr val="bg1"/>
              </a:solidFill>
              <a:latin typeface="Figtree" pitchFamily="2" charset="0"/>
            </a:rPr>
            <a:t>Intervention 2: </a:t>
          </a:r>
          <a:r>
            <a:rPr lang="en-US" sz="700" b="0" i="0" kern="1200">
              <a:solidFill>
                <a:schemeClr val="bg1"/>
              </a:solidFill>
              <a:latin typeface="Figtree" pitchFamily="2" charset="0"/>
            </a:rPr>
            <a:t>Enhance provider capacity to treat eating disorders through partnership with Willamette Nutrition Source​​</a:t>
          </a:r>
          <a:endParaRPr lang="en-US" sz="700" kern="1200">
            <a:solidFill>
              <a:schemeClr val="bg1"/>
            </a:solidFill>
            <a:latin typeface="Figtree" pitchFamily="2" charset="0"/>
          </a:endParaRPr>
        </a:p>
      </dsp:txBody>
      <dsp:txXfrm>
        <a:off x="1825990" y="82686"/>
        <a:ext cx="1598089" cy="639235"/>
      </dsp:txXfrm>
    </dsp:sp>
    <dsp:sp modelId="{993F3140-E5AD-40B1-8907-C29051DE432E}">
      <dsp:nvSpPr>
        <dsp:cNvPr id="0" name=""/>
        <dsp:cNvSpPr/>
      </dsp:nvSpPr>
      <dsp:spPr>
        <a:xfrm>
          <a:off x="1825990" y="721922"/>
          <a:ext cx="1598089" cy="285480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338" tIns="37338" rIns="49784" bIns="56007" numCol="1" spcCol="1270" anchor="t" anchorCtr="0">
          <a:noAutofit/>
        </a:bodyPr>
        <a:lstStyle/>
        <a:p>
          <a:pPr marL="57150" lvl="1" indent="-57150" algn="l" defTabSz="311150">
            <a:lnSpc>
              <a:spcPct val="90000"/>
            </a:lnSpc>
            <a:spcBef>
              <a:spcPct val="0"/>
            </a:spcBef>
            <a:spcAft>
              <a:spcPct val="15000"/>
            </a:spcAft>
            <a:buChar char="•"/>
          </a:pPr>
          <a:r>
            <a:rPr lang="en-US" sz="700" b="0" i="0" kern="1200">
              <a:solidFill>
                <a:srgbClr val="005B7B"/>
              </a:solidFill>
              <a:latin typeface="Figtree" pitchFamily="2" charset="0"/>
            </a:rPr>
            <a:t>Begin monitoring utilization of eating disorder consultation; increase contracted provider utilization of eating disorder consultation with Willamette Nutrition Source by 3%.​</a:t>
          </a:r>
          <a:endParaRPr lang="en-US" sz="700" kern="1200">
            <a:solidFill>
              <a:srgbClr val="005B7B"/>
            </a:solidFill>
            <a:latin typeface="Figtree" pitchFamily="2" charset="0"/>
          </a:endParaRPr>
        </a:p>
        <a:p>
          <a:pPr marL="57150" lvl="1" indent="-57150" algn="l" defTabSz="311150">
            <a:lnSpc>
              <a:spcPct val="90000"/>
            </a:lnSpc>
            <a:spcBef>
              <a:spcPct val="0"/>
            </a:spcBef>
            <a:spcAft>
              <a:spcPct val="15000"/>
            </a:spcAft>
            <a:buChar char="•"/>
          </a:pPr>
          <a:r>
            <a:rPr lang="en-US" sz="700" b="0" i="0" kern="1200">
              <a:solidFill>
                <a:srgbClr val="005B7B"/>
              </a:solidFill>
              <a:latin typeface="Figtree" pitchFamily="2" charset="0"/>
            </a:rPr>
            <a:t>Monitor the number of members treated for eating disorders and target outreach to the top five (5) providers treating eating disorders to provide education on the consultation resources available​</a:t>
          </a:r>
          <a:endParaRPr lang="en-US" sz="700" kern="1200">
            <a:solidFill>
              <a:srgbClr val="005B7B"/>
            </a:solidFill>
            <a:latin typeface="Figtree" pitchFamily="2" charset="0"/>
          </a:endParaRPr>
        </a:p>
      </dsp:txBody>
      <dsp:txXfrm>
        <a:off x="1825990" y="721922"/>
        <a:ext cx="1598089" cy="2854800"/>
      </dsp:txXfrm>
    </dsp:sp>
    <dsp:sp modelId="{93342DBA-F081-46A9-B49A-25CB1F7A7664}">
      <dsp:nvSpPr>
        <dsp:cNvPr id="0" name=""/>
        <dsp:cNvSpPr/>
      </dsp:nvSpPr>
      <dsp:spPr>
        <a:xfrm>
          <a:off x="3647812" y="82686"/>
          <a:ext cx="1598089" cy="639235"/>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28448" rIns="49784" bIns="28448" numCol="1" spcCol="1270" anchor="ctr" anchorCtr="0">
          <a:noAutofit/>
        </a:bodyPr>
        <a:lstStyle/>
        <a:p>
          <a:pPr marL="0" lvl="0" indent="0" algn="ctr" defTabSz="311150">
            <a:lnSpc>
              <a:spcPct val="90000"/>
            </a:lnSpc>
            <a:spcBef>
              <a:spcPct val="0"/>
            </a:spcBef>
            <a:spcAft>
              <a:spcPct val="35000"/>
            </a:spcAft>
            <a:buNone/>
          </a:pPr>
          <a:r>
            <a:rPr lang="en-US" sz="700" b="1" i="0" kern="1200">
              <a:solidFill>
                <a:schemeClr val="bg1"/>
              </a:solidFill>
              <a:latin typeface="Figtree" pitchFamily="2" charset="0"/>
            </a:rPr>
            <a:t>Intervention 3: </a:t>
          </a:r>
          <a:r>
            <a:rPr lang="en-US" sz="700" b="0" i="0" kern="1200">
              <a:solidFill>
                <a:schemeClr val="bg1"/>
              </a:solidFill>
              <a:latin typeface="Figtree" pitchFamily="2" charset="0"/>
            </a:rPr>
            <a:t>Increase local training and education opportunities to expand access to evidence-based treatment modalities​</a:t>
          </a:r>
          <a:endParaRPr lang="en-US" sz="700" kern="1200">
            <a:solidFill>
              <a:schemeClr val="bg1"/>
            </a:solidFill>
            <a:latin typeface="Figtree" pitchFamily="2" charset="0"/>
          </a:endParaRPr>
        </a:p>
      </dsp:txBody>
      <dsp:txXfrm>
        <a:off x="3647812" y="82686"/>
        <a:ext cx="1598089" cy="639235"/>
      </dsp:txXfrm>
    </dsp:sp>
    <dsp:sp modelId="{9BAF0E4B-C1DA-4522-9795-5D3DC3E5351A}">
      <dsp:nvSpPr>
        <dsp:cNvPr id="0" name=""/>
        <dsp:cNvSpPr/>
      </dsp:nvSpPr>
      <dsp:spPr>
        <a:xfrm>
          <a:off x="3647812" y="721922"/>
          <a:ext cx="1598089" cy="285480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338" tIns="37338" rIns="49784" bIns="56007" numCol="1" spcCol="1270" anchor="t" anchorCtr="0">
          <a:noAutofit/>
        </a:bodyPr>
        <a:lstStyle/>
        <a:p>
          <a:pPr marL="57150" lvl="1" indent="-57150" algn="l" defTabSz="311150">
            <a:lnSpc>
              <a:spcPct val="90000"/>
            </a:lnSpc>
            <a:spcBef>
              <a:spcPct val="0"/>
            </a:spcBef>
            <a:spcAft>
              <a:spcPct val="15000"/>
            </a:spcAft>
            <a:buChar char="•"/>
          </a:pPr>
          <a:r>
            <a:rPr lang="en-US" sz="700" b="0" i="0" kern="1200">
              <a:solidFill>
                <a:srgbClr val="005B7B"/>
              </a:solidFill>
              <a:latin typeface="Figtree" pitchFamily="2" charset="0"/>
            </a:rPr>
            <a:t>Increase provider's utilization of eating disorder consultation by 50% in 2025</a:t>
          </a:r>
          <a:endParaRPr lang="en-US" sz="700" kern="1200">
            <a:solidFill>
              <a:srgbClr val="005B7B"/>
            </a:solidFill>
            <a:latin typeface="Figtree" pitchFamily="2" charset="0"/>
          </a:endParaRPr>
        </a:p>
        <a:p>
          <a:pPr marL="57150" lvl="1" indent="-57150" algn="l" defTabSz="311150">
            <a:lnSpc>
              <a:spcPct val="90000"/>
            </a:lnSpc>
            <a:spcBef>
              <a:spcPct val="0"/>
            </a:spcBef>
            <a:spcAft>
              <a:spcPct val="15000"/>
            </a:spcAft>
            <a:buChar char="•"/>
          </a:pPr>
          <a:r>
            <a:rPr lang="en-US" sz="700" b="0" i="0" kern="1200">
              <a:solidFill>
                <a:srgbClr val="005B7B"/>
              </a:solidFill>
              <a:latin typeface="Figtree" pitchFamily="2" charset="0"/>
            </a:rPr>
            <a:t>Solicit provider feedback on desired training topics and host at least one prioritized training topic each quarter in 2025, through the Behavioral Health Subcommittee.​</a:t>
          </a:r>
          <a:endParaRPr lang="en-US" sz="700" kern="1200">
            <a:solidFill>
              <a:srgbClr val="005B7B"/>
            </a:solidFill>
            <a:latin typeface="Figtree" pitchFamily="2" charset="0"/>
          </a:endParaRPr>
        </a:p>
        <a:p>
          <a:pPr marL="57150" lvl="1" indent="-57150" algn="l" defTabSz="311150">
            <a:lnSpc>
              <a:spcPct val="90000"/>
            </a:lnSpc>
            <a:spcBef>
              <a:spcPct val="0"/>
            </a:spcBef>
            <a:spcAft>
              <a:spcPct val="15000"/>
            </a:spcAft>
            <a:buChar char="•"/>
          </a:pPr>
          <a:r>
            <a:rPr lang="en-US" sz="700" b="0" i="0" kern="1200">
              <a:solidFill>
                <a:srgbClr val="005B7B"/>
              </a:solidFill>
              <a:latin typeface="Figtree" pitchFamily="2" charset="0"/>
            </a:rPr>
            <a:t>Incentivize provider engagement in trainings designed to enhance social emotional services for young children, Train at least 5 providers through Social Emotional Workforce Development Incentive Program by the end of Q4 2025​</a:t>
          </a:r>
          <a:endParaRPr lang="en-US" sz="700" kern="1200">
            <a:solidFill>
              <a:srgbClr val="005B7B"/>
            </a:solidFill>
            <a:latin typeface="Figtree" pitchFamily="2" charset="0"/>
          </a:endParaRPr>
        </a:p>
      </dsp:txBody>
      <dsp:txXfrm>
        <a:off x="3647812" y="721922"/>
        <a:ext cx="1598089" cy="2854800"/>
      </dsp:txXfrm>
    </dsp:sp>
    <dsp:sp modelId="{1D1B77F4-6ABA-44EC-B0E4-7C53882CED17}">
      <dsp:nvSpPr>
        <dsp:cNvPr id="0" name=""/>
        <dsp:cNvSpPr/>
      </dsp:nvSpPr>
      <dsp:spPr>
        <a:xfrm>
          <a:off x="5469634" y="82686"/>
          <a:ext cx="1598089" cy="639235"/>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28448" rIns="49784" bIns="28448" numCol="1" spcCol="1270" anchor="ctr" anchorCtr="0">
          <a:noAutofit/>
        </a:bodyPr>
        <a:lstStyle/>
        <a:p>
          <a:pPr marL="0" lvl="0" indent="0" algn="ctr" defTabSz="311150">
            <a:lnSpc>
              <a:spcPct val="90000"/>
            </a:lnSpc>
            <a:spcBef>
              <a:spcPct val="0"/>
            </a:spcBef>
            <a:spcAft>
              <a:spcPct val="35000"/>
            </a:spcAft>
            <a:buNone/>
          </a:pPr>
          <a:r>
            <a:rPr lang="en-US" sz="700" b="1" i="0" kern="1200">
              <a:solidFill>
                <a:schemeClr val="bg1"/>
              </a:solidFill>
              <a:latin typeface="Figtree" pitchFamily="2" charset="0"/>
            </a:rPr>
            <a:t>Intervention 4: </a:t>
          </a:r>
          <a:r>
            <a:rPr lang="en-US" sz="700" b="0" i="0" kern="1200">
              <a:solidFill>
                <a:schemeClr val="bg1"/>
              </a:solidFill>
              <a:latin typeface="Figtree" pitchFamily="2" charset="0"/>
            </a:rPr>
            <a:t>Increase the cultural and linguistic diversity of contracted behavioral health providers​</a:t>
          </a:r>
          <a:endParaRPr lang="en-US" sz="700" kern="1200">
            <a:solidFill>
              <a:schemeClr val="bg1"/>
            </a:solidFill>
            <a:latin typeface="Figtree" pitchFamily="2" charset="0"/>
          </a:endParaRPr>
        </a:p>
      </dsp:txBody>
      <dsp:txXfrm>
        <a:off x="5469634" y="82686"/>
        <a:ext cx="1598089" cy="639235"/>
      </dsp:txXfrm>
    </dsp:sp>
    <dsp:sp modelId="{4B8DBFD8-33E0-415E-B3A7-C54CEB3CA80B}">
      <dsp:nvSpPr>
        <dsp:cNvPr id="0" name=""/>
        <dsp:cNvSpPr/>
      </dsp:nvSpPr>
      <dsp:spPr>
        <a:xfrm>
          <a:off x="5469634" y="721922"/>
          <a:ext cx="1598089" cy="285480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338" tIns="37338" rIns="49784" bIns="56007" numCol="1" spcCol="1270" anchor="t" anchorCtr="0">
          <a:noAutofit/>
        </a:bodyPr>
        <a:lstStyle/>
        <a:p>
          <a:pPr marL="57150" lvl="1" indent="-57150" algn="l" defTabSz="311150">
            <a:lnSpc>
              <a:spcPct val="90000"/>
            </a:lnSpc>
            <a:spcBef>
              <a:spcPct val="0"/>
            </a:spcBef>
            <a:spcAft>
              <a:spcPct val="15000"/>
            </a:spcAft>
            <a:buChar char="•"/>
          </a:pPr>
          <a:r>
            <a:rPr lang="en-US" sz="700" b="0" i="0" kern="1200">
              <a:solidFill>
                <a:srgbClr val="005B7B"/>
              </a:solidFill>
              <a:latin typeface="Figtree" pitchFamily="2" charset="0"/>
            </a:rPr>
            <a:t>Increase number of behavioral health providers with REAL+D and SOGI data by 50% in 2025​</a:t>
          </a:r>
          <a:endParaRPr lang="en-US" sz="700" kern="1200">
            <a:solidFill>
              <a:srgbClr val="005B7B"/>
            </a:solidFill>
            <a:latin typeface="Figtree" pitchFamily="2" charset="0"/>
          </a:endParaRPr>
        </a:p>
        <a:p>
          <a:pPr marL="57150" lvl="1" indent="-57150" algn="l" defTabSz="311150">
            <a:lnSpc>
              <a:spcPct val="90000"/>
            </a:lnSpc>
            <a:spcBef>
              <a:spcPct val="0"/>
            </a:spcBef>
            <a:spcAft>
              <a:spcPct val="15000"/>
            </a:spcAft>
            <a:buChar char="•"/>
          </a:pPr>
          <a:r>
            <a:rPr lang="en-US" sz="700" b="0" i="0" kern="1200">
              <a:solidFill>
                <a:srgbClr val="005B7B"/>
              </a:solidFill>
              <a:latin typeface="Figtree" pitchFamily="2" charset="0"/>
            </a:rPr>
            <a:t>Develop consent process for UHA to obtain contracted behavioral health provider’s demographic question responses provided in Healthcare Workforce Reporting Survey issued by licensure boards by Q2 2025</a:t>
          </a:r>
          <a:endParaRPr lang="en-US" sz="700" kern="1200">
            <a:solidFill>
              <a:srgbClr val="005B7B"/>
            </a:solidFill>
            <a:latin typeface="Figtree" pitchFamily="2" charset="0"/>
          </a:endParaRPr>
        </a:p>
        <a:p>
          <a:pPr marL="57150" lvl="1" indent="-57150" algn="l" defTabSz="311150">
            <a:lnSpc>
              <a:spcPct val="90000"/>
            </a:lnSpc>
            <a:spcBef>
              <a:spcPct val="0"/>
            </a:spcBef>
            <a:spcAft>
              <a:spcPct val="15000"/>
            </a:spcAft>
            <a:buChar char="•"/>
          </a:pPr>
          <a:r>
            <a:rPr lang="en-US" sz="700" b="0" i="0" kern="1200">
              <a:solidFill>
                <a:srgbClr val="005B7B"/>
              </a:solidFill>
              <a:latin typeface="Figtree" pitchFamily="2" charset="0"/>
            </a:rPr>
            <a:t>Conduct biannual assessment of contracted behavioral health provider’s REAL+D &amp; SOGI data beginning Q2 2025</a:t>
          </a:r>
          <a:endParaRPr lang="en-US" sz="700" kern="1200">
            <a:solidFill>
              <a:srgbClr val="005B7B"/>
            </a:solidFill>
            <a:latin typeface="Figtree" pitchFamily="2" charset="0"/>
          </a:endParaRPr>
        </a:p>
        <a:p>
          <a:pPr marL="57150" lvl="1" indent="-57150" algn="l" defTabSz="311150">
            <a:lnSpc>
              <a:spcPct val="90000"/>
            </a:lnSpc>
            <a:spcBef>
              <a:spcPct val="0"/>
            </a:spcBef>
            <a:spcAft>
              <a:spcPct val="15000"/>
            </a:spcAft>
            <a:buChar char="•"/>
          </a:pPr>
          <a:r>
            <a:rPr lang="en-US" sz="700" b="0" i="0" kern="1200">
              <a:solidFill>
                <a:srgbClr val="005B7B"/>
              </a:solidFill>
              <a:latin typeface="Figtree" pitchFamily="2" charset="0"/>
            </a:rPr>
            <a:t>Evaluate cultural and linguistic responsiveness of contracted behavioral health provider panel by comparing provider to member demographics, report findings to the Behavioral Health Subcommittee by Q4 2025</a:t>
          </a:r>
          <a:endParaRPr lang="en-US" sz="700" kern="1200">
            <a:solidFill>
              <a:srgbClr val="005B7B"/>
            </a:solidFill>
            <a:latin typeface="Figtree" pitchFamily="2" charset="0"/>
          </a:endParaRPr>
        </a:p>
      </dsp:txBody>
      <dsp:txXfrm>
        <a:off x="5469634" y="721922"/>
        <a:ext cx="1598089" cy="2854800"/>
      </dsp:txXfrm>
    </dsp:sp>
    <dsp:sp modelId="{7BC3EFE2-F9D2-461F-9506-B3662C8BC427}">
      <dsp:nvSpPr>
        <dsp:cNvPr id="0" name=""/>
        <dsp:cNvSpPr/>
      </dsp:nvSpPr>
      <dsp:spPr>
        <a:xfrm>
          <a:off x="7291455" y="82686"/>
          <a:ext cx="1598089" cy="639235"/>
        </a:xfrm>
        <a:prstGeom prst="rect">
          <a:avLst/>
        </a:prstGeom>
        <a:solidFill>
          <a:schemeClr val="dk2">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784" tIns="28448" rIns="49784" bIns="28448" numCol="1" spcCol="1270" anchor="ctr" anchorCtr="0">
          <a:noAutofit/>
        </a:bodyPr>
        <a:lstStyle/>
        <a:p>
          <a:pPr marL="0" lvl="0" indent="0" algn="ctr" defTabSz="311150">
            <a:lnSpc>
              <a:spcPct val="90000"/>
            </a:lnSpc>
            <a:spcBef>
              <a:spcPct val="0"/>
            </a:spcBef>
            <a:spcAft>
              <a:spcPct val="35000"/>
            </a:spcAft>
            <a:buNone/>
          </a:pPr>
          <a:r>
            <a:rPr lang="en-US" sz="700" b="1" i="0" kern="1200">
              <a:solidFill>
                <a:schemeClr val="bg1"/>
              </a:solidFill>
              <a:latin typeface="Figtree" pitchFamily="2" charset="0"/>
            </a:rPr>
            <a:t>Intervention 5: </a:t>
          </a:r>
          <a:r>
            <a:rPr lang="en-US" sz="700" b="0" i="0" kern="1200">
              <a:solidFill>
                <a:schemeClr val="bg1"/>
              </a:solidFill>
              <a:latin typeface="Figtree" pitchFamily="2" charset="0"/>
            </a:rPr>
            <a:t>Develop and promote workforce development, training, and educational opportunities for current and aspiring behavioral health professionals.​</a:t>
          </a:r>
          <a:endParaRPr lang="en-US" sz="700" kern="1200">
            <a:solidFill>
              <a:schemeClr val="bg1"/>
            </a:solidFill>
            <a:latin typeface="Figtree" pitchFamily="2" charset="0"/>
          </a:endParaRPr>
        </a:p>
      </dsp:txBody>
      <dsp:txXfrm>
        <a:off x="7291455" y="82686"/>
        <a:ext cx="1598089" cy="639235"/>
      </dsp:txXfrm>
    </dsp:sp>
    <dsp:sp modelId="{C79BE4D5-4A47-474F-9B33-BB2BB20E9C21}">
      <dsp:nvSpPr>
        <dsp:cNvPr id="0" name=""/>
        <dsp:cNvSpPr/>
      </dsp:nvSpPr>
      <dsp:spPr>
        <a:xfrm>
          <a:off x="7291455" y="721922"/>
          <a:ext cx="1598089" cy="2854800"/>
        </a:xfrm>
        <a:prstGeom prst="rect">
          <a:avLst/>
        </a:prstGeom>
        <a:solidFill>
          <a:schemeClr val="dk2">
            <a:alpha val="90000"/>
            <a:tint val="40000"/>
            <a:hueOff val="0"/>
            <a:satOff val="0"/>
            <a:lumOff val="0"/>
            <a:alphaOff val="0"/>
          </a:schemeClr>
        </a:solidFill>
        <a:ln w="25400" cap="flat" cmpd="sng" algn="ctr">
          <a:solidFill>
            <a:schemeClr val="dk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37338" tIns="37338" rIns="49784" bIns="56007" numCol="1" spcCol="1270" anchor="t" anchorCtr="0">
          <a:noAutofit/>
        </a:bodyPr>
        <a:lstStyle/>
        <a:p>
          <a:pPr marL="57150" lvl="1" indent="-57150" algn="l" defTabSz="311150">
            <a:lnSpc>
              <a:spcPct val="90000"/>
            </a:lnSpc>
            <a:spcBef>
              <a:spcPct val="0"/>
            </a:spcBef>
            <a:spcAft>
              <a:spcPct val="15000"/>
            </a:spcAft>
            <a:buChar char="•"/>
          </a:pPr>
          <a:r>
            <a:rPr lang="en-US" sz="700" b="0" i="0" kern="1200">
              <a:solidFill>
                <a:srgbClr val="005B7B"/>
              </a:solidFill>
              <a:latin typeface="Figtree" pitchFamily="2" charset="0"/>
            </a:rPr>
            <a:t>Solicit provider feedback on desired training topics and host at least one prioritized training topic each quarter in 2025, through the Behavioral Health Subcommittee.​</a:t>
          </a:r>
          <a:endParaRPr lang="en-US" sz="700" kern="1200">
            <a:solidFill>
              <a:srgbClr val="005B7B"/>
            </a:solidFill>
            <a:latin typeface="Figtree" pitchFamily="2" charset="0"/>
          </a:endParaRPr>
        </a:p>
        <a:p>
          <a:pPr marL="57150" lvl="1" indent="-57150" algn="l" defTabSz="311150">
            <a:lnSpc>
              <a:spcPct val="90000"/>
            </a:lnSpc>
            <a:spcBef>
              <a:spcPct val="0"/>
            </a:spcBef>
            <a:spcAft>
              <a:spcPct val="15000"/>
            </a:spcAft>
            <a:buChar char="•"/>
          </a:pPr>
          <a:r>
            <a:rPr lang="en-US" sz="700" b="0" i="0" kern="1200">
              <a:solidFill>
                <a:srgbClr val="005B7B"/>
              </a:solidFill>
              <a:latin typeface="Figtree" pitchFamily="2" charset="0"/>
            </a:rPr>
            <a:t>Enhance provider directory information to begin publishing information on contracted providers available to provide/offer clinical supervision to associate-level behavioral health clinicians​</a:t>
          </a:r>
          <a:endParaRPr lang="en-US" sz="700" kern="1200">
            <a:solidFill>
              <a:srgbClr val="005B7B"/>
            </a:solidFill>
            <a:latin typeface="Figtree" pitchFamily="2" charset="0"/>
          </a:endParaRPr>
        </a:p>
        <a:p>
          <a:pPr marL="57150" lvl="1" indent="-57150" algn="l" defTabSz="311150">
            <a:lnSpc>
              <a:spcPct val="90000"/>
            </a:lnSpc>
            <a:spcBef>
              <a:spcPct val="0"/>
            </a:spcBef>
            <a:spcAft>
              <a:spcPct val="15000"/>
            </a:spcAft>
            <a:buChar char="•"/>
          </a:pPr>
          <a:r>
            <a:rPr lang="en-US" sz="700" b="0" i="0" kern="1200">
              <a:solidFill>
                <a:srgbClr val="005B7B"/>
              </a:solidFill>
              <a:latin typeface="Figtree" pitchFamily="2" charset="0"/>
            </a:rPr>
            <a:t>Provide at least two trainings on Motivational Interviewing in 2025 through partnership with Douglas Public Health Network​</a:t>
          </a:r>
          <a:endParaRPr lang="en-US" sz="700" kern="1200">
            <a:solidFill>
              <a:srgbClr val="005B7B"/>
            </a:solidFill>
            <a:latin typeface="Figtree" pitchFamily="2" charset="0"/>
          </a:endParaRPr>
        </a:p>
        <a:p>
          <a:pPr marL="57150" lvl="1" indent="-57150" algn="l" defTabSz="311150">
            <a:lnSpc>
              <a:spcPct val="90000"/>
            </a:lnSpc>
            <a:spcBef>
              <a:spcPct val="0"/>
            </a:spcBef>
            <a:spcAft>
              <a:spcPct val="15000"/>
            </a:spcAft>
            <a:buChar char="•"/>
          </a:pPr>
          <a:r>
            <a:rPr lang="en-US" sz="700" b="0" i="0" kern="1200">
              <a:solidFill>
                <a:srgbClr val="005B7B"/>
              </a:solidFill>
              <a:latin typeface="Figtree" pitchFamily="2" charset="0"/>
            </a:rPr>
            <a:t>By the end of Q4 2025, increase provider engagement in social emotional workforce development by incentivizing participation. Track the number of providers participating in the workforce development trainings offered.</a:t>
          </a:r>
          <a:endParaRPr lang="en-US" sz="700" kern="1200">
            <a:solidFill>
              <a:srgbClr val="005B7B"/>
            </a:solidFill>
            <a:latin typeface="Figtree" pitchFamily="2" charset="0"/>
          </a:endParaRPr>
        </a:p>
      </dsp:txBody>
      <dsp:txXfrm>
        <a:off x="7291455" y="721922"/>
        <a:ext cx="1598089" cy="285480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2025185-5D91-4E98-8D12-520F6725DE13}">
      <dsp:nvSpPr>
        <dsp:cNvPr id="0" name=""/>
        <dsp:cNvSpPr/>
      </dsp:nvSpPr>
      <dsp:spPr>
        <a:xfrm>
          <a:off x="1691" y="0"/>
          <a:ext cx="2631541" cy="300489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Intervention 1: </a:t>
          </a:r>
          <a:r>
            <a:rPr lang="en-US" sz="1200" b="0" i="0" u="none" kern="1200">
              <a:latin typeface="Figtree" pitchFamily="2" charset="0"/>
            </a:rPr>
            <a:t>Strategic involvement with community partners, focusing on housing capacity developments </a:t>
          </a:r>
          <a:r>
            <a:rPr lang="en-US" sz="1200" b="0" i="0" kern="1200">
              <a:latin typeface="Figtree" pitchFamily="2" charset="0"/>
            </a:rPr>
            <a:t>​</a:t>
          </a:r>
          <a:endParaRPr lang="en-US" sz="1200" b="0" kern="1200">
            <a:latin typeface="Figtree" pitchFamily="2" charset="0"/>
          </a:endParaRPr>
        </a:p>
      </dsp:txBody>
      <dsp:txXfrm>
        <a:off x="1691" y="1201957"/>
        <a:ext cx="2631541" cy="1201957"/>
      </dsp:txXfrm>
    </dsp:sp>
    <dsp:sp modelId="{66691EA4-2829-4C78-8CEB-F03693C631D0}">
      <dsp:nvSpPr>
        <dsp:cNvPr id="0" name=""/>
        <dsp:cNvSpPr/>
      </dsp:nvSpPr>
      <dsp:spPr>
        <a:xfrm>
          <a:off x="817147" y="180293"/>
          <a:ext cx="1000629" cy="1000629"/>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1F3D40-F7BD-4747-B446-ED5394982D4C}">
      <dsp:nvSpPr>
        <dsp:cNvPr id="0" name=""/>
        <dsp:cNvSpPr/>
      </dsp:nvSpPr>
      <dsp:spPr>
        <a:xfrm>
          <a:off x="2712179" y="0"/>
          <a:ext cx="2631541" cy="300489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Intervention 2: </a:t>
          </a:r>
          <a:r>
            <a:rPr lang="en-US" sz="1200" b="0" i="0" u="none" kern="1200">
              <a:latin typeface="Figtree" pitchFamily="2" charset="0"/>
            </a:rPr>
            <a:t>Increase investment in infrastructure development focused on housing for individuals with behavioral health needs</a:t>
          </a:r>
          <a:r>
            <a:rPr lang="en-US" sz="1200" b="0" i="0" kern="1200">
              <a:latin typeface="Figtree" pitchFamily="2" charset="0"/>
            </a:rPr>
            <a:t>​</a:t>
          </a:r>
        </a:p>
      </dsp:txBody>
      <dsp:txXfrm>
        <a:off x="2712179" y="1201957"/>
        <a:ext cx="2631541" cy="1201957"/>
      </dsp:txXfrm>
    </dsp:sp>
    <dsp:sp modelId="{592E43ED-6203-4F10-93C0-15208F05F7AE}">
      <dsp:nvSpPr>
        <dsp:cNvPr id="0" name=""/>
        <dsp:cNvSpPr/>
      </dsp:nvSpPr>
      <dsp:spPr>
        <a:xfrm>
          <a:off x="3527635" y="180293"/>
          <a:ext cx="1000629" cy="1000629"/>
        </a:xfrm>
        <a:prstGeom prst="ellipse">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8B4A922-4A14-4C36-A117-1F54E7ECBCC2}">
      <dsp:nvSpPr>
        <dsp:cNvPr id="0" name=""/>
        <dsp:cNvSpPr/>
      </dsp:nvSpPr>
      <dsp:spPr>
        <a:xfrm>
          <a:off x="5422667" y="0"/>
          <a:ext cx="2631541" cy="3004893"/>
        </a:xfrm>
        <a:prstGeom prst="roundRect">
          <a:avLst>
            <a:gd name="adj" fmla="val 100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Font typeface="Arial" panose="020B0604020202020204" pitchFamily="34" charset="0"/>
            <a:buNone/>
          </a:pPr>
          <a:r>
            <a:rPr lang="en-US" sz="1200" b="1" i="0" u="none" kern="1200">
              <a:latin typeface="Figtree" pitchFamily="2" charset="0"/>
            </a:rPr>
            <a:t>Intervention 3: </a:t>
          </a:r>
          <a:r>
            <a:rPr lang="en-US" sz="1200" b="0" i="0" u="none" kern="1200">
              <a:latin typeface="Figtree" pitchFamily="2" charset="0"/>
            </a:rPr>
            <a:t>Increase youth and family-centered housing resources</a:t>
          </a:r>
          <a:endParaRPr lang="en-US" sz="1200" b="0" i="0" kern="1200">
            <a:latin typeface="Figtree" pitchFamily="2" charset="0"/>
          </a:endParaRPr>
        </a:p>
      </dsp:txBody>
      <dsp:txXfrm>
        <a:off x="5422667" y="1201957"/>
        <a:ext cx="2631541" cy="1201957"/>
      </dsp:txXfrm>
    </dsp:sp>
    <dsp:sp modelId="{5BBC90A0-71D1-4F4C-A9EC-27F971CBF203}">
      <dsp:nvSpPr>
        <dsp:cNvPr id="0" name=""/>
        <dsp:cNvSpPr/>
      </dsp:nvSpPr>
      <dsp:spPr>
        <a:xfrm>
          <a:off x="6238123" y="180293"/>
          <a:ext cx="1000629" cy="1000629"/>
        </a:xfrm>
        <a:prstGeom prst="ellipse">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D85B801-A82D-4250-8C6F-217851E3B048}">
      <dsp:nvSpPr>
        <dsp:cNvPr id="0" name=""/>
        <dsp:cNvSpPr/>
      </dsp:nvSpPr>
      <dsp:spPr>
        <a:xfrm>
          <a:off x="322236" y="2403914"/>
          <a:ext cx="7411428" cy="450733"/>
        </a:xfrm>
        <a:prstGeom prst="leftRightArrow">
          <a:avLst/>
        </a:prstGeom>
        <a:solidFill>
          <a:schemeClr val="dk2">
            <a:tint val="60000"/>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DA71B50-1334-4C47-8B3E-26639C8040CF}">
      <dsp:nvSpPr>
        <dsp:cNvPr id="0" name=""/>
        <dsp:cNvSpPr/>
      </dsp:nvSpPr>
      <dsp:spPr>
        <a:xfrm rot="10800000">
          <a:off x="2214670" y="1982"/>
          <a:ext cx="8121690" cy="675926"/>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065" tIns="53340" rIns="99568" bIns="53340" numCol="1" spcCol="1270" anchor="ctr" anchorCtr="0">
          <a:noAutofit/>
        </a:bodyPr>
        <a:lstStyle/>
        <a:p>
          <a:pPr marL="0" lvl="0" indent="0" algn="l" defTabSz="622300">
            <a:lnSpc>
              <a:spcPct val="90000"/>
            </a:lnSpc>
            <a:spcBef>
              <a:spcPct val="0"/>
            </a:spcBef>
            <a:spcAft>
              <a:spcPct val="35000"/>
            </a:spcAft>
            <a:buNone/>
          </a:pPr>
          <a:r>
            <a:rPr lang="en-US" sz="1400" b="1" kern="1200">
              <a:latin typeface="Bitter" pitchFamily="2" charset="0"/>
            </a:rPr>
            <a:t>Objective 1: Attend all the Homeless Transition Action Group (HTAG) and LPSCC Behavioral Health and Housing Subcommittee Meetings in 2024 to increase strategic involvement with community partners.</a:t>
          </a:r>
        </a:p>
      </dsp:txBody>
      <dsp:txXfrm rot="10800000">
        <a:off x="2383651" y="1982"/>
        <a:ext cx="7952709" cy="675926"/>
      </dsp:txXfrm>
    </dsp:sp>
    <dsp:sp modelId="{C53210EC-81ED-4DD7-BAF5-0C4B258D6733}">
      <dsp:nvSpPr>
        <dsp:cNvPr id="0" name=""/>
        <dsp:cNvSpPr/>
      </dsp:nvSpPr>
      <dsp:spPr>
        <a:xfrm>
          <a:off x="1876707" y="1982"/>
          <a:ext cx="675926" cy="67592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1776878-C86C-4B1A-81FD-A22CE05ECA58}">
      <dsp:nvSpPr>
        <dsp:cNvPr id="0" name=""/>
        <dsp:cNvSpPr/>
      </dsp:nvSpPr>
      <dsp:spPr>
        <a:xfrm rot="10800000">
          <a:off x="2214670" y="846890"/>
          <a:ext cx="8121690" cy="675926"/>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065" tIns="53340" rIns="99568" bIns="53340" numCol="1" spcCol="1270" anchor="ctr" anchorCtr="0">
          <a:noAutofit/>
        </a:bodyPr>
        <a:lstStyle/>
        <a:p>
          <a:pPr marL="0" lvl="0" indent="0" algn="l" defTabSz="622300">
            <a:lnSpc>
              <a:spcPct val="90000"/>
            </a:lnSpc>
            <a:spcBef>
              <a:spcPct val="0"/>
            </a:spcBef>
            <a:spcAft>
              <a:spcPct val="35000"/>
            </a:spcAft>
            <a:buNone/>
          </a:pPr>
          <a:r>
            <a:rPr lang="en-US" sz="1400" b="1" kern="1200">
              <a:latin typeface="Bitter" pitchFamily="2" charset="0"/>
            </a:rPr>
            <a:t>Objective 2: Gather information from meetings focused on housing capacity developments and promote the Share Application</a:t>
          </a:r>
        </a:p>
      </dsp:txBody>
      <dsp:txXfrm rot="10800000">
        <a:off x="2383651" y="846890"/>
        <a:ext cx="7952709" cy="675926"/>
      </dsp:txXfrm>
    </dsp:sp>
    <dsp:sp modelId="{6BFBB495-AECB-4B78-A7EF-35DBBDD685E2}">
      <dsp:nvSpPr>
        <dsp:cNvPr id="0" name=""/>
        <dsp:cNvSpPr/>
      </dsp:nvSpPr>
      <dsp:spPr>
        <a:xfrm>
          <a:off x="1876707" y="846890"/>
          <a:ext cx="675926" cy="67592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6B8D802-691A-4B46-8518-3204AF0FA9CE}">
      <dsp:nvSpPr>
        <dsp:cNvPr id="0" name=""/>
        <dsp:cNvSpPr/>
      </dsp:nvSpPr>
      <dsp:spPr>
        <a:xfrm rot="10800000">
          <a:off x="2214670" y="1691799"/>
          <a:ext cx="8121690" cy="675926"/>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065" tIns="53340" rIns="99568" bIns="53340" numCol="1" spcCol="1270" anchor="ctr" anchorCtr="0">
          <a:noAutofit/>
        </a:bodyPr>
        <a:lstStyle/>
        <a:p>
          <a:pPr marL="0" lvl="0" indent="0" algn="l" defTabSz="622300">
            <a:lnSpc>
              <a:spcPct val="90000"/>
            </a:lnSpc>
            <a:spcBef>
              <a:spcPct val="0"/>
            </a:spcBef>
            <a:spcAft>
              <a:spcPct val="35000"/>
            </a:spcAft>
            <a:buNone/>
          </a:pPr>
          <a:r>
            <a:rPr lang="en-US" sz="1400" b="1" kern="1200">
              <a:latin typeface="Bitter" pitchFamily="2" charset="0"/>
            </a:rPr>
            <a:t>Objective 3: Increase referrals to Neighborworks Umpqua’s Housing Stability Program by 3% by the end of Q4 2024. </a:t>
          </a:r>
        </a:p>
      </dsp:txBody>
      <dsp:txXfrm rot="10800000">
        <a:off x="2383651" y="1691799"/>
        <a:ext cx="7952709" cy="675926"/>
      </dsp:txXfrm>
    </dsp:sp>
    <dsp:sp modelId="{E1149634-B8E3-4548-9B6B-A72FCD6272A9}">
      <dsp:nvSpPr>
        <dsp:cNvPr id="0" name=""/>
        <dsp:cNvSpPr/>
      </dsp:nvSpPr>
      <dsp:spPr>
        <a:xfrm>
          <a:off x="1876707" y="1691799"/>
          <a:ext cx="675926" cy="67592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33C5A67-AF31-4D11-AED1-2F0030E27D24}">
      <dsp:nvSpPr>
        <dsp:cNvPr id="0" name=""/>
        <dsp:cNvSpPr/>
      </dsp:nvSpPr>
      <dsp:spPr>
        <a:xfrm rot="10800000">
          <a:off x="2214670" y="2536707"/>
          <a:ext cx="8121690" cy="675926"/>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065" tIns="53340" rIns="99568" bIns="53340" numCol="1" spcCol="1270" anchor="ctr" anchorCtr="0">
          <a:noAutofit/>
        </a:bodyPr>
        <a:lstStyle/>
        <a:p>
          <a:pPr marL="0" lvl="0" indent="0" algn="l" defTabSz="622300">
            <a:lnSpc>
              <a:spcPct val="90000"/>
            </a:lnSpc>
            <a:spcBef>
              <a:spcPct val="0"/>
            </a:spcBef>
            <a:spcAft>
              <a:spcPct val="35000"/>
            </a:spcAft>
            <a:buNone/>
          </a:pPr>
          <a:r>
            <a:rPr lang="en-US" sz="1400" b="1" kern="1200">
              <a:latin typeface="Bitter" pitchFamily="2" charset="0"/>
            </a:rPr>
            <a:t>Objective 4: Participate in the annual Point in Time Houseless count in January 2025.</a:t>
          </a:r>
        </a:p>
      </dsp:txBody>
      <dsp:txXfrm rot="10800000">
        <a:off x="2383651" y="2536707"/>
        <a:ext cx="7952709" cy="675926"/>
      </dsp:txXfrm>
    </dsp:sp>
    <dsp:sp modelId="{1D171848-C2A7-4FAD-BB6A-CB65C2562AF0}">
      <dsp:nvSpPr>
        <dsp:cNvPr id="0" name=""/>
        <dsp:cNvSpPr/>
      </dsp:nvSpPr>
      <dsp:spPr>
        <a:xfrm>
          <a:off x="1876707" y="2536707"/>
          <a:ext cx="675926" cy="67592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967FB1A-B38C-49AA-A670-7AE3D253946E}">
      <dsp:nvSpPr>
        <dsp:cNvPr id="0" name=""/>
        <dsp:cNvSpPr/>
      </dsp:nvSpPr>
      <dsp:spPr>
        <a:xfrm rot="10800000">
          <a:off x="2214670" y="3381616"/>
          <a:ext cx="8121690" cy="675926"/>
        </a:xfrm>
        <a:prstGeom prst="homePlate">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98065" tIns="53340" rIns="99568" bIns="53340" numCol="1" spcCol="1270" anchor="ctr" anchorCtr="0">
          <a:noAutofit/>
        </a:bodyPr>
        <a:lstStyle/>
        <a:p>
          <a:pPr marL="0" lvl="0" indent="0" algn="l" defTabSz="622300">
            <a:lnSpc>
              <a:spcPct val="90000"/>
            </a:lnSpc>
            <a:spcBef>
              <a:spcPct val="0"/>
            </a:spcBef>
            <a:spcAft>
              <a:spcPct val="35000"/>
            </a:spcAft>
            <a:buNone/>
          </a:pPr>
          <a:r>
            <a:rPr lang="en-US" sz="1400" b="1" kern="1200">
              <a:latin typeface="Bitter" pitchFamily="2" charset="0"/>
            </a:rPr>
            <a:t>Objective 5: Socialize housing capacity development updates with the Behavioral Health Committee, at least once quarterly throughout 2024.</a:t>
          </a:r>
        </a:p>
      </dsp:txBody>
      <dsp:txXfrm rot="10800000">
        <a:off x="2383651" y="3381616"/>
        <a:ext cx="7952709" cy="675926"/>
      </dsp:txXfrm>
    </dsp:sp>
    <dsp:sp modelId="{804A0FF5-BE62-4981-BCF7-772DD425A98B}">
      <dsp:nvSpPr>
        <dsp:cNvPr id="0" name=""/>
        <dsp:cNvSpPr/>
      </dsp:nvSpPr>
      <dsp:spPr>
        <a:xfrm>
          <a:off x="1876707" y="3381616"/>
          <a:ext cx="675926" cy="675926"/>
        </a:xfrm>
        <a:prstGeom prst="ellipse">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9AE798-3584-474E-B116-41B9A8DC12E2}">
      <dsp:nvSpPr>
        <dsp:cNvPr id="0" name=""/>
        <dsp:cNvSpPr/>
      </dsp:nvSpPr>
      <dsp:spPr>
        <a:xfrm>
          <a:off x="51348" y="2152366"/>
          <a:ext cx="8544024" cy="0"/>
        </a:xfrm>
        <a:prstGeom prst="line">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0AA024-39D7-4F06-AC7C-AA5CFD6DF30E}">
      <dsp:nvSpPr>
        <dsp:cNvPr id="0" name=""/>
        <dsp:cNvSpPr/>
      </dsp:nvSpPr>
      <dsp:spPr>
        <a:xfrm>
          <a:off x="0" y="520521"/>
          <a:ext cx="8544024" cy="0"/>
        </a:xfrm>
        <a:prstGeom prst="line">
          <a:avLst/>
        </a:prstGeom>
        <a:noFill/>
        <a:ln w="2540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B42EBF-4B21-4E28-88B3-D847950C49A1}">
      <dsp:nvSpPr>
        <dsp:cNvPr id="0" name=""/>
        <dsp:cNvSpPr/>
      </dsp:nvSpPr>
      <dsp:spPr>
        <a:xfrm>
          <a:off x="2221446" y="142925"/>
          <a:ext cx="6322577" cy="37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b="0" kern="1200">
              <a:latin typeface="Figtree" pitchFamily="2" charset="0"/>
            </a:rPr>
            <a:t>During reporting period, HTAG held 12 meetings. </a:t>
          </a:r>
        </a:p>
        <a:p>
          <a:pPr marL="114300" lvl="1" indent="-114300" algn="l" defTabSz="533400">
            <a:lnSpc>
              <a:spcPct val="90000"/>
            </a:lnSpc>
            <a:spcBef>
              <a:spcPct val="0"/>
            </a:spcBef>
            <a:spcAft>
              <a:spcPct val="15000"/>
            </a:spcAft>
            <a:buChar char="•"/>
          </a:pPr>
          <a:r>
            <a:rPr lang="en-US" sz="1200" b="0" kern="1200">
              <a:latin typeface="Figtree" pitchFamily="2" charset="0"/>
            </a:rPr>
            <a:t>Of the 12 held, UH attended </a:t>
          </a:r>
          <a:r>
            <a:rPr lang="en-US" sz="1200" b="1" kern="1200">
              <a:latin typeface="Figtree" pitchFamily="2" charset="0"/>
            </a:rPr>
            <a:t>100%, or 12 meetings</a:t>
          </a:r>
          <a:r>
            <a:rPr lang="en-US" sz="1200" b="0" kern="1200">
              <a:latin typeface="Figtree" pitchFamily="2" charset="0"/>
            </a:rPr>
            <a:t>. </a:t>
          </a:r>
        </a:p>
      </dsp:txBody>
      <dsp:txXfrm>
        <a:off x="2221446" y="142925"/>
        <a:ext cx="6322577" cy="377596"/>
      </dsp:txXfrm>
    </dsp:sp>
    <dsp:sp modelId="{FC4AFCBF-3F7F-41C0-8329-2872684587F8}">
      <dsp:nvSpPr>
        <dsp:cNvPr id="0" name=""/>
        <dsp:cNvSpPr/>
      </dsp:nvSpPr>
      <dsp:spPr>
        <a:xfrm>
          <a:off x="10307" y="0"/>
          <a:ext cx="2221446" cy="663244"/>
        </a:xfrm>
        <a:prstGeom prst="round2SameRect">
          <a:avLst>
            <a:gd name="adj1" fmla="val 16670"/>
            <a:gd name="adj2" fmla="val 0"/>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622300">
            <a:lnSpc>
              <a:spcPct val="90000"/>
            </a:lnSpc>
            <a:spcBef>
              <a:spcPct val="0"/>
            </a:spcBef>
            <a:spcAft>
              <a:spcPct val="35000"/>
            </a:spcAft>
            <a:buNone/>
          </a:pPr>
          <a:r>
            <a:rPr lang="en-US" sz="1400" b="1" kern="1200">
              <a:latin typeface="Figtree" pitchFamily="2" charset="0"/>
            </a:rPr>
            <a:t>Homeless Transition Action Group (HTAG)</a:t>
          </a:r>
        </a:p>
      </dsp:txBody>
      <dsp:txXfrm>
        <a:off x="42690" y="32383"/>
        <a:ext cx="2156680" cy="630861"/>
      </dsp:txXfrm>
    </dsp:sp>
    <dsp:sp modelId="{7F8702A1-4083-47C9-B54B-B73334D3A260}">
      <dsp:nvSpPr>
        <dsp:cNvPr id="0" name=""/>
        <dsp:cNvSpPr/>
      </dsp:nvSpPr>
      <dsp:spPr>
        <a:xfrm>
          <a:off x="0" y="663345"/>
          <a:ext cx="8544024" cy="755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b="1" kern="1200">
              <a:latin typeface="Figtree" pitchFamily="2" charset="0"/>
            </a:rPr>
            <a:t>Key Partners: </a:t>
          </a:r>
          <a:r>
            <a:rPr lang="en-US" sz="1200" b="0" kern="1200">
              <a:latin typeface="Figtree" pitchFamily="2" charset="0"/>
            </a:rPr>
            <a:t>South Umpqua School District, DHS, City of Roseburg, Housing First Umpqua, Greater Douglas United Way, Common Thread LLC, Umpqua Community Health Center, UCAN, HIV Alliance, City of Sutherlin, Adapt, Housing Authority of Douglas County, Onward Roseburg, Veterans Administration, Peace at Home, AVIVA Health, Chadwick Club House, Douglas County Human Trafficking, HADCO, Habitat for Humanity, Neighborworks Umpqua, and others.</a:t>
          </a:r>
        </a:p>
      </dsp:txBody>
      <dsp:txXfrm>
        <a:off x="0" y="663345"/>
        <a:ext cx="8544024" cy="755305"/>
      </dsp:txXfrm>
    </dsp:sp>
    <dsp:sp modelId="{3A9628D2-88F4-4089-8382-29A68D69F6A5}">
      <dsp:nvSpPr>
        <dsp:cNvPr id="0" name=""/>
        <dsp:cNvSpPr/>
      </dsp:nvSpPr>
      <dsp:spPr>
        <a:xfrm>
          <a:off x="2457382" y="1774769"/>
          <a:ext cx="5953402" cy="3775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b" anchorCtr="0">
          <a:noAutofit/>
        </a:bodyPr>
        <a:lstStyle/>
        <a:p>
          <a:pPr marL="0" lvl="0" indent="0" algn="l" defTabSz="533400">
            <a:lnSpc>
              <a:spcPct val="90000"/>
            </a:lnSpc>
            <a:spcBef>
              <a:spcPct val="0"/>
            </a:spcBef>
            <a:spcAft>
              <a:spcPct val="35000"/>
            </a:spcAft>
            <a:buNone/>
          </a:pPr>
          <a:r>
            <a:rPr lang="en-US" sz="1200" b="0" kern="1200">
              <a:latin typeface="Figtree" pitchFamily="2" charset="0"/>
            </a:rPr>
            <a:t>During reporting period, LPSCC held 13 meetings. </a:t>
          </a:r>
        </a:p>
        <a:p>
          <a:pPr marL="0" lvl="0" indent="0" algn="l" defTabSz="533400">
            <a:lnSpc>
              <a:spcPct val="90000"/>
            </a:lnSpc>
            <a:spcBef>
              <a:spcPct val="0"/>
            </a:spcBef>
            <a:spcAft>
              <a:spcPct val="35000"/>
            </a:spcAft>
            <a:buNone/>
          </a:pPr>
          <a:r>
            <a:rPr lang="en-US" sz="1200" b="0" kern="1200">
              <a:latin typeface="Figtree" pitchFamily="2" charset="0"/>
            </a:rPr>
            <a:t>Of the 13 held, UH attended </a:t>
          </a:r>
          <a:r>
            <a:rPr lang="en-US" sz="1200" b="1" kern="1200">
              <a:latin typeface="Figtree" pitchFamily="2" charset="0"/>
            </a:rPr>
            <a:t>85%, or 11 meetings.</a:t>
          </a:r>
        </a:p>
      </dsp:txBody>
      <dsp:txXfrm>
        <a:off x="2457382" y="1774769"/>
        <a:ext cx="5953402" cy="377596"/>
      </dsp:txXfrm>
    </dsp:sp>
    <dsp:sp modelId="{C95B61F4-A5D8-4613-AB57-2E45EF8A1E04}">
      <dsp:nvSpPr>
        <dsp:cNvPr id="0" name=""/>
        <dsp:cNvSpPr/>
      </dsp:nvSpPr>
      <dsp:spPr>
        <a:xfrm>
          <a:off x="-51348" y="1437531"/>
          <a:ext cx="2426841" cy="1052073"/>
        </a:xfrm>
        <a:prstGeom prst="round2SameRect">
          <a:avLst>
            <a:gd name="adj1" fmla="val 16670"/>
            <a:gd name="adj2" fmla="val 0"/>
          </a:avLst>
        </a:prstGeom>
        <a:solidFill>
          <a:schemeClr val="accent2">
            <a:hueOff val="-8853395"/>
            <a:satOff val="53885"/>
            <a:lumOff val="2747"/>
            <a:alphaOff val="0"/>
          </a:schemeClr>
        </a:solidFill>
        <a:ln w="25400" cap="flat" cmpd="sng" algn="ctr">
          <a:solidFill>
            <a:schemeClr val="accent2">
              <a:hueOff val="-8853395"/>
              <a:satOff val="53885"/>
              <a:lumOff val="2747"/>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l" defTabSz="622300">
            <a:lnSpc>
              <a:spcPct val="90000"/>
            </a:lnSpc>
            <a:spcBef>
              <a:spcPct val="0"/>
            </a:spcBef>
            <a:spcAft>
              <a:spcPct val="35000"/>
            </a:spcAft>
            <a:buNone/>
          </a:pPr>
          <a:r>
            <a:rPr lang="en-US" sz="1400" b="1" kern="1200">
              <a:latin typeface="Figtree" pitchFamily="2" charset="0"/>
            </a:rPr>
            <a:t>Local Public Safety Coordinating Council (LPSCC) Behavioral Health &amp; Housing Subcommittee</a:t>
          </a:r>
        </a:p>
      </dsp:txBody>
      <dsp:txXfrm>
        <a:off x="19" y="1488898"/>
        <a:ext cx="2324107" cy="1000706"/>
      </dsp:txXfrm>
    </dsp:sp>
    <dsp:sp modelId="{E2FAE41D-A092-4A8D-9052-32E7E5B83FCF}">
      <dsp:nvSpPr>
        <dsp:cNvPr id="0" name=""/>
        <dsp:cNvSpPr/>
      </dsp:nvSpPr>
      <dsp:spPr>
        <a:xfrm>
          <a:off x="0" y="2489604"/>
          <a:ext cx="8544024" cy="75530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860" tIns="22860" rIns="22860" bIns="22860" numCol="1" spcCol="1270" anchor="t" anchorCtr="0">
          <a:noAutofit/>
        </a:bodyPr>
        <a:lstStyle/>
        <a:p>
          <a:pPr marL="114300" lvl="1" indent="-114300" algn="l" defTabSz="533400">
            <a:lnSpc>
              <a:spcPct val="90000"/>
            </a:lnSpc>
            <a:spcBef>
              <a:spcPct val="0"/>
            </a:spcBef>
            <a:spcAft>
              <a:spcPct val="15000"/>
            </a:spcAft>
            <a:buChar char="•"/>
          </a:pPr>
          <a:r>
            <a:rPr lang="en-US" sz="1200" b="1" kern="1200">
              <a:latin typeface="Figtree" pitchFamily="2" charset="0"/>
            </a:rPr>
            <a:t>Key Partners: </a:t>
          </a:r>
          <a:r>
            <a:rPr lang="en-US" sz="1200" b="0" kern="1200">
              <a:latin typeface="Figtree" pitchFamily="2" charset="0"/>
            </a:rPr>
            <a:t>HIV Alliance, Adapt, Mercy Medical Center Behavioral Health Unit, Gary Leif Navigation Center, Housing Authority of Douglas County, Family Development Center, Specialty Courts of Douglas County, Tasha's House, and others.</a:t>
          </a:r>
          <a:endParaRPr lang="en-US" sz="1200" b="1" kern="1200">
            <a:latin typeface="Figtree" pitchFamily="2" charset="0"/>
          </a:endParaRPr>
        </a:p>
      </dsp:txBody>
      <dsp:txXfrm>
        <a:off x="0" y="2489604"/>
        <a:ext cx="8544024" cy="755305"/>
      </dsp:txXfrm>
    </dsp:sp>
  </dsp:spTree>
</dsp:drawing>
</file>

<file path=ppt/diagrams/layout1.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08/layout/AccentedPicture">
  <dgm:title val=""/>
  <dgm:desc val=""/>
  <dgm:catLst>
    <dgm:cat type="picture" pri="1000"/>
    <dgm:cat type="pictureconvert" pri="1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varLst>
    <dgm:alg type="composite"/>
    <dgm:shape xmlns:r="http://schemas.openxmlformats.org/officeDocument/2006/relationships" r:blip="">
      <dgm:adjLst/>
    </dgm:shape>
    <dgm:choose name="Name1">
      <dgm:if name="Name2" axis="ch" ptType="node" func="cnt" op="lte" val="1">
        <dgm:constrLst>
          <dgm:constr type="h" for="ch" forName="picture_1" refType="h"/>
          <dgm:constr type="w" for="ch" forName="picture_1" refType="h" refFor="ch" refForName="picture_1" op="equ" fact="0.784"/>
          <dgm:constr type="l" for="ch" forName="picture_1"/>
          <dgm:constr type="t" for="ch" forName="picture_1"/>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
        </dgm:constrLst>
      </dgm:if>
      <dgm:if name="Name3" axis="ch" ptType="node" func="cnt" op="lte" val="5">
        <dgm:choose name="Name4">
          <dgm:if name="Name5"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6">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if>
      <dgm:else name="Name7">
        <dgm:choose name="Name8">
          <dgm:if name="Name9" func="var" arg="dir" op="equ" val="norm">
            <dgm:constrLst>
              <dgm:constr type="h" for="ch" forName="picture_1" refType="h" fact="0.909"/>
              <dgm:constr type="w" for="ch" forName="picture_1" refType="h" refFor="ch" refForName="picture_1" op="equ" fact="0.784"/>
              <dgm:constr type="l" for="ch" forName="picture_1"/>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l" for="ch" forName="text_1" refType="w" refFor="ch" refForName="picture_1" fact="0.04"/>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r" refFor="ch" refForName="picture_1"/>
              <dgm:constr type="h" for="des" forName="pair" refType="h" refFor="ch" refForName="picture_1" fact="0.27"/>
              <dgm:constr type="h" for="des" forName="spaceV" refType="h" refFor="ch" refForName="picture_1" fact="0.0486"/>
              <dgm:constr type="l" for="ch" forName="maxNode" refType="r" refFor="ch" refForName="picture_1"/>
              <dgm:constr type="lOff" for="ch" forName="maxNode" refType="h" refFor="des" refForName="pair" fact="0.5"/>
              <dgm:constr type="r" for="ch" forName="maxNode" refType="w"/>
              <dgm:constr type="t" for="ch" forName="maxNode"/>
              <dgm:constr type="h" for="ch" forName="maxNode" val="1"/>
              <dgm:constr type="userW" for="des" forName="desText" refType="w" refFor="ch" refForName="maxNode"/>
            </dgm:constrLst>
          </dgm:if>
          <dgm:else name="Name10">
            <dgm:constrLst>
              <dgm:constr type="h" for="ch" forName="picture_1" refType="h" fact="0.909"/>
              <dgm:constr type="w" for="ch" forName="picture_1" refType="h" refFor="ch" refForName="picture_1" op="equ" fact="0.784"/>
              <dgm:constr type="r" for="ch" forName="picture_1" refType="w"/>
              <dgm:constr type="t" for="ch" forName="picture_1" refType="h" refFor="ch" refForName="picture_1" fact="0.05"/>
              <dgm:constr type="w" for="ch" forName="picture_1" refType="w" op="lte" fact="0.588"/>
              <dgm:constr type="w" for="ch" forName="text_1" refType="w" refFor="ch" refForName="picture_1" fact="0.77"/>
              <dgm:constr type="h" for="ch" forName="text_1" refType="h" refFor="ch" refForName="picture_1" fact="0.6"/>
              <dgm:constr type="r" for="ch" forName="text_1" refType="w"/>
              <dgm:constr type="t" for="ch" forName="text_1" refType="h" refFor="ch" refForName="picture_1" fact="0.41"/>
              <dgm:constr type="w" for="ch" forName="linV" refType="w"/>
              <dgm:constr type="h" for="ch" forName="linV" refType="h" refFor="ch" refForName="picture_1" fact="1.1"/>
              <dgm:constr type="l" for="ch" forName="linV"/>
              <dgm:constr type="t" for="ch" forName="linV"/>
              <dgm:constr type="userC" for="des" forName="pair" refType="l" refFor="ch" refForName="picture_1"/>
              <dgm:constr type="h" for="des" forName="pair" refType="h" refFor="ch" refForName="picture_1" fact="0.27"/>
              <dgm:constr type="h" for="des" forName="spaceV" refType="h" refFor="ch" refForName="picture_1" fact="0.0486"/>
              <dgm:constr type="r" for="ch" forName="maxNode" refType="l" refFor="ch" refForName="picture_1"/>
              <dgm:constr type="rOff" for="ch" forName="maxNode" refType="h" refFor="des" refForName="pair" fact="-0.5"/>
              <dgm:constr type="l" for="ch" forName="maxNode"/>
              <dgm:constr type="t" for="ch" forName="maxNode"/>
              <dgm:constr type="h" for="ch" forName="maxNode" val="1"/>
              <dgm:constr type="userW" for="des" forName="desText" refType="w" refFor="ch" refForName="maxNode"/>
            </dgm:constrLst>
          </dgm:else>
        </dgm:choose>
      </dgm:else>
    </dgm:choose>
    <dgm:forEach name="Name11" axis="ch" ptType="sibTrans" hideLastTrans="0" cnt="1">
      <dgm:layoutNode name="picture_1" styleLbl="bgImgPlace1">
        <dgm:alg type="sp"/>
        <dgm:shape xmlns:r="http://schemas.openxmlformats.org/officeDocument/2006/relationships" type="roundRect" r:blip="" blipPhldr="1">
          <dgm:adjLst/>
        </dgm:shape>
        <dgm:presOf axis="self"/>
      </dgm:layoutNode>
    </dgm:forEach>
    <dgm:forEach name="Name12" axis="ch" ptType="node" cnt="1">
      <dgm:layoutNode name="text_1" styleLbl="node1">
        <dgm:varLst>
          <dgm:bulletEnabled val="1"/>
        </dgm:varLst>
        <dgm:choose name="Name13">
          <dgm:if name="Name14" func="var" arg="dir" op="equ" val="norm">
            <dgm:alg type="tx">
              <dgm:param type="txAnchorVert" val="b"/>
              <dgm:param type="parTxLTRAlign" val="l"/>
              <dgm:param type="shpTxLTRAlignCh" val="l"/>
              <dgm:param type="parTxRTLAlign" val="l"/>
              <dgm:param type="shpTxRTLAlignCh" val="l"/>
            </dgm:alg>
          </dgm:if>
          <dgm:else name="Name15">
            <dgm:alg type="tx">
              <dgm:param type="txAnchorVert" val="b"/>
              <dgm:param type="parTxLTRAlign" val="r"/>
              <dgm:param type="shpTxLTRAlignCh" val="r"/>
              <dgm:param type="parTxRTLAlign" val="r"/>
              <dgm:param type="shpTxRTLAlignCh" val="r"/>
            </dgm:alg>
          </dgm:else>
        </dgm:choose>
        <dgm:shape xmlns:r="http://schemas.openxmlformats.org/officeDocument/2006/relationships" type="rect" r:blip="" hideGeom="1">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forEach>
    <dgm:choose name="Name16">
      <dgm:if name="Name17" axis="ch" ptType="node" func="cnt" op="gte" val="2">
        <dgm:layoutNode name="linV">
          <dgm:choose name="Name18">
            <dgm:if name="Name19" func="var" arg="dir" op="equ" val="norm">
              <dgm:alg type="lin">
                <dgm:param type="linDir" val="fromT"/>
                <dgm:param type="vertAlign" val="t"/>
                <dgm:param type="fallback" val="1D"/>
                <dgm:param type="horzAlign" val="l"/>
                <dgm:param type="nodeHorzAlign" val="l"/>
              </dgm:alg>
            </dgm:if>
            <dgm:else name="Name20">
              <dgm:alg type="lin">
                <dgm:param type="linDir" val="fromT"/>
                <dgm:param type="vertAlign" val="t"/>
                <dgm:param type="fallback" val="1D"/>
                <dgm:param type="horzAlign" val="r"/>
                <dgm:param type="nodeHorzAlign" val="r"/>
              </dgm:alg>
            </dgm:else>
          </dgm:choose>
          <dgm:shape xmlns:r="http://schemas.openxmlformats.org/officeDocument/2006/relationships" r:blip="">
            <dgm:adjLst/>
          </dgm:shape>
          <dgm:constrLst>
            <dgm:constr type="w" for="ch" forName="spaceV" val="1"/>
            <dgm:constr type="w" for="ch" forName="pair" refType="w" op="equ"/>
            <dgm:constr type="w" for="des" forName="desText" op="equ"/>
            <dgm:constr type="primFontSz" for="des" forName="desText" op="equ" val="65"/>
          </dgm:constrLst>
          <dgm:forEach name="Name21" axis="ch" ptType="node" st="2">
            <dgm:layoutNode name="pair">
              <dgm:alg type="composite"/>
              <dgm:shape xmlns:r="http://schemas.openxmlformats.org/officeDocument/2006/relationships" r:blip="">
                <dgm:adjLst/>
              </dgm:shape>
              <dgm:choose name="Name22">
                <dgm:if name="Name23" func="var" arg="dir" op="equ" val="norm">
                  <dgm:constrLst>
                    <dgm:constr type="userC"/>
                    <dgm:constr type="l" for="ch" forName="spaceH"/>
                    <dgm:constr type="r"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l" for="ch" forName="desTextWrapper" refType="r" refFor="ch" refForName="desPictures"/>
                    <dgm:constr type="ctrY" for="ch" forName="desTextWrapper" refType="w" fact="0.5"/>
                    <dgm:constr type="h" for="ch" forName="desTextWrapper" refType="h"/>
                    <dgm:constr type="h" for="des" forName="desText" refType="h"/>
                  </dgm:constrLst>
                </dgm:if>
                <dgm:else name="Name24">
                  <dgm:constrLst>
                    <dgm:constr type="userC"/>
                    <dgm:constr type="r" for="ch" forName="spaceH" refType="w"/>
                    <dgm:constr type="l" for="ch" forName="spaceH" refType="userC"/>
                    <dgm:constr type="ctrY" for="ch" forName="spaceH" refType="w" fact="0.5"/>
                    <dgm:constr type="h" for="ch" forName="spaceH" val="1"/>
                    <dgm:constr type="w" for="ch" forName="desPictures" refType="h"/>
                    <dgm:constr type="h" for="ch" forName="desPictures" refType="w" refFor="ch" refForName="desPictures" op="equ"/>
                    <dgm:constr type="ctrX" for="ch" forName="desPictures" refType="userC"/>
                    <dgm:constr type="ctrY" for="ch" forName="desPictures" refType="w" fact="0.5"/>
                    <dgm:constr type="r" for="ch" forName="desTextWrapper" refType="l" refFor="ch" refForName="desPictures"/>
                    <dgm:constr type="ctrY" for="ch" forName="desTextWrapper" refType="w" fact="0.5"/>
                    <dgm:constr type="h" for="ch" forName="desTextWrapper" refType="h"/>
                    <dgm:constr type="h" for="des" forName="desText" refType="h"/>
                  </dgm:constrLst>
                </dgm:else>
              </dgm:choose>
              <dgm:layoutNode name="spaceH">
                <dgm:alg type="sp"/>
                <dgm:shape xmlns:r="http://schemas.openxmlformats.org/officeDocument/2006/relationships" type="rect" r:blip="" hideGeom="1">
                  <dgm:adjLst/>
                </dgm:shape>
                <dgm:presOf/>
              </dgm:layoutNode>
              <dgm:layoutNode name="desPictures" styleLbl="alignImgPlace1">
                <dgm:alg type="sp"/>
                <dgm:shape xmlns:r="http://schemas.openxmlformats.org/officeDocument/2006/relationships" type="ellipse" r:blip="" blipPhldr="1">
                  <dgm:adjLst/>
                </dgm:shape>
                <dgm:presOf/>
              </dgm:layoutNode>
              <dgm:layoutNode name="desTextWrapper">
                <dgm:choose name="Name25">
                  <dgm:if name="Name26" func="var" arg="dir" op="equ" val="norm">
                    <dgm:alg type="lin">
                      <dgm:param type="horzAlign" val="l"/>
                    </dgm:alg>
                  </dgm:if>
                  <dgm:else name="Name27">
                    <dgm:alg type="lin">
                      <dgm:param type="horzAlign" val="r"/>
                    </dgm:alg>
                  </dgm:else>
                </dgm:choose>
                <dgm:layoutNode name="desText" styleLbl="revTx">
                  <dgm:varLst>
                    <dgm:bulletEnabled val="1"/>
                  </dgm:varLst>
                  <dgm:choose name="Name28">
                    <dgm:if name="Name29" func="var" arg="dir" op="equ" val="norm">
                      <dgm:alg type="tx">
                        <dgm:param type="parTxLTRAlign" val="l"/>
                        <dgm:param type="shpTxLTRAlignCh" val="l"/>
                        <dgm:param type="parTxRTLAlign" val="r"/>
                        <dgm:param type="shpTxRTLAlignCh" val="r"/>
                      </dgm:alg>
                    </dgm:if>
                    <dgm:else name="Name30">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2"/>
                    <dgm:constr type="rMarg" refType="primFontSz" fact="0.2"/>
                    <dgm:constr type="tMarg" refType="primFontSz" fact="0.1"/>
                    <dgm:constr type="bMarg" refType="primFontSz" fact="0.1"/>
                  </dgm:constrLst>
                  <dgm:ruleLst>
                    <dgm:rule type="w" val="NaN" fact="1" max="NaN"/>
                    <dgm:rule type="primFontSz" val="5" fact="NaN" max="NaN"/>
                  </dgm:ruleLst>
                </dgm:layoutNode>
              </dgm:layoutNode>
            </dgm:layoutNode>
            <dgm:forEach name="Name31" axis="followSib" ptType="sibTrans" cnt="1">
              <dgm:layoutNode name="spaceV">
                <dgm:alg type="sp"/>
                <dgm:shape xmlns:r="http://schemas.openxmlformats.org/officeDocument/2006/relationships" r:blip="">
                  <dgm:adjLst/>
                </dgm:shape>
                <dgm:presOf/>
              </dgm:layoutNode>
            </dgm:forEach>
          </dgm:forEach>
        </dgm:layoutNode>
      </dgm:if>
      <dgm:else name="Name32"/>
    </dgm:choose>
    <dgm:layoutNode name="maxNode">
      <dgm:alg type="lin"/>
      <dgm:shape xmlns:r="http://schemas.openxmlformats.org/officeDocument/2006/relationships" r:blip="">
        <dgm:adjLst/>
      </dgm:shape>
      <dgm:presOf/>
      <dgm:constrLst>
        <dgm:constr type="w" for="ch"/>
        <dgm:constr type="h" for="ch"/>
      </dgm:constrLst>
      <dgm:layoutNode name="Name33">
        <dgm:alg type="sp"/>
        <dgm:shape xmlns:r="http://schemas.openxmlformats.org/officeDocument/2006/relationships" r:blip="">
          <dgm:adjLst/>
        </dgm:shape>
        <dgm:presOf/>
      </dgm:layoutNode>
    </dgm:layoutNode>
  </dgm:layoutNode>
</dgm:layoutDef>
</file>

<file path=ppt/diagrams/layout15.xml><?xml version="1.0" encoding="utf-8"?>
<dgm:layoutDef xmlns:dgm="http://schemas.openxmlformats.org/drawingml/2006/diagram" xmlns:a="http://schemas.openxmlformats.org/drawingml/2006/main" uniqueId="urn:microsoft.com/office/officeart/2005/8/layout/lProcess2">
  <dgm:title val=""/>
  <dgm:desc val=""/>
  <dgm:catLst>
    <dgm:cat type="list" pri="10000"/>
    <dgm:cat type="relationship" pri="13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 modelId="33" srcId="3" destId="31" srcOrd="0" destOrd="0"/>
        <dgm:cxn modelId="34" srcId="3" destId="32" srcOrd="0" destOrd="0"/>
      </dgm:cxnLst>
      <dgm:bg/>
      <dgm:whole/>
    </dgm:dataModel>
  </dgm:sampData>
  <dgm:styleData useDef="1">
    <dgm:dataModel>
      <dgm:ptLst/>
      <dgm:bg/>
      <dgm:whole/>
    </dgm:dataModel>
  </dgm:styleData>
  <dgm:clrData useDef="1">
    <dgm:dataModel>
      <dgm:ptLst/>
      <dgm:bg/>
      <dgm:whole/>
    </dgm:dataModel>
  </dgm:clrData>
  <dgm:layoutNode name="theList">
    <dgm:varLst>
      <dgm:dir/>
      <dgm:animLvl val="lvl"/>
      <dgm:resizeHandles val="exact"/>
    </dgm:varLst>
    <dgm:choose name="Name0">
      <dgm:if name="Name1" func="var" arg="dir" op="equ" val="norm">
        <dgm:alg type="lin"/>
      </dgm:if>
      <dgm:else name="Name2">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forName="aSpace" refType="w" fact="0.075"/>
      <dgm:constr type="h" for="des" forName="aSpace2" refType="h" fact="0.1"/>
      <dgm:constr type="primFontSz" for="des" forName="textNode" op="equ"/>
      <dgm:constr type="primFontSz" for="des" forName="childNode" op="equ"/>
    </dgm:constrLst>
    <dgm:ruleLst/>
    <dgm:forEach name="aNodeForEach" axis="ch" ptType="node">
      <dgm:layoutNode name="compNode">
        <dgm:alg type="composite"/>
        <dgm:shape xmlns:r="http://schemas.openxmlformats.org/officeDocument/2006/relationships" r:blip="">
          <dgm:adjLst/>
        </dgm:shape>
        <dgm:presOf/>
        <dgm:constrLst>
          <dgm:constr type="w" for="ch" forName="aNode" refType="w"/>
          <dgm:constr type="h" for="ch" forName="aNode" refType="h"/>
          <dgm:constr type="w" for="ch" forName="textNode" refType="w"/>
          <dgm:constr type="h" for="ch" forName="textNode" refType="h" fact="0.3"/>
          <dgm:constr type="ctrX" for="ch" forName="textNode" refType="w" fact="0.5"/>
          <dgm:constr type="w" for="ch" forName="compChildNode" refType="w" fact="0.8"/>
          <dgm:constr type="h" for="ch" forName="compChildNode" refType="h" fact="0.65"/>
          <dgm:constr type="t" for="ch" forName="compChildNode" refType="h" fact="0.3"/>
          <dgm:constr type="ctrX" for="ch" forName="compChildNode" refType="w" fact="0.5"/>
        </dgm:constrLst>
        <dgm:ruleLst/>
        <dgm:layoutNode name="aNode" styleLbl="bgShp">
          <dgm:alg type="sp"/>
          <dgm:shape xmlns:r="http://schemas.openxmlformats.org/officeDocument/2006/relationships" type="roundRect" r:blip="">
            <dgm:adjLst>
              <dgm:adj idx="1" val="0.1"/>
            </dgm:adjLst>
          </dgm:shape>
          <dgm:presOf axis="self"/>
          <dgm:constrLst/>
          <dgm:ruleLst/>
        </dgm:layoutNode>
        <dgm:layoutNode name="textNode" styleLbl="bgShp">
          <dgm:alg type="tx"/>
          <dgm:shape xmlns:r="http://schemas.openxmlformats.org/officeDocument/2006/relationships" type="rect" r:blip="" hideGeom="1">
            <dgm:adjLst>
              <dgm:adj idx="1" val="0.1"/>
            </dgm:adjLst>
          </dgm:shape>
          <dgm:presOf axis="self"/>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ompChildNode">
          <dgm:alg type="composite"/>
          <dgm:shape xmlns:r="http://schemas.openxmlformats.org/officeDocument/2006/relationships" r:blip="">
            <dgm:adjLst/>
          </dgm:shape>
          <dgm:presOf/>
          <dgm:constrLst>
            <dgm:constr type="w" for="des" forName="childNode" refType="w"/>
            <dgm:constr type="h" for="des" forName="childNode" refType="h"/>
          </dgm:constrLst>
          <dgm:ruleLst/>
          <dgm:layoutNode name="theInnerList">
            <dgm:alg type="lin">
              <dgm:param type="linDir" val="fromT"/>
            </dgm:alg>
            <dgm:shape xmlns:r="http://schemas.openxmlformats.org/officeDocument/2006/relationships" r:blip="">
              <dgm:adjLst/>
            </dgm:shape>
            <dgm:presOf/>
            <dgm:constrLst/>
            <dgm:ruleLst/>
            <dgm:forEach name="childNodeForEach" axis="ch" ptType="node">
              <dgm:layoutNode name="child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tMarg" refType="primFontSz" fact="0.15"/>
                  <dgm:constr type="bMarg" refType="primFontSz" fact="0.15"/>
                  <dgm:constr type="lMarg" refType="primFontSz" fact="0.2"/>
                  <dgm:constr type="rMarg" refType="primFontSz" fact="0.2"/>
                </dgm:constrLst>
                <dgm:ruleLst>
                  <dgm:rule type="primFontSz" val="5" fact="NaN" max="NaN"/>
                </dgm:ruleLst>
              </dgm:layoutNode>
              <dgm:choose name="Name3">
                <dgm:if name="Name4" axis="self" ptType="node" func="revPos" op="equ" val="1"/>
                <dgm:else name="Name5">
                  <dgm:layoutNode name="aSpace2">
                    <dgm:alg type="sp"/>
                    <dgm:shape xmlns:r="http://schemas.openxmlformats.org/officeDocument/2006/relationships" r:blip="">
                      <dgm:adjLst/>
                    </dgm:shape>
                    <dgm:presOf/>
                    <dgm:constrLst/>
                    <dgm:ruleLst/>
                  </dgm:layoutNode>
                </dgm:else>
              </dgm:choose>
            </dgm:forEach>
          </dgm:layoutNode>
        </dgm:layoutNode>
      </dgm:layoutNode>
      <dgm:choose name="Name6">
        <dgm:if name="Name7" axis="self" ptType="node" func="revPos" op="equ" val="1"/>
        <dgm:else name="Name8">
          <dgm:layoutNode name="aSpace">
            <dgm:alg type="sp"/>
            <dgm:shape xmlns:r="http://schemas.openxmlformats.org/officeDocument/2006/relationships" r:blip="">
              <dgm:adjLst/>
            </dgm:shape>
            <dgm:presOf/>
            <dgm:constrLst/>
            <dgm:ruleLst/>
          </dgm:layoutNode>
        </dgm:else>
      </dgm:choose>
    </dgm:forEach>
  </dgm:layoutNode>
</dgm:layoutDef>
</file>

<file path=ppt/diagrams/layout1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8.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9.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0.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1.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3.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5.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6.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7.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layout28.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0.xml><?xml version="1.0" encoding="utf-8"?>
<dgm:layoutDef xmlns:dgm="http://schemas.openxmlformats.org/drawingml/2006/diagram" xmlns:a="http://schemas.openxmlformats.org/drawingml/2006/main" uniqueId="urn:microsoft.com/office/officeart/2005/8/layout/hList9">
  <dgm:title val=""/>
  <dgm:desc val=""/>
  <dgm:catLst>
    <dgm:cat type="list" pri="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3" srcId="0" destId="1" srcOrd="0" destOrd="0"/>
        <dgm:cxn modelId="4"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1" destId="2" srcOrd="0" destOrd="0"/>
      </dgm:cxnLst>
      <dgm:bg/>
      <dgm:whole/>
    </dgm:dataModel>
  </dgm:styleData>
  <dgm:clrData>
    <dgm:dataModel>
      <dgm:ptLst>
        <dgm:pt modelId="0" type="doc"/>
        <dgm:pt modelId="1"/>
        <dgm:pt modelId="11"/>
        <dgm:pt modelId="12"/>
        <dgm:pt modelId="13"/>
        <dgm:pt modelId="14"/>
        <dgm:pt modelId="2"/>
        <dgm:pt modelId="21"/>
        <dgm:pt modelId="22"/>
        <dgm:pt modelId="23"/>
        <dgm:pt modelId="24"/>
        <dgm:pt modelId="3"/>
        <dgm:pt modelId="31"/>
        <dgm:pt modelId="32"/>
        <dgm:pt modelId="33"/>
        <dgm:pt modelId="34"/>
      </dgm:ptLst>
      <dgm:cxnLst>
        <dgm:cxn modelId="4" srcId="0" destId="1" srcOrd="0" destOrd="0"/>
        <dgm:cxn modelId="5" srcId="0" destId="2" srcOrd="1" destOrd="0"/>
        <dgm:cxn modelId="6" srcId="0" destId="3" srcOrd="1" destOrd="0"/>
        <dgm:cxn modelId="15" srcId="1" destId="11" srcOrd="0" destOrd="0"/>
        <dgm:cxn modelId="16" srcId="1" destId="12" srcOrd="0" destOrd="0"/>
        <dgm:cxn modelId="17" srcId="1" destId="13" srcOrd="0" destOrd="0"/>
        <dgm:cxn modelId="18" srcId="1" destId="14" srcOrd="0" destOrd="0"/>
        <dgm:cxn modelId="25" srcId="2" destId="21" srcOrd="0" destOrd="0"/>
        <dgm:cxn modelId="26" srcId="2" destId="22" srcOrd="0" destOrd="0"/>
        <dgm:cxn modelId="27" srcId="2" destId="23" srcOrd="0" destOrd="0"/>
        <dgm:cxn modelId="28" srcId="2" destId="24" srcOrd="0" destOrd="0"/>
        <dgm:cxn modelId="35" srcId="3" destId="31" srcOrd="0" destOrd="0"/>
        <dgm:cxn modelId="36" srcId="3" destId="32" srcOrd="0" destOrd="0"/>
        <dgm:cxn modelId="37" srcId="3" destId="33" srcOrd="0" destOrd="0"/>
        <dgm:cxn modelId="38" srcId="3" destId="34" srcOrd="0" destOrd="0"/>
      </dgm:cxnLst>
      <dgm:bg/>
      <dgm:whole/>
    </dgm:dataModel>
  </dgm:clrData>
  <dgm:layoutNode name="list">
    <dgm:varLst>
      <dgm:dir/>
      <dgm:animLvl val="lvl"/>
    </dgm:varLst>
    <dgm:choose name="Name0">
      <dgm:if name="Name1" func="var" arg="dir" op="equ" val="norm">
        <dgm:alg type="lin">
          <dgm:param type="linDir" val="fromL"/>
          <dgm:param type="fallback" val="2D"/>
          <dgm:param type="nodeVertAlign" val="t"/>
        </dgm:alg>
      </dgm:if>
      <dgm:else name="Name2">
        <dgm:alg type="lin">
          <dgm:param type="linDir" val="fromR"/>
          <dgm:param type="fallback" val="2D"/>
          <dgm:param type="nodeVertAlign" val="t"/>
        </dgm:alg>
      </dgm:else>
    </dgm:choose>
    <dgm:shape xmlns:r="http://schemas.openxmlformats.org/officeDocument/2006/relationships" r:blip="">
      <dgm:adjLst/>
    </dgm:shape>
    <dgm:presOf/>
    <dgm:constrLst>
      <dgm:constr type="w" for="ch" forName="circle" refType="w" fact="0.5"/>
      <dgm:constr type="w" for="ch" forName="vertFlow" refType="w" fact="0.75"/>
      <dgm:constr type="h" for="des" forName="firstComp" refType="w" refFor="ch" refForName="vertFlow" fact="0.667"/>
      <dgm:constr type="h" for="des" forName="comp" refType="h" refFor="des" refForName="firstComp" op="equ"/>
      <dgm:constr type="h" for="des" forName="topSpace" refType="w" refFor="ch" refForName="circle" op="equ" fact="0.4"/>
      <dgm:constr type="w" for="ch" forName="posSpace" refType="w" fact="0.4"/>
      <dgm:constr type="w" for="ch" forName="negSpace" refType="w" fact="-1.15"/>
      <dgm:constr type="w" for="ch" forName="transSpace" refType="w" fact="0.75"/>
      <dgm:constr type="primFontSz" for="ch" forName="circle" op="equ" val="65"/>
      <dgm:constr type="primFontSz" for="des" forName="firstChildTx" val="65"/>
      <dgm:constr type="primFontSz" for="des" forName="childTx" refType="primFontSz" refFor="des" refForName="firstChildTx" op="equ"/>
    </dgm:constrLst>
    <dgm:ruleLst/>
    <dgm:forEach name="Name3" axis="ch" ptType="node">
      <dgm:layoutNode name="posSpace">
        <dgm:alg type="sp"/>
        <dgm:shape xmlns:r="http://schemas.openxmlformats.org/officeDocument/2006/relationships" r:blip="">
          <dgm:adjLst/>
        </dgm:shape>
        <dgm:presOf/>
        <dgm:constrLst/>
        <dgm:ruleLst/>
      </dgm:layoutNode>
      <dgm:layoutNode name="vertFlow">
        <dgm:alg type="lin">
          <dgm:param type="linDir" val="fromT"/>
        </dgm:alg>
        <dgm:shape xmlns:r="http://schemas.openxmlformats.org/officeDocument/2006/relationships" r:blip="">
          <dgm:adjLst/>
        </dgm:shape>
        <dgm:presOf/>
        <dgm:constrLst>
          <dgm:constr type="w" for="ch" forName="firstComp" refType="w"/>
          <dgm:constr type="w" for="ch" forName="comp" refType="w"/>
        </dgm:constrLst>
        <dgm:ruleLst/>
        <dgm:layoutNode name="topSpace">
          <dgm:alg type="sp"/>
          <dgm:shape xmlns:r="http://schemas.openxmlformats.org/officeDocument/2006/relationships" r:blip="">
            <dgm:adjLst/>
          </dgm:shape>
          <dgm:presOf/>
          <dgm:constrLst/>
          <dgm:ruleLst/>
        </dgm:layoutNode>
        <dgm:layoutNode name="firstComp">
          <dgm:alg type="composite"/>
          <dgm:shape xmlns:r="http://schemas.openxmlformats.org/officeDocument/2006/relationships" r:blip="">
            <dgm:adjLst/>
          </dgm:shape>
          <dgm:presOf/>
          <dgm:choose name="Name4">
            <dgm:if name="Name5" func="var" arg="dir" op="equ" val="norm">
              <dgm:constrLst>
                <dgm:constr type="l" for="ch" forName="firstChild"/>
                <dgm:constr type="t" for="ch" forName="firstChild"/>
                <dgm:constr type="w" for="ch" forName="firstChild" refType="w"/>
                <dgm:constr type="h" for="ch" forName="firstChild" refType="h"/>
                <dgm:constr type="l" for="ch" forName="firstChildTx" refType="w" fact="0.16"/>
                <dgm:constr type="r" for="ch" forName="firstChildTx" refType="w"/>
                <dgm:constr type="h" for="ch" forName="firstChildTx" refFor="ch" refForName="firstChild" op="equ"/>
              </dgm:constrLst>
            </dgm:if>
            <dgm:else name="Name6">
              <dgm:constrLst>
                <dgm:constr type="l" for="ch" forName="firstChild"/>
                <dgm:constr type="t" for="ch" forName="firstChild"/>
                <dgm:constr type="w" for="ch" forName="firstChild" refType="w"/>
                <dgm:constr type="h" for="ch" forName="firstChild" refType="h"/>
                <dgm:constr type="l" for="ch" forName="firstChildTx"/>
                <dgm:constr type="r" for="ch" forName="firstChildTx" refType="w" fact="0.825"/>
                <dgm:constr type="h" for="ch" forName="firstChildTx" refFor="ch" refForName="firstChild" op="equ"/>
              </dgm:constrLst>
            </dgm:else>
          </dgm:choose>
          <dgm:ruleLst/>
          <dgm:layoutNode name="firstChild" styleLbl="bgAccFollowNode1">
            <dgm:alg type="sp"/>
            <dgm:shape xmlns:r="http://schemas.openxmlformats.org/officeDocument/2006/relationships" type="rect" r:blip="">
              <dgm:adjLst/>
            </dgm:shape>
            <dgm:presOf axis="ch desOrSelf" ptType="node node" cnt="1 0"/>
            <dgm:constrLst/>
            <dgm:ruleLst/>
          </dgm:layoutNode>
          <dgm:layoutNode name="firstChildTx" styleLbl="bgAccFollowNode1">
            <dgm:varLst>
              <dgm:bulletEnabled val="1"/>
            </dgm:varLst>
            <dgm:alg type="tx">
              <dgm:param type="parTxLTRAlign" val="l"/>
            </dgm:alg>
            <dgm:shape xmlns:r="http://schemas.openxmlformats.org/officeDocument/2006/relationships" type="rect" r:blip="" hideGeom="1">
              <dgm:adjLst/>
            </dgm:shape>
            <dgm:presOf axis="ch desOrSelf" ptType="node node" cnt="1 0"/>
            <dgm:choose name="Name7">
              <dgm:if name="Name8" func="var" arg="dir" op="equ" val="norm">
                <dgm:constrLst>
                  <dgm:constr type="primFontSz" val="65"/>
                  <dgm:constr type="lMarg"/>
                </dgm:constrLst>
              </dgm:if>
              <dgm:else name="Name9">
                <dgm:constrLst>
                  <dgm:constr type="primFontSz" val="65"/>
                  <dgm:constr type="rMarg"/>
                </dgm:constrLst>
              </dgm:else>
            </dgm:choose>
            <dgm:ruleLst>
              <dgm:rule type="primFontSz" val="5" fact="NaN" max="NaN"/>
            </dgm:ruleLst>
          </dgm:layoutNode>
        </dgm:layoutNode>
        <dgm:forEach name="Name10" axis="ch" ptType="node" st="2">
          <dgm:layoutNode name="comp">
            <dgm:alg type="composite"/>
            <dgm:shape xmlns:r="http://schemas.openxmlformats.org/officeDocument/2006/relationships" r:blip="">
              <dgm:adjLst/>
            </dgm:shape>
            <dgm:presOf/>
            <dgm:choose name="Name11">
              <dgm:if name="Name12" func="var" arg="dir" op="equ" val="norm">
                <dgm:constrLst>
                  <dgm:constr type="l" for="ch" forName="child"/>
                  <dgm:constr type="t" for="ch" forName="child"/>
                  <dgm:constr type="w" for="ch" forName="child" refType="w"/>
                  <dgm:constr type="h" for="ch" forName="child" refType="h"/>
                  <dgm:constr type="l" for="ch" forName="childTx" refType="w" fact="0.16"/>
                  <dgm:constr type="r" for="ch" forName="childTx" refType="w"/>
                  <dgm:constr type="h" for="ch" forName="childTx" refFor="ch" refForName="child" op="equ"/>
                </dgm:constrLst>
              </dgm:if>
              <dgm:else name="Name13">
                <dgm:constrLst>
                  <dgm:constr type="l" for="ch" forName="child"/>
                  <dgm:constr type="t" for="ch" forName="child"/>
                  <dgm:constr type="w" for="ch" forName="child" refType="w"/>
                  <dgm:constr type="h" for="ch" forName="child" refType="h"/>
                  <dgm:constr type="l" for="ch" forName="childTx"/>
                  <dgm:constr type="r" for="ch" forName="childTx" refType="w" fact="0.825"/>
                  <dgm:constr type="h" for="ch" forName="childTx" refFor="ch" refForName="child" op="equ"/>
                </dgm:constrLst>
              </dgm:else>
            </dgm:choose>
            <dgm:ruleLst/>
            <dgm:layoutNode name="child" styleLbl="bgAccFollowNode1">
              <dgm:alg type="sp"/>
              <dgm:shape xmlns:r="http://schemas.openxmlformats.org/officeDocument/2006/relationships" type="rect" r:blip="">
                <dgm:adjLst/>
              </dgm:shape>
              <dgm:presOf axis="desOrSelf" ptType="node"/>
              <dgm:constrLst/>
              <dgm:ruleLst/>
            </dgm:layoutNode>
            <dgm:layoutNode name="childTx" styleLbl="bgAccFollowNode1">
              <dgm:varLst>
                <dgm:bulletEnabled val="1"/>
              </dgm:varLst>
              <dgm:alg type="tx">
                <dgm:param type="parTxLTRAlign" val="l"/>
              </dgm:alg>
              <dgm:shape xmlns:r="http://schemas.openxmlformats.org/officeDocument/2006/relationships" type="rect" r:blip="" hideGeom="1">
                <dgm:adjLst/>
              </dgm:shape>
              <dgm:presOf axis="desOrSelf" ptType="node"/>
              <dgm:choose name="Name14">
                <dgm:if name="Name15" func="var" arg="dir" op="equ" val="norm">
                  <dgm:constrLst>
                    <dgm:constr type="primFontSz" val="65"/>
                    <dgm:constr type="lMarg"/>
                  </dgm:constrLst>
                </dgm:if>
                <dgm:else name="Name16">
                  <dgm:constrLst>
                    <dgm:constr type="primFontSz" val="65"/>
                    <dgm:constr type="rMarg"/>
                  </dgm:constrLst>
                </dgm:else>
              </dgm:choose>
              <dgm:ruleLst>
                <dgm:rule type="primFontSz" val="5" fact="NaN" max="NaN"/>
              </dgm:ruleLst>
            </dgm:layoutNode>
          </dgm:layoutNode>
        </dgm:forEach>
      </dgm:layoutNode>
      <dgm:layoutNode name="negSpace">
        <dgm:alg type="sp"/>
        <dgm:shape xmlns:r="http://schemas.openxmlformats.org/officeDocument/2006/relationships" r:blip="">
          <dgm:adjLst/>
        </dgm:shape>
        <dgm:presOf/>
        <dgm:constrLst/>
        <dgm:ruleLst/>
      </dgm:layoutNode>
      <dgm:layoutNode name="circle" styleLbl="node1">
        <dgm:alg type="tx"/>
        <dgm:shape xmlns:r="http://schemas.openxmlformats.org/officeDocument/2006/relationships" type="ellipse" r:blip="">
          <dgm:adjLst/>
        </dgm:shape>
        <dgm:presOf axis="self"/>
        <dgm:constrLst>
          <dgm:constr type="lMarg"/>
          <dgm:constr type="rMarg"/>
          <dgm:constr type="tMarg"/>
          <dgm:constr type="bMarg"/>
          <dgm:constr type="h" refType="w"/>
        </dgm:constrLst>
        <dgm:ruleLst>
          <dgm:rule type="primFontSz" val="5" fact="NaN" max="NaN"/>
        </dgm:ruleLst>
      </dgm:layoutNode>
      <dgm:forEach name="Name17" axis="followSib" ptType="sibTrans" cnt="1">
        <dgm:layoutNode name="transSpace">
          <dgm:alg type="sp"/>
          <dgm:shape xmlns:r="http://schemas.openxmlformats.org/officeDocument/2006/relationships" r:blip="">
            <dgm:adjLst/>
          </dgm:shape>
          <dgm:presOf/>
          <dgm:constrLst/>
          <dgm:ruleLst/>
        </dgm:layoutNode>
      </dgm:forEach>
    </dgm:forEach>
  </dgm:layoutNode>
</dgm:layoutDef>
</file>

<file path=ppt/diagrams/layout31.xml><?xml version="1.0" encoding="utf-8"?>
<dgm:layoutDef xmlns:dgm="http://schemas.openxmlformats.org/drawingml/2006/diagram" xmlns:a="http://schemas.openxmlformats.org/drawingml/2006/main" uniqueId="urn:microsoft.com/office/officeart/2008/layout/AlternatingPictureBlocks">
  <dgm:title val=""/>
  <dgm:desc val=""/>
  <dgm:catLst>
    <dgm:cat type="picture" pri="15000"/>
    <dgm:cat type="pictureconvert" pri="15000"/>
    <dgm:cat type="list" pri="13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primFontSz" for="des" ptType="node" op="equ" val="65"/>
      <dgm:constr type="w" for="ch" forName="comp" refType="w"/>
      <dgm:constr type="h" for="ch" forName="comp" refType="h"/>
      <dgm:constr type="h" for="ch" forName="sibTrans" refType="w" refFor="ch" refForName="comp" op="equ" fact="0.05"/>
    </dgm:constrLst>
    <dgm:ruleLst/>
    <dgm:forEach name="Name0" axis="ch" ptType="node">
      <dgm:layoutNode name="comp" styleLbl="node1">
        <dgm:alg type="composite">
          <dgm:param type="ar" val="3.30"/>
        </dgm:alg>
        <dgm:shape xmlns:r="http://schemas.openxmlformats.org/officeDocument/2006/relationships" r:blip="">
          <dgm:adjLst/>
        </dgm:shape>
        <dgm:presOf/>
        <dgm:choose name="Name1">
          <dgm:if name="Name2" func="var" arg="dir" op="equ" val="norm">
            <dgm:choose name="Name4">
              <dgm:if name="Name5" axis="desOrSelf" ptType="node" func="posOdd" op="equ" val="1">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if>
              <dgm:else name="Name6">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else>
            </dgm:choose>
          </dgm:if>
          <dgm:else name="Name3">
            <dgm:choose name="Name7">
              <dgm:if name="Name8" axis="desOrSelf" ptType="node" func="posOdd" op="equ" val="1">
                <dgm:constrLst>
                  <dgm:constr type="l" for="ch" forName="rect1" refType="w" fact="0.7"/>
                  <dgm:constr type="t" for="ch" forName="rect1" refType="h" fact="0"/>
                  <dgm:constr type="w" for="ch" forName="rect1" refType="w" fact="0.3"/>
                  <dgm:constr type="h" for="ch" forName="rect1" refType="h"/>
                  <dgm:constr type="l" for="ch" forName="rect2" refType="w" fact="0"/>
                  <dgm:constr type="t" for="ch" forName="rect2" refType="h" fact="0"/>
                  <dgm:constr type="w" for="ch" forName="rect2" refType="w" fact="0.67"/>
                  <dgm:constr type="h" for="ch" forName="rect2" refType="h"/>
                </dgm:constrLst>
              </dgm:if>
              <dgm:else name="Name9">
                <dgm:constrLst>
                  <dgm:constr type="l" for="ch" forName="rect1" refType="w" fact="0"/>
                  <dgm:constr type="t" for="ch" forName="rect1" refType="h" fact="0"/>
                  <dgm:constr type="w" for="ch" forName="rect1" refType="w" fact="0.3"/>
                  <dgm:constr type="h" for="ch" forName="rect1" refType="h"/>
                  <dgm:constr type="l" for="ch" forName="rect2" refType="w" fact="0.33"/>
                  <dgm:constr type="t" for="ch" forName="rect2" refType="h" fact="0"/>
                  <dgm:constr type="w" for="ch" forName="rect2" refType="w" fact="0.67"/>
                  <dgm:constr type="h" for="ch" forName="rect2" refType="h"/>
                </dgm:constrLst>
              </dgm:else>
            </dgm:choose>
          </dgm:else>
        </dgm:choose>
        <dgm:ruleLst/>
        <dgm:layoutNode name="rect2" styleLbl="node1">
          <dgm:varLst>
            <dgm:bulletEnabled val="1"/>
          </dgm:varLst>
          <dgm:alg type="tx"/>
          <dgm:shape xmlns:r="http://schemas.openxmlformats.org/officeDocument/2006/relationships" type="rect" r:blip="">
            <dgm:adjLst/>
          </dgm:shape>
          <dgm:presOf axis="desOrSelf" ptType="node"/>
          <dgm:constrLst>
            <dgm:constr type="primFontSz" val="65"/>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 styleLbl="lnNod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3.xml><?xml version="1.0" encoding="utf-8"?>
<dgm:layoutDef xmlns:dgm="http://schemas.openxmlformats.org/drawingml/2006/diagram" xmlns:a="http://schemas.openxmlformats.org/drawingml/2006/main" uniqueId="urn:microsoft.com/office/officeart/2008/layout/PictureLineup">
  <dgm:title val=""/>
  <dgm:desc val=""/>
  <dgm:catLst>
    <dgm:cat type="picture" pri="19000"/>
    <dgm:cat type="pictureconvert" pri="19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3" destOrd="0"/>
        <dgm:cxn modelId="42" srcId="30" destId="41" srcOrd="0" destOrd="0"/>
      </dgm:cxnLst>
      <dgm:bg/>
      <dgm:whole/>
    </dgm:dataModel>
  </dgm:clrData>
  <dgm:layoutNode name="Name0">
    <dgm:varLst>
      <dgm:chMax/>
      <dgm:chPref/>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Parent" op="equ" val="65"/>
      <dgm:constr type="primFontSz" for="des" forName="Parent" refType="primFontSz" refFor="des" refForName="Parent" op="lte"/>
      <dgm:constr type="w" for="ch" forName="composite" refType="w"/>
      <dgm:constr type="h" for="ch" forName="composite" refType="h"/>
      <dgm:constr type="sp" refType="w" refFor="ch" refForName="composite" op="equ" fact="0"/>
      <dgm:constr type="w" for="ch" forName="sibTrans" refType="w" refFor="ch" refForName="composite" op="equ" fact="0.0001"/>
      <dgm:constr type="h" for="ch" forName="sibTrans" refType="w" refFor="ch" refForName="sibTrans" op="equ"/>
    </dgm:constrLst>
    <dgm:forEach name="nodesForEach" axis="ch" ptType="node">
      <dgm:layoutNode name="composite">
        <dgm:alg type="composite">
          <dgm:param type="ar" val="0.5"/>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h" fact="0.5"/>
              <dgm:constr type="h" for="ch" forName="Image" refType="w"/>
              <dgm:constr type="l" for="ch" forName="Accent" refType="w" fact="0"/>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if>
          <dgm:else name="Name6">
            <dgm:constrLst>
              <dgm:constr type="l" for="ch" forName="Image" refType="w" fact="0"/>
              <dgm:constr type="t" for="ch" forName="Image" refType="h" fact="0"/>
              <dgm:constr type="w" for="ch" forName="Image" refType="h" fact="0.5"/>
              <dgm:constr type="h" for="ch" forName="Image" refType="w"/>
              <dgm:constr type="r" for="ch" forName="Accent" refType="w"/>
              <dgm:constr type="t" for="ch" forName="Accent" refType="h" fact="0"/>
              <dgm:constr type="w" for="ch" forName="Accent" refType="w" fact="0.0001"/>
              <dgm:constr type="h" for="ch" forName="Accent" refType="h"/>
              <dgm:constr type="l" for="ch" forName="Parent" refType="w" fact="0"/>
              <dgm:constr type="t" for="ch" forName="Parent" refType="h" fact="0.5"/>
              <dgm:constr type="w" for="ch" forName="Parent" refType="w"/>
            </dgm:constrLst>
          </dgm:else>
        </dgm:choose>
        <dgm:layoutNode name="Image" styleLbl="alignNode1">
          <dgm:alg type="sp"/>
          <dgm:shape xmlns:r="http://schemas.openxmlformats.org/officeDocument/2006/relationships" type="rect" r:blip="" blipPhldr="1">
            <dgm:adjLst/>
          </dgm:shape>
          <dgm:presOf/>
        </dgm:layoutNode>
        <dgm:layoutNode name="Accent" styleLbl="parChTrans1D1">
          <dgm:alg type="sp"/>
          <dgm:shape xmlns:r="http://schemas.openxmlformats.org/officeDocument/2006/relationships" type="line" r:blip="">
            <dgm:adjLst/>
          </dgm:shape>
          <dgm:presOf/>
        </dgm:layoutNode>
        <dgm:layoutNode name="Paren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5.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36.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37.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8.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40.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4.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6.xml><?xml version="1.0" encoding="utf-8"?>
<dgm:layoutDef xmlns:dgm="http://schemas.openxmlformats.org/drawingml/2006/diagram" xmlns:a="http://schemas.openxmlformats.org/drawingml/2006/main" uniqueId="urn:microsoft.com/office/officeart/2005/8/layout/target2">
  <dgm:title val=""/>
  <dgm:desc val=""/>
  <dgm:catLst>
    <dgm:cat type="relationship" pri="1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chMax val="3"/>
      <dgm:chPref val="1"/>
      <dgm:dir/>
      <dgm:animLvl val="lvl"/>
      <dgm:resizeHandles/>
    </dgm:varLst>
    <dgm:alg type="composite">
      <dgm:param type="horzAlign" val="none"/>
      <dgm:param type="vertAlign" val="none"/>
    </dgm:alg>
    <dgm:shape xmlns:r="http://schemas.openxmlformats.org/officeDocument/2006/relationships" r:blip="">
      <dgm:adjLst/>
    </dgm:shape>
    <dgm:presOf/>
    <dgm:choose name="Name1">
      <dgm:if name="Name2" func="var" arg="dir" op="equ" val="norm">
        <dgm:choose name="Name3">
          <dgm:if name="Name4" axis="ch ch" ptType="node node" st="1 1" cnt="1 0" func="cnt" op="gt" val="0">
            <dgm:choose name="Name5">
              <dgm:if name="Name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395"/>
                  <dgm:constr type="t" for="ch" forName="centerBox" refType="h" fact="0.5"/>
                  <dgm:constr type="w" for="ch" forName="centerBox" refType="w" fact="0.555"/>
                  <dgm:constr type="h" for="ch" forName="centerBox" refType="h" fact="0.4"/>
                  <dgm:constr type="userA" for="des" forName="outerSibTrans" refType="w"/>
                  <dgm:constr type="userA" for="des" forName="middleSibTrans" refType="w"/>
                  <dgm:constr type="userA" for="des" forName="centerSibTrans" refType="w"/>
                </dgm:constrLst>
              </dgm:if>
              <dgm:else name="Name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2"/>
                  <dgm:constr type="t" for="ch" forName="middleBox" refType="h" fact="0.25"/>
                  <dgm:constr type="w" for="ch" forName="middleBox" refType="w" fact="0.775"/>
                  <dgm:constr type="h" for="ch" forName="middleBox" refType="h" fact="0.7"/>
                  <dgm:constr type="l" for="ch" forName="centerBox" refType="w" fact="0.22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8">
            <dgm:choose name="Name9">
              <dgm:if name="Name1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26"/>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1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if>
      <dgm:else name="Name12">
        <dgm:choose name="Name13">
          <dgm:if name="Name14" axis="ch ch" ptType="node node" st="1 1" cnt="1 0" func="cnt" op="gt" val="0">
            <dgm:choose name="Name15">
              <dgm:if name="Name16"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55"/>
                  <dgm:constr type="h" for="ch" forName="centerBox" refType="h" fact="0.4"/>
                  <dgm:constr type="userA" for="des" forName="outerSibTrans" refType="w"/>
                  <dgm:constr type="userA" for="des" forName="middleSibTrans" refType="w"/>
                  <dgm:constr type="userA" for="des" forName="centerSibTrans" refType="w"/>
                </dgm:constrLst>
              </dgm:if>
              <dgm:else name="Name17">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775"/>
                  <dgm:constr type="h" for="ch" forName="middleBox" refType="h" fact="0.7"/>
                  <dgm:constr type="l" for="ch" forName="centerBox" refType="w" fact="0.05"/>
                  <dgm:constr type="t" for="ch" forName="centerBox" refType="h" fact="0.5"/>
                  <dgm:constr type="w" for="ch" forName="centerBox" refType="w" fact="0.725"/>
                  <dgm:constr type="h" for="ch" forName="centerBox" refType="h" fact="0.4"/>
                  <dgm:constr type="userA" for="des" forName="outerSibTrans" refType="w"/>
                  <dgm:constr type="userA" for="des" forName="middleSibTrans" refType="w"/>
                  <dgm:constr type="userA" for="des" forName="centerSibTrans" refType="w"/>
                </dgm:constrLst>
              </dgm:else>
            </dgm:choose>
          </dgm:if>
          <dgm:else name="Name18">
            <dgm:choose name="Name19">
              <dgm:if name="Name20" axis="ch ch" ptType="node node" st="2 1" cnt="1 0" func="cnt" op="gt" val="0">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69"/>
                  <dgm:constr type="h" for="ch" forName="centerBox" refType="h" fact="0.4"/>
                  <dgm:constr type="userA" for="des" forName="outerSibTrans" refType="w"/>
                  <dgm:constr type="userA" for="des" forName="middleSibTrans" refType="w"/>
                  <dgm:constr type="userA" for="des" forName="centerSibTrans" refType="w"/>
                </dgm:constrLst>
              </dgm:if>
              <dgm:else name="Name21">
                <dgm:constrLst>
                  <dgm:constr type="primFontSz" for="des" forName="middleBoxParent" val="65"/>
                  <dgm:constr type="primFontSz" for="des" forName="mChild" val="65"/>
                  <dgm:constr type="primFontSz" for="des" forName="outerBoxParent" refType="primFontSz" refFor="des" refForName="middleBoxParent" op="equ"/>
                  <dgm:constr type="primFontSz" for="des" forName="centerBoxParent" refType="primFontSz" refFor="des" refForName="middleBoxParent" op="equ"/>
                  <dgm:constr type="primFontSz" for="des" forName="oChild" refType="primFontSz" refFor="des" refForName="mChild" op="equ"/>
                  <dgm:constr type="primFontSz" for="des" forName="cChild" refType="primFontSz" refFor="des" refForName="mChild" op="equ"/>
                  <dgm:constr type="l" for="ch" forName="outerBox"/>
                  <dgm:constr type="t" for="ch" forName="outerBox"/>
                  <dgm:constr type="w" for="ch" forName="outerBox" refType="w"/>
                  <dgm:constr type="h" for="ch" forName="outerBox" refType="h"/>
                  <dgm:constr type="l" for="ch" forName="middleBox" refType="w" fact="0.025"/>
                  <dgm:constr type="t" for="ch" forName="middleBox" refType="h" fact="0.25"/>
                  <dgm:constr type="w" for="ch" forName="middleBox" refType="w" fact="0.95"/>
                  <dgm:constr type="h" for="ch" forName="middleBox" refType="h" fact="0.7"/>
                  <dgm:constr type="l" for="ch" forName="centerBox" refType="w" fact="0.05"/>
                  <dgm:constr type="t" for="ch" forName="centerBox" refType="h" fact="0.5"/>
                  <dgm:constr type="w" for="ch" forName="centerBox" refType="w" fact="0.9"/>
                  <dgm:constr type="h" for="ch" forName="centerBox" refType="h" fact="0.4"/>
                  <dgm:constr type="userA" for="des" forName="outerSibTrans" refType="w"/>
                  <dgm:constr type="userA" for="des" forName="middleSibTrans" refType="w"/>
                  <dgm:constr type="userA" for="des" forName="centerSibTrans" refType="w"/>
                </dgm:constrLst>
              </dgm:else>
            </dgm:choose>
          </dgm:else>
        </dgm:choose>
      </dgm:else>
    </dgm:choose>
    <dgm:ruleLst/>
    <dgm:choose name="Name22">
      <dgm:if name="Name23" axis="root ch" ptType="all node" st="1 1" cnt="0 0" func="cnt" op="gte" val="1">
        <dgm:layoutNode name="outerBox" styleLbl="node1">
          <dgm:alg type="composite">
            <dgm:param type="horzAlign" val="none"/>
            <dgm:param type="vertAlign" val="none"/>
          </dgm:alg>
          <dgm:shape xmlns:r="http://schemas.openxmlformats.org/officeDocument/2006/relationships" r:blip="">
            <dgm:adjLst/>
          </dgm:shape>
          <dgm:presOf/>
          <dgm:choose name="Name24">
            <dgm:if name="Name25" axis="root ch" ptType="all node" st="1 1" cnt="0 0" func="cnt" op="gt" val="1">
              <dgm:choose name="Name26">
                <dgm:if name="Name27" func="var" arg="dir" op="equ" val="norm">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025"/>
                    <dgm:constr type="t" for="ch" forName="outerBoxChildren" refType="h" fact="0.25"/>
                    <dgm:constr type="w" for="ch" forName="outerBoxChildren" refType="w" fact="0.15"/>
                    <dgm:constr type="h" for="ch" forName="outerBoxChildren" refType="h" fact="0.7"/>
                  </dgm:constrLst>
                </dgm:if>
                <dgm:else name="Name28">
                  <dgm:constrLst>
                    <dgm:constr type="l" for="ch" forName="outerBoxParent"/>
                    <dgm:constr type="t" for="ch" forName="outerBoxParent"/>
                    <dgm:constr type="w" for="ch" forName="outerBoxParent" refType="w"/>
                    <dgm:constr type="h" for="ch" forName="outerBoxParent" refType="h"/>
                    <dgm:constr type="bMarg" for="ch" forName="outerBoxParent" refType="h" fact="2.2"/>
                    <dgm:constr type="l" for="ch" forName="outerBoxChildren" refType="w" fact="0.825"/>
                    <dgm:constr type="t" for="ch" forName="outerBoxChildren" refType="h" fact="0.25"/>
                    <dgm:constr type="w" for="ch" forName="outerBoxChildren" refType="w" fact="0.15"/>
                    <dgm:constr type="h" for="ch" forName="outerBoxChildren" refType="h" fact="0.7"/>
                  </dgm:constrLst>
                </dgm:else>
              </dgm:choose>
            </dgm:if>
            <dgm:else name="Name29">
              <dgm:constrLst>
                <dgm:constr type="l" for="ch" forName="outerBoxParent"/>
                <dgm:constr type="t" for="ch" forName="outerBoxParent"/>
                <dgm:constr type="w" for="ch" forName="outerBoxParent" refType="w"/>
                <dgm:constr type="h" for="ch" forName="outerBoxParent" refType="h"/>
                <dgm:constr type="bMarg" for="ch" forName="outerBoxParent" refType="h" fact="1.75"/>
                <dgm:constr type="l" for="ch" forName="outerBoxChildren" refType="w" fact="0.025"/>
                <dgm:constr type="t" for="ch" forName="outerBoxChildren" refType="h" fact="0.45"/>
                <dgm:constr type="w" for="ch" forName="outerBoxChildren" refType="w" fact="0.95"/>
                <dgm:constr type="h" for="ch" forName="outerBoxChildren" refType="h" fact="0.45"/>
              </dgm:constrLst>
            </dgm:else>
          </dgm:choose>
          <dgm:ruleLst/>
          <dgm:layoutNode name="outerBoxParent" styleLbl="node1">
            <dgm:alg type="tx">
              <dgm:param type="txAnchorVert" val="t"/>
              <dgm:param type="parTxLTRAlign" val="l"/>
              <dgm:param type="parTxRTLAlign" val="r"/>
            </dgm:alg>
            <dgm:shape xmlns:r="http://schemas.openxmlformats.org/officeDocument/2006/relationships" type="roundRect" r:blip="">
              <dgm:adjLst>
                <dgm:adj idx="1" val="0.085"/>
              </dgm:adjLst>
            </dgm:shape>
            <dgm:presOf axis="ch" ptType="node" cnt="1"/>
            <dgm:constrLst>
              <dgm:constr type="tMarg" refType="primFontSz" fact="0.3"/>
              <dgm:constr type="lMarg" refType="primFontSz" fact="0.3"/>
              <dgm:constr type="rMarg" refType="primFontSz" fact="0.3"/>
            </dgm:constrLst>
            <dgm:ruleLst>
              <dgm:rule type="primFontSz" val="5" fact="NaN" max="NaN"/>
            </dgm:ruleLst>
          </dgm:layoutNode>
          <dgm:layoutNode name="outerBoxChildren">
            <dgm:choose name="Name30">
              <dgm:if name="Name31" axis="root ch" ptType="all node" st="1 1" cnt="0 0" func="cnt" op="gt" val="1">
                <dgm:alg type="lin">
                  <dgm:param type="linDir" val="fromT"/>
                  <dgm:param type="vertAlign" val="t"/>
                </dgm:alg>
              </dgm:if>
              <dgm:else name="Name32">
                <dgm:choose name="Name33">
                  <dgm:if name="Name34" func="var" arg="dir" op="equ" val="norm">
                    <dgm:alg type="lin">
                      <dgm:param type="horzAlign" val="l"/>
                    </dgm:alg>
                  </dgm:if>
                  <dgm:else name="Name35">
                    <dgm:alg type="lin">
                      <dgm:param type="linDir" val="fromR"/>
                      <dgm:param type="horzAlign" val="r"/>
                    </dgm:alg>
                  </dgm:else>
                </dgm:choose>
              </dgm:else>
            </dgm:choose>
            <dgm:shape xmlns:r="http://schemas.openxmlformats.org/officeDocument/2006/relationships" r:blip="">
              <dgm:adjLst/>
            </dgm:shape>
            <dgm:presOf/>
            <dgm:constrLst>
              <dgm:constr type="w" for="ch" forName="oChild" refType="w"/>
              <dgm:constr type="h" for="ch" forName="oChild" refType="h"/>
            </dgm:constrLst>
            <dgm:ruleLst/>
            <dgm:forEach name="Name36" axis="ch ch" ptType="node node" st="1 1" cnt="1 0">
              <dgm:layoutNode name="o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37" axis="followSib" ptType="sibTrans" cnt="1">
                <dgm:layoutNode name="ou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38"/>
    </dgm:choose>
    <dgm:choose name="Name39">
      <dgm:if name="Name40" axis="root ch" ptType="all node" st="1 1" cnt="0 0" func="cnt" op="gte" val="2">
        <dgm:layoutNode name="middleBox">
          <dgm:alg type="composite">
            <dgm:param type="horzAlign" val="none"/>
            <dgm:param type="vertAlign" val="none"/>
          </dgm:alg>
          <dgm:shape xmlns:r="http://schemas.openxmlformats.org/officeDocument/2006/relationships" r:blip="">
            <dgm:adjLst/>
          </dgm:shape>
          <dgm:presOf/>
          <dgm:choose name="Name41">
            <dgm:if name="Name42" axis="root ch" ptType="all node" st="1 1" cnt="0 0" func="cnt" op="gt" val="2">
              <dgm:choose name="Name43">
                <dgm:if name="Name44" func="var" arg="dir" op="equ" val="norm">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35"/>
                    <dgm:constr type="w" for="ch" forName="middleBoxChildren" refType="w" fact="0.2"/>
                    <dgm:constr type="h" for="ch" forName="middleBoxChildren" refType="h" fact="0.575"/>
                  </dgm:constrLst>
                </dgm:if>
                <dgm:else name="Name45">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775"/>
                    <dgm:constr type="t" for="ch" forName="middleBoxChildren" refType="h" fact="0.35"/>
                    <dgm:constr type="w" for="ch" forName="middleBoxChildren" refType="w" fact="0.2"/>
                    <dgm:constr type="h" for="ch" forName="middleBoxChildren" refType="h" fact="0.575"/>
                  </dgm:constrLst>
                </dgm:else>
              </dgm:choose>
            </dgm:if>
            <dgm:else name="Name46">
              <dgm:constrLst>
                <dgm:constr type="l" for="ch" forName="middleBoxParent"/>
                <dgm:constr type="t" for="ch" forName="middleBoxParent"/>
                <dgm:constr type="w" for="ch" forName="middleBoxParent" refType="w"/>
                <dgm:constr type="h" for="ch" forName="middleBoxParent" refType="h"/>
                <dgm:constr type="bMarg" for="ch" forName="middleBoxParent" refType="h" fact="1.8"/>
                <dgm:constr type="l" for="ch" forName="middleBoxChildren" refType="w" fact="0.025"/>
                <dgm:constr type="t" for="ch" forName="middleBoxChildren" refType="h" fact="0.45"/>
                <dgm:constr type="w" for="ch" forName="middleBoxChildren" refType="w" fact="0.95"/>
                <dgm:constr type="h" for="ch" forName="middleBoxChildren" refType="h" fact="0.45"/>
              </dgm:constrLst>
            </dgm:else>
          </dgm:choose>
          <dgm:ruleLst/>
          <dgm:layoutNode name="middle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2" cnt="1"/>
            <dgm:constrLst>
              <dgm:constr type="tMarg" refType="primFontSz" fact="0.3"/>
              <dgm:constr type="lMarg" refType="primFontSz" fact="0.3"/>
              <dgm:constr type="rMarg" refType="primFontSz" fact="0.3"/>
            </dgm:constrLst>
            <dgm:ruleLst>
              <dgm:rule type="primFontSz" val="5" fact="NaN" max="NaN"/>
            </dgm:ruleLst>
          </dgm:layoutNode>
          <dgm:layoutNode name="middleBoxChildren">
            <dgm:choose name="Name47">
              <dgm:if name="Name48" axis="root ch" ptType="all node" st="1 1" cnt="0 0" func="cnt" op="gt" val="2">
                <dgm:alg type="lin">
                  <dgm:param type="linDir" val="fromT"/>
                  <dgm:param type="vertAlign" val="t"/>
                </dgm:alg>
              </dgm:if>
              <dgm:else name="Name49">
                <dgm:choose name="Name50">
                  <dgm:if name="Name51" func="var" arg="dir" op="equ" val="norm">
                    <dgm:alg type="lin">
                      <dgm:param type="horzAlign" val="l"/>
                    </dgm:alg>
                  </dgm:if>
                  <dgm:else name="Name52">
                    <dgm:alg type="lin">
                      <dgm:param type="linDir" val="fromR"/>
                      <dgm:param type="horzAlign" val="r"/>
                    </dgm:alg>
                  </dgm:else>
                </dgm:choose>
              </dgm:else>
            </dgm:choose>
            <dgm:shape xmlns:r="http://schemas.openxmlformats.org/officeDocument/2006/relationships" r:blip="">
              <dgm:adjLst/>
            </dgm:shape>
            <dgm:presOf/>
            <dgm:constrLst>
              <dgm:constr type="w" for="ch" forName="mChild" refType="w"/>
              <dgm:constr type="h" for="ch" forName="mChild" refType="h"/>
            </dgm:constrLst>
            <dgm:ruleLst/>
            <dgm:forEach name="Name53" axis="ch ch" ptType="node node" st="2 1" cnt="1 0">
              <dgm:layoutNode name="m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54" axis="followSib" ptType="sibTrans" cnt="1">
                <dgm:layoutNode name="middle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layoutNode>
      </dgm:if>
      <dgm:else name="Name55"/>
    </dgm:choose>
    <dgm:choose name="Name56">
      <dgm:if name="Name57" axis="root ch" ptType="all node" st="1 1" cnt="0 0" func="cnt" op="gte" val="3">
        <dgm:layoutNode name="centerBox">
          <dgm:alg type="composite">
            <dgm:param type="horzAlign" val="none"/>
            <dgm:param type="vertAlign" val="none"/>
          </dgm:alg>
          <dgm:shape xmlns:r="http://schemas.openxmlformats.org/officeDocument/2006/relationships" r:blip="">
            <dgm:adjLst/>
          </dgm:shape>
          <dgm:presOf/>
          <dgm:choose name="Name58">
            <dgm:if name="Name59" axis="ch ch" ptType="node node" st="3 1" cnt="1 0" func="cnt" op="gt" val="0">
              <dgm:constrLst>
                <dgm:constr type="l" for="ch" forName="centerBoxParent"/>
                <dgm:constr type="t" for="ch" forName="centerBoxParent"/>
                <dgm:constr type="w" for="ch" forName="centerBoxParent" refType="w"/>
                <dgm:constr type="h" for="ch" forName="centerBoxParent" refType="h"/>
                <dgm:constr type="bMarg" for="ch" forName="centerBoxParent" refType="h" fact="1.6"/>
                <dgm:constr type="l" for="ch" forName="centerBoxChildren" refType="w" fact="0.025"/>
                <dgm:constr type="t" for="ch" forName="centerBoxChildren" refType="h" fact="0.45"/>
                <dgm:constr type="w" for="ch" forName="centerBoxChildren" refType="w" fact="0.95"/>
                <dgm:constr type="h" for="ch" forName="centerBoxChildren" refType="h" fact="0.45"/>
              </dgm:constrLst>
            </dgm:if>
            <dgm:else name="Name60">
              <dgm:constrLst>
                <dgm:constr type="l" for="ch" forName="centerBoxParent"/>
                <dgm:constr type="t" for="ch" forName="centerBoxParent"/>
                <dgm:constr type="w" for="ch" forName="centerBoxParent" refType="w"/>
                <dgm:constr type="h" for="ch" forName="centerBoxParent" refType="h"/>
              </dgm:constrLst>
            </dgm:else>
          </dgm:choose>
          <dgm:ruleLst/>
          <dgm:layoutNode name="centerBoxParent" styleLbl="node1">
            <dgm:alg type="tx">
              <dgm:param type="txAnchorVert" val="t"/>
              <dgm:param type="parTxLTRAlign" val="l"/>
              <dgm:param type="parTxRTLAlign" val="r"/>
            </dgm:alg>
            <dgm:shape xmlns:r="http://schemas.openxmlformats.org/officeDocument/2006/relationships" type="roundRect" r:blip="">
              <dgm:adjLst>
                <dgm:adj idx="1" val="0.105"/>
              </dgm:adjLst>
            </dgm:shape>
            <dgm:presOf axis="ch" ptType="node" st="3" cnt="1"/>
            <dgm:constrLst>
              <dgm:constr type="tMarg" refType="primFontSz" fact="0.3"/>
              <dgm:constr type="lMarg" refType="primFontSz" fact="0.3"/>
              <dgm:constr type="rMarg" refType="primFontSz" fact="0.3"/>
            </dgm:constrLst>
            <dgm:ruleLst>
              <dgm:rule type="primFontSz" val="5" fact="NaN" max="NaN"/>
            </dgm:ruleLst>
          </dgm:layoutNode>
          <dgm:choose name="Name61">
            <dgm:if name="Name62" axis="ch ch" ptType="node node" st="3 1" cnt="1 0" func="cnt" op="gt" val="0">
              <dgm:layoutNode name="centerBoxChildren">
                <dgm:choose name="Name63">
                  <dgm:if name="Name64" func="var" arg="dir" op="equ" val="norm">
                    <dgm:alg type="lin">
                      <dgm:param type="horzAlign" val="l"/>
                    </dgm:alg>
                  </dgm:if>
                  <dgm:else name="Name65">
                    <dgm:alg type="lin">
                      <dgm:param type="linDir" val="fromR"/>
                      <dgm:param type="horzAlign" val="r"/>
                    </dgm:alg>
                  </dgm:else>
                </dgm:choose>
                <dgm:shape xmlns:r="http://schemas.openxmlformats.org/officeDocument/2006/relationships" r:blip="">
                  <dgm:adjLst/>
                </dgm:shape>
                <dgm:presOf/>
                <dgm:constrLst>
                  <dgm:constr type="w" for="ch" forName="cChild" refType="w"/>
                  <dgm:constr type="h" for="ch" forName="cChild" refType="h"/>
                </dgm:constrLst>
                <dgm:ruleLst/>
                <dgm:forEach name="Name66" axis="ch ch" ptType="node node" st="3 1" cnt="1 0">
                  <dgm:layoutNode name="cChild" styleLbl="fgAcc1">
                    <dgm:varLst>
                      <dgm:bulletEnabled val="1"/>
                    </dgm:varLst>
                    <dgm:alg type="tx"/>
                    <dgm:shape xmlns:r="http://schemas.openxmlformats.org/officeDocument/2006/relationships" type="roundRect" r:blip="">
                      <dgm:adjLst>
                        <dgm:adj idx="1" val="0.105"/>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Name67" axis="followSib" ptType="sibTrans" cnt="1">
                    <dgm:layoutNode name="centerSibTrans">
                      <dgm:alg type="sp"/>
                      <dgm:shape xmlns:r="http://schemas.openxmlformats.org/officeDocument/2006/relationships" r:blip="">
                        <dgm:adjLst/>
                      </dgm:shape>
                      <dgm:presOf/>
                      <dgm:constrLst>
                        <dgm:constr type="userA"/>
                        <dgm:constr type="w" refType="userA" fact="0.015"/>
                        <dgm:constr type="h" refType="userA" fact="0.015"/>
                      </dgm:constrLst>
                      <dgm:ruleLst/>
                    </dgm:layoutNode>
                  </dgm:forEach>
                </dgm:forEach>
              </dgm:layoutNode>
            </dgm:if>
            <dgm:else name="Name68"/>
          </dgm:choose>
        </dgm:layoutNode>
      </dgm:if>
      <dgm:else name="Name69"/>
    </dgm:choose>
  </dgm:layoutNode>
</dgm:layoutDef>
</file>

<file path=ppt/diagrams/layout47.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4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9.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equation2">
  <dgm:title val=""/>
  <dgm:desc val=""/>
  <dgm:catLst>
    <dgm:cat type="relationship" pri="18000"/>
    <dgm:cat type="process" pri="2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linDir" val="fromL"/>
          <dgm:param type="fallback" val="2D"/>
        </dgm:alg>
      </dgm:if>
      <dgm:else name="Name3">
        <dgm:alg type="lin">
          <dgm:param type="linDir" val="fromR"/>
          <dgm:param type="fallback" val="2D"/>
        </dgm:alg>
      </dgm:else>
    </dgm:choose>
    <dgm:shape xmlns:r="http://schemas.openxmlformats.org/officeDocument/2006/relationships" r:blip="">
      <dgm:adjLst/>
    </dgm:shape>
    <dgm:presOf/>
    <dgm:choose name="Name4">
      <dgm:if name="Name5" axis="ch" ptType="node" func="cnt" op="gte" val="3">
        <dgm:constrLst>
          <dgm:constr type="h" for="des" forName="node" refType="w" fact="0.5"/>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ch" forName="lastNode" op="equ" val="65"/>
          <dgm:constr type="primFontSz" for="des" forName="node" op="equ" val="65"/>
          <dgm:constr type="primFontSz" for="des" forName="sibTrans" val="55"/>
          <dgm:constr type="primFontSz" for="des" forName="sibTrans" refType="primFontSz" refFor="des" refForName="node" op="lte" fact="0.8"/>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if>
      <dgm:else name="Name6">
        <dgm:constrLst>
          <dgm:constr type="h" for="des" forName="node" refType="w"/>
          <dgm:constr type="w" for="ch" forName="lastNode" refType="w"/>
          <dgm:constr type="w" for="des" forName="node" refType="h" refFor="des" refForName="node"/>
          <dgm:constr type="w" for="ch" forName="sibTransLast" refType="h" refFor="des" refForName="node" fact="0.6"/>
          <dgm:constr type="h" for="des" forName="sibTrans" refType="h" refFor="des" refForName="node" op="equ" fact="0.58"/>
          <dgm:constr type="w" for="des" forName="sibTrans" refType="h" refFor="des" refForName="sibTrans" op="equ"/>
          <dgm:constr type="primFontSz" for="des" forName="node" val="65"/>
          <dgm:constr type="primFontSz" for="ch" forName="lastNode" refType="primFontSz" refFor="des" refForName="node" op="equ"/>
          <dgm:constr type="primFontSz" for="des" forName="sibTrans" val="55"/>
          <dgm:constr type="primFontSz" for="des" forName="connectorText" refType="primFontSz" refFor="des" refForName="node" op="lte" fact="0.8"/>
          <dgm:constr type="primFontSz" for="des" forName="connectorText" refType="primFontSz" refFor="des" refForName="sibTrans" op="equ"/>
          <dgm:constr type="h" for="des" forName="spacerT" refType="h" refFor="des" refForName="sibTrans" fact="0.14"/>
          <dgm:constr type="h" for="des" forName="spacerB" refType="h" refFor="des" refForName="sibTrans" fact="0.14"/>
        </dgm:constrLst>
      </dgm:else>
    </dgm:choose>
    <dgm:ruleLst/>
    <dgm:choose name="Name7">
      <dgm:if name="Name8" axis="ch" ptType="node" func="cnt" op="gte" val="1">
        <dgm:layoutNode name="vNodes">
          <dgm:alg type="lin">
            <dgm:param type="linDir" val="fromT"/>
            <dgm:param type="fallback" val="2D"/>
          </dgm:alg>
          <dgm:shape xmlns:r="http://schemas.openxmlformats.org/officeDocument/2006/relationships" r:blip="">
            <dgm:adjLst/>
          </dgm:shape>
          <dgm:presOf/>
          <dgm:constrLst/>
          <dgm:ruleLst/>
          <dgm:forEach name="Name9" axis="ch" ptType="node">
            <dgm:choose name="Name10">
              <dgm:if name="Name11" axis="self" func="revPos" op="neq" val="1">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choose name="Name12">
                  <dgm:if name="Name13" axis="self" ptType="node" func="revPos" op="gt" val="2">
                    <dgm:forEach name="sibTransForEach" axis="followSib" ptType="sibTrans" cnt="1">
                      <dgm:layoutNode name="spacerT">
                        <dgm:alg type="sp"/>
                        <dgm:shape xmlns:r="http://schemas.openxmlformats.org/officeDocument/2006/relationships" r:blip="">
                          <dgm:adjLst/>
                        </dgm:shape>
                        <dgm:presOf axis="self"/>
                        <dgm:constrLst/>
                        <dgm:ruleLst/>
                      </dgm:layoutNode>
                      <dgm:layoutNode name="sibTrans">
                        <dgm:alg type="tx"/>
                        <dgm:shape xmlns:r="http://schemas.openxmlformats.org/officeDocument/2006/relationships" type="mathPlus" r:blip="">
                          <dgm:adjLst/>
                        </dgm:shape>
                        <dgm:presOf axis="self"/>
                        <dgm:constrLst>
                          <dgm:constr type="h" refType="w"/>
                          <dgm:constr type="lMarg"/>
                          <dgm:constr type="rMarg"/>
                          <dgm:constr type="tMarg"/>
                          <dgm:constr type="bMarg"/>
                        </dgm:constrLst>
                        <dgm:ruleLst>
                          <dgm:rule type="primFontSz" val="5" fact="NaN" max="NaN"/>
                        </dgm:ruleLst>
                      </dgm:layoutNode>
                      <dgm:layoutNode name="spacerB">
                        <dgm:alg type="sp"/>
                        <dgm:shape xmlns:r="http://schemas.openxmlformats.org/officeDocument/2006/relationships" r:blip="">
                          <dgm:adjLst/>
                        </dgm:shape>
                        <dgm:presOf axis="self"/>
                        <dgm:constrLst/>
                        <dgm:ruleLst/>
                      </dgm:layoutNode>
                    </dgm:forEach>
                  </dgm:if>
                  <dgm:else name="Name14"/>
                </dgm:choose>
              </dgm:if>
              <dgm:else name="Name15"/>
            </dgm:choose>
          </dgm:forEach>
        </dgm:layoutNode>
        <dgm:choose name="Name16">
          <dgm:if name="Name17" axis="ch" ptType="node" func="cnt" op="gt" val="1">
            <dgm:layoutNode name="sibTransLast">
              <dgm:alg type="conn">
                <dgm:param type="begPts" val="auto"/>
                <dgm:param type="endPts" val="auto"/>
                <dgm:param type="srcNode" val="vNodes"/>
                <dgm:param type="dstNode" val="lastNode"/>
              </dgm:alg>
              <dgm:shape xmlns:r="http://schemas.openxmlformats.org/officeDocument/2006/relationships" type="conn" r:blip="">
                <dgm:adjLst/>
              </dgm:shape>
              <dgm:presOf axis="ch" ptType="sibTrans" st="-1" cnt="1"/>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ch desOrSelf" ptType="sibTrans sibTrans" st="-1 1" cnt="1 0"/>
                <dgm:constrLst>
                  <dgm:constr type="lMarg"/>
                  <dgm:constr type="rMarg"/>
                  <dgm:constr type="tMarg"/>
                  <dgm:constr type="bMarg"/>
                </dgm:constrLst>
                <dgm:ruleLst>
                  <dgm:rule type="primFontSz" val="5" fact="NaN" max="NaN"/>
                </dgm:ruleLst>
              </dgm:layoutNode>
            </dgm:layoutNode>
          </dgm:if>
          <dgm:else name="Name18"/>
        </dgm:choose>
        <dgm:layoutNode name="lastNode">
          <dgm:varLst>
            <dgm:bulletEnabled val="1"/>
          </dgm:varLst>
          <dgm:alg type="tx">
            <dgm:param type="txAnchorVertCh" val="mid"/>
          </dgm:alg>
          <dgm:shape xmlns:r="http://schemas.openxmlformats.org/officeDocument/2006/relationships" type="ellipse" r:blip="">
            <dgm:adjLst/>
          </dgm:shape>
          <dgm:presOf axis="ch desOrSelf" ptType="node node" st="-1 1" cnt="1 0"/>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if>
      <dgm:else name="Name19"/>
    </dgm:choose>
  </dgm:layoutNode>
</dgm:layoutDef>
</file>

<file path=ppt/diagrams/layout50.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2.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5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8.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60.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6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5.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layout66.xml><?xml version="1.0" encoding="utf-8"?>
<dgm:layoutDef xmlns:dgm="http://schemas.openxmlformats.org/drawingml/2006/diagram" xmlns:a="http://schemas.openxmlformats.org/drawingml/2006/main" uniqueId="urn:diagrams.loki3.com/VaryingWidthList">
  <dgm:title val="Varying Width List"/>
  <dgm:desc val="Use for emphasizing items of different weights.  Good for large amounts of Level 1 text.  The width of each shape is independently determined based on its text."/>
  <dgm:catLst>
    <dgm:cat type="list" pri="4160"/>
    <dgm:cat type="officeonline" pri="5000"/>
  </dgm:catLst>
  <dgm:sampData useDef="1">
    <dgm:dataModel>
      <dgm:ptLst/>
      <dgm:bg/>
      <dgm:whole/>
    </dgm:dataModel>
  </dgm:sampData>
  <dgm:styleData useDef="1">
    <dgm:dataModel>
      <dgm:ptLst/>
      <dgm:bg/>
      <dgm:whole/>
    </dgm:dataModel>
  </dgm:styleData>
  <dgm:clrData useDef="1">
    <dgm:dataModel>
      <dgm:ptLst/>
      <dgm:bg/>
      <dgm:whole/>
    </dgm:dataModel>
  </dgm:clrData>
  <dgm:layoutNode name="Name0">
    <dgm:varLst>
      <dgm:resizeHandles/>
    </dgm:varLst>
    <dgm:alg type="lin">
      <dgm:param type="linDir" val="fromT"/>
    </dgm:alg>
    <dgm:shape xmlns:r="http://schemas.openxmlformats.org/officeDocument/2006/relationships" r:blip="">
      <dgm:adjLst/>
    </dgm:shape>
    <dgm:presOf/>
    <dgm:constrLst>
      <dgm:constr type="w" for="ch" forName="text" val="20"/>
      <dgm:constr type="h" for="ch" forName="text" refType="h"/>
      <dgm:constr type="primFontSz" for="ch" forName="text" op="equ" val="65"/>
      <dgm:constr type="h" for="ch" forName="space" refType="h" fact="0.05"/>
    </dgm:constrLst>
    <dgm:forEach name="Name1" axis="ch" ptType="node">
      <dgm:layoutNode name="text" styleLbl="node1">
        <dgm:varLst>
          <dgm:bulletEnabled val="1"/>
        </dgm:varLst>
        <dgm:alg type="tx"/>
        <dgm:shape xmlns:r="http://schemas.openxmlformats.org/officeDocument/2006/relationships" type="rect" r:blip="">
          <dgm:adjLst/>
        </dgm:shape>
        <dgm:presOf axis="desOrSelf" ptType="node"/>
        <dgm:constrLst>
          <dgm:constr type="tMarg" refType="primFontSz" fact="0.2"/>
          <dgm:constr type="bMarg" refType="primFontSz" fact="0.2"/>
          <dgm:constr type="lMarg" refType="primFontSz" fact="0.2"/>
          <dgm:constr type="rMarg" refType="primFontSz" fact="0.2"/>
        </dgm:constrLst>
        <dgm:ruleLst>
          <dgm:rule type="w" val="INF" fact="NaN" max="NaN"/>
          <dgm:rule type="primFontSz" val="5" fact="NaN" max="NaN"/>
        </dgm:ruleLst>
      </dgm:layoutNode>
      <dgm:choose name="Name2">
        <dgm:if name="Name3" axis="par ch" ptType="doc node" func="cnt" op="gte" val="2">
          <dgm:forEach name="Name4" axis="followSib" ptType="sibTrans" cnt="1">
            <dgm:layoutNode name="space">
              <dgm:alg type="sp"/>
              <dgm:shape xmlns:r="http://schemas.openxmlformats.org/officeDocument/2006/relationships" r:blip="">
                <dgm:adjLst/>
              </dgm:shape>
              <dgm:presOf/>
            </dgm:layoutNode>
          </dgm:forEach>
        </dgm:if>
        <dgm:else name="Name5"/>
      </dgm:choose>
    </dgm:forEach>
  </dgm:layoutNode>
</dgm:layoutDef>
</file>

<file path=ppt/diagrams/layout6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8.xml><?xml version="1.0" encoding="utf-8"?>
<dgm:layoutDef xmlns:dgm="http://schemas.openxmlformats.org/drawingml/2006/diagram" xmlns:a="http://schemas.openxmlformats.org/drawingml/2006/main" uniqueId="urn:microsoft.com/office/officeart/2017/3/layout/DropPinTimeline">
  <dgm:title val="Drop Pin Timeline"/>
  <dgm:desc val="Use to show a list of events in chronological order. An invisible box next to the pin contains the date and the description is immediately below. It can display a medium amount of text and medium length date format."/>
  <dgm:catLst>
    <dgm:cat type="timeline" pri="500"/>
    <dgm:cat type="process" pri="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
    <dgm:varLst>
      <dgm:chMax/>
      <dgm:chPref/>
      <dgm:animLvl val="lvl"/>
    </dgm:varLst>
    <dgm:alg type="composite"/>
    <dgm:shape xmlns:r="http://schemas.openxmlformats.org/officeDocument/2006/relationships" r:blip="">
      <dgm:adjLst/>
    </dgm:shape>
    <dgm:constrLst>
      <dgm:constr type="w" for="ch" forName="divider" refType="w"/>
      <dgm:constr type="h" for="ch" forName="divider"/>
      <dgm:constr type="ctrY" for="ch" forName="divider" refType="h" fact="0.5"/>
      <dgm:constr type="l" for="ch" forName="divider"/>
      <dgm:constr type="w" for="ch" forName="nodes" refType="w"/>
      <dgm:constr type="h" for="ch" forName="nodes" refType="h" fact="0.8"/>
      <dgm:constr type="ctrY" for="ch" forName="nodes" refType="h" fact="0.5"/>
    </dgm:constrLst>
    <dgm:layoutNode name="divider" styleLbl="fgAcc1">
      <dgm:alg type="sp"/>
      <dgm:choose name="ArrowShape">
        <dgm:if name="ArrowShapeLTR" func="var" arg="dir" op="equ" val="norm">
          <dgm:shape xmlns:r="http://schemas.openxmlformats.org/officeDocument/2006/relationships" type="line" r:blip="" zOrderOff="-1">
            <dgm:adjLst/>
            <dgm:extLst>
              <a:ext uri="{B698B0E9-8C71-41B9-8309-B3DCBF30829C}">
                <dgm1612:spPr xmlns:dgm1612="http://schemas.microsoft.com/office/drawing/2016/12/diagram">
                  <a:ln w="19050">
                    <a:solidFill>
                      <a:srgbClr val="000000"/>
                    </a:solidFill>
                    <a:tailEnd type="triangle" w="lg" len="lg"/>
                  </a:ln>
                </dgm1612:spPr>
              </a:ext>
            </dgm:extLst>
          </dgm:shape>
        </dgm:if>
        <dgm:else name="ArrowShapeRTL">
          <dgm:shape xmlns:r="http://schemas.openxmlformats.org/officeDocument/2006/relationships" type="line" r:blip="" zOrderOff="-1">
            <dgm:adjLst/>
            <dgm:extLst>
              <a:ext uri="{B698B0E9-8C71-41B9-8309-B3DCBF30829C}">
                <dgm1612:spPr xmlns:dgm1612="http://schemas.microsoft.com/office/drawing/2016/12/diagram">
                  <a:ln>
                    <a:solidFill>
                      <a:srgbClr val="000000"/>
                    </a:solidFill>
                    <a:headEnd type="triangle" w="lg" len="lg"/>
                  </a:ln>
                </dgm1612:spPr>
              </a:ext>
            </dgm:extLst>
          </dgm:shape>
        </dgm:else>
      </dgm:choose>
      <dgm:presOf/>
      <dgm:constrLst/>
      <dgm:ruleLst/>
    </dgm:layoutNode>
    <dgm:layoutNode name="nodes">
      <dgm:varLst>
        <dgm:chMax/>
        <dgm:chPref/>
        <dgm:animLvl val="lvl"/>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constrLst>
        <dgm:constr type="primFontSz" for="des" forName="L1TextContainer" val="20"/>
        <dgm:constr type="primFontSz" for="des" forName="L2TextContainer" refType="primFontSz" refFor="des" refForName="L1TextContainer" op="equ" fact="0.75"/>
        <dgm:constr type="w" for="ch" forName="composite" refType="w"/>
        <dgm:constr type="h" for="ch" forName="composite" refType="h"/>
        <dgm:constr type="w" for="ch" forName="spaceBetweenRectangles" refType="w" refFor="ch" refForName="composite" fact="-0.5"/>
        <dgm:constr type="w" for="ch" ptType="sibTrans" op="equ"/>
        <dgm:constr type="primFontSz" for="des" forName="L1TextContainer" op="equ"/>
        <dgm:constr type="primFontSz" for="des" forName="L2TextContainer" op="equ"/>
        <dgm:constr type="primFontSz" for="des" forName="L1TextContainer1" val="20"/>
        <dgm:constr type="primFontSz" for="des" forName="L2TextContainer1" refType="primFontSz" refFor="des" refForName="L1TextContainer1" op="equ" fact="0.75"/>
        <dgm:constr type="w" for="ch" forName="composite1" refType="w"/>
        <dgm:constr type="h" for="ch" forName="composite1" refType="h"/>
        <dgm:constr type="w" for="ch" forName="spaceBetweenRectangles1" refType="w" refFor="ch" refForName="composite1" fact="0.28"/>
        <dgm:constr type="primFontSz" for="des" forName="L1TextContainer1" op="equ"/>
        <dgm:constr type="primFontSz" for="des" forName="L2TextContainer1" op="equ"/>
      </dgm:constrLst>
      <dgm:choose name="LayoutBasedOnCountOfNodes">
        <dgm:if name="LessThanOrEqualToTwoNodes" axis="ch" ptType="node" func="cnt" op="lte" val="2">
          <dgm:forEach name="nodesForEach1" axis="ch" ptType="node">
            <dgm:layoutNode name="composite1">
              <dgm:alg type="composite"/>
              <dgm:shape xmlns:r="http://schemas.openxmlformats.org/officeDocument/2006/relationships" r:blip="">
                <dgm:adjLst/>
              </dgm:shape>
              <dgm:choose name="CaseForLayoutDirection1">
                <dgm:if name="CaseForLayoutDirectionLTR1" func="var" arg="dir" op="equ" val="norm">
                  <dgm:choose name="CaseForPlacingNodesAboveAndBelowDividerLTR1">
                    <dgm:if name="CaseForPlacingNodeAboveDividerLTR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LTR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if>
                <dgm:else name="CaseForLayoutDirectionRTL1">
                  <dgm:choose name="CaseForPlacingNodesAboveAndBelowDividerRTL1">
                    <dgm:if name="CaseForPlacingNodeAboveDividerRTL1" axis="self" ptType="node" func="posOdd" op="equ" va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t" for="ch" forName="DropPinPlaceHolder1" refType="h" fact="0"/>
                        <dgm:constr type="l" for="ch" forName="DropPinPlaceHolder1" refType="w" fact="0"/>
                        <dgm:constr type="w" for="ch" forName="L2TextContainer1" refType="w" fact="0.83"/>
                        <dgm:constr type="l" for="ch" forName="L2TextContainer1" refType="r" refFor="ch" refForName="DropPinPlaceHolder1"/>
                        <dgm:constr type="t" for="ch" forName="L2TextContainer1" refType="b" refFor="ch" refForName="DropPinPlaceHolder1"/>
                        <dgm:constr type="b"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b" for="ch" forName="ConnectLine1" refType="h" fact="0.5"/>
                        <dgm:constr type="t" for="ch" forName="ConnectLine1" refType="b" refFor="ch" refForName="DropPinPlaceHolder1"/>
                        <dgm:constr type="w" for="ch" forName="EmptyPlaceHolder1" refType="w"/>
                        <dgm:constr type="h" for="ch" forName="EmptyPlaceHolder1" refType="h" fact="0.5"/>
                        <dgm:constr type="t" for="ch" forName="EmptyPlaceHolder1" refType="h" fact="0.5"/>
                      </dgm:constrLst>
                    </dgm:if>
                    <dgm:else name="CaseForPlacingNodeBelowDividerRTL1">
                      <dgm:constrLst>
                        <dgm:constr type="w" for="ch" forName="ConnectorPoint1" refType="h" refFor="ch" refForName="DropPinPlaceHolder1" fact="0.18"/>
                        <dgm:constr type="h" for="ch" forName="ConnectorPoint1" refType="h" refFor="ch" refForName="DropPinPlaceHolder1" fact="0.18"/>
                        <dgm:constr type="ctrX" for="ch" forName="ConnectorPoint1" refType="ctrX" refFor="ch" refForName="ConnectLine1"/>
                        <dgm:constr type="ctrY" for="ch" forName="ConnectorPoint1" refType="h" fact="0.5"/>
                        <dgm:constr type="w" for="ch" forName="DropPinPlaceHolder1" refType="h" fact="0.13"/>
                        <dgm:constr type="h" for="ch" forName="DropPinPlaceHolder1" refType="h" fact="0.13"/>
                        <dgm:constr type="b" for="ch" forName="DropPinPlaceHolder1" refType="h"/>
                        <dgm:constr type="l" for="ch" forName="DropPinPlaceHolder1" refType="w" fact="0"/>
                        <dgm:constr type="w" for="ch" forName="L2TextContainer1" refType="w" fact="0.83"/>
                        <dgm:constr type="l" for="ch" forName="L2TextContainer1" refType="r" refFor="ch" refForName="DropPinPlaceHolder1"/>
                        <dgm:constr type="b" for="ch" forName="L2TextContainer1" refType="t" refFor="ch" refForName="DropPinPlaceHolder1"/>
                        <dgm:constr type="t" for="ch" forName="L2TextContainer1" refType="h" fact="0.5"/>
                        <dgm:constr type="w" for="ch" forName="L1TextContainer1" refType="w" fact="0.83"/>
                        <dgm:constr type="l" for="ch" forName="L1TextContainer1" refType="r" refFor="ch" refForName="DropPinPlaceHolder1"/>
                        <dgm:constr type="b" for="ch" forName="L1TextContainer1" refType="b" refFor="ch" refForName="DropPinPlaceHolder1"/>
                        <dgm:constr type="t" for="ch" forName="L1TextContainer1" refType="t" refFor="ch" refForName="DropPinPlaceHolder1"/>
                        <dgm:constr type="w" for="ch" forName="ConnectLine1"/>
                        <dgm:constr type="ctrX" for="ch" forName="ConnectLine1" refType="ctrX" refFor="ch" refForName="DropPinPlaceHolder1"/>
                        <dgm:constr type="t" for="ch" forName="ConnectLine1" refType="h" fact="0.5"/>
                        <dgm:constr type="b" for="ch" forName="ConnectLine1" refType="t" refFor="ch" refForName="DropPinPlaceHolder1"/>
                        <dgm:constr type="w" for="ch" forName="EmptyPlaceHolder1" refType="w"/>
                        <dgm:constr type="h" for="ch" forName="EmptyPlaceHolder1" refType="h" fact="0.5"/>
                        <dgm:constr type="t" for="ch" forName="EmptyPlaceHolder1" refType="h" fact="0"/>
                      </dgm:constrLst>
                    </dgm:else>
                  </dgm:choose>
                </dgm:else>
              </dgm:choose>
              <dgm:layoutNode name="ConnectorPoint1" styleLbl="lnNode1" moveWith="ConnectLine1">
                <dgm:alg type="sp"/>
                <dgm:shape xmlns:r="http://schemas.openxmlformats.org/officeDocument/2006/relationships" type="ellipse" r:blip="" zOrderOff="10">
                  <dgm:adjLst/>
                </dgm:shape>
                <dgm:presOf/>
                <dgm:constrLst>
                  <dgm:constr type="w" refType="h" op="equ"/>
                </dgm:constrLst>
              </dgm:layoutNode>
              <dgm:layoutNode name="DropPinPlaceHolder1">
                <dgm:alg type="composite"/>
                <dgm:shape xmlns:r="http://schemas.openxmlformats.org/officeDocument/2006/relationships" r:blip="">
                  <dgm:adjLst/>
                </dgm:shape>
                <dgm:constrLst>
                  <dgm:constr type="w" for="ch" forName="DropPin1" refType="w"/>
                  <dgm:constr type="h" for="ch" forName="DropPin1" refType="h"/>
                  <dgm:constr type="ctrX" for="ch" forName="DropPin1" refType="w" fact="0.5"/>
                  <dgm:constr type="ctrY" for="ch" forName="DropPin1" refType="h" fact="0.5"/>
                  <dgm:constr type="w" for="ch" forName="Ellipse1" refType="w" refFor="ch" refForName="DropPin1" fact="0.55"/>
                  <dgm:constr type="h" for="ch" forName="Ellipse1" refType="w" refFor="ch" refForName="DropPin1" fact="0.55"/>
                  <dgm:constr type="ctrX" for="ch" forName="Ellipse1" refType="ctrX" refFor="ch" refForName="DropPin1"/>
                  <dgm:constr type="ctrY" for="ch" forName="Ellipse1" refType="ctrY" refFor="ch" refForName="DropPin1"/>
                </dgm:constrLst>
                <dgm:layoutNode name="DropPin1" styleLbl="alignNode1">
                  <dgm:alg type="sp"/>
                  <dgm:choose name="CaseForPlacingTearDropAboveAndBelowDivider1">
                    <dgm:if name="CaseForPlacingTearDropAboveDivider1" axis="self" ptType="node" func="posOdd" op="equ" val="1">
                      <dgm:shape xmlns:r="http://schemas.openxmlformats.org/officeDocument/2006/relationships" rot="135" type="teardrop" r:blip="">
                        <dgm:adjLst>
                          <dgm:adj idx="1" val="1.15"/>
                        </dgm:adjLst>
                      </dgm:shape>
                    </dgm:if>
                    <dgm:else name="CaseForPlacingTearDropBelowDivider1">
                      <dgm:shape xmlns:r="http://schemas.openxmlformats.org/officeDocument/2006/relationships" rot="-45" type="teardrop" r:blip="">
                        <dgm:adjLst>
                          <dgm:adj idx="1" val="1.15"/>
                        </dgm:adjLst>
                      </dgm:shape>
                    </dgm:else>
                  </dgm:choose>
                  <dgm:presOf/>
                  <dgm:constrLst/>
                </dgm:layoutNode>
                <dgm:layoutNode name="Ellipse1" styleLbl="fgAcc1" moveWith="DropPin1">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1" styleLbl="revTx" moveWith="L1TextContainer">
                <dgm:varLst>
                  <dgm:bulletEnabled val="1"/>
                </dgm:varLst>
                <dgm:choose name="casesForTxtDirLogic1">
                  <dgm:if name="Name771"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dgm:constr type="tMarg" refType="primFontSz" fact="0.5"/>
                      <dgm:constr type="bMarg" refType="primFontSz" fact="0.75"/>
                    </dgm:constrLst>
                  </dgm:if>
                  <dgm:else name="Name881">
                    <dgm:alg type="tx">
                      <dgm:param type="txAnchorVert" val="b"/>
                      <dgm:param type="parTxLTRAlign" val="l"/>
                      <dgm:param type="parTxRTLAlign" val="l"/>
                      <dgm:param type="txAnchorVertCh" val="b"/>
                      <dgm:param type="shpTxRTLAlignCh" val="l"/>
                      <dgm:param type="shpTxLTRAlignCh" val="l"/>
                    </dgm:alg>
                    <dgm:constrLst>
                      <dgm:constr type="lMarg"/>
                      <dgm:constr type="rMarg" refType="primFontSz" fact="0.5"/>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1"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1"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1">
                <dgm:alg type="sp"/>
                <dgm:shape xmlns:r="http://schemas.openxmlformats.org/officeDocument/2006/relationships" r:blip="">
                  <dgm:adjLst/>
                </dgm:shape>
                <dgm:presOf/>
                <dgm:constrLst/>
              </dgm:layoutNode>
            </dgm:layoutNode>
            <dgm:forEach name="Name281" axis="followSib" ptType="sibTrans" cnt="1">
              <dgm:layoutNode name="spaceBetweenRectangles1">
                <dgm:alg type="sp"/>
                <dgm:shape xmlns:r="http://schemas.openxmlformats.org/officeDocument/2006/relationships" r:blip="">
                  <dgm:adjLst/>
                </dgm:shape>
                <dgm:presOf/>
                <dgm:constrLst/>
                <dgm:ruleLst/>
              </dgm:layoutNode>
            </dgm:forEach>
          </dgm:forEach>
        </dgm:if>
        <dgm:else name="MoreThanTwoNodes">
          <dgm:forEach name="nodesForEach" axis="ch" ptType="node">
            <dgm:layoutNode name="composite">
              <dgm:alg type="composite"/>
              <dgm:shape xmlns:r="http://schemas.openxmlformats.org/officeDocument/2006/relationships" r:blip="">
                <dgm:adjLst/>
              </dgm:shape>
              <dgm:choose name="CaseForLayoutDirection">
                <dgm:if name="CaseForLayoutDirectionLTR" func="var" arg="dir" op="equ" val="norm">
                  <dgm:choose name="CaseForPlacingNodesAboveAndBelowDividerLTR">
                    <dgm:if name="CaseForPlacingNodeAboveDividerLTR"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LTR">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ConnectLine"/>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if>
                <dgm:else name="CaseForLayoutDirectionRTL">
                  <dgm:choose name="CaseForPlacingNodesAboveAndBelowDividerRTL">
                    <dgm:if name="CaseForPlacingNodeAboveDividerRTL" axis="self" ptType="node" func="posOdd" op="equ" val="1">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t" for="ch" forName="DropPinPlaceHolder" refType="h" fact="0"/>
                        <dgm:constr type="l" for="ch" forName="DropPinPlaceHolder" refType="w" fact="0"/>
                        <dgm:constr type="w" for="ch" forName="L2TextContainer" refType="w" fact="0.83"/>
                        <dgm:constr type="l" for="ch" forName="L2TextContainer" refType="r" refFor="ch" refForName="DropPinPlaceHolder"/>
                        <dgm:constr type="t" for="ch" forName="L2TextContainer" refType="b" refFor="ch" refForName="DropPinPlaceHolder"/>
                        <dgm:constr type="b"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b" for="ch" forName="ConnectLine" refType="h" fact="0.5"/>
                        <dgm:constr type="t" for="ch" forName="ConnectLine" refType="b" refFor="ch" refForName="DropPinPlaceHolder"/>
                        <dgm:constr type="w" for="ch" forName="EmptyPlaceHolder" refType="w"/>
                        <dgm:constr type="h" for="ch" forName="EmptyPlaceHolder" refType="h" fact="0.5"/>
                        <dgm:constr type="t" for="ch" forName="EmptyPlaceHolder" refType="h" fact="0.5"/>
                      </dgm:constrLst>
                    </dgm:if>
                    <dgm:else name="CaseForPlacingNodeBelowDividerRTL">
                      <dgm:constrLst>
                        <dgm:constr type="w" for="ch" forName="ConnectorPoint" refType="h" refFor="ch" refForName="DropPinPlaceHolder" fact="0.18"/>
                        <dgm:constr type="h" for="ch" forName="ConnectorPoint" refType="h" refFor="ch" refForName="DropPinPlaceHolder" fact="0.18"/>
                        <dgm:constr type="ctrX" for="ch" forName="ConnectorPoint" refType="ctrX" refFor="ch" refForName="DropPinPlaceHolder"/>
                        <dgm:constr type="ctrY" for="ch" forName="ConnectorPoint" refType="h" fact="0.5"/>
                        <dgm:constr type="w" for="ch" forName="DropPinPlaceHolder" refType="h" fact="0.13"/>
                        <dgm:constr type="h" for="ch" forName="DropPinPlaceHolder" refType="h" fact="0.13"/>
                        <dgm:constr type="b" for="ch" forName="DropPinPlaceHolder" refType="h"/>
                        <dgm:constr type="l" for="ch" forName="DropPinPlaceHolder" refType="w" fact="0"/>
                        <dgm:constr type="w" for="ch" forName="L2TextContainer" refType="w" fact="0.83"/>
                        <dgm:constr type="l" for="ch" forName="L2TextContainer" refType="r" refFor="ch" refForName="DropPinPlaceHolder"/>
                        <dgm:constr type="b" for="ch" forName="L2TextContainer" refType="t" refFor="ch" refForName="DropPinPlaceHolder"/>
                        <dgm:constr type="t" for="ch" forName="L2TextContainer" refType="h" fact="0.5"/>
                        <dgm:constr type="w" for="ch" forName="L1TextContainer" refType="w" fact="0.83"/>
                        <dgm:constr type="l" for="ch" forName="L1TextContainer" refType="r" refFor="ch" refForName="DropPinPlaceHolder"/>
                        <dgm:constr type="b" for="ch" forName="L1TextContainer" refType="b" refFor="ch" refForName="DropPinPlaceHolder"/>
                        <dgm:constr type="t" for="ch" forName="L1TextContainer" refType="t" refFor="ch" refForName="DropPinPlaceHolder"/>
                        <dgm:constr type="w" for="ch" forName="ConnectLine"/>
                        <dgm:constr type="ctrX" for="ch" forName="ConnectLine" refType="ctrX" refFor="ch" refForName="DropPinPlaceHolder"/>
                        <dgm:constr type="t" for="ch" forName="ConnectLine" refType="h" fact="0.5"/>
                        <dgm:constr type="b" for="ch" forName="ConnectLine" refType="t" refFor="ch" refForName="DropPinPlaceHolder"/>
                        <dgm:constr type="w" for="ch" forName="EmptyPlaceHolder" refType="w"/>
                        <dgm:constr type="h" for="ch" forName="EmptyPlaceHolder" refType="h" fact="0.5"/>
                        <dgm:constr type="t" for="ch" forName="EmptyPlaceHolder" refType="h" fact="0"/>
                      </dgm:constrLst>
                    </dgm:else>
                  </dgm:choose>
                </dgm:else>
              </dgm:choose>
              <dgm:layoutNode name="ConnectorPoint" styleLbl="lnNode1" moveWith="ConnectLine">
                <dgm:alg type="sp"/>
                <dgm:shape xmlns:r="http://schemas.openxmlformats.org/officeDocument/2006/relationships" type="ellipse" r:blip="" zOrderOff="10">
                  <dgm:adjLst/>
                  <dgm:extLst>
                    <a:ext uri="{B698B0E9-8C71-41B9-8309-B3DCBF30829C}">
                      <dgm1612:spPr xmlns:dgm1612="http://schemas.microsoft.com/office/drawing/2016/12/diagram">
                        <a:ln w="6350"/>
                      </dgm1612:spPr>
                    </a:ext>
                  </dgm:extLst>
                </dgm:shape>
                <dgm:presOf/>
                <dgm:constrLst>
                  <dgm:constr type="w" refType="h" op="equ"/>
                </dgm:constrLst>
              </dgm:layoutNode>
              <dgm:layoutNode name="DropPinPlaceHolder">
                <dgm:alg type="composite"/>
                <dgm:shape xmlns:r="http://schemas.openxmlformats.org/officeDocument/2006/relationships" r:blip="">
                  <dgm:adjLst/>
                </dgm:shape>
                <dgm:constrLst>
                  <dgm:constr type="w" for="ch" forName="DropPin" refType="w"/>
                  <dgm:constr type="h" for="ch" forName="DropPin" refType="h"/>
                  <dgm:constr type="ctrX" for="ch" forName="DropPin" refType="w" fact="0.5"/>
                  <dgm:constr type="ctrY" for="ch" forName="DropPin" refType="h" fact="0.5"/>
                  <dgm:constr type="w" for="ch" forName="Ellipse" refType="w" refFor="ch" refForName="DropPin" fact="0.55"/>
                  <dgm:constr type="h" for="ch" forName="Ellipse" refType="w" refFor="ch" refForName="DropPin" fact="0.55"/>
                  <dgm:constr type="ctrX" for="ch" forName="Ellipse" refType="ctrX" refFor="ch" refForName="DropPin"/>
                  <dgm:constr type="ctrY" for="ch" forName="Ellipse" refType="ctrY" refFor="ch" refForName="DropPin"/>
                </dgm:constrLst>
                <dgm:layoutNode name="DropPin" styleLbl="alignNode1">
                  <dgm:alg type="sp"/>
                  <dgm:choose name="CaseForPlacingTearDropAboveAndBelowDivider">
                    <dgm:if name="CaseForPlacingTearDropAboveDivider" axis="self" ptType="node" func="posOdd" op="equ" val="1">
                      <dgm:shape xmlns:r="http://schemas.openxmlformats.org/officeDocument/2006/relationships" rot="135" type="teardrop" r:blip="">
                        <dgm:adjLst>
                          <dgm:adj idx="1" val="1.15"/>
                        </dgm:adjLst>
                      </dgm:shape>
                    </dgm:if>
                    <dgm:else name="CaseForPlacingTearDropBelowDivider">
                      <dgm:shape xmlns:r="http://schemas.openxmlformats.org/officeDocument/2006/relationships" rot="-45" type="teardrop" r:blip="">
                        <dgm:adjLst>
                          <dgm:adj idx="1" val="1.15"/>
                        </dgm:adjLst>
                      </dgm:shape>
                    </dgm:else>
                  </dgm:choose>
                  <dgm:presOf/>
                  <dgm:constrLst/>
                </dgm:layoutNode>
                <dgm:layoutNode name="Ellipse" styleLbl="fgAcc1" moveWith="DropPin">
                  <dgm:alg type="sp"/>
                  <dgm:shape xmlns:r="http://schemas.openxmlformats.org/officeDocument/2006/relationships" type="ellipse" r:blip="">
                    <dgm:adjLst/>
                    <dgm:extLst>
                      <a:ext uri="{B698B0E9-8C71-41B9-8309-B3DCBF30829C}">
                        <dgm1612:spPr xmlns:dgm1612="http://schemas.microsoft.com/office/drawing/2016/12/diagram">
                          <a:ln>
                            <a:noFill/>
                          </a:ln>
                        </dgm1612:spPr>
                      </a:ext>
                    </dgm:extLst>
                  </dgm:shape>
                  <dgm:presOf/>
                  <dgm:constrLst/>
                </dgm:layoutNode>
              </dgm:layoutNode>
              <dgm:layoutNode name="L2TextContainer" styleLbl="revTx" moveWith="L1TextContainer">
                <dgm:varLst>
                  <dgm:bulletEnabled val="1"/>
                </dgm:varLst>
                <dgm:choose name="casesForTxtDirLogic">
                  <dgm:if name="Name77" axis="self" ptType="node" func="posOdd" op="equ" val="1">
                    <dgm:alg type="tx">
                      <dgm:param type="txAnchorVert" val="t"/>
                      <dgm:param type="parTxLTRAlign" val="l"/>
                      <dgm:param type="parTxRTLAlign" val="l"/>
                      <dgm:param type="txAnchorVertCh" val="t"/>
                      <dgm:param type="shpTxRTLAlignCh" val="l"/>
                      <dgm:param type="shpTxLTRAlignCh" val="l"/>
                    </dgm:alg>
                    <dgm:constrLst>
                      <dgm:constr type="lMarg"/>
                      <dgm:constr type="rMarg" refType="primFontSz" fact="0.5"/>
                      <dgm:constr type="tMarg" refType="primFontSz" fact="0.5"/>
                      <dgm:constr type="bMarg" refType="primFontSz" fact="0.75"/>
                    </dgm:constrLst>
                  </dgm:if>
                  <dgm:else name="Name88">
                    <dgm:alg type="tx">
                      <dgm:param type="txAnchorVert" val="b"/>
                      <dgm:param type="parTxLTRAlign" val="l"/>
                      <dgm:param type="parTxRTLAlign" val="l"/>
                      <dgm:param type="txAnchorVertCh" val="b"/>
                      <dgm:param type="shpTxRTLAlignCh" val="l"/>
                      <dgm:param type="shpTxLTRAlignCh" val="l"/>
                    </dgm:alg>
                    <dgm:constrLst>
                      <dgm:constr type="lMarg"/>
                      <dgm:constr type="rMarg"/>
                      <dgm:constr type="tMarg" refType="primFontSz" fact="0.75"/>
                      <dgm:constr type="bMarg" refType="primFontSz" fact="0.5"/>
                    </dgm:constrLst>
                  </dgm:else>
                </dgm:choose>
                <dgm:shape xmlns:r="http://schemas.openxmlformats.org/officeDocument/2006/relationships" type="rect" r:blip="">
                  <dgm:adjLst/>
                </dgm:shape>
                <dgm:presOf axis="des" ptType="node"/>
                <dgm:ruleLst>
                  <dgm:rule type="primFontSz" val="11" fact="NaN" max="NaN"/>
                </dgm:ruleLst>
              </dgm:layoutNode>
              <dgm:layoutNode name="L1TextContainer" styleLbl="revTx">
                <dgm:varLst>
                  <dgm:chMax val="1"/>
                  <dgm:chPref val="1"/>
                  <dgm:bulletEnabled val="1"/>
                </dgm:varLst>
                <dgm:alg type="tx">
                  <dgm:param type="txAnchorVert" val="mid"/>
                  <dgm:param type="parTxLTRAlign" val="l"/>
                  <dgm:param type="parTxRTLAlign" val="l"/>
                </dgm:alg>
                <dgm:shape xmlns:r="http://schemas.openxmlformats.org/officeDocument/2006/relationships" type="rect" r:blip="">
                  <dgm:adjLst/>
                </dgm:shape>
                <dgm:presOf axis="self"/>
                <dgm:constrLst>
                  <dgm:constr type="lMarg"/>
                  <dgm:constr type="rMarg" refType="primFontSz" fact="0.5"/>
                  <dgm:constr type="tMarg"/>
                  <dgm:constr type="bMarg"/>
                </dgm:constrLst>
                <dgm:ruleLst>
                  <dgm:rule type="primFontSz" val="13" fact="NaN" max="NaN"/>
                </dgm:ruleLst>
              </dgm:layoutNode>
              <dgm:layoutNode name="ConnectLine" styleLbl="sibTrans1D1">
                <dgm:alg type="sp"/>
                <dgm:shape xmlns:r="http://schemas.openxmlformats.org/officeDocument/2006/relationships" type="line" r:blip="">
                  <dgm:adjLst/>
                  <dgm:extLst>
                    <a:ext uri="{B698B0E9-8C71-41B9-8309-B3DCBF30829C}">
                      <dgm1612:spPr xmlns:dgm1612="http://schemas.microsoft.com/office/drawing/2016/12/diagram">
                        <a:ln w="12700">
                          <a:prstDash val="dash"/>
                        </a:ln>
                      </dgm1612:spPr>
                    </a:ext>
                  </dgm:extLst>
                </dgm:shape>
                <dgm:presOf/>
                <dgm:constrLst/>
              </dgm:layoutNode>
              <dgm:layoutNode name="EmptyPlaceHolder">
                <dgm:alg type="sp"/>
                <dgm:shape xmlns:r="http://schemas.openxmlformats.org/officeDocument/2006/relationships" r:blip="">
                  <dgm:adjLst/>
                </dgm:shape>
                <dgm:presOf/>
                <dgm:constrLst/>
              </dgm:layoutNode>
            </dgm:layoutNode>
            <dgm:forEach name="Name28" axis="followSib" ptType="sibTrans" cnt="1">
              <dgm:layoutNode name="spaceBetweenRectangles">
                <dgm:alg type="sp"/>
                <dgm:shape xmlns:r="http://schemas.openxmlformats.org/officeDocument/2006/relationships" r:blip="">
                  <dgm:adjLst/>
                </dgm:shape>
                <dgm:presOf/>
                <dgm:constrLst/>
                <dgm:ruleLst/>
              </dgm:layoutNode>
            </dgm:forEach>
          </dgm:forEach>
        </dgm:else>
      </dgm:choose>
    </dgm:layoutNode>
  </dgm:layoutNode>
  <dgm:extLst>
    <a:ext uri="{68A01E43-0DF5-4B5B-8FA6-DAF915123BFB}">
      <dgm1612:lstStyle xmlns:dgm1612="http://schemas.microsoft.com/office/drawing/2016/12/diagram">
        <a:lvl1pPr>
          <a:defRPr b="1"/>
        </a:lvl1pPr>
      </dgm1612:lstStyle>
    </a:ext>
  </dgm:extLst>
</dgm:layoutDef>
</file>

<file path=ppt/diagrams/layout69.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layout8.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0.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gtree" pitchFamily="2" charset="0"/>
        <a:ea typeface="Figtree"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077599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10</a:t>
            </a:fld>
            <a:endParaRPr lang="en-US"/>
          </a:p>
        </p:txBody>
      </p:sp>
    </p:spTree>
    <p:extLst>
      <p:ext uri="{BB962C8B-B14F-4D97-AF65-F5344CB8AC3E}">
        <p14:creationId xmlns:p14="http://schemas.microsoft.com/office/powerpoint/2010/main" val="107369833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55ECAD-2E15-68A7-D5CC-2009CC1E3DD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FD110AE-E8B0-721D-919E-C42BDAF1334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A0930F9-6A94-7D6F-B002-DD01EBDA0D44}"/>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DDF3637D-0C26-CC43-1707-04CC27DAF972}"/>
              </a:ext>
            </a:extLst>
          </p:cNvPr>
          <p:cNvSpPr>
            <a:spLocks noGrp="1"/>
          </p:cNvSpPr>
          <p:nvPr>
            <p:ph type="sldNum" sz="quarter" idx="5"/>
          </p:nvPr>
        </p:nvSpPr>
        <p:spPr/>
        <p:txBody>
          <a:bodyPr/>
          <a:lstStyle/>
          <a:p>
            <a:fld id="{000F55D5-A1C1-48A3-A1BB-0B5926FBF660}" type="slidenum">
              <a:rPr lang="en-US" smtClean="0"/>
              <a:t>109</a:t>
            </a:fld>
            <a:endParaRPr lang="en-US"/>
          </a:p>
        </p:txBody>
      </p:sp>
    </p:spTree>
    <p:extLst>
      <p:ext uri="{BB962C8B-B14F-4D97-AF65-F5344CB8AC3E}">
        <p14:creationId xmlns:p14="http://schemas.microsoft.com/office/powerpoint/2010/main" val="1455475362"/>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FE8D18-9690-DDF6-534B-890F556D8A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D4A561-6555-586F-387B-AAEEE6F82B44}"/>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C1022A3-1EF0-68EA-3FE0-C2945A4B68A6}"/>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6F088B5A-4CC1-65CC-734C-0C421FC0BC1E}"/>
              </a:ext>
            </a:extLst>
          </p:cNvPr>
          <p:cNvSpPr>
            <a:spLocks noGrp="1"/>
          </p:cNvSpPr>
          <p:nvPr>
            <p:ph type="sldNum" sz="quarter" idx="5"/>
          </p:nvPr>
        </p:nvSpPr>
        <p:spPr/>
        <p:txBody>
          <a:bodyPr/>
          <a:lstStyle/>
          <a:p>
            <a:fld id="{000F55D5-A1C1-48A3-A1BB-0B5926FBF660}" type="slidenum">
              <a:rPr lang="en-US" smtClean="0"/>
              <a:t>110</a:t>
            </a:fld>
            <a:endParaRPr lang="en-US"/>
          </a:p>
        </p:txBody>
      </p:sp>
    </p:spTree>
    <p:extLst>
      <p:ext uri="{BB962C8B-B14F-4D97-AF65-F5344CB8AC3E}">
        <p14:creationId xmlns:p14="http://schemas.microsoft.com/office/powerpoint/2010/main" val="427820244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111</a:t>
            </a:fld>
            <a:endParaRPr lang="en-US"/>
          </a:p>
        </p:txBody>
      </p:sp>
    </p:spTree>
    <p:extLst>
      <p:ext uri="{BB962C8B-B14F-4D97-AF65-F5344CB8AC3E}">
        <p14:creationId xmlns:p14="http://schemas.microsoft.com/office/powerpoint/2010/main" val="3167866315"/>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112</a:t>
            </a:fld>
            <a:endParaRPr lang="en-US"/>
          </a:p>
        </p:txBody>
      </p:sp>
    </p:spTree>
    <p:extLst>
      <p:ext uri="{BB962C8B-B14F-4D97-AF65-F5344CB8AC3E}">
        <p14:creationId xmlns:p14="http://schemas.microsoft.com/office/powerpoint/2010/main" val="1340311588"/>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113</a:t>
            </a:fld>
            <a:endParaRPr lang="en-US"/>
          </a:p>
        </p:txBody>
      </p:sp>
    </p:spTree>
    <p:extLst>
      <p:ext uri="{BB962C8B-B14F-4D97-AF65-F5344CB8AC3E}">
        <p14:creationId xmlns:p14="http://schemas.microsoft.com/office/powerpoint/2010/main" val="3981124818"/>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114</a:t>
            </a:fld>
            <a:endParaRPr lang="en-US"/>
          </a:p>
        </p:txBody>
      </p:sp>
    </p:spTree>
    <p:extLst>
      <p:ext uri="{BB962C8B-B14F-4D97-AF65-F5344CB8AC3E}">
        <p14:creationId xmlns:p14="http://schemas.microsoft.com/office/powerpoint/2010/main" val="449046534"/>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115</a:t>
            </a:fld>
            <a:endParaRPr lang="en-US"/>
          </a:p>
        </p:txBody>
      </p:sp>
    </p:spTree>
    <p:extLst>
      <p:ext uri="{BB962C8B-B14F-4D97-AF65-F5344CB8AC3E}">
        <p14:creationId xmlns:p14="http://schemas.microsoft.com/office/powerpoint/2010/main" val="15406241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116</a:t>
            </a:fld>
            <a:endParaRPr lang="en-US"/>
          </a:p>
        </p:txBody>
      </p:sp>
    </p:spTree>
    <p:extLst>
      <p:ext uri="{BB962C8B-B14F-4D97-AF65-F5344CB8AC3E}">
        <p14:creationId xmlns:p14="http://schemas.microsoft.com/office/powerpoint/2010/main" val="304121704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117</a:t>
            </a:fld>
            <a:endParaRPr lang="en-US"/>
          </a:p>
        </p:txBody>
      </p:sp>
    </p:spTree>
    <p:extLst>
      <p:ext uri="{BB962C8B-B14F-4D97-AF65-F5344CB8AC3E}">
        <p14:creationId xmlns:p14="http://schemas.microsoft.com/office/powerpoint/2010/main" val="94327644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118</a:t>
            </a:fld>
            <a:endParaRPr lang="en-US"/>
          </a:p>
        </p:txBody>
      </p:sp>
    </p:spTree>
    <p:extLst>
      <p:ext uri="{BB962C8B-B14F-4D97-AF65-F5344CB8AC3E}">
        <p14:creationId xmlns:p14="http://schemas.microsoft.com/office/powerpoint/2010/main" val="42752657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11</a:t>
            </a:fld>
            <a:endParaRPr lang="en-US"/>
          </a:p>
        </p:txBody>
      </p:sp>
    </p:spTree>
    <p:extLst>
      <p:ext uri="{BB962C8B-B14F-4D97-AF65-F5344CB8AC3E}">
        <p14:creationId xmlns:p14="http://schemas.microsoft.com/office/powerpoint/2010/main" val="3518591067"/>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119</a:t>
            </a:fld>
            <a:endParaRPr lang="en-US"/>
          </a:p>
        </p:txBody>
      </p:sp>
    </p:spTree>
    <p:extLst>
      <p:ext uri="{BB962C8B-B14F-4D97-AF65-F5344CB8AC3E}">
        <p14:creationId xmlns:p14="http://schemas.microsoft.com/office/powerpoint/2010/main" val="960545352"/>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5132A-F67A-7160-AD70-84A4F9D9517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7613A-EF32-F419-0751-6CF98A7B250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A2E49C78-CA5B-9CE6-BD35-D992EC2C45D1}"/>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0C01D858-D636-C631-795C-E00E07C7A72D}"/>
              </a:ext>
            </a:extLst>
          </p:cNvPr>
          <p:cNvSpPr>
            <a:spLocks noGrp="1"/>
          </p:cNvSpPr>
          <p:nvPr>
            <p:ph type="sldNum" sz="quarter" idx="5"/>
          </p:nvPr>
        </p:nvSpPr>
        <p:spPr/>
        <p:txBody>
          <a:bodyPr/>
          <a:lstStyle/>
          <a:p>
            <a:fld id="{000F55D5-A1C1-48A3-A1BB-0B5926FBF660}" type="slidenum">
              <a:rPr lang="en-US" smtClean="0"/>
              <a:t>120</a:t>
            </a:fld>
            <a:endParaRPr lang="en-US"/>
          </a:p>
        </p:txBody>
      </p:sp>
    </p:spTree>
    <p:extLst>
      <p:ext uri="{BB962C8B-B14F-4D97-AF65-F5344CB8AC3E}">
        <p14:creationId xmlns:p14="http://schemas.microsoft.com/office/powerpoint/2010/main" val="1189430101"/>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121</a:t>
            </a:fld>
            <a:endParaRPr lang="en-US"/>
          </a:p>
        </p:txBody>
      </p:sp>
    </p:spTree>
    <p:extLst>
      <p:ext uri="{BB962C8B-B14F-4D97-AF65-F5344CB8AC3E}">
        <p14:creationId xmlns:p14="http://schemas.microsoft.com/office/powerpoint/2010/main" val="255232988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122</a:t>
            </a:fld>
            <a:endParaRPr lang="en-US"/>
          </a:p>
        </p:txBody>
      </p:sp>
    </p:spTree>
    <p:extLst>
      <p:ext uri="{BB962C8B-B14F-4D97-AF65-F5344CB8AC3E}">
        <p14:creationId xmlns:p14="http://schemas.microsoft.com/office/powerpoint/2010/main" val="33389920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3770245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16</a:t>
            </a:fld>
            <a:endParaRPr lang="en-US"/>
          </a:p>
        </p:txBody>
      </p:sp>
    </p:spTree>
    <p:extLst>
      <p:ext uri="{BB962C8B-B14F-4D97-AF65-F5344CB8AC3E}">
        <p14:creationId xmlns:p14="http://schemas.microsoft.com/office/powerpoint/2010/main" val="9120538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17</a:t>
            </a:fld>
            <a:endParaRPr lang="en-US"/>
          </a:p>
        </p:txBody>
      </p:sp>
    </p:spTree>
    <p:extLst>
      <p:ext uri="{BB962C8B-B14F-4D97-AF65-F5344CB8AC3E}">
        <p14:creationId xmlns:p14="http://schemas.microsoft.com/office/powerpoint/2010/main" val="20739122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18</a:t>
            </a:fld>
            <a:endParaRPr lang="en-US"/>
          </a:p>
        </p:txBody>
      </p:sp>
    </p:spTree>
    <p:extLst>
      <p:ext uri="{BB962C8B-B14F-4D97-AF65-F5344CB8AC3E}">
        <p14:creationId xmlns:p14="http://schemas.microsoft.com/office/powerpoint/2010/main" val="3981104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19</a:t>
            </a:fld>
            <a:endParaRPr lang="en-US"/>
          </a:p>
        </p:txBody>
      </p:sp>
    </p:spTree>
    <p:extLst>
      <p:ext uri="{BB962C8B-B14F-4D97-AF65-F5344CB8AC3E}">
        <p14:creationId xmlns:p14="http://schemas.microsoft.com/office/powerpoint/2010/main" val="10685960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20</a:t>
            </a:fld>
            <a:endParaRPr lang="en-US"/>
          </a:p>
        </p:txBody>
      </p:sp>
    </p:spTree>
    <p:extLst>
      <p:ext uri="{BB962C8B-B14F-4D97-AF65-F5344CB8AC3E}">
        <p14:creationId xmlns:p14="http://schemas.microsoft.com/office/powerpoint/2010/main" val="34677873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21</a:t>
            </a:fld>
            <a:endParaRPr lang="en-US"/>
          </a:p>
        </p:txBody>
      </p:sp>
    </p:spTree>
    <p:extLst>
      <p:ext uri="{BB962C8B-B14F-4D97-AF65-F5344CB8AC3E}">
        <p14:creationId xmlns:p14="http://schemas.microsoft.com/office/powerpoint/2010/main" val="883464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22</a:t>
            </a:fld>
            <a:endParaRPr lang="en-US"/>
          </a:p>
        </p:txBody>
      </p:sp>
    </p:spTree>
    <p:extLst>
      <p:ext uri="{BB962C8B-B14F-4D97-AF65-F5344CB8AC3E}">
        <p14:creationId xmlns:p14="http://schemas.microsoft.com/office/powerpoint/2010/main" val="29198918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2</a:t>
            </a:fld>
            <a:endParaRPr lang="en-US"/>
          </a:p>
        </p:txBody>
      </p:sp>
    </p:spTree>
    <p:extLst>
      <p:ext uri="{BB962C8B-B14F-4D97-AF65-F5344CB8AC3E}">
        <p14:creationId xmlns:p14="http://schemas.microsoft.com/office/powerpoint/2010/main" val="6238189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23</a:t>
            </a:fld>
            <a:endParaRPr lang="en-US"/>
          </a:p>
        </p:txBody>
      </p:sp>
    </p:spTree>
    <p:extLst>
      <p:ext uri="{BB962C8B-B14F-4D97-AF65-F5344CB8AC3E}">
        <p14:creationId xmlns:p14="http://schemas.microsoft.com/office/powerpoint/2010/main" val="4250399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24</a:t>
            </a:fld>
            <a:endParaRPr lang="en-US"/>
          </a:p>
        </p:txBody>
      </p:sp>
    </p:spTree>
    <p:extLst>
      <p:ext uri="{BB962C8B-B14F-4D97-AF65-F5344CB8AC3E}">
        <p14:creationId xmlns:p14="http://schemas.microsoft.com/office/powerpoint/2010/main" val="6200701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86C966-27A9-1CF8-4434-F8D3F70087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BF232E-7043-2759-3B13-44CBF4A6F00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5A660B44-77A7-5142-BA74-EF34661BAEBC}"/>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43ACE889-7A84-D162-D67A-B0B82F2D31DA}"/>
              </a:ext>
            </a:extLst>
          </p:cNvPr>
          <p:cNvSpPr>
            <a:spLocks noGrp="1"/>
          </p:cNvSpPr>
          <p:nvPr>
            <p:ph type="sldNum" sz="quarter" idx="5"/>
          </p:nvPr>
        </p:nvSpPr>
        <p:spPr/>
        <p:txBody>
          <a:bodyPr/>
          <a:lstStyle/>
          <a:p>
            <a:fld id="{000F55D5-A1C1-48A3-A1BB-0B5926FBF660}" type="slidenum">
              <a:rPr lang="en-US" smtClean="0"/>
              <a:t>25</a:t>
            </a:fld>
            <a:endParaRPr lang="en-US"/>
          </a:p>
        </p:txBody>
      </p:sp>
    </p:spTree>
    <p:extLst>
      <p:ext uri="{BB962C8B-B14F-4D97-AF65-F5344CB8AC3E}">
        <p14:creationId xmlns:p14="http://schemas.microsoft.com/office/powerpoint/2010/main" val="42713026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26</a:t>
            </a:fld>
            <a:endParaRPr lang="en-US"/>
          </a:p>
        </p:txBody>
      </p:sp>
    </p:spTree>
    <p:extLst>
      <p:ext uri="{BB962C8B-B14F-4D97-AF65-F5344CB8AC3E}">
        <p14:creationId xmlns:p14="http://schemas.microsoft.com/office/powerpoint/2010/main" val="277084151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27</a:t>
            </a:fld>
            <a:endParaRPr lang="en-US"/>
          </a:p>
        </p:txBody>
      </p:sp>
    </p:spTree>
    <p:extLst>
      <p:ext uri="{BB962C8B-B14F-4D97-AF65-F5344CB8AC3E}">
        <p14:creationId xmlns:p14="http://schemas.microsoft.com/office/powerpoint/2010/main" val="5648096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28</a:t>
            </a:fld>
            <a:endParaRPr lang="en-US"/>
          </a:p>
        </p:txBody>
      </p:sp>
    </p:spTree>
    <p:extLst>
      <p:ext uri="{BB962C8B-B14F-4D97-AF65-F5344CB8AC3E}">
        <p14:creationId xmlns:p14="http://schemas.microsoft.com/office/powerpoint/2010/main" val="25397977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29</a:t>
            </a:fld>
            <a:endParaRPr lang="en-US"/>
          </a:p>
        </p:txBody>
      </p:sp>
    </p:spTree>
    <p:extLst>
      <p:ext uri="{BB962C8B-B14F-4D97-AF65-F5344CB8AC3E}">
        <p14:creationId xmlns:p14="http://schemas.microsoft.com/office/powerpoint/2010/main" val="29995408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30</a:t>
            </a:fld>
            <a:endParaRPr lang="en-US"/>
          </a:p>
        </p:txBody>
      </p:sp>
    </p:spTree>
    <p:extLst>
      <p:ext uri="{BB962C8B-B14F-4D97-AF65-F5344CB8AC3E}">
        <p14:creationId xmlns:p14="http://schemas.microsoft.com/office/powerpoint/2010/main" val="40854558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31</a:t>
            </a:fld>
            <a:endParaRPr lang="en-US"/>
          </a:p>
        </p:txBody>
      </p:sp>
    </p:spTree>
    <p:extLst>
      <p:ext uri="{BB962C8B-B14F-4D97-AF65-F5344CB8AC3E}">
        <p14:creationId xmlns:p14="http://schemas.microsoft.com/office/powerpoint/2010/main" val="5658638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32</a:t>
            </a:fld>
            <a:endParaRPr lang="en-US"/>
          </a:p>
        </p:txBody>
      </p:sp>
    </p:spTree>
    <p:extLst>
      <p:ext uri="{BB962C8B-B14F-4D97-AF65-F5344CB8AC3E}">
        <p14:creationId xmlns:p14="http://schemas.microsoft.com/office/powerpoint/2010/main" val="35369187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0D754D-3F51-7580-715A-5928309B6CC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6314AC-523E-CD59-D1B7-1621096FCDF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8287904C-1AC0-F284-B5AF-D95249DBFD23}"/>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9926BB2A-A9DB-D20E-5198-DF08126A4206}"/>
              </a:ext>
            </a:extLst>
          </p:cNvPr>
          <p:cNvSpPr>
            <a:spLocks noGrp="1"/>
          </p:cNvSpPr>
          <p:nvPr>
            <p:ph type="sldNum" sz="quarter" idx="5"/>
          </p:nvPr>
        </p:nvSpPr>
        <p:spPr/>
        <p:txBody>
          <a:bodyPr/>
          <a:lstStyle/>
          <a:p>
            <a:fld id="{000F55D5-A1C1-48A3-A1BB-0B5926FBF660}" type="slidenum">
              <a:rPr lang="en-US" smtClean="0"/>
              <a:t>3</a:t>
            </a:fld>
            <a:endParaRPr lang="en-US"/>
          </a:p>
        </p:txBody>
      </p:sp>
    </p:spTree>
    <p:extLst>
      <p:ext uri="{BB962C8B-B14F-4D97-AF65-F5344CB8AC3E}">
        <p14:creationId xmlns:p14="http://schemas.microsoft.com/office/powerpoint/2010/main" val="22739194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33</a:t>
            </a:fld>
            <a:endParaRPr lang="en-US"/>
          </a:p>
        </p:txBody>
      </p:sp>
    </p:spTree>
    <p:extLst>
      <p:ext uri="{BB962C8B-B14F-4D97-AF65-F5344CB8AC3E}">
        <p14:creationId xmlns:p14="http://schemas.microsoft.com/office/powerpoint/2010/main" val="2871075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34</a:t>
            </a:fld>
            <a:endParaRPr lang="en-US"/>
          </a:p>
        </p:txBody>
      </p:sp>
    </p:spTree>
    <p:extLst>
      <p:ext uri="{BB962C8B-B14F-4D97-AF65-F5344CB8AC3E}">
        <p14:creationId xmlns:p14="http://schemas.microsoft.com/office/powerpoint/2010/main" val="9667450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35</a:t>
            </a:fld>
            <a:endParaRPr lang="en-US"/>
          </a:p>
        </p:txBody>
      </p:sp>
    </p:spTree>
    <p:extLst>
      <p:ext uri="{BB962C8B-B14F-4D97-AF65-F5344CB8AC3E}">
        <p14:creationId xmlns:p14="http://schemas.microsoft.com/office/powerpoint/2010/main" val="5281326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36</a:t>
            </a:fld>
            <a:endParaRPr lang="en-US"/>
          </a:p>
        </p:txBody>
      </p:sp>
    </p:spTree>
    <p:extLst>
      <p:ext uri="{BB962C8B-B14F-4D97-AF65-F5344CB8AC3E}">
        <p14:creationId xmlns:p14="http://schemas.microsoft.com/office/powerpoint/2010/main" val="3403066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37</a:t>
            </a:fld>
            <a:endParaRPr lang="en-US"/>
          </a:p>
        </p:txBody>
      </p:sp>
    </p:spTree>
    <p:extLst>
      <p:ext uri="{BB962C8B-B14F-4D97-AF65-F5344CB8AC3E}">
        <p14:creationId xmlns:p14="http://schemas.microsoft.com/office/powerpoint/2010/main" val="37587937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38</a:t>
            </a:fld>
            <a:endParaRPr lang="en-US"/>
          </a:p>
        </p:txBody>
      </p:sp>
    </p:spTree>
    <p:extLst>
      <p:ext uri="{BB962C8B-B14F-4D97-AF65-F5344CB8AC3E}">
        <p14:creationId xmlns:p14="http://schemas.microsoft.com/office/powerpoint/2010/main" val="22337038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39</a:t>
            </a:fld>
            <a:endParaRPr lang="en-US"/>
          </a:p>
        </p:txBody>
      </p:sp>
    </p:spTree>
    <p:extLst>
      <p:ext uri="{BB962C8B-B14F-4D97-AF65-F5344CB8AC3E}">
        <p14:creationId xmlns:p14="http://schemas.microsoft.com/office/powerpoint/2010/main" val="40574256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40</a:t>
            </a:fld>
            <a:endParaRPr lang="en-US"/>
          </a:p>
        </p:txBody>
      </p:sp>
    </p:spTree>
    <p:extLst>
      <p:ext uri="{BB962C8B-B14F-4D97-AF65-F5344CB8AC3E}">
        <p14:creationId xmlns:p14="http://schemas.microsoft.com/office/powerpoint/2010/main" val="9321536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41</a:t>
            </a:fld>
            <a:endParaRPr lang="en-US"/>
          </a:p>
        </p:txBody>
      </p:sp>
    </p:spTree>
    <p:extLst>
      <p:ext uri="{BB962C8B-B14F-4D97-AF65-F5344CB8AC3E}">
        <p14:creationId xmlns:p14="http://schemas.microsoft.com/office/powerpoint/2010/main" val="24971758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42</a:t>
            </a:fld>
            <a:endParaRPr lang="en-US"/>
          </a:p>
        </p:txBody>
      </p:sp>
    </p:spTree>
    <p:extLst>
      <p:ext uri="{BB962C8B-B14F-4D97-AF65-F5344CB8AC3E}">
        <p14:creationId xmlns:p14="http://schemas.microsoft.com/office/powerpoint/2010/main" val="2145507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4</a:t>
            </a:fld>
            <a:endParaRPr lang="en-US"/>
          </a:p>
        </p:txBody>
      </p:sp>
    </p:spTree>
    <p:extLst>
      <p:ext uri="{BB962C8B-B14F-4D97-AF65-F5344CB8AC3E}">
        <p14:creationId xmlns:p14="http://schemas.microsoft.com/office/powerpoint/2010/main" val="5534441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43</a:t>
            </a:fld>
            <a:endParaRPr lang="en-US"/>
          </a:p>
        </p:txBody>
      </p:sp>
    </p:spTree>
    <p:extLst>
      <p:ext uri="{BB962C8B-B14F-4D97-AF65-F5344CB8AC3E}">
        <p14:creationId xmlns:p14="http://schemas.microsoft.com/office/powerpoint/2010/main" val="23700671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44</a:t>
            </a:fld>
            <a:endParaRPr lang="en-US"/>
          </a:p>
        </p:txBody>
      </p:sp>
    </p:spTree>
    <p:extLst>
      <p:ext uri="{BB962C8B-B14F-4D97-AF65-F5344CB8AC3E}">
        <p14:creationId xmlns:p14="http://schemas.microsoft.com/office/powerpoint/2010/main" val="261416257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45</a:t>
            </a:fld>
            <a:endParaRPr lang="en-US"/>
          </a:p>
        </p:txBody>
      </p:sp>
    </p:spTree>
    <p:extLst>
      <p:ext uri="{BB962C8B-B14F-4D97-AF65-F5344CB8AC3E}">
        <p14:creationId xmlns:p14="http://schemas.microsoft.com/office/powerpoint/2010/main" val="82999282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46</a:t>
            </a:fld>
            <a:endParaRPr lang="en-US"/>
          </a:p>
        </p:txBody>
      </p:sp>
    </p:spTree>
    <p:extLst>
      <p:ext uri="{BB962C8B-B14F-4D97-AF65-F5344CB8AC3E}">
        <p14:creationId xmlns:p14="http://schemas.microsoft.com/office/powerpoint/2010/main" val="83680052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48</a:t>
            </a:fld>
            <a:endParaRPr lang="en-US"/>
          </a:p>
        </p:txBody>
      </p:sp>
    </p:spTree>
    <p:extLst>
      <p:ext uri="{BB962C8B-B14F-4D97-AF65-F5344CB8AC3E}">
        <p14:creationId xmlns:p14="http://schemas.microsoft.com/office/powerpoint/2010/main" val="152170198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49</a:t>
            </a:fld>
            <a:endParaRPr lang="en-US"/>
          </a:p>
        </p:txBody>
      </p:sp>
    </p:spTree>
    <p:extLst>
      <p:ext uri="{BB962C8B-B14F-4D97-AF65-F5344CB8AC3E}">
        <p14:creationId xmlns:p14="http://schemas.microsoft.com/office/powerpoint/2010/main" val="121620948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50</a:t>
            </a:fld>
            <a:endParaRPr lang="en-US"/>
          </a:p>
        </p:txBody>
      </p:sp>
    </p:spTree>
    <p:extLst>
      <p:ext uri="{BB962C8B-B14F-4D97-AF65-F5344CB8AC3E}">
        <p14:creationId xmlns:p14="http://schemas.microsoft.com/office/powerpoint/2010/main" val="359268668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51</a:t>
            </a:fld>
            <a:endParaRPr lang="en-US"/>
          </a:p>
        </p:txBody>
      </p:sp>
    </p:spTree>
    <p:extLst>
      <p:ext uri="{BB962C8B-B14F-4D97-AF65-F5344CB8AC3E}">
        <p14:creationId xmlns:p14="http://schemas.microsoft.com/office/powerpoint/2010/main" val="2647800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52</a:t>
            </a:fld>
            <a:endParaRPr lang="en-US"/>
          </a:p>
        </p:txBody>
      </p:sp>
    </p:spTree>
    <p:extLst>
      <p:ext uri="{BB962C8B-B14F-4D97-AF65-F5344CB8AC3E}">
        <p14:creationId xmlns:p14="http://schemas.microsoft.com/office/powerpoint/2010/main" val="188539728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1988550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5</a:t>
            </a:fld>
            <a:endParaRPr lang="en-US"/>
          </a:p>
        </p:txBody>
      </p:sp>
    </p:spTree>
    <p:extLst>
      <p:ext uri="{BB962C8B-B14F-4D97-AF65-F5344CB8AC3E}">
        <p14:creationId xmlns:p14="http://schemas.microsoft.com/office/powerpoint/2010/main" val="261798728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54</a:t>
            </a:fld>
            <a:endParaRPr lang="en-US"/>
          </a:p>
        </p:txBody>
      </p:sp>
    </p:spTree>
    <p:extLst>
      <p:ext uri="{BB962C8B-B14F-4D97-AF65-F5344CB8AC3E}">
        <p14:creationId xmlns:p14="http://schemas.microsoft.com/office/powerpoint/2010/main" val="70368052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58</a:t>
            </a:fld>
            <a:endParaRPr lang="en-US"/>
          </a:p>
        </p:txBody>
      </p:sp>
    </p:spTree>
    <p:extLst>
      <p:ext uri="{BB962C8B-B14F-4D97-AF65-F5344CB8AC3E}">
        <p14:creationId xmlns:p14="http://schemas.microsoft.com/office/powerpoint/2010/main" val="28861085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AC113D-51F3-2603-682F-FC3C5310A3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A3E313-472C-E986-D433-8EA8BAD98A4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DEF68247-FC93-DBED-5DF3-1EA041A930D3}"/>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B7B221B2-D148-A2FD-1366-FACE21A4D6DD}"/>
              </a:ext>
            </a:extLst>
          </p:cNvPr>
          <p:cNvSpPr>
            <a:spLocks noGrp="1"/>
          </p:cNvSpPr>
          <p:nvPr>
            <p:ph type="sldNum" sz="quarter" idx="5"/>
          </p:nvPr>
        </p:nvSpPr>
        <p:spPr/>
        <p:txBody>
          <a:bodyPr/>
          <a:lstStyle/>
          <a:p>
            <a:fld id="{000F55D5-A1C1-48A3-A1BB-0B5926FBF660}" type="slidenum">
              <a:rPr lang="en-US" smtClean="0"/>
              <a:t>59</a:t>
            </a:fld>
            <a:endParaRPr lang="en-US"/>
          </a:p>
        </p:txBody>
      </p:sp>
    </p:spTree>
    <p:extLst>
      <p:ext uri="{BB962C8B-B14F-4D97-AF65-F5344CB8AC3E}">
        <p14:creationId xmlns:p14="http://schemas.microsoft.com/office/powerpoint/2010/main" val="107288308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193716-C61F-17BE-0EC7-A35C6633582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0C3CBC8-8B16-5AC2-7C00-FDD23BD9252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86913B4-2465-79A4-9702-F042822DE402}"/>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6C8AF2F5-6825-B675-23E4-15EC2A4FB300}"/>
              </a:ext>
            </a:extLst>
          </p:cNvPr>
          <p:cNvSpPr>
            <a:spLocks noGrp="1"/>
          </p:cNvSpPr>
          <p:nvPr>
            <p:ph type="sldNum" sz="quarter" idx="5"/>
          </p:nvPr>
        </p:nvSpPr>
        <p:spPr/>
        <p:txBody>
          <a:bodyPr/>
          <a:lstStyle/>
          <a:p>
            <a:fld id="{000F55D5-A1C1-48A3-A1BB-0B5926FBF660}" type="slidenum">
              <a:rPr lang="en-US" smtClean="0"/>
              <a:t>60</a:t>
            </a:fld>
            <a:endParaRPr lang="en-US"/>
          </a:p>
        </p:txBody>
      </p:sp>
    </p:spTree>
    <p:extLst>
      <p:ext uri="{BB962C8B-B14F-4D97-AF65-F5344CB8AC3E}">
        <p14:creationId xmlns:p14="http://schemas.microsoft.com/office/powerpoint/2010/main" val="413405278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61</a:t>
            </a:fld>
            <a:endParaRPr lang="en-US"/>
          </a:p>
        </p:txBody>
      </p:sp>
    </p:spTree>
    <p:extLst>
      <p:ext uri="{BB962C8B-B14F-4D97-AF65-F5344CB8AC3E}">
        <p14:creationId xmlns:p14="http://schemas.microsoft.com/office/powerpoint/2010/main" val="17717051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62</a:t>
            </a:fld>
            <a:endParaRPr lang="en-US"/>
          </a:p>
        </p:txBody>
      </p:sp>
    </p:spTree>
    <p:extLst>
      <p:ext uri="{BB962C8B-B14F-4D97-AF65-F5344CB8AC3E}">
        <p14:creationId xmlns:p14="http://schemas.microsoft.com/office/powerpoint/2010/main" val="86601279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63</a:t>
            </a:fld>
            <a:endParaRPr lang="en-US"/>
          </a:p>
        </p:txBody>
      </p:sp>
    </p:spTree>
    <p:extLst>
      <p:ext uri="{BB962C8B-B14F-4D97-AF65-F5344CB8AC3E}">
        <p14:creationId xmlns:p14="http://schemas.microsoft.com/office/powerpoint/2010/main" val="376784129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64</a:t>
            </a:fld>
            <a:endParaRPr lang="en-US"/>
          </a:p>
        </p:txBody>
      </p:sp>
    </p:spTree>
    <p:extLst>
      <p:ext uri="{BB962C8B-B14F-4D97-AF65-F5344CB8AC3E}">
        <p14:creationId xmlns:p14="http://schemas.microsoft.com/office/powerpoint/2010/main" val="220721402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65</a:t>
            </a:fld>
            <a:endParaRPr lang="en-US"/>
          </a:p>
        </p:txBody>
      </p:sp>
    </p:spTree>
    <p:extLst>
      <p:ext uri="{BB962C8B-B14F-4D97-AF65-F5344CB8AC3E}">
        <p14:creationId xmlns:p14="http://schemas.microsoft.com/office/powerpoint/2010/main" val="251564003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66</a:t>
            </a:fld>
            <a:endParaRPr lang="en-US"/>
          </a:p>
        </p:txBody>
      </p:sp>
    </p:spTree>
    <p:extLst>
      <p:ext uri="{BB962C8B-B14F-4D97-AF65-F5344CB8AC3E}">
        <p14:creationId xmlns:p14="http://schemas.microsoft.com/office/powerpoint/2010/main" val="19172787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6</a:t>
            </a:fld>
            <a:endParaRPr lang="en-US"/>
          </a:p>
        </p:txBody>
      </p:sp>
    </p:spTree>
    <p:extLst>
      <p:ext uri="{BB962C8B-B14F-4D97-AF65-F5344CB8AC3E}">
        <p14:creationId xmlns:p14="http://schemas.microsoft.com/office/powerpoint/2010/main" val="86613354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67</a:t>
            </a:fld>
            <a:endParaRPr lang="en-US"/>
          </a:p>
        </p:txBody>
      </p:sp>
    </p:spTree>
    <p:extLst>
      <p:ext uri="{BB962C8B-B14F-4D97-AF65-F5344CB8AC3E}">
        <p14:creationId xmlns:p14="http://schemas.microsoft.com/office/powerpoint/2010/main" val="94422588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68</a:t>
            </a:fld>
            <a:endParaRPr lang="en-US"/>
          </a:p>
        </p:txBody>
      </p:sp>
    </p:spTree>
    <p:extLst>
      <p:ext uri="{BB962C8B-B14F-4D97-AF65-F5344CB8AC3E}">
        <p14:creationId xmlns:p14="http://schemas.microsoft.com/office/powerpoint/2010/main" val="192464601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69</a:t>
            </a:fld>
            <a:endParaRPr lang="en-US"/>
          </a:p>
        </p:txBody>
      </p:sp>
    </p:spTree>
    <p:extLst>
      <p:ext uri="{BB962C8B-B14F-4D97-AF65-F5344CB8AC3E}">
        <p14:creationId xmlns:p14="http://schemas.microsoft.com/office/powerpoint/2010/main" val="85078426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70</a:t>
            </a:fld>
            <a:endParaRPr lang="en-US"/>
          </a:p>
        </p:txBody>
      </p:sp>
    </p:spTree>
    <p:extLst>
      <p:ext uri="{BB962C8B-B14F-4D97-AF65-F5344CB8AC3E}">
        <p14:creationId xmlns:p14="http://schemas.microsoft.com/office/powerpoint/2010/main" val="42777840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34B813-D79F-53A7-59A6-80DD7D91BC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42448D4-0CCC-8EE0-312D-68911FD84ACA}"/>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47D1DF90-BE39-ECEC-FDBB-B207357DA445}"/>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D3B3A304-7FA7-F710-A6A4-BD8DCC905A1B}"/>
              </a:ext>
            </a:extLst>
          </p:cNvPr>
          <p:cNvSpPr>
            <a:spLocks noGrp="1"/>
          </p:cNvSpPr>
          <p:nvPr>
            <p:ph type="sldNum" sz="quarter" idx="5"/>
          </p:nvPr>
        </p:nvSpPr>
        <p:spPr/>
        <p:txBody>
          <a:bodyPr/>
          <a:lstStyle/>
          <a:p>
            <a:fld id="{000F55D5-A1C1-48A3-A1BB-0B5926FBF660}" type="slidenum">
              <a:rPr lang="en-US" smtClean="0"/>
              <a:t>71</a:t>
            </a:fld>
            <a:endParaRPr lang="en-US"/>
          </a:p>
        </p:txBody>
      </p:sp>
    </p:spTree>
    <p:extLst>
      <p:ext uri="{BB962C8B-B14F-4D97-AF65-F5344CB8AC3E}">
        <p14:creationId xmlns:p14="http://schemas.microsoft.com/office/powerpoint/2010/main" val="213982946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72</a:t>
            </a:fld>
            <a:endParaRPr lang="en-US"/>
          </a:p>
        </p:txBody>
      </p:sp>
    </p:spTree>
    <p:extLst>
      <p:ext uri="{BB962C8B-B14F-4D97-AF65-F5344CB8AC3E}">
        <p14:creationId xmlns:p14="http://schemas.microsoft.com/office/powerpoint/2010/main" val="1058059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73</a:t>
            </a:fld>
            <a:endParaRPr lang="en-US"/>
          </a:p>
        </p:txBody>
      </p:sp>
    </p:spTree>
    <p:extLst>
      <p:ext uri="{BB962C8B-B14F-4D97-AF65-F5344CB8AC3E}">
        <p14:creationId xmlns:p14="http://schemas.microsoft.com/office/powerpoint/2010/main" val="42034241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74</a:t>
            </a:fld>
            <a:endParaRPr lang="en-US"/>
          </a:p>
        </p:txBody>
      </p:sp>
    </p:spTree>
    <p:extLst>
      <p:ext uri="{BB962C8B-B14F-4D97-AF65-F5344CB8AC3E}">
        <p14:creationId xmlns:p14="http://schemas.microsoft.com/office/powerpoint/2010/main" val="62278434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75</a:t>
            </a:fld>
            <a:endParaRPr lang="en-US"/>
          </a:p>
        </p:txBody>
      </p:sp>
    </p:spTree>
    <p:extLst>
      <p:ext uri="{BB962C8B-B14F-4D97-AF65-F5344CB8AC3E}">
        <p14:creationId xmlns:p14="http://schemas.microsoft.com/office/powerpoint/2010/main" val="129588574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76</a:t>
            </a:fld>
            <a:endParaRPr lang="en-US"/>
          </a:p>
        </p:txBody>
      </p:sp>
    </p:spTree>
    <p:extLst>
      <p:ext uri="{BB962C8B-B14F-4D97-AF65-F5344CB8AC3E}">
        <p14:creationId xmlns:p14="http://schemas.microsoft.com/office/powerpoint/2010/main" val="9690058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7</a:t>
            </a:fld>
            <a:endParaRPr lang="en-US"/>
          </a:p>
        </p:txBody>
      </p:sp>
    </p:spTree>
    <p:extLst>
      <p:ext uri="{BB962C8B-B14F-4D97-AF65-F5344CB8AC3E}">
        <p14:creationId xmlns:p14="http://schemas.microsoft.com/office/powerpoint/2010/main" val="25576864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77</a:t>
            </a:fld>
            <a:endParaRPr lang="en-US"/>
          </a:p>
        </p:txBody>
      </p:sp>
    </p:spTree>
    <p:extLst>
      <p:ext uri="{BB962C8B-B14F-4D97-AF65-F5344CB8AC3E}">
        <p14:creationId xmlns:p14="http://schemas.microsoft.com/office/powerpoint/2010/main" val="25222532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78</a:t>
            </a:fld>
            <a:endParaRPr lang="en-US"/>
          </a:p>
        </p:txBody>
      </p:sp>
    </p:spTree>
    <p:extLst>
      <p:ext uri="{BB962C8B-B14F-4D97-AF65-F5344CB8AC3E}">
        <p14:creationId xmlns:p14="http://schemas.microsoft.com/office/powerpoint/2010/main" val="1625226952"/>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79</a:t>
            </a:fld>
            <a:endParaRPr lang="en-US"/>
          </a:p>
        </p:txBody>
      </p:sp>
    </p:spTree>
    <p:extLst>
      <p:ext uri="{BB962C8B-B14F-4D97-AF65-F5344CB8AC3E}">
        <p14:creationId xmlns:p14="http://schemas.microsoft.com/office/powerpoint/2010/main" val="192085090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80</a:t>
            </a:fld>
            <a:endParaRPr lang="en-US"/>
          </a:p>
        </p:txBody>
      </p:sp>
    </p:spTree>
    <p:extLst>
      <p:ext uri="{BB962C8B-B14F-4D97-AF65-F5344CB8AC3E}">
        <p14:creationId xmlns:p14="http://schemas.microsoft.com/office/powerpoint/2010/main" val="186085894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A6446-C6B4-347A-2948-084A00A2CB7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EC3DB54-2627-28F1-706A-9C2E9863ECF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0C39F4AE-56D8-8F93-A3EF-1BD1C007295A}"/>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6142E482-74EA-82AC-AB60-DF3BFE20A440}"/>
              </a:ext>
            </a:extLst>
          </p:cNvPr>
          <p:cNvSpPr>
            <a:spLocks noGrp="1"/>
          </p:cNvSpPr>
          <p:nvPr>
            <p:ph type="sldNum" sz="quarter" idx="5"/>
          </p:nvPr>
        </p:nvSpPr>
        <p:spPr/>
        <p:txBody>
          <a:bodyPr/>
          <a:lstStyle/>
          <a:p>
            <a:fld id="{000F55D5-A1C1-48A3-A1BB-0B5926FBF660}" type="slidenum">
              <a:rPr lang="en-US" smtClean="0"/>
              <a:t>81</a:t>
            </a:fld>
            <a:endParaRPr lang="en-US"/>
          </a:p>
        </p:txBody>
      </p:sp>
    </p:spTree>
    <p:extLst>
      <p:ext uri="{BB962C8B-B14F-4D97-AF65-F5344CB8AC3E}">
        <p14:creationId xmlns:p14="http://schemas.microsoft.com/office/powerpoint/2010/main" val="20585589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82</a:t>
            </a:fld>
            <a:endParaRPr lang="en-US"/>
          </a:p>
        </p:txBody>
      </p:sp>
    </p:spTree>
    <p:extLst>
      <p:ext uri="{BB962C8B-B14F-4D97-AF65-F5344CB8AC3E}">
        <p14:creationId xmlns:p14="http://schemas.microsoft.com/office/powerpoint/2010/main" val="398670628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85</a:t>
            </a:fld>
            <a:endParaRPr lang="en-US"/>
          </a:p>
        </p:txBody>
      </p:sp>
    </p:spTree>
    <p:extLst>
      <p:ext uri="{BB962C8B-B14F-4D97-AF65-F5344CB8AC3E}">
        <p14:creationId xmlns:p14="http://schemas.microsoft.com/office/powerpoint/2010/main" val="8505327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86</a:t>
            </a:fld>
            <a:endParaRPr lang="en-US"/>
          </a:p>
        </p:txBody>
      </p:sp>
    </p:spTree>
    <p:extLst>
      <p:ext uri="{BB962C8B-B14F-4D97-AF65-F5344CB8AC3E}">
        <p14:creationId xmlns:p14="http://schemas.microsoft.com/office/powerpoint/2010/main" val="356823680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586005736"/>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88</a:t>
            </a:fld>
            <a:endParaRPr lang="en-US"/>
          </a:p>
        </p:txBody>
      </p:sp>
    </p:spTree>
    <p:extLst>
      <p:ext uri="{BB962C8B-B14F-4D97-AF65-F5344CB8AC3E}">
        <p14:creationId xmlns:p14="http://schemas.microsoft.com/office/powerpoint/2010/main" val="4260288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8</a:t>
            </a:fld>
            <a:endParaRPr lang="en-US"/>
          </a:p>
        </p:txBody>
      </p:sp>
    </p:spTree>
    <p:extLst>
      <p:ext uri="{BB962C8B-B14F-4D97-AF65-F5344CB8AC3E}">
        <p14:creationId xmlns:p14="http://schemas.microsoft.com/office/powerpoint/2010/main" val="220988868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89</a:t>
            </a:fld>
            <a:endParaRPr lang="en-US"/>
          </a:p>
        </p:txBody>
      </p:sp>
    </p:spTree>
    <p:extLst>
      <p:ext uri="{BB962C8B-B14F-4D97-AF65-F5344CB8AC3E}">
        <p14:creationId xmlns:p14="http://schemas.microsoft.com/office/powerpoint/2010/main" val="271964946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90</a:t>
            </a:fld>
            <a:endParaRPr lang="en-US"/>
          </a:p>
        </p:txBody>
      </p:sp>
    </p:spTree>
    <p:extLst>
      <p:ext uri="{BB962C8B-B14F-4D97-AF65-F5344CB8AC3E}">
        <p14:creationId xmlns:p14="http://schemas.microsoft.com/office/powerpoint/2010/main" val="145808427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91</a:t>
            </a:fld>
            <a:endParaRPr lang="en-US"/>
          </a:p>
        </p:txBody>
      </p:sp>
    </p:spTree>
    <p:extLst>
      <p:ext uri="{BB962C8B-B14F-4D97-AF65-F5344CB8AC3E}">
        <p14:creationId xmlns:p14="http://schemas.microsoft.com/office/powerpoint/2010/main" val="413837187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92</a:t>
            </a:fld>
            <a:endParaRPr lang="en-US"/>
          </a:p>
        </p:txBody>
      </p:sp>
    </p:spTree>
    <p:extLst>
      <p:ext uri="{BB962C8B-B14F-4D97-AF65-F5344CB8AC3E}">
        <p14:creationId xmlns:p14="http://schemas.microsoft.com/office/powerpoint/2010/main" val="121959102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93</a:t>
            </a:fld>
            <a:endParaRPr lang="en-US"/>
          </a:p>
        </p:txBody>
      </p:sp>
    </p:spTree>
    <p:extLst>
      <p:ext uri="{BB962C8B-B14F-4D97-AF65-F5344CB8AC3E}">
        <p14:creationId xmlns:p14="http://schemas.microsoft.com/office/powerpoint/2010/main" val="203501926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94</a:t>
            </a:fld>
            <a:endParaRPr lang="en-US"/>
          </a:p>
        </p:txBody>
      </p:sp>
    </p:spTree>
    <p:extLst>
      <p:ext uri="{BB962C8B-B14F-4D97-AF65-F5344CB8AC3E}">
        <p14:creationId xmlns:p14="http://schemas.microsoft.com/office/powerpoint/2010/main" val="64339160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95</a:t>
            </a:fld>
            <a:endParaRPr lang="en-US"/>
          </a:p>
        </p:txBody>
      </p:sp>
    </p:spTree>
    <p:extLst>
      <p:ext uri="{BB962C8B-B14F-4D97-AF65-F5344CB8AC3E}">
        <p14:creationId xmlns:p14="http://schemas.microsoft.com/office/powerpoint/2010/main" val="258774335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96</a:t>
            </a:fld>
            <a:endParaRPr lang="en-US"/>
          </a:p>
        </p:txBody>
      </p:sp>
    </p:spTree>
    <p:extLst>
      <p:ext uri="{BB962C8B-B14F-4D97-AF65-F5344CB8AC3E}">
        <p14:creationId xmlns:p14="http://schemas.microsoft.com/office/powerpoint/2010/main" val="271701937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97</a:t>
            </a:fld>
            <a:endParaRPr lang="en-US"/>
          </a:p>
        </p:txBody>
      </p:sp>
    </p:spTree>
    <p:extLst>
      <p:ext uri="{BB962C8B-B14F-4D97-AF65-F5344CB8AC3E}">
        <p14:creationId xmlns:p14="http://schemas.microsoft.com/office/powerpoint/2010/main" val="1594969412"/>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98</a:t>
            </a:fld>
            <a:endParaRPr lang="en-US"/>
          </a:p>
        </p:txBody>
      </p:sp>
    </p:spTree>
    <p:extLst>
      <p:ext uri="{BB962C8B-B14F-4D97-AF65-F5344CB8AC3E}">
        <p14:creationId xmlns:p14="http://schemas.microsoft.com/office/powerpoint/2010/main" val="559549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9</a:t>
            </a:fld>
            <a:endParaRPr lang="en-US"/>
          </a:p>
        </p:txBody>
      </p:sp>
    </p:spTree>
    <p:extLst>
      <p:ext uri="{BB962C8B-B14F-4D97-AF65-F5344CB8AC3E}">
        <p14:creationId xmlns:p14="http://schemas.microsoft.com/office/powerpoint/2010/main" val="244561989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99</a:t>
            </a:fld>
            <a:endParaRPr lang="en-US"/>
          </a:p>
        </p:txBody>
      </p:sp>
    </p:spTree>
    <p:extLst>
      <p:ext uri="{BB962C8B-B14F-4D97-AF65-F5344CB8AC3E}">
        <p14:creationId xmlns:p14="http://schemas.microsoft.com/office/powerpoint/2010/main" val="289001159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100</a:t>
            </a:fld>
            <a:endParaRPr lang="en-US"/>
          </a:p>
        </p:txBody>
      </p:sp>
    </p:spTree>
    <p:extLst>
      <p:ext uri="{BB962C8B-B14F-4D97-AF65-F5344CB8AC3E}">
        <p14:creationId xmlns:p14="http://schemas.microsoft.com/office/powerpoint/2010/main" val="3475635126"/>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101</a:t>
            </a:fld>
            <a:endParaRPr lang="en-US"/>
          </a:p>
        </p:txBody>
      </p:sp>
    </p:spTree>
    <p:extLst>
      <p:ext uri="{BB962C8B-B14F-4D97-AF65-F5344CB8AC3E}">
        <p14:creationId xmlns:p14="http://schemas.microsoft.com/office/powerpoint/2010/main" val="249645797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102</a:t>
            </a:fld>
            <a:endParaRPr lang="en-US"/>
          </a:p>
        </p:txBody>
      </p:sp>
    </p:spTree>
    <p:extLst>
      <p:ext uri="{BB962C8B-B14F-4D97-AF65-F5344CB8AC3E}">
        <p14:creationId xmlns:p14="http://schemas.microsoft.com/office/powerpoint/2010/main" val="101414530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103</a:t>
            </a:fld>
            <a:endParaRPr lang="en-US"/>
          </a:p>
        </p:txBody>
      </p:sp>
    </p:spTree>
    <p:extLst>
      <p:ext uri="{BB962C8B-B14F-4D97-AF65-F5344CB8AC3E}">
        <p14:creationId xmlns:p14="http://schemas.microsoft.com/office/powerpoint/2010/main" val="2522236966"/>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000F55D5-A1C1-48A3-A1BB-0B5926FBF660}" type="slidenum">
              <a:rPr lang="en-US" smtClean="0"/>
              <a:t>104</a:t>
            </a:fld>
            <a:endParaRPr lang="en-US"/>
          </a:p>
        </p:txBody>
      </p:sp>
    </p:spTree>
    <p:extLst>
      <p:ext uri="{BB962C8B-B14F-4D97-AF65-F5344CB8AC3E}">
        <p14:creationId xmlns:p14="http://schemas.microsoft.com/office/powerpoint/2010/main" val="166975398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76E8F9-DE9F-4E22-08E8-829A4E7E177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96D586-6A98-893C-D31C-FF9F0F2709C3}"/>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4D1F97E-9B97-1093-80F4-FA3C6EA1D5A0}"/>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44B3DEEB-D220-452C-3BDE-A6850E6893E9}"/>
              </a:ext>
            </a:extLst>
          </p:cNvPr>
          <p:cNvSpPr>
            <a:spLocks noGrp="1"/>
          </p:cNvSpPr>
          <p:nvPr>
            <p:ph type="sldNum" sz="quarter" idx="5"/>
          </p:nvPr>
        </p:nvSpPr>
        <p:spPr/>
        <p:txBody>
          <a:bodyPr/>
          <a:lstStyle/>
          <a:p>
            <a:fld id="{000F55D5-A1C1-48A3-A1BB-0B5926FBF660}" type="slidenum">
              <a:rPr lang="en-US" smtClean="0"/>
              <a:t>105</a:t>
            </a:fld>
            <a:endParaRPr lang="en-US"/>
          </a:p>
        </p:txBody>
      </p:sp>
    </p:spTree>
    <p:extLst>
      <p:ext uri="{BB962C8B-B14F-4D97-AF65-F5344CB8AC3E}">
        <p14:creationId xmlns:p14="http://schemas.microsoft.com/office/powerpoint/2010/main" val="80787896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C8A606-E309-76C8-9E43-7B90F0FC0A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7C94006-7200-E540-D225-DF873CC86151}"/>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C2A2120E-2CF1-E975-D6CA-F1BF3B03CE0D}"/>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1C639C5A-3432-5C40-2DE4-A8268EF3970A}"/>
              </a:ext>
            </a:extLst>
          </p:cNvPr>
          <p:cNvSpPr>
            <a:spLocks noGrp="1"/>
          </p:cNvSpPr>
          <p:nvPr>
            <p:ph type="sldNum" sz="quarter" idx="5"/>
          </p:nvPr>
        </p:nvSpPr>
        <p:spPr/>
        <p:txBody>
          <a:bodyPr/>
          <a:lstStyle/>
          <a:p>
            <a:fld id="{000F55D5-A1C1-48A3-A1BB-0B5926FBF660}" type="slidenum">
              <a:rPr lang="en-US" smtClean="0"/>
              <a:t>106</a:t>
            </a:fld>
            <a:endParaRPr lang="en-US"/>
          </a:p>
        </p:txBody>
      </p:sp>
    </p:spTree>
    <p:extLst>
      <p:ext uri="{BB962C8B-B14F-4D97-AF65-F5344CB8AC3E}">
        <p14:creationId xmlns:p14="http://schemas.microsoft.com/office/powerpoint/2010/main" val="381337508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6B8E0A-0B0D-1393-02B0-FC6FCA2AA1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FB3FAE-7F82-78E5-F8D5-D45B32E81CE0}"/>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FA145B29-3D1F-B21C-540F-B2A775811939}"/>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3832D4A9-AF52-8D56-76DF-CA48B2A893F8}"/>
              </a:ext>
            </a:extLst>
          </p:cNvPr>
          <p:cNvSpPr>
            <a:spLocks noGrp="1"/>
          </p:cNvSpPr>
          <p:nvPr>
            <p:ph type="sldNum" sz="quarter" idx="5"/>
          </p:nvPr>
        </p:nvSpPr>
        <p:spPr/>
        <p:txBody>
          <a:bodyPr/>
          <a:lstStyle/>
          <a:p>
            <a:fld id="{000F55D5-A1C1-48A3-A1BB-0B5926FBF660}" type="slidenum">
              <a:rPr lang="en-US" smtClean="0"/>
              <a:t>107</a:t>
            </a:fld>
            <a:endParaRPr lang="en-US"/>
          </a:p>
        </p:txBody>
      </p:sp>
    </p:spTree>
    <p:extLst>
      <p:ext uri="{BB962C8B-B14F-4D97-AF65-F5344CB8AC3E}">
        <p14:creationId xmlns:p14="http://schemas.microsoft.com/office/powerpoint/2010/main" val="1292889668"/>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83F4F-FDCB-CFAD-569D-47650F2A62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4A71F56-2A1B-3AAF-5882-A4E44D0D7C82}"/>
              </a:ext>
            </a:extLst>
          </p:cNvPr>
          <p:cNvSpPr>
            <a:spLocks noGrp="1" noRot="1" noChangeAspect="1"/>
          </p:cNvSpPr>
          <p:nvPr>
            <p:ph type="sldImg"/>
          </p:nvPr>
        </p:nvSpPr>
        <p:spPr>
          <a:xfrm>
            <a:off x="381000" y="685800"/>
            <a:ext cx="6096000" cy="3429000"/>
          </a:xfrm>
        </p:spPr>
      </p:sp>
      <p:sp>
        <p:nvSpPr>
          <p:cNvPr id="3" name="Notes Placeholder 2">
            <a:extLst>
              <a:ext uri="{FF2B5EF4-FFF2-40B4-BE49-F238E27FC236}">
                <a16:creationId xmlns:a16="http://schemas.microsoft.com/office/drawing/2014/main" id="{324A517C-7A12-F947-F916-348357A19F0E}"/>
              </a:ext>
            </a:extLst>
          </p:cNvPr>
          <p:cNvSpPr>
            <a:spLocks noGrp="1"/>
          </p:cNvSpPr>
          <p:nvPr>
            <p:ph type="body" idx="1"/>
          </p:nvPr>
        </p:nvSpPr>
        <p:spPr/>
        <p:txBody>
          <a:bodyPr/>
          <a:lstStyle/>
          <a:p>
            <a:endParaRPr lang="en-US">
              <a:cs typeface="Calibri"/>
            </a:endParaRPr>
          </a:p>
        </p:txBody>
      </p:sp>
      <p:sp>
        <p:nvSpPr>
          <p:cNvPr id="4" name="Slide Number Placeholder 3">
            <a:extLst>
              <a:ext uri="{FF2B5EF4-FFF2-40B4-BE49-F238E27FC236}">
                <a16:creationId xmlns:a16="http://schemas.microsoft.com/office/drawing/2014/main" id="{79E22ACB-20C4-028E-C68A-BE9DF7713B05}"/>
              </a:ext>
            </a:extLst>
          </p:cNvPr>
          <p:cNvSpPr>
            <a:spLocks noGrp="1"/>
          </p:cNvSpPr>
          <p:nvPr>
            <p:ph type="sldNum" sz="quarter" idx="5"/>
          </p:nvPr>
        </p:nvSpPr>
        <p:spPr/>
        <p:txBody>
          <a:bodyPr/>
          <a:lstStyle/>
          <a:p>
            <a:fld id="{000F55D5-A1C1-48A3-A1BB-0B5926FBF660}" type="slidenum">
              <a:rPr lang="en-US" smtClean="0"/>
              <a:t>108</a:t>
            </a:fld>
            <a:endParaRPr lang="en-US"/>
          </a:p>
        </p:txBody>
      </p:sp>
    </p:spTree>
    <p:extLst>
      <p:ext uri="{BB962C8B-B14F-4D97-AF65-F5344CB8AC3E}">
        <p14:creationId xmlns:p14="http://schemas.microsoft.com/office/powerpoint/2010/main" val="182053655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userDrawn="1">
  <p:cSld name="TITLE">
    <p:bg>
      <p:bgPr>
        <a:solidFill>
          <a:srgbClr val="005B7B"/>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010000" y="1545450"/>
            <a:ext cx="4545962" cy="2052600"/>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5200" b="0" i="0">
                <a:solidFill>
                  <a:schemeClr val="bg1"/>
                </a:solidFill>
                <a:latin typeface="Figtree"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4009992" y="3635000"/>
            <a:ext cx="4545962" cy="792600"/>
          </a:xfrm>
          <a:prstGeom prst="rect">
            <a:avLst/>
          </a:prstGeom>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b="0" i="0">
                <a:solidFill>
                  <a:srgbClr val="90C5D0"/>
                </a:solidFill>
                <a:latin typeface="Bitter" pitchFamily="2" charset="77"/>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4" name="Google Shape;56;p13">
            <a:extLst>
              <a:ext uri="{FF2B5EF4-FFF2-40B4-BE49-F238E27FC236}">
                <a16:creationId xmlns:a16="http://schemas.microsoft.com/office/drawing/2014/main" id="{19E100B1-1BF0-F1CF-0220-5C13CBC370F4}"/>
              </a:ext>
            </a:extLst>
          </p:cNvPr>
          <p:cNvPicPr preferRelativeResize="0"/>
          <p:nvPr userDrawn="1"/>
        </p:nvPicPr>
        <p:blipFill>
          <a:blip r:embed="rId2">
            <a:alphaModFix/>
          </a:blip>
          <a:stretch>
            <a:fillRect/>
          </a:stretch>
        </p:blipFill>
        <p:spPr>
          <a:xfrm>
            <a:off x="4009992" y="715900"/>
            <a:ext cx="2433475" cy="652175"/>
          </a:xfrm>
          <a:prstGeom prst="rect">
            <a:avLst/>
          </a:prstGeom>
          <a:noFill/>
          <a:ln>
            <a:noFill/>
          </a:ln>
        </p:spPr>
      </p:pic>
      <p:pic>
        <p:nvPicPr>
          <p:cNvPr id="5" name="Google Shape;57;p13">
            <a:extLst>
              <a:ext uri="{FF2B5EF4-FFF2-40B4-BE49-F238E27FC236}">
                <a16:creationId xmlns:a16="http://schemas.microsoft.com/office/drawing/2014/main" id="{BD7A45E1-7A14-0F2A-7EF7-F2BBE1F7A8A2}"/>
              </a:ext>
            </a:extLst>
          </p:cNvPr>
          <p:cNvPicPr preferRelativeResize="0"/>
          <p:nvPr userDrawn="1"/>
        </p:nvPicPr>
        <p:blipFill>
          <a:blip r:embed="rId3">
            <a:alphaModFix/>
          </a:blip>
          <a:srcRect l="17167" t="8256" b="14101"/>
          <a:stretch/>
        </p:blipFill>
        <p:spPr>
          <a:xfrm>
            <a:off x="0" y="1"/>
            <a:ext cx="3302249" cy="5143500"/>
          </a:xfrm>
          <a:prstGeom prst="rect">
            <a:avLst/>
          </a:prstGeom>
          <a:noFill/>
          <a:ln>
            <a:noFill/>
          </a:ln>
        </p:spPr>
      </p:pic>
      <p:sp>
        <p:nvSpPr>
          <p:cNvPr id="3" name="Slide Number Placeholder 2">
            <a:extLst>
              <a:ext uri="{FF2B5EF4-FFF2-40B4-BE49-F238E27FC236}">
                <a16:creationId xmlns:a16="http://schemas.microsoft.com/office/drawing/2014/main" id="{40502C84-16F1-9A4A-43E9-19E896C672EE}"/>
              </a:ext>
            </a:extLst>
          </p:cNvPr>
          <p:cNvSpPr>
            <a:spLocks noGrp="1"/>
          </p:cNvSpPr>
          <p:nvPr>
            <p:ph type="sldNum" idx="11"/>
          </p:nvPr>
        </p:nvSpPr>
        <p:spPr/>
        <p:txBody>
          <a:bodyPr/>
          <a:lstStyle/>
          <a:p>
            <a:fld id="{00000000-1234-1234-1234-123412341234}" type="slidenum">
              <a:rPr lang="en" smtClean="0"/>
              <a:pPr/>
              <a:t>‹#›</a:t>
            </a:fld>
            <a:endParaRPr lang="en"/>
          </a:p>
        </p:txBody>
      </p:sp>
    </p:spTree>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 Subtitle + Pictur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20" name="Picture Placeholder 19">
            <a:extLst>
              <a:ext uri="{FF2B5EF4-FFF2-40B4-BE49-F238E27FC236}">
                <a16:creationId xmlns:a16="http://schemas.microsoft.com/office/drawing/2014/main" id="{F1C43537-6760-2F75-52AB-54BE6BBDE73F}"/>
              </a:ext>
            </a:extLst>
          </p:cNvPr>
          <p:cNvSpPr>
            <a:spLocks noGrp="1"/>
          </p:cNvSpPr>
          <p:nvPr>
            <p:ph type="pic" sz="quarter" idx="11"/>
          </p:nvPr>
        </p:nvSpPr>
        <p:spPr>
          <a:xfrm>
            <a:off x="-241" y="0"/>
            <a:ext cx="5241203" cy="5143499"/>
          </a:xfrm>
          <a:custGeom>
            <a:avLst/>
            <a:gdLst>
              <a:gd name="connsiteX0" fmla="*/ 1280254 w 6988271"/>
              <a:gd name="connsiteY0" fmla="*/ 1273629 h 6857999"/>
              <a:gd name="connsiteX1" fmla="*/ 1280254 w 6988271"/>
              <a:gd name="connsiteY1" fmla="*/ 5584372 h 6857999"/>
              <a:gd name="connsiteX2" fmla="*/ 5704296 w 6988271"/>
              <a:gd name="connsiteY2" fmla="*/ 5584372 h 6857999"/>
              <a:gd name="connsiteX3" fmla="*/ 5704296 w 6988271"/>
              <a:gd name="connsiteY3" fmla="*/ 1273629 h 6857999"/>
              <a:gd name="connsiteX4" fmla="*/ 0 w 6988271"/>
              <a:gd name="connsiteY4" fmla="*/ 0 h 6857999"/>
              <a:gd name="connsiteX5" fmla="*/ 6988271 w 6988271"/>
              <a:gd name="connsiteY5" fmla="*/ 0 h 6857999"/>
              <a:gd name="connsiteX6" fmla="*/ 6988271 w 6988271"/>
              <a:gd name="connsiteY6" fmla="*/ 6857999 h 6857999"/>
              <a:gd name="connsiteX7" fmla="*/ 0 w 6988271"/>
              <a:gd name="connsiteY7"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988271" h="6857999">
                <a:moveTo>
                  <a:pt x="1280254" y="1273629"/>
                </a:moveTo>
                <a:lnTo>
                  <a:pt x="1280254" y="5584372"/>
                </a:lnTo>
                <a:lnTo>
                  <a:pt x="5704296" y="5584372"/>
                </a:lnTo>
                <a:lnTo>
                  <a:pt x="5704296" y="1273629"/>
                </a:lnTo>
                <a:close/>
                <a:moveTo>
                  <a:pt x="0" y="0"/>
                </a:moveTo>
                <a:lnTo>
                  <a:pt x="6988271" y="0"/>
                </a:lnTo>
                <a:lnTo>
                  <a:pt x="6988271" y="6857999"/>
                </a:lnTo>
                <a:lnTo>
                  <a:pt x="0" y="6857999"/>
                </a:lnTo>
                <a:close/>
              </a:path>
            </a:pathLst>
          </a:custGeom>
        </p:spPr>
        <p:txBody>
          <a:bodyPr wrap="square">
            <a:noAutofit/>
          </a:bodyPr>
          <a:lstStyle/>
          <a:p>
            <a:r>
              <a:rPr lang="en-US"/>
              <a:t>Click icon to add picture</a:t>
            </a:r>
          </a:p>
        </p:txBody>
      </p:sp>
      <p:sp>
        <p:nvSpPr>
          <p:cNvPr id="2" name="Title 1"/>
          <p:cNvSpPr>
            <a:spLocks noGrp="1"/>
          </p:cNvSpPr>
          <p:nvPr>
            <p:ph type="title" hasCustomPrompt="1"/>
          </p:nvPr>
        </p:nvSpPr>
        <p:spPr>
          <a:xfrm>
            <a:off x="961344" y="952159"/>
            <a:ext cx="3318032" cy="3233057"/>
          </a:xfrm>
        </p:spPr>
        <p:txBody>
          <a:bodyPr anchor="ctr"/>
          <a:lstStyle>
            <a:lvl1pPr algn="ctr">
              <a:defRPr sz="2700" b="1">
                <a:solidFill>
                  <a:schemeClr val="bg1"/>
                </a:solidFill>
              </a:defRPr>
            </a:lvl1pPr>
          </a:lstStyle>
          <a:p>
            <a:r>
              <a:rPr lang="en-US"/>
              <a:t>Click to add title</a:t>
            </a:r>
          </a:p>
        </p:txBody>
      </p:sp>
      <p:sp>
        <p:nvSpPr>
          <p:cNvPr id="23" name="Date Placeholder 3">
            <a:extLst>
              <a:ext uri="{FF2B5EF4-FFF2-40B4-BE49-F238E27FC236}">
                <a16:creationId xmlns:a16="http://schemas.microsoft.com/office/drawing/2014/main" id="{746DDBBD-8B96-1107-F176-E8783973F439}"/>
              </a:ext>
            </a:extLst>
          </p:cNvPr>
          <p:cNvSpPr>
            <a:spLocks noGrp="1"/>
          </p:cNvSpPr>
          <p:nvPr>
            <p:ph type="dt" sz="half" idx="10"/>
          </p:nvPr>
        </p:nvSpPr>
        <p:spPr>
          <a:xfrm>
            <a:off x="6499792" y="-6125"/>
            <a:ext cx="1387929" cy="961345"/>
          </a:xfrm>
          <a:prstGeom prst="rect">
            <a:avLst/>
          </a:prstGeom>
        </p:spPr>
        <p:txBody>
          <a:bodyPr anchor="ctr"/>
          <a:lstStyle>
            <a:lvl1pPr algn="ctr">
              <a:defRPr lang="en-US" sz="825" b="0" i="0" kern="1200" cap="all" spc="113" baseline="0" smtClean="0">
                <a:solidFill>
                  <a:schemeClr val="bg1"/>
                </a:solidFill>
                <a:latin typeface="+mn-lt"/>
                <a:ea typeface="+mn-ea"/>
                <a:cs typeface="+mn-cs"/>
              </a:defRPr>
            </a:lvl1pPr>
          </a:lstStyle>
          <a:p>
            <a:fld id="{911395C4-F96D-4D38-B238-081B6E676AEB}" type="datetime1">
              <a:rPr lang="en-US" smtClean="0"/>
              <a:t>5/9/2025</a:t>
            </a:fld>
            <a:endParaRPr lang="en-US"/>
          </a:p>
        </p:txBody>
      </p:sp>
      <p:sp>
        <p:nvSpPr>
          <p:cNvPr id="3" name="Content Placeholder 2"/>
          <p:cNvSpPr>
            <a:spLocks noGrp="1"/>
          </p:cNvSpPr>
          <p:nvPr>
            <p:ph sz="half" idx="1" hasCustomPrompt="1"/>
          </p:nvPr>
        </p:nvSpPr>
        <p:spPr>
          <a:xfrm>
            <a:off x="5595937" y="955222"/>
            <a:ext cx="3195638" cy="3233057"/>
          </a:xfrm>
        </p:spPr>
        <p:txBody>
          <a:bodyPr anchor="ctr">
            <a:noAutofit/>
          </a:bodyPr>
          <a:lstStyle>
            <a:lvl1pPr marL="0" indent="0" algn="ctr">
              <a:lnSpc>
                <a:spcPct val="100000"/>
              </a:lnSpc>
              <a:buNone/>
              <a:defRPr sz="1350" b="0">
                <a:solidFill>
                  <a:schemeClr val="bg1"/>
                </a:solidFill>
              </a:defRPr>
            </a:lvl1pPr>
            <a:lvl2pPr marL="0" indent="0" algn="ctr">
              <a:lnSpc>
                <a:spcPct val="100000"/>
              </a:lnSpc>
              <a:buNone/>
              <a:defRPr sz="1350" b="0">
                <a:solidFill>
                  <a:schemeClr val="bg1"/>
                </a:solidFill>
              </a:defRPr>
            </a:lvl2pPr>
            <a:lvl3pPr marL="0" indent="0" algn="ctr">
              <a:lnSpc>
                <a:spcPct val="100000"/>
              </a:lnSpc>
              <a:buNone/>
              <a:defRPr sz="1350" b="0">
                <a:solidFill>
                  <a:schemeClr val="bg1"/>
                </a:solidFill>
              </a:defRPr>
            </a:lvl3pPr>
            <a:lvl4pPr marL="0" indent="0" algn="ctr">
              <a:lnSpc>
                <a:spcPct val="100000"/>
              </a:lnSpc>
              <a:buNone/>
              <a:defRPr sz="1350" b="0">
                <a:solidFill>
                  <a:schemeClr val="bg1"/>
                </a:solidFill>
              </a:defRPr>
            </a:lvl4pPr>
            <a:lvl5pPr marL="0" indent="0" algn="ctr">
              <a:lnSpc>
                <a:spcPct val="100000"/>
              </a:lnSpc>
              <a:buNone/>
              <a:defRPr sz="1350" b="0">
                <a:solidFill>
                  <a:schemeClr val="bg1"/>
                </a:solidFill>
              </a:defRPr>
            </a:lvl5pPr>
            <a:lvl6pPr>
              <a:defRPr sz="900"/>
            </a:lvl6pPr>
            <a:lvl7pPr>
              <a:defRPr sz="900"/>
            </a:lvl7pPr>
            <a:lvl8pPr>
              <a:defRPr sz="900"/>
            </a:lvl8pPr>
            <a:lvl9pPr>
              <a:defRPr sz="900"/>
            </a:lvl9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1" name="Slide Number Placeholder 5">
            <a:extLst>
              <a:ext uri="{FF2B5EF4-FFF2-40B4-BE49-F238E27FC236}">
                <a16:creationId xmlns:a16="http://schemas.microsoft.com/office/drawing/2014/main" id="{64AF3CB2-519A-D56F-36E2-FD3001981A47}"/>
              </a:ext>
            </a:extLst>
          </p:cNvPr>
          <p:cNvSpPr>
            <a:spLocks noGrp="1"/>
          </p:cNvSpPr>
          <p:nvPr>
            <p:ph type="sldNum" sz="quarter" idx="4"/>
          </p:nvPr>
        </p:nvSpPr>
        <p:spPr bwMode="gray">
          <a:xfrm>
            <a:off x="6773254" y="4188278"/>
            <a:ext cx="841007" cy="955222"/>
          </a:xfrm>
          <a:prstGeom prst="rect">
            <a:avLst/>
          </a:prstGeom>
        </p:spPr>
        <p:txBody>
          <a:bodyPr vert="horz" lIns="91440" tIns="45720" rIns="91440" bIns="45720" rtlCol="0" anchor="ctr"/>
          <a:lstStyle>
            <a:lvl1pPr algn="ctr">
              <a:defRPr lang="en-US" sz="825" b="0" i="0" kern="1200" cap="all" spc="113" baseline="0" smtClean="0">
                <a:solidFill>
                  <a:schemeClr val="bg1"/>
                </a:solidFill>
                <a:latin typeface="+mn-lt"/>
                <a:ea typeface="+mn-ea"/>
                <a:cs typeface="+mn-cs"/>
              </a:defRPr>
            </a:lvl1pPr>
          </a:lstStyle>
          <a:p>
            <a:fld id="{D57F1E4F-1CFF-5643-939E-02111984F565}" type="slidenum">
              <a:rPr lang="en-US" smtClean="0"/>
              <a:pPr/>
              <a:t>‹#›</a:t>
            </a:fld>
            <a:endParaRPr lang="en-US"/>
          </a:p>
        </p:txBody>
      </p:sp>
    </p:spTree>
    <p:extLst>
      <p:ext uri="{BB962C8B-B14F-4D97-AF65-F5344CB8AC3E}">
        <p14:creationId xmlns:p14="http://schemas.microsoft.com/office/powerpoint/2010/main" val="37865599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Content below">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F10D079-59C5-7B8A-E27A-0AAA752CAF00}"/>
              </a:ext>
              <a:ext uri="{C183D7F6-B498-43B3-948B-1728B52AA6E4}">
                <adec:decorative xmlns:adec="http://schemas.microsoft.com/office/drawing/2017/decorative" val="1"/>
              </a:ext>
            </a:extLst>
          </p:cNvPr>
          <p:cNvSpPr/>
          <p:nvPr userDrawn="1"/>
        </p:nvSpPr>
        <p:spPr>
          <a:xfrm>
            <a:off x="961345" y="955222"/>
            <a:ext cx="7221311" cy="3233057"/>
          </a:xfrm>
          <a:prstGeom prst="rect">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p:nvPr>
        </p:nvSpPr>
        <p:spPr>
          <a:xfrm>
            <a:off x="961345" y="955221"/>
            <a:ext cx="7221311" cy="1716540"/>
          </a:xfrm>
        </p:spPr>
        <p:txBody>
          <a:bodyPr anchor="b"/>
          <a:lstStyle>
            <a:lvl1pPr algn="ctr">
              <a:defRPr sz="3600" b="1">
                <a:solidFill>
                  <a:schemeClr val="bg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B2B598F9-55EA-465C-92A3-1E6BD4239922}"/>
              </a:ext>
            </a:extLst>
          </p:cNvPr>
          <p:cNvSpPr>
            <a:spLocks noGrp="1"/>
          </p:cNvSpPr>
          <p:nvPr>
            <p:ph sz="quarter" idx="11" hasCustomPrompt="1"/>
          </p:nvPr>
        </p:nvSpPr>
        <p:spPr>
          <a:xfrm>
            <a:off x="1988004" y="2743200"/>
            <a:ext cx="5167992" cy="1445078"/>
          </a:xfrm>
        </p:spPr>
        <p:txBody>
          <a:bodyPr>
            <a:normAutofit/>
          </a:bodyPr>
          <a:lstStyle>
            <a:lvl1pPr marL="0" indent="0" algn="ctr">
              <a:buNone/>
              <a:defRPr sz="1350"/>
            </a:lvl1pPr>
            <a:lvl2pPr marL="0" indent="0" algn="ctr">
              <a:buNone/>
              <a:defRPr sz="1200"/>
            </a:lvl2pPr>
            <a:lvl3pPr marL="0" indent="0" algn="ctr">
              <a:buNone/>
              <a:defRPr sz="1050"/>
            </a:lvl3pPr>
            <a:lvl4pPr marL="0" indent="0" algn="ctr">
              <a:buNone/>
              <a:defRPr sz="900"/>
            </a:lvl4pPr>
            <a:lvl5pPr marL="0" indent="0" algn="ctr">
              <a:buNone/>
              <a:defRPr sz="900"/>
            </a:lvl5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565378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 Content Left">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AA436516-A644-E106-5DCE-E9D459C35A9F}"/>
              </a:ext>
              <a:ext uri="{C183D7F6-B498-43B3-948B-1728B52AA6E4}">
                <adec:decorative xmlns:adec="http://schemas.microsoft.com/office/drawing/2017/decorative" val="1"/>
              </a:ext>
            </a:extLst>
          </p:cNvPr>
          <p:cNvSpPr/>
          <p:nvPr userDrawn="1"/>
        </p:nvSpPr>
        <p:spPr>
          <a:xfrm>
            <a:off x="3902797" y="0"/>
            <a:ext cx="5241203" cy="5143500"/>
          </a:xfrm>
          <a:prstGeom prst="rect">
            <a:avLst/>
          </a:prstGeom>
          <a:solidFill>
            <a:schemeClr val="accent4">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97BF11EA-0E7E-ECF4-3F01-392438DC4BF2}"/>
              </a:ext>
              <a:ext uri="{C183D7F6-B498-43B3-948B-1728B52AA6E4}">
                <adec:decorative xmlns:adec="http://schemas.microsoft.com/office/drawing/2017/decorative" val="1"/>
              </a:ext>
            </a:extLst>
          </p:cNvPr>
          <p:cNvSpPr/>
          <p:nvPr userDrawn="1"/>
        </p:nvSpPr>
        <p:spPr>
          <a:xfrm>
            <a:off x="4864382" y="952159"/>
            <a:ext cx="3318032" cy="323305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4864382" y="952159"/>
            <a:ext cx="3318032" cy="3233057"/>
          </a:xfrm>
        </p:spPr>
        <p:txBody>
          <a:bodyPr anchor="ctr"/>
          <a:lstStyle>
            <a:lvl1pPr algn="ctr">
              <a:defRPr sz="2700" b="1">
                <a:solidFill>
                  <a:schemeClr val="bg1"/>
                </a:solidFill>
              </a:defRPr>
            </a:lvl1pPr>
          </a:lstStyle>
          <a:p>
            <a:r>
              <a:rPr lang="en-US"/>
              <a:t>Click to add title</a:t>
            </a:r>
          </a:p>
        </p:txBody>
      </p:sp>
      <p:sp>
        <p:nvSpPr>
          <p:cNvPr id="23" name="Date Placeholder 3">
            <a:extLst>
              <a:ext uri="{FF2B5EF4-FFF2-40B4-BE49-F238E27FC236}">
                <a16:creationId xmlns:a16="http://schemas.microsoft.com/office/drawing/2014/main" id="{746DDBBD-8B96-1107-F176-E8783973F439}"/>
              </a:ext>
            </a:extLst>
          </p:cNvPr>
          <p:cNvSpPr>
            <a:spLocks noGrp="1"/>
          </p:cNvSpPr>
          <p:nvPr>
            <p:ph type="dt" sz="half" idx="10"/>
          </p:nvPr>
        </p:nvSpPr>
        <p:spPr>
          <a:xfrm>
            <a:off x="1256279" y="-6125"/>
            <a:ext cx="1387929" cy="961345"/>
          </a:xfrm>
          <a:prstGeom prst="rect">
            <a:avLst/>
          </a:prstGeom>
        </p:spPr>
        <p:txBody>
          <a:bodyPr anchor="ctr"/>
          <a:lstStyle>
            <a:lvl1pPr algn="ctr">
              <a:defRPr lang="en-US" sz="825" b="0" i="0" kern="1200" cap="all" spc="113" baseline="0" smtClean="0">
                <a:solidFill>
                  <a:schemeClr val="bg1"/>
                </a:solidFill>
                <a:latin typeface="+mn-lt"/>
                <a:ea typeface="+mn-ea"/>
                <a:cs typeface="+mn-cs"/>
              </a:defRPr>
            </a:lvl1pPr>
          </a:lstStyle>
          <a:p>
            <a:fld id="{00B7D833-DB29-4219-8E52-B65475B22B14}" type="datetime1">
              <a:rPr lang="en-US" smtClean="0"/>
              <a:t>5/9/2025</a:t>
            </a:fld>
            <a:endParaRPr lang="en-US"/>
          </a:p>
        </p:txBody>
      </p:sp>
      <p:sp>
        <p:nvSpPr>
          <p:cNvPr id="3" name="Content Placeholder 2"/>
          <p:cNvSpPr>
            <a:spLocks noGrp="1"/>
          </p:cNvSpPr>
          <p:nvPr>
            <p:ph sz="half" idx="1" hasCustomPrompt="1"/>
          </p:nvPr>
        </p:nvSpPr>
        <p:spPr>
          <a:xfrm>
            <a:off x="352425" y="952159"/>
            <a:ext cx="3195638" cy="3233057"/>
          </a:xfrm>
        </p:spPr>
        <p:txBody>
          <a:bodyPr anchor="ctr">
            <a:noAutofit/>
          </a:bodyPr>
          <a:lstStyle>
            <a:lvl1pPr marL="0" indent="0" algn="ctr">
              <a:lnSpc>
                <a:spcPct val="150000"/>
              </a:lnSpc>
              <a:buNone/>
              <a:defRPr lang="en-US" sz="1200" b="0" i="0" kern="1200" cap="all" spc="113" dirty="0">
                <a:solidFill>
                  <a:prstClr val="black"/>
                </a:solidFill>
                <a:latin typeface="+mn-lt"/>
                <a:ea typeface="+mn-ea"/>
                <a:cs typeface="+mn-cs"/>
              </a:defRPr>
            </a:lvl1pPr>
            <a:lvl2pPr marL="0" indent="0" algn="ctr">
              <a:lnSpc>
                <a:spcPct val="150000"/>
              </a:lnSpc>
              <a:buNone/>
              <a:defRPr lang="en-US" sz="1200" b="0" i="0" kern="1200" cap="all" spc="113" dirty="0">
                <a:solidFill>
                  <a:prstClr val="black"/>
                </a:solidFill>
                <a:latin typeface="+mn-lt"/>
                <a:ea typeface="+mn-ea"/>
                <a:cs typeface="+mn-cs"/>
              </a:defRPr>
            </a:lvl2pPr>
            <a:lvl3pPr marL="0" indent="0" algn="ctr">
              <a:lnSpc>
                <a:spcPct val="150000"/>
              </a:lnSpc>
              <a:buNone/>
              <a:defRPr lang="en-US" sz="1200" b="0" i="0" kern="1200" cap="all" spc="113" dirty="0">
                <a:solidFill>
                  <a:prstClr val="black"/>
                </a:solidFill>
                <a:latin typeface="+mn-lt"/>
                <a:ea typeface="+mn-ea"/>
                <a:cs typeface="+mn-cs"/>
              </a:defRPr>
            </a:lvl3pPr>
            <a:lvl4pPr marL="0" indent="0" algn="ctr">
              <a:lnSpc>
                <a:spcPct val="150000"/>
              </a:lnSpc>
              <a:buNone/>
              <a:defRPr lang="en-US" sz="1200" b="0" i="0" kern="1200" cap="all" spc="113" dirty="0">
                <a:solidFill>
                  <a:prstClr val="black"/>
                </a:solidFill>
                <a:latin typeface="+mn-lt"/>
                <a:ea typeface="+mn-ea"/>
                <a:cs typeface="+mn-cs"/>
              </a:defRPr>
            </a:lvl4pPr>
            <a:lvl5pPr marL="0" indent="0" algn="ctr">
              <a:lnSpc>
                <a:spcPct val="150000"/>
              </a:lnSpc>
              <a:buNone/>
              <a:defRPr lang="en-US" sz="1200" b="0" i="0" kern="1200" cap="all" spc="113" dirty="0">
                <a:solidFill>
                  <a:prstClr val="black"/>
                </a:solidFill>
                <a:latin typeface="+mn-lt"/>
                <a:ea typeface="+mn-ea"/>
                <a:cs typeface="+mn-cs"/>
              </a:defRPr>
            </a:lvl5pPr>
            <a:lvl6pPr>
              <a:defRPr sz="900"/>
            </a:lvl6pPr>
            <a:lvl7pPr>
              <a:defRPr sz="900"/>
            </a:lvl7pPr>
            <a:lvl8pPr>
              <a:defRPr sz="900"/>
            </a:lvl8pPr>
            <a:lvl9pPr>
              <a:defRPr sz="900"/>
            </a:lvl9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6C86F2B3-50D8-BDE9-BBE3-59CA1A4FBA9B}"/>
              </a:ext>
            </a:extLst>
          </p:cNvPr>
          <p:cNvSpPr>
            <a:spLocks noGrp="1"/>
          </p:cNvSpPr>
          <p:nvPr>
            <p:ph type="sldNum" sz="quarter" idx="4"/>
          </p:nvPr>
        </p:nvSpPr>
        <p:spPr bwMode="gray">
          <a:xfrm>
            <a:off x="1529741" y="4188278"/>
            <a:ext cx="841007" cy="955222"/>
          </a:xfrm>
          <a:prstGeom prst="rect">
            <a:avLst/>
          </a:prstGeom>
        </p:spPr>
        <p:txBody>
          <a:bodyPr vert="horz" lIns="91440" tIns="45720" rIns="91440" bIns="45720" rtlCol="0" anchor="ctr"/>
          <a:lstStyle>
            <a:lvl1pPr algn="ctr">
              <a:defRPr lang="en-US" sz="825" b="0" i="0" kern="1200" cap="all" spc="113" baseline="0" smtClean="0">
                <a:solidFill>
                  <a:schemeClr val="bg1"/>
                </a:solidFill>
                <a:latin typeface="+mn-lt"/>
                <a:ea typeface="+mn-ea"/>
                <a:cs typeface="+mn-cs"/>
              </a:defRPr>
            </a:lvl1pPr>
          </a:lstStyle>
          <a:p>
            <a:fld id="{D57F1E4F-1CFF-5643-939E-02111984F565}" type="slidenum">
              <a:rPr lang="en-US" smtClean="0"/>
              <a:pPr/>
              <a:t>‹#›</a:t>
            </a:fld>
            <a:endParaRPr lang="en-US"/>
          </a:p>
        </p:txBody>
      </p:sp>
    </p:spTree>
    <p:extLst>
      <p:ext uri="{BB962C8B-B14F-4D97-AF65-F5344CB8AC3E}">
        <p14:creationId xmlns:p14="http://schemas.microsoft.com/office/powerpoint/2010/main" val="223742285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F2E431A-13C7-7FBE-D9C0-4B07EC015704}"/>
              </a:ext>
              <a:ext uri="{C183D7F6-B498-43B3-948B-1728B52AA6E4}">
                <adec:decorative xmlns:adec="http://schemas.microsoft.com/office/drawing/2017/decorative" val="1"/>
              </a:ext>
            </a:extLst>
          </p:cNvPr>
          <p:cNvSpPr/>
          <p:nvPr userDrawn="1"/>
        </p:nvSpPr>
        <p:spPr>
          <a:xfrm>
            <a:off x="-241" y="0"/>
            <a:ext cx="5241203" cy="5143500"/>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5" name="Rectangle 4">
            <a:extLst>
              <a:ext uri="{FF2B5EF4-FFF2-40B4-BE49-F238E27FC236}">
                <a16:creationId xmlns:a16="http://schemas.microsoft.com/office/drawing/2014/main" id="{9C7D395B-6376-9381-5760-B7F1748DEA91}"/>
              </a:ext>
              <a:ext uri="{C183D7F6-B498-43B3-948B-1728B52AA6E4}">
                <adec:decorative xmlns:adec="http://schemas.microsoft.com/office/drawing/2017/decorative" val="1"/>
              </a:ext>
            </a:extLst>
          </p:cNvPr>
          <p:cNvSpPr/>
          <p:nvPr userDrawn="1"/>
        </p:nvSpPr>
        <p:spPr>
          <a:xfrm>
            <a:off x="961344" y="952159"/>
            <a:ext cx="3318032" cy="3233057"/>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961344" y="952159"/>
            <a:ext cx="3318032" cy="3233057"/>
          </a:xfrm>
        </p:spPr>
        <p:txBody>
          <a:bodyPr anchor="ctr"/>
          <a:lstStyle>
            <a:lvl1pPr algn="ctr">
              <a:defRPr sz="2700" b="1">
                <a:solidFill>
                  <a:schemeClr val="bg1"/>
                </a:solidFill>
              </a:defRPr>
            </a:lvl1pPr>
          </a:lstStyle>
          <a:p>
            <a:r>
              <a:rPr lang="en-US"/>
              <a:t>Click to add title</a:t>
            </a:r>
          </a:p>
        </p:txBody>
      </p:sp>
      <p:sp>
        <p:nvSpPr>
          <p:cNvPr id="23" name="Date Placeholder 3">
            <a:extLst>
              <a:ext uri="{FF2B5EF4-FFF2-40B4-BE49-F238E27FC236}">
                <a16:creationId xmlns:a16="http://schemas.microsoft.com/office/drawing/2014/main" id="{746DDBBD-8B96-1107-F176-E8783973F439}"/>
              </a:ext>
            </a:extLst>
          </p:cNvPr>
          <p:cNvSpPr>
            <a:spLocks noGrp="1"/>
          </p:cNvSpPr>
          <p:nvPr>
            <p:ph type="dt" sz="half" idx="10"/>
          </p:nvPr>
        </p:nvSpPr>
        <p:spPr>
          <a:xfrm>
            <a:off x="6499792" y="-6125"/>
            <a:ext cx="1387929" cy="961345"/>
          </a:xfrm>
          <a:prstGeom prst="rect">
            <a:avLst/>
          </a:prstGeom>
        </p:spPr>
        <p:txBody>
          <a:bodyPr anchor="ctr"/>
          <a:lstStyle>
            <a:lvl1pPr algn="ctr">
              <a:defRPr lang="en-US" sz="825" b="0" i="0" kern="1200" cap="all" spc="113" baseline="0" smtClean="0">
                <a:solidFill>
                  <a:schemeClr val="bg1"/>
                </a:solidFill>
                <a:latin typeface="+mn-lt"/>
                <a:ea typeface="+mn-ea"/>
                <a:cs typeface="+mn-cs"/>
              </a:defRPr>
            </a:lvl1pPr>
          </a:lstStyle>
          <a:p>
            <a:fld id="{8F75A98D-8C7F-43E4-8890-99C383553194}" type="datetime1">
              <a:rPr lang="en-US" smtClean="0"/>
              <a:t>5/9/2025</a:t>
            </a:fld>
            <a:endParaRPr lang="en-US"/>
          </a:p>
        </p:txBody>
      </p:sp>
      <p:sp>
        <p:nvSpPr>
          <p:cNvPr id="3" name="Content Placeholder 2"/>
          <p:cNvSpPr>
            <a:spLocks noGrp="1"/>
          </p:cNvSpPr>
          <p:nvPr>
            <p:ph sz="half" idx="1" hasCustomPrompt="1"/>
          </p:nvPr>
        </p:nvSpPr>
        <p:spPr>
          <a:xfrm>
            <a:off x="5595937" y="952159"/>
            <a:ext cx="3195638" cy="3233057"/>
          </a:xfrm>
        </p:spPr>
        <p:txBody>
          <a:bodyPr anchor="ctr">
            <a:noAutofit/>
          </a:bodyPr>
          <a:lstStyle>
            <a:lvl1pPr marL="0" indent="0" algn="ctr">
              <a:lnSpc>
                <a:spcPct val="150000"/>
              </a:lnSpc>
              <a:buNone/>
              <a:defRPr lang="en-US" sz="1200" b="0" i="0" kern="1200" cap="all" spc="113" dirty="0">
                <a:solidFill>
                  <a:prstClr val="black"/>
                </a:solidFill>
                <a:latin typeface="Century Gothic" panose="020B0502020202020204"/>
                <a:ea typeface="+mn-ea"/>
                <a:cs typeface="+mn-cs"/>
              </a:defRPr>
            </a:lvl1pPr>
            <a:lvl2pPr marL="0" indent="0" algn="ctr">
              <a:lnSpc>
                <a:spcPct val="150000"/>
              </a:lnSpc>
              <a:buNone/>
              <a:defRPr lang="en-US" sz="1200" b="0" i="0" kern="1200" cap="all" spc="113" dirty="0">
                <a:solidFill>
                  <a:prstClr val="black"/>
                </a:solidFill>
                <a:latin typeface="Century Gothic" panose="020B0502020202020204"/>
                <a:ea typeface="+mn-ea"/>
                <a:cs typeface="+mn-cs"/>
              </a:defRPr>
            </a:lvl2pPr>
            <a:lvl3pPr marL="0" indent="0" algn="ctr">
              <a:lnSpc>
                <a:spcPct val="150000"/>
              </a:lnSpc>
              <a:buNone/>
              <a:defRPr lang="en-US" sz="1200" b="0" i="0" kern="1200" cap="all" spc="113" dirty="0">
                <a:solidFill>
                  <a:prstClr val="black"/>
                </a:solidFill>
                <a:latin typeface="Century Gothic" panose="020B0502020202020204"/>
                <a:ea typeface="+mn-ea"/>
                <a:cs typeface="+mn-cs"/>
              </a:defRPr>
            </a:lvl3pPr>
            <a:lvl4pPr marL="0" indent="0" algn="ctr">
              <a:lnSpc>
                <a:spcPct val="150000"/>
              </a:lnSpc>
              <a:buNone/>
              <a:defRPr lang="en-US" sz="1200" b="0" i="0" kern="1200" cap="all" spc="113" dirty="0">
                <a:solidFill>
                  <a:prstClr val="black"/>
                </a:solidFill>
                <a:latin typeface="Century Gothic" panose="020B0502020202020204"/>
                <a:ea typeface="+mn-ea"/>
                <a:cs typeface="+mn-cs"/>
              </a:defRPr>
            </a:lvl4pPr>
            <a:lvl5pPr marL="0" indent="0" algn="ctr">
              <a:lnSpc>
                <a:spcPct val="150000"/>
              </a:lnSpc>
              <a:buNone/>
              <a:defRPr lang="en-US" sz="1200" b="0" i="0" kern="1200" cap="all" spc="113" dirty="0">
                <a:solidFill>
                  <a:prstClr val="black"/>
                </a:solidFill>
                <a:latin typeface="Century Gothic" panose="020B0502020202020204"/>
                <a:ea typeface="+mn-ea"/>
                <a:cs typeface="+mn-cs"/>
              </a:defRPr>
            </a:lvl5pPr>
            <a:lvl6pPr>
              <a:defRPr sz="900"/>
            </a:lvl6pPr>
            <a:lvl7pPr>
              <a:defRPr sz="900"/>
            </a:lvl7pPr>
            <a:lvl8pPr>
              <a:defRPr sz="900"/>
            </a:lvl8pPr>
            <a:lvl9pPr>
              <a:defRPr sz="900"/>
            </a:lvl9pPr>
          </a:lstStyle>
          <a:p>
            <a:pPr lvl="0"/>
            <a:r>
              <a:rPr lang="en-US"/>
              <a:t>Click to add content</a:t>
            </a:r>
          </a:p>
          <a:p>
            <a:pPr lvl="1"/>
            <a:r>
              <a:rPr lang="en-US"/>
              <a:t>Second level</a:t>
            </a:r>
          </a:p>
          <a:p>
            <a:pPr lvl="2"/>
            <a:r>
              <a:rPr lang="en-US"/>
              <a:t>Third level</a:t>
            </a:r>
          </a:p>
          <a:p>
            <a:pPr lvl="3"/>
            <a:r>
              <a:rPr lang="en-US"/>
              <a:t>Fourth level</a:t>
            </a:r>
          </a:p>
          <a:p>
            <a:pPr lvl="4"/>
            <a:r>
              <a:rPr lang="en-US"/>
              <a:t>Fifth level</a:t>
            </a:r>
          </a:p>
        </p:txBody>
      </p:sp>
      <p:sp>
        <p:nvSpPr>
          <p:cNvPr id="21" name="Slide Number Placeholder 5">
            <a:extLst>
              <a:ext uri="{FF2B5EF4-FFF2-40B4-BE49-F238E27FC236}">
                <a16:creationId xmlns:a16="http://schemas.microsoft.com/office/drawing/2014/main" id="{64AF3CB2-519A-D56F-36E2-FD3001981A47}"/>
              </a:ext>
            </a:extLst>
          </p:cNvPr>
          <p:cNvSpPr>
            <a:spLocks noGrp="1"/>
          </p:cNvSpPr>
          <p:nvPr>
            <p:ph type="sldNum" sz="quarter" idx="4"/>
          </p:nvPr>
        </p:nvSpPr>
        <p:spPr bwMode="gray">
          <a:xfrm>
            <a:off x="6773254" y="4188278"/>
            <a:ext cx="841007" cy="955222"/>
          </a:xfrm>
          <a:prstGeom prst="rect">
            <a:avLst/>
          </a:prstGeom>
        </p:spPr>
        <p:txBody>
          <a:bodyPr vert="horz" lIns="91440" tIns="45720" rIns="91440" bIns="45720" rtlCol="0" anchor="ctr"/>
          <a:lstStyle>
            <a:lvl1pPr algn="ctr">
              <a:defRPr lang="en-US" sz="825" b="0" i="0" kern="1200" cap="all" spc="113" baseline="0" smtClean="0">
                <a:solidFill>
                  <a:schemeClr val="bg1"/>
                </a:solidFill>
                <a:latin typeface="+mn-lt"/>
                <a:ea typeface="+mn-ea"/>
                <a:cs typeface="+mn-cs"/>
              </a:defRPr>
            </a:lvl1pPr>
          </a:lstStyle>
          <a:p>
            <a:fld id="{D57F1E4F-1CFF-5643-939E-02111984F565}" type="slidenum">
              <a:rPr lang="en-US" smtClean="0"/>
              <a:pPr/>
              <a:t>‹#›</a:t>
            </a:fld>
            <a:endParaRPr lang="en-US"/>
          </a:p>
        </p:txBody>
      </p:sp>
    </p:spTree>
    <p:extLst>
      <p:ext uri="{BB962C8B-B14F-4D97-AF65-F5344CB8AC3E}">
        <p14:creationId xmlns:p14="http://schemas.microsoft.com/office/powerpoint/2010/main" val="186848968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ntent 3">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DCBC3FFE-6B9B-C940-4695-8ECFB61CE086}"/>
              </a:ext>
              <a:ext uri="{C183D7F6-B498-43B3-948B-1728B52AA6E4}">
                <adec:decorative xmlns:adec="http://schemas.microsoft.com/office/drawing/2017/decorative" val="1"/>
              </a:ext>
            </a:extLst>
          </p:cNvPr>
          <p:cNvSpPr/>
          <p:nvPr userDrawn="1"/>
        </p:nvSpPr>
        <p:spPr>
          <a:xfrm>
            <a:off x="961345" y="955222"/>
            <a:ext cx="7221311" cy="3233057"/>
          </a:xfrm>
          <a:prstGeom prst="rect">
            <a:avLst/>
          </a:prstGeom>
          <a:solidFill>
            <a:schemeClr val="accent5">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2" name="Title 1"/>
          <p:cNvSpPr>
            <a:spLocks noGrp="1"/>
          </p:cNvSpPr>
          <p:nvPr>
            <p:ph type="title" hasCustomPrompt="1"/>
          </p:nvPr>
        </p:nvSpPr>
        <p:spPr>
          <a:xfrm>
            <a:off x="1126672" y="955221"/>
            <a:ext cx="3147332" cy="3233057"/>
          </a:xfrm>
        </p:spPr>
        <p:txBody>
          <a:bodyPr anchor="ctr"/>
          <a:lstStyle>
            <a:lvl1pPr algn="ctr">
              <a:defRPr sz="2700" b="1">
                <a:solidFill>
                  <a:schemeClr val="bg1"/>
                </a:solidFill>
              </a:defRPr>
            </a:lvl1pPr>
          </a:lstStyle>
          <a:p>
            <a:r>
              <a:rPr lang="en-US"/>
              <a:t>Click to add title</a:t>
            </a:r>
          </a:p>
        </p:txBody>
      </p:sp>
      <p:sp>
        <p:nvSpPr>
          <p:cNvPr id="9" name="Date Placeholder 3">
            <a:extLst>
              <a:ext uri="{FF2B5EF4-FFF2-40B4-BE49-F238E27FC236}">
                <a16:creationId xmlns:a16="http://schemas.microsoft.com/office/drawing/2014/main" id="{F32ECDD1-6747-320D-D47E-711CFC708709}"/>
              </a:ext>
            </a:extLst>
          </p:cNvPr>
          <p:cNvSpPr>
            <a:spLocks noGrp="1"/>
          </p:cNvSpPr>
          <p:nvPr>
            <p:ph type="dt" sz="half" idx="10"/>
          </p:nvPr>
        </p:nvSpPr>
        <p:spPr>
          <a:xfrm>
            <a:off x="3878036" y="0"/>
            <a:ext cx="1387929" cy="961345"/>
          </a:xfrm>
          <a:prstGeom prst="rect">
            <a:avLst/>
          </a:prstGeom>
        </p:spPr>
        <p:txBody>
          <a:bodyPr anchor="ctr"/>
          <a:lstStyle>
            <a:lvl1pPr algn="ctr">
              <a:defRPr lang="en-US" sz="825" b="0" i="0" kern="1200" cap="all" spc="113" baseline="0" smtClean="0">
                <a:solidFill>
                  <a:schemeClr val="bg1"/>
                </a:solidFill>
                <a:latin typeface="+mn-lt"/>
                <a:ea typeface="+mn-ea"/>
                <a:cs typeface="+mn-cs"/>
              </a:defRPr>
            </a:lvl1pPr>
          </a:lstStyle>
          <a:p>
            <a:fld id="{34942A45-FC1F-4C42-9F9C-9B4D741C9442}" type="datetime1">
              <a:rPr lang="en-US" smtClean="0"/>
              <a:t>5/9/2025</a:t>
            </a:fld>
            <a:endParaRPr lang="en-US"/>
          </a:p>
        </p:txBody>
      </p:sp>
      <p:sp>
        <p:nvSpPr>
          <p:cNvPr id="6" name="Content Placeholder 2">
            <a:extLst>
              <a:ext uri="{FF2B5EF4-FFF2-40B4-BE49-F238E27FC236}">
                <a16:creationId xmlns:a16="http://schemas.microsoft.com/office/drawing/2014/main" id="{EDA786E3-65C7-666A-13F5-2C60DD1FB8E3}"/>
              </a:ext>
            </a:extLst>
          </p:cNvPr>
          <p:cNvSpPr>
            <a:spLocks noGrp="1"/>
          </p:cNvSpPr>
          <p:nvPr>
            <p:ph sz="half" idx="13" hasCustomPrompt="1"/>
          </p:nvPr>
        </p:nvSpPr>
        <p:spPr>
          <a:xfrm>
            <a:off x="4660036" y="1271588"/>
            <a:ext cx="3147332" cy="2600325"/>
          </a:xfrm>
        </p:spPr>
        <p:txBody>
          <a:bodyPr anchor="ctr">
            <a:normAutofit/>
          </a:bodyPr>
          <a:lstStyle>
            <a:lvl1pPr marL="0" indent="0" algn="ctr">
              <a:lnSpc>
                <a:spcPct val="150000"/>
              </a:lnSpc>
              <a:buNone/>
              <a:defRPr lang="en-US" sz="1200" b="0" i="0" kern="1200" cap="all" spc="113" dirty="0">
                <a:solidFill>
                  <a:prstClr val="black"/>
                </a:solidFill>
                <a:latin typeface="+mj-lt"/>
                <a:ea typeface="+mn-ea"/>
                <a:cs typeface="+mn-cs"/>
              </a:defRPr>
            </a:lvl1pPr>
            <a:lvl2pPr marL="342900" indent="0" algn="l">
              <a:lnSpc>
                <a:spcPct val="150000"/>
              </a:lnSpc>
              <a:buNone/>
              <a:defRPr sz="1050" b="0">
                <a:solidFill>
                  <a:schemeClr val="bg1"/>
                </a:solidFill>
              </a:defRPr>
            </a:lvl2pPr>
            <a:lvl3pPr marL="685800" indent="0" algn="l">
              <a:lnSpc>
                <a:spcPct val="150000"/>
              </a:lnSpc>
              <a:buNone/>
              <a:defRPr sz="1050" b="0">
                <a:solidFill>
                  <a:schemeClr val="bg1"/>
                </a:solidFill>
              </a:defRPr>
            </a:lvl3pPr>
            <a:lvl4pPr marL="1028700" indent="0" algn="l">
              <a:lnSpc>
                <a:spcPct val="150000"/>
              </a:lnSpc>
              <a:buNone/>
              <a:defRPr sz="1050" b="0">
                <a:solidFill>
                  <a:schemeClr val="bg1"/>
                </a:solidFill>
              </a:defRPr>
            </a:lvl4pPr>
            <a:lvl5pPr marL="1371600" indent="0" algn="l">
              <a:lnSpc>
                <a:spcPct val="150000"/>
              </a:lnSpc>
              <a:buNone/>
              <a:defRPr sz="1050" b="0">
                <a:solidFill>
                  <a:schemeClr val="bg1"/>
                </a:solidFill>
              </a:defRPr>
            </a:lvl5pPr>
            <a:lvl6pPr>
              <a:defRPr sz="900"/>
            </a:lvl6pPr>
            <a:lvl7pPr>
              <a:defRPr sz="900"/>
            </a:lvl7pPr>
            <a:lvl8pPr>
              <a:defRPr sz="900"/>
            </a:lvl8pPr>
            <a:lvl9pPr>
              <a:defRPr sz="900"/>
            </a:lvl9pPr>
          </a:lstStyle>
          <a:p>
            <a:pPr lvl="0"/>
            <a:r>
              <a:rPr lang="en-US"/>
              <a:t>Click to add content</a:t>
            </a:r>
          </a:p>
        </p:txBody>
      </p:sp>
      <p:sp>
        <p:nvSpPr>
          <p:cNvPr id="4" name="Slide Number Placeholder 5">
            <a:extLst>
              <a:ext uri="{FF2B5EF4-FFF2-40B4-BE49-F238E27FC236}">
                <a16:creationId xmlns:a16="http://schemas.microsoft.com/office/drawing/2014/main" id="{5236AB69-E7C5-0CBE-44EC-DD7E2144AF27}"/>
              </a:ext>
            </a:extLst>
          </p:cNvPr>
          <p:cNvSpPr>
            <a:spLocks noGrp="1"/>
          </p:cNvSpPr>
          <p:nvPr>
            <p:ph type="sldNum" sz="quarter" idx="4"/>
          </p:nvPr>
        </p:nvSpPr>
        <p:spPr bwMode="gray">
          <a:xfrm>
            <a:off x="4151497" y="4188278"/>
            <a:ext cx="841007" cy="955222"/>
          </a:xfrm>
          <a:prstGeom prst="rect">
            <a:avLst/>
          </a:prstGeom>
        </p:spPr>
        <p:txBody>
          <a:bodyPr vert="horz" lIns="91440" tIns="45720" rIns="91440" bIns="45720" rtlCol="0" anchor="ctr"/>
          <a:lstStyle>
            <a:lvl1pPr algn="ctr">
              <a:defRPr lang="en-US" sz="825" b="0" i="0" kern="1200" cap="all" spc="113" baseline="0" smtClean="0">
                <a:solidFill>
                  <a:schemeClr val="bg1"/>
                </a:solidFill>
                <a:latin typeface="+mn-lt"/>
                <a:ea typeface="+mn-ea"/>
                <a:cs typeface="+mn-cs"/>
              </a:defRPr>
            </a:lvl1pPr>
          </a:lstStyle>
          <a:p>
            <a:fld id="{D57F1E4F-1CFF-5643-939E-02111984F565}" type="slidenum">
              <a:rPr lang="en-US" smtClean="0"/>
              <a:pPr/>
              <a:t>‹#›</a:t>
            </a:fld>
            <a:endParaRPr lang="en-US"/>
          </a:p>
        </p:txBody>
      </p:sp>
    </p:spTree>
    <p:extLst>
      <p:ext uri="{BB962C8B-B14F-4D97-AF65-F5344CB8AC3E}">
        <p14:creationId xmlns:p14="http://schemas.microsoft.com/office/powerpoint/2010/main" val="230114856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5" y="547244"/>
            <a:ext cx="8272212" cy="741249"/>
          </a:xfrm>
        </p:spPr>
        <p:txBody>
          <a:bodyPr/>
          <a:lstStyle/>
          <a:p>
            <a:r>
              <a:rPr lang="en-US"/>
              <a:t>Click to edit Master title style</a:t>
            </a:r>
          </a:p>
        </p:txBody>
      </p:sp>
      <p:sp>
        <p:nvSpPr>
          <p:cNvPr id="3" name="Content Placeholder 2"/>
          <p:cNvSpPr>
            <a:spLocks noGrp="1"/>
          </p:cNvSpPr>
          <p:nvPr>
            <p:ph sz="half" idx="1"/>
          </p:nvPr>
        </p:nvSpPr>
        <p:spPr>
          <a:xfrm>
            <a:off x="435895" y="1671003"/>
            <a:ext cx="4066793" cy="272478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1313" y="1671003"/>
            <a:ext cx="4066794" cy="2724785"/>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0B1E9CB-50BE-42FD-874B-5E348F2EBC2A}" type="datetimeFigureOut">
              <a:rPr lang="en-US" smtClean="0"/>
              <a:t>5/9/2025</a:t>
            </a:fld>
            <a:endParaRPr lang="en-US"/>
          </a:p>
        </p:txBody>
      </p:sp>
      <p:sp>
        <p:nvSpPr>
          <p:cNvPr id="6" name="Footer Placeholder 5"/>
          <p:cNvSpPr>
            <a:spLocks noGrp="1"/>
          </p:cNvSpPr>
          <p:nvPr>
            <p:ph type="ftr" sz="quarter" idx="11"/>
          </p:nvPr>
        </p:nvSpPr>
        <p:spPr/>
        <p:txBody>
          <a:bodyPr/>
          <a:lstStyle/>
          <a:p>
            <a:r>
              <a:rPr lang="en-US"/>
              <a:t>November 2024</a:t>
            </a:r>
          </a:p>
        </p:txBody>
      </p:sp>
      <p:sp>
        <p:nvSpPr>
          <p:cNvPr id="7" name="Slide Number Placeholder 6"/>
          <p:cNvSpPr>
            <a:spLocks noGrp="1"/>
          </p:cNvSpPr>
          <p:nvPr>
            <p:ph type="sldNum" sz="quarter" idx="12"/>
          </p:nvPr>
        </p:nvSpPr>
        <p:spPr/>
        <p:txBody>
          <a:bodyPr/>
          <a:lstStyle/>
          <a:p>
            <a:fld id="{ED7CE873-625F-4C19-8016-90751DCE223B}" type="slidenum">
              <a:rPr lang="en-US" smtClean="0"/>
              <a:t>‹#›</a:t>
            </a:fld>
            <a:endParaRPr lang="en-US"/>
          </a:p>
        </p:txBody>
      </p:sp>
    </p:spTree>
    <p:extLst>
      <p:ext uri="{BB962C8B-B14F-4D97-AF65-F5344CB8AC3E}">
        <p14:creationId xmlns:p14="http://schemas.microsoft.com/office/powerpoint/2010/main" val="3626999512"/>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blipFill dpi="0" rotWithShape="1">
          <a:blip r:embed="rId2">
            <a:alphaModFix amt="70000"/>
            <a:lum/>
          </a:blip>
          <a:srcRect/>
          <a:stretch>
            <a:fillRect t="-9000" b="-9000"/>
          </a:stretch>
        </a:blipFill>
        <a:effectLst/>
      </p:bgPr>
    </p:bg>
    <p:spTree>
      <p:nvGrpSpPr>
        <p:cNvPr id="1" name="Shape 9"/>
        <p:cNvGrpSpPr/>
        <p:nvPr/>
      </p:nvGrpSpPr>
      <p:grpSpPr>
        <a:xfrm>
          <a:off x="0" y="0"/>
          <a:ext cx="0" cy="0"/>
          <a:chOff x="0" y="0"/>
          <a:chExt cx="0" cy="0"/>
        </a:xfrm>
      </p:grpSpPr>
      <p:sp>
        <p:nvSpPr>
          <p:cNvPr id="4" name="Rectangle 3">
            <a:extLst>
              <a:ext uri="{FF2B5EF4-FFF2-40B4-BE49-F238E27FC236}">
                <a16:creationId xmlns:a16="http://schemas.microsoft.com/office/drawing/2014/main" id="{F18DB8CD-9945-6DF0-02DB-4F0C6892E0D1}"/>
              </a:ext>
            </a:extLst>
          </p:cNvPr>
          <p:cNvSpPr/>
          <p:nvPr userDrawn="1"/>
        </p:nvSpPr>
        <p:spPr>
          <a:xfrm>
            <a:off x="0" y="0"/>
            <a:ext cx="9144000" cy="5143500"/>
          </a:xfrm>
          <a:prstGeom prst="rect">
            <a:avLst/>
          </a:prstGeom>
          <a:solidFill>
            <a:srgbClr val="005B7B">
              <a:alpha val="61432"/>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oogle Shape;56;p13">
            <a:extLst>
              <a:ext uri="{FF2B5EF4-FFF2-40B4-BE49-F238E27FC236}">
                <a16:creationId xmlns:a16="http://schemas.microsoft.com/office/drawing/2014/main" id="{7945538D-467A-6CF1-E665-7F3B2674149C}"/>
              </a:ext>
            </a:extLst>
          </p:cNvPr>
          <p:cNvPicPr preferRelativeResize="0"/>
          <p:nvPr userDrawn="1"/>
        </p:nvPicPr>
        <p:blipFill>
          <a:blip r:embed="rId3">
            <a:alphaModFix/>
          </a:blip>
          <a:stretch>
            <a:fillRect/>
          </a:stretch>
        </p:blipFill>
        <p:spPr>
          <a:xfrm>
            <a:off x="3355262" y="715900"/>
            <a:ext cx="2433475" cy="652175"/>
          </a:xfrm>
          <a:prstGeom prst="rect">
            <a:avLst/>
          </a:prstGeom>
          <a:noFill/>
          <a:ln>
            <a:noFill/>
          </a:ln>
        </p:spPr>
      </p:pic>
      <p:sp>
        <p:nvSpPr>
          <p:cNvPr id="10" name="Google Shape;10;p2"/>
          <p:cNvSpPr txBox="1">
            <a:spLocks noGrp="1"/>
          </p:cNvSpPr>
          <p:nvPr>
            <p:ph type="ctrTitle"/>
          </p:nvPr>
        </p:nvSpPr>
        <p:spPr>
          <a:xfrm>
            <a:off x="2299027" y="1545450"/>
            <a:ext cx="4545962" cy="2052600"/>
          </a:xfrm>
          <a:prstGeom prst="rect">
            <a:avLst/>
          </a:prstGeom>
        </p:spPr>
        <p:txBody>
          <a:bodyPr spcFirstLastPara="1" wrap="square" lIns="91425" tIns="91425" rIns="91425" bIns="91425" anchor="ctr" anchorCtr="1">
            <a:normAutofit/>
          </a:bodyPr>
          <a:lstStyle>
            <a:lvl1pPr lvl="0" algn="l">
              <a:spcBef>
                <a:spcPts val="0"/>
              </a:spcBef>
              <a:spcAft>
                <a:spcPts val="0"/>
              </a:spcAft>
              <a:buSzPts val="5200"/>
              <a:buNone/>
              <a:defRPr sz="5200" b="0" i="0">
                <a:solidFill>
                  <a:schemeClr val="bg1"/>
                </a:solidFill>
                <a:latin typeface="Figtree"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299019" y="3635000"/>
            <a:ext cx="4545962" cy="792600"/>
          </a:xfrm>
          <a:prstGeom prst="rect">
            <a:avLst/>
          </a:prstGeom>
        </p:spPr>
        <p:txBody>
          <a:bodyPr spcFirstLastPara="1" wrap="square" lIns="91425" tIns="91425" rIns="91425" bIns="91425" anchor="ctr" anchorCtr="1">
            <a:normAutofit/>
          </a:bodyPr>
          <a:lstStyle>
            <a:lvl1pPr lvl="0" algn="l">
              <a:lnSpc>
                <a:spcPct val="100000"/>
              </a:lnSpc>
              <a:spcBef>
                <a:spcPts val="0"/>
              </a:spcBef>
              <a:spcAft>
                <a:spcPts val="0"/>
              </a:spcAft>
              <a:buSzPts val="2800"/>
              <a:buNone/>
              <a:defRPr sz="2800" b="0" i="0">
                <a:solidFill>
                  <a:srgbClr val="DBEFF6"/>
                </a:solidFill>
                <a:latin typeface="Bitter" pitchFamily="2" charset="77"/>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3" name="Slide Number Placeholder 2">
            <a:extLst>
              <a:ext uri="{FF2B5EF4-FFF2-40B4-BE49-F238E27FC236}">
                <a16:creationId xmlns:a16="http://schemas.microsoft.com/office/drawing/2014/main" id="{40502C84-16F1-9A4A-43E9-19E896C672EE}"/>
              </a:ext>
            </a:extLst>
          </p:cNvPr>
          <p:cNvSpPr>
            <a:spLocks noGrp="1"/>
          </p:cNvSpPr>
          <p:nvPr>
            <p:ph type="sldNum" idx="11"/>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1006725534"/>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preserve="1" userDrawn="1">
  <p:cSld name="1_Title slide">
    <p:bg>
      <p:bgPr>
        <a:solidFill>
          <a:srgbClr val="005B7B"/>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2466672" y="1545450"/>
            <a:ext cx="4545962" cy="2052600"/>
          </a:xfrm>
          <a:prstGeom prst="rect">
            <a:avLst/>
          </a:prstGeom>
        </p:spPr>
        <p:txBody>
          <a:bodyPr spcFirstLastPara="1" wrap="square" lIns="91425" tIns="91425" rIns="91425" bIns="91425" anchor="b" anchorCtr="0">
            <a:normAutofit/>
          </a:bodyPr>
          <a:lstStyle>
            <a:lvl1pPr lvl="0" algn="l">
              <a:spcBef>
                <a:spcPts val="0"/>
              </a:spcBef>
              <a:spcAft>
                <a:spcPts val="0"/>
              </a:spcAft>
              <a:buSzPts val="5200"/>
              <a:buNone/>
              <a:defRPr sz="5200" b="0" i="0">
                <a:solidFill>
                  <a:schemeClr val="bg1"/>
                </a:solidFill>
                <a:latin typeface="Figtree" pitchFamily="2" charset="0"/>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2466664" y="3635000"/>
            <a:ext cx="4545962" cy="792600"/>
          </a:xfrm>
          <a:prstGeom prst="rect">
            <a:avLst/>
          </a:prstGeom>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sz="2800" b="0" i="0">
                <a:solidFill>
                  <a:srgbClr val="90C5D0"/>
                </a:solidFill>
                <a:latin typeface="Bitter" pitchFamily="2" charset="77"/>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pic>
        <p:nvPicPr>
          <p:cNvPr id="4" name="Google Shape;56;p13">
            <a:extLst>
              <a:ext uri="{FF2B5EF4-FFF2-40B4-BE49-F238E27FC236}">
                <a16:creationId xmlns:a16="http://schemas.microsoft.com/office/drawing/2014/main" id="{19E100B1-1BF0-F1CF-0220-5C13CBC370F4}"/>
              </a:ext>
            </a:extLst>
          </p:cNvPr>
          <p:cNvPicPr preferRelativeResize="0"/>
          <p:nvPr userDrawn="1"/>
        </p:nvPicPr>
        <p:blipFill>
          <a:blip r:embed="rId2">
            <a:alphaModFix/>
          </a:blip>
          <a:stretch>
            <a:fillRect/>
          </a:stretch>
        </p:blipFill>
        <p:spPr>
          <a:xfrm>
            <a:off x="3355262" y="715900"/>
            <a:ext cx="2433475" cy="652175"/>
          </a:xfrm>
          <a:prstGeom prst="rect">
            <a:avLst/>
          </a:prstGeom>
          <a:noFill/>
          <a:ln>
            <a:noFill/>
          </a:ln>
        </p:spPr>
      </p:pic>
      <p:sp>
        <p:nvSpPr>
          <p:cNvPr id="3" name="Slide Number Placeholder 2">
            <a:extLst>
              <a:ext uri="{FF2B5EF4-FFF2-40B4-BE49-F238E27FC236}">
                <a16:creationId xmlns:a16="http://schemas.microsoft.com/office/drawing/2014/main" id="{40502C84-16F1-9A4A-43E9-19E896C672EE}"/>
              </a:ext>
            </a:extLst>
          </p:cNvPr>
          <p:cNvSpPr>
            <a:spLocks noGrp="1"/>
          </p:cNvSpPr>
          <p:nvPr>
            <p:ph type="sldNum" idx="11"/>
          </p:nvPr>
        </p:nvSpPr>
        <p:spPr/>
        <p:txBody>
          <a:bodyPr/>
          <a:lstStyle/>
          <a:p>
            <a:fld id="{00000000-1234-1234-1234-123412341234}" type="slidenum">
              <a:rPr lang="en" smtClean="0"/>
              <a:pPr/>
              <a:t>‹#›</a:t>
            </a:fld>
            <a:endParaRPr lang="en"/>
          </a:p>
        </p:txBody>
      </p:sp>
    </p:spTree>
    <p:extLst>
      <p:ext uri="{BB962C8B-B14F-4D97-AF65-F5344CB8AC3E}">
        <p14:creationId xmlns:p14="http://schemas.microsoft.com/office/powerpoint/2010/main" val="788130850"/>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4" name="Rectangle 3">
            <a:extLst>
              <a:ext uri="{FF2B5EF4-FFF2-40B4-BE49-F238E27FC236}">
                <a16:creationId xmlns:a16="http://schemas.microsoft.com/office/drawing/2014/main" id="{7B836D04-DDD9-91DC-F712-966BF7FC77E7}"/>
              </a:ext>
            </a:extLst>
          </p:cNvPr>
          <p:cNvSpPr/>
          <p:nvPr userDrawn="1"/>
        </p:nvSpPr>
        <p:spPr>
          <a:xfrm>
            <a:off x="0" y="4604133"/>
            <a:ext cx="9144000" cy="539367"/>
          </a:xfrm>
          <a:prstGeom prst="rect">
            <a:avLst/>
          </a:prstGeom>
          <a:solidFill>
            <a:srgbClr val="005B7B"/>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7" name="Google Shape;17;p4"/>
          <p:cNvSpPr txBox="1">
            <a:spLocks noGrp="1"/>
          </p:cNvSpPr>
          <p:nvPr>
            <p:ph type="title"/>
          </p:nvPr>
        </p:nvSpPr>
        <p:spPr>
          <a:xfrm>
            <a:off x="667265" y="924941"/>
            <a:ext cx="7805194" cy="486384"/>
          </a:xfrm>
          <a:prstGeom prst="rect">
            <a:avLst/>
          </a:prstGeom>
        </p:spPr>
        <p:txBody>
          <a:bodyPr spcFirstLastPara="1" wrap="square" lIns="91425" tIns="91425" rIns="91425" bIns="91425" anchor="t" anchorCtr="0">
            <a:normAutofit/>
          </a:bodyPr>
          <a:lstStyle>
            <a:lvl1pPr lvl="0" algn="ctr">
              <a:spcBef>
                <a:spcPts val="0"/>
              </a:spcBef>
              <a:spcAft>
                <a:spcPts val="0"/>
              </a:spcAft>
              <a:buSzPts val="2800"/>
              <a:buNone/>
              <a:defRPr b="0" i="0" cap="all" spc="300" baseline="0">
                <a:solidFill>
                  <a:schemeClr val="bg2"/>
                </a:solidFill>
                <a:latin typeface="Figtree"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667265" y="2234758"/>
            <a:ext cx="7805194" cy="2038864"/>
          </a:xfrm>
          <a:prstGeom prst="rect">
            <a:avLst/>
          </a:prstGeom>
        </p:spPr>
        <p:txBody>
          <a:bodyPr spcFirstLastPara="1" wrap="square" lIns="91425" tIns="91425" rIns="91425" bIns="91425" anchor="t" anchorCtr="0">
            <a:normAutofit/>
          </a:bodyPr>
          <a:lstStyle>
            <a:lvl1pPr marL="114300" lvl="0" indent="0" algn="ctr">
              <a:spcBef>
                <a:spcPts val="0"/>
              </a:spcBef>
              <a:spcAft>
                <a:spcPts val="0"/>
              </a:spcAft>
              <a:buSzPts val="1800"/>
              <a:buNone/>
              <a:defRPr b="0" i="0">
                <a:solidFill>
                  <a:schemeClr val="tx1"/>
                </a:solidFill>
                <a:latin typeface="Bitter" pitchFamily="2" charset="77"/>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cxnSp>
        <p:nvCxnSpPr>
          <p:cNvPr id="3" name="Google Shape;65;p14">
            <a:extLst>
              <a:ext uri="{FF2B5EF4-FFF2-40B4-BE49-F238E27FC236}">
                <a16:creationId xmlns:a16="http://schemas.microsoft.com/office/drawing/2014/main" id="{6A0BF359-FB31-1243-E2BC-41AE3E8B9B50}"/>
              </a:ext>
            </a:extLst>
          </p:cNvPr>
          <p:cNvCxnSpPr/>
          <p:nvPr userDrawn="1"/>
        </p:nvCxnSpPr>
        <p:spPr>
          <a:xfrm>
            <a:off x="4180900" y="1823041"/>
            <a:ext cx="782100" cy="0"/>
          </a:xfrm>
          <a:prstGeom prst="straightConnector1">
            <a:avLst/>
          </a:prstGeom>
          <a:noFill/>
          <a:ln w="38100" cap="flat" cmpd="sng">
            <a:solidFill>
              <a:srgbClr val="55A352"/>
            </a:solidFill>
            <a:prstDash val="solid"/>
            <a:round/>
            <a:headEnd type="none" w="med" len="med"/>
            <a:tailEnd type="none" w="med" len="med"/>
          </a:ln>
        </p:spPr>
      </p:cxnSp>
      <p:pic>
        <p:nvPicPr>
          <p:cNvPr id="5" name="Picture 4" descr="A black and white sign with white letters&#10;&#10;Description automatically generated">
            <a:extLst>
              <a:ext uri="{FF2B5EF4-FFF2-40B4-BE49-F238E27FC236}">
                <a16:creationId xmlns:a16="http://schemas.microsoft.com/office/drawing/2014/main" id="{72795531-6162-945D-4EBA-5EE93DD32B06}"/>
              </a:ext>
            </a:extLst>
          </p:cNvPr>
          <p:cNvPicPr>
            <a:picLocks noChangeAspect="1"/>
          </p:cNvPicPr>
          <p:nvPr userDrawn="1"/>
        </p:nvPicPr>
        <p:blipFill>
          <a:blip r:embed="rId2"/>
          <a:stretch>
            <a:fillRect/>
          </a:stretch>
        </p:blipFill>
        <p:spPr>
          <a:xfrm>
            <a:off x="7845516" y="4759314"/>
            <a:ext cx="858761" cy="229003"/>
          </a:xfrm>
          <a:prstGeom prst="rect">
            <a:avLst/>
          </a:prstGeom>
        </p:spPr>
      </p:pic>
      <p:sp>
        <p:nvSpPr>
          <p:cNvPr id="6" name="Google Shape;19;p4"/>
          <p:cNvSpPr txBox="1">
            <a:spLocks noGrp="1"/>
          </p:cNvSpPr>
          <p:nvPr>
            <p:ph type="sldNum" idx="12"/>
          </p:nvPr>
        </p:nvSpPr>
        <p:spPr>
          <a:xfrm>
            <a:off x="118565" y="4644813"/>
            <a:ext cx="548700" cy="393600"/>
          </a:xfrm>
          <a:prstGeom prst="rect">
            <a:avLst/>
          </a:prstGeom>
        </p:spPr>
        <p:txBody>
          <a:bodyPr spcFirstLastPara="1" wrap="square" lIns="91425" tIns="91425" rIns="91425" bIns="91425" anchor="ctr" anchorCtr="0">
            <a:normAutofit/>
          </a:bodyPr>
          <a:lstStyle>
            <a:lvl1pPr lvl="0">
              <a:buNone/>
              <a:defRPr b="0" i="0">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and two columns" type="twoColTx" preserve="1">
  <p:cSld name="1_Title and two columns">
    <p:spTree>
      <p:nvGrpSpPr>
        <p:cNvPr id="1" name="Shape 20"/>
        <p:cNvGrpSpPr/>
        <p:nvPr/>
      </p:nvGrpSpPr>
      <p:grpSpPr>
        <a:xfrm>
          <a:off x="0" y="0"/>
          <a:ext cx="0" cy="0"/>
          <a:chOff x="0" y="0"/>
          <a:chExt cx="0" cy="0"/>
        </a:xfrm>
      </p:grpSpPr>
      <p:sp>
        <p:nvSpPr>
          <p:cNvPr id="23" name="Google Shape;23;p5"/>
          <p:cNvSpPr txBox="1">
            <a:spLocks noGrp="1"/>
          </p:cNvSpPr>
          <p:nvPr>
            <p:ph type="body" idx="2"/>
          </p:nvPr>
        </p:nvSpPr>
        <p:spPr>
          <a:xfrm>
            <a:off x="4778696" y="1383957"/>
            <a:ext cx="3693762" cy="2948286"/>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800" b="0" i="0">
                <a:solidFill>
                  <a:schemeClr val="tx1"/>
                </a:solidFill>
                <a:latin typeface="Bitter" pitchFamily="2" charset="77"/>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1" name="Google Shape;21;p5"/>
          <p:cNvSpPr txBox="1">
            <a:spLocks noGrp="1"/>
          </p:cNvSpPr>
          <p:nvPr>
            <p:ph type="title"/>
          </p:nvPr>
        </p:nvSpPr>
        <p:spPr>
          <a:xfrm>
            <a:off x="739909" y="539367"/>
            <a:ext cx="7732549"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sz="3200" b="0" i="0" baseline="0">
                <a:solidFill>
                  <a:schemeClr val="bg2"/>
                </a:solidFill>
                <a:latin typeface="Figtree" pitchFamily="2" charset="0"/>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739909" y="1383957"/>
            <a:ext cx="3693762" cy="2948286"/>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800" b="0" i="0">
                <a:solidFill>
                  <a:schemeClr val="tx1"/>
                </a:solidFill>
                <a:latin typeface="Bitter" pitchFamily="2" charset="77"/>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 name="Rectangle 1">
            <a:extLst>
              <a:ext uri="{FF2B5EF4-FFF2-40B4-BE49-F238E27FC236}">
                <a16:creationId xmlns:a16="http://schemas.microsoft.com/office/drawing/2014/main" id="{59A59C0E-FD18-4F56-D8FF-8C6578BD3F7C}"/>
              </a:ext>
            </a:extLst>
          </p:cNvPr>
          <p:cNvSpPr/>
          <p:nvPr userDrawn="1"/>
        </p:nvSpPr>
        <p:spPr>
          <a:xfrm>
            <a:off x="0" y="4604133"/>
            <a:ext cx="9144000" cy="539367"/>
          </a:xfrm>
          <a:prstGeom prst="rect">
            <a:avLst/>
          </a:prstGeom>
          <a:solidFill>
            <a:srgbClr val="005B7B"/>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5" name="Picture 4" descr="A black and white sign with white letters&#10;&#10;Description automatically generated">
            <a:extLst>
              <a:ext uri="{FF2B5EF4-FFF2-40B4-BE49-F238E27FC236}">
                <a16:creationId xmlns:a16="http://schemas.microsoft.com/office/drawing/2014/main" id="{A5DF68A4-CB12-0856-AE2B-FB20B127E95C}"/>
              </a:ext>
            </a:extLst>
          </p:cNvPr>
          <p:cNvPicPr>
            <a:picLocks noChangeAspect="1"/>
          </p:cNvPicPr>
          <p:nvPr userDrawn="1"/>
        </p:nvPicPr>
        <p:blipFill>
          <a:blip r:embed="rId2"/>
          <a:stretch>
            <a:fillRect/>
          </a:stretch>
        </p:blipFill>
        <p:spPr>
          <a:xfrm>
            <a:off x="7845516" y="4759314"/>
            <a:ext cx="858761" cy="229003"/>
          </a:xfrm>
          <a:prstGeom prst="rect">
            <a:avLst/>
          </a:prstGeom>
        </p:spPr>
      </p:pic>
      <p:sp>
        <p:nvSpPr>
          <p:cNvPr id="6" name="Google Shape;19;p4">
            <a:extLst>
              <a:ext uri="{FF2B5EF4-FFF2-40B4-BE49-F238E27FC236}">
                <a16:creationId xmlns:a16="http://schemas.microsoft.com/office/drawing/2014/main" id="{1E00C470-8B5E-7116-F2EF-F15824F884FD}"/>
              </a:ext>
            </a:extLst>
          </p:cNvPr>
          <p:cNvSpPr txBox="1">
            <a:spLocks noGrp="1"/>
          </p:cNvSpPr>
          <p:nvPr>
            <p:ph type="sldNum" idx="12"/>
          </p:nvPr>
        </p:nvSpPr>
        <p:spPr>
          <a:xfrm>
            <a:off x="118565" y="4644813"/>
            <a:ext cx="548700" cy="393600"/>
          </a:xfrm>
          <a:prstGeom prst="rect">
            <a:avLst/>
          </a:prstGeom>
        </p:spPr>
        <p:txBody>
          <a:bodyPr spcFirstLastPara="1" wrap="square" lIns="91425" tIns="91425" rIns="91425" bIns="91425" anchor="ctr" anchorCtr="0">
            <a:normAutofit/>
          </a:bodyPr>
          <a:lstStyle>
            <a:lvl1pPr lvl="0">
              <a:buNone/>
              <a:defRPr b="0" i="0">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575734995"/>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reserve="1">
  <p:cSld name="1_One column text">
    <p:bg>
      <p:bgRef idx="1001">
        <a:schemeClr val="bg1"/>
      </p:bgRef>
    </p:bg>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32965" y="2132429"/>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b="0" i="0">
                <a:solidFill>
                  <a:schemeClr val="tx2"/>
                </a:solidFill>
                <a:latin typeface="Figtree" pitchFamily="2" charset="0"/>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32965" y="2888129"/>
            <a:ext cx="2808000" cy="1269746"/>
          </a:xfrm>
          <a:prstGeom prst="rect">
            <a:avLst/>
          </a:prstGeom>
        </p:spPr>
        <p:txBody>
          <a:bodyPr spcFirstLastPara="1" wrap="square" lIns="91425" tIns="91425" rIns="91425" bIns="91425" anchor="t" anchorCtr="0">
            <a:normAutofit/>
          </a:bodyPr>
          <a:lstStyle>
            <a:lvl1pPr marL="152400" lvl="0" indent="0">
              <a:spcBef>
                <a:spcPts val="0"/>
              </a:spcBef>
              <a:spcAft>
                <a:spcPts val="0"/>
              </a:spcAft>
              <a:buSzPts val="1200"/>
              <a:buNone/>
              <a:defRPr sz="1400" b="0" i="0">
                <a:solidFill>
                  <a:schemeClr val="bg1"/>
                </a:solidFill>
                <a:latin typeface="Figtree" pitchFamily="2" charset="0"/>
              </a:defRPr>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 name="Rectangle 1">
            <a:extLst>
              <a:ext uri="{FF2B5EF4-FFF2-40B4-BE49-F238E27FC236}">
                <a16:creationId xmlns:a16="http://schemas.microsoft.com/office/drawing/2014/main" id="{8A915443-50B0-3867-5A04-97B724E11660}"/>
              </a:ext>
            </a:extLst>
          </p:cNvPr>
          <p:cNvSpPr/>
          <p:nvPr userDrawn="1"/>
        </p:nvSpPr>
        <p:spPr>
          <a:xfrm>
            <a:off x="0" y="4604133"/>
            <a:ext cx="9144000" cy="539367"/>
          </a:xfrm>
          <a:prstGeom prst="rect">
            <a:avLst/>
          </a:prstGeom>
          <a:solidFill>
            <a:srgbClr val="005B7B"/>
          </a:solidFill>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pic>
        <p:nvPicPr>
          <p:cNvPr id="3" name="Picture 2" descr="A black and white sign with white letters&#10;&#10;Description automatically generated">
            <a:extLst>
              <a:ext uri="{FF2B5EF4-FFF2-40B4-BE49-F238E27FC236}">
                <a16:creationId xmlns:a16="http://schemas.microsoft.com/office/drawing/2014/main" id="{41DD30F5-D8DA-2707-8308-05D28912B64C}"/>
              </a:ext>
            </a:extLst>
          </p:cNvPr>
          <p:cNvPicPr>
            <a:picLocks noChangeAspect="1"/>
          </p:cNvPicPr>
          <p:nvPr userDrawn="1"/>
        </p:nvPicPr>
        <p:blipFill>
          <a:blip r:embed="rId2"/>
          <a:stretch>
            <a:fillRect/>
          </a:stretch>
        </p:blipFill>
        <p:spPr>
          <a:xfrm>
            <a:off x="7845516" y="4759314"/>
            <a:ext cx="858761" cy="229003"/>
          </a:xfrm>
          <a:prstGeom prst="rect">
            <a:avLst/>
          </a:prstGeom>
        </p:spPr>
      </p:pic>
      <p:sp>
        <p:nvSpPr>
          <p:cNvPr id="6" name="Google Shape;19;p4">
            <a:extLst>
              <a:ext uri="{FF2B5EF4-FFF2-40B4-BE49-F238E27FC236}">
                <a16:creationId xmlns:a16="http://schemas.microsoft.com/office/drawing/2014/main" id="{936FAD50-BAE2-560D-5436-7E5A0ECF91B4}"/>
              </a:ext>
            </a:extLst>
          </p:cNvPr>
          <p:cNvSpPr txBox="1">
            <a:spLocks noGrp="1"/>
          </p:cNvSpPr>
          <p:nvPr>
            <p:ph type="sldNum" idx="12"/>
          </p:nvPr>
        </p:nvSpPr>
        <p:spPr>
          <a:xfrm>
            <a:off x="118565" y="4644813"/>
            <a:ext cx="548700" cy="393600"/>
          </a:xfrm>
          <a:prstGeom prst="rect">
            <a:avLst/>
          </a:prstGeom>
        </p:spPr>
        <p:txBody>
          <a:bodyPr spcFirstLastPara="1" wrap="square" lIns="91425" tIns="91425" rIns="91425" bIns="91425" anchor="ctr" anchorCtr="0">
            <a:normAutofit/>
          </a:bodyPr>
          <a:lstStyle>
            <a:lvl1pPr lvl="0">
              <a:buNone/>
              <a:defRPr b="0" i="0">
                <a:solidFill>
                  <a:schemeClr val="bg1"/>
                </a:solidFill>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3302010455"/>
      </p:ext>
    </p:extLst>
  </p:cSld>
  <p:clrMapOvr>
    <a:overrideClrMapping bg1="lt1" tx1="dk1" bg2="lt2" tx2="dk2" accent1="accent1" accent2="accent2" accent3="accent3" accent4="accent4" accent5="accent5" accent6="accent6" hlink="hlink" folHlink="folHlink"/>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330214" y="460805"/>
            <a:ext cx="8482004" cy="89197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435894" y="526617"/>
            <a:ext cx="8272212" cy="760350"/>
          </a:xfrm>
        </p:spPr>
        <p:txBody>
          <a:bodyPr/>
          <a:lstStyle/>
          <a:p>
            <a:r>
              <a:rPr lang="en-US"/>
              <a:t>Click to edit Master title style</a:t>
            </a:r>
          </a:p>
        </p:txBody>
      </p:sp>
      <p:sp>
        <p:nvSpPr>
          <p:cNvPr id="3" name="Content Placeholder 2"/>
          <p:cNvSpPr>
            <a:spLocks noGrp="1"/>
          </p:cNvSpPr>
          <p:nvPr>
            <p:ph idx="1"/>
          </p:nvPr>
        </p:nvSpPr>
        <p:spPr>
          <a:xfrm>
            <a:off x="435895" y="1635373"/>
            <a:ext cx="8272211" cy="2758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0B1E9CB-50BE-42FD-874B-5E348F2EBC2A}" type="datetimeFigureOut">
              <a:rPr lang="en-US" smtClean="0"/>
              <a:t>5/9/2025</a:t>
            </a:fld>
            <a:endParaRPr lang="en-US"/>
          </a:p>
        </p:txBody>
      </p:sp>
      <p:sp>
        <p:nvSpPr>
          <p:cNvPr id="5" name="Footer Placeholder 4"/>
          <p:cNvSpPr>
            <a:spLocks noGrp="1"/>
          </p:cNvSpPr>
          <p:nvPr>
            <p:ph type="ftr" sz="quarter" idx="11"/>
          </p:nvPr>
        </p:nvSpPr>
        <p:spPr/>
        <p:txBody>
          <a:bodyPr/>
          <a:lstStyle/>
          <a:p>
            <a:r>
              <a:rPr lang="en-US"/>
              <a:t>November 2024</a:t>
            </a:r>
          </a:p>
        </p:txBody>
      </p:sp>
      <p:sp>
        <p:nvSpPr>
          <p:cNvPr id="6" name="Slide Number Placeholder 5"/>
          <p:cNvSpPr>
            <a:spLocks noGrp="1"/>
          </p:cNvSpPr>
          <p:nvPr>
            <p:ph type="sldNum" sz="quarter" idx="12"/>
          </p:nvPr>
        </p:nvSpPr>
        <p:spPr>
          <a:xfrm>
            <a:off x="7918725" y="4467103"/>
            <a:ext cx="789381" cy="273844"/>
          </a:xfrm>
        </p:spPr>
        <p:txBody>
          <a:bodyPr/>
          <a:lstStyle/>
          <a:p>
            <a:fld id="{ED7CE873-625F-4C19-8016-90751DCE223B}" type="slidenum">
              <a:rPr lang="en-US" smtClean="0"/>
              <a:t>‹#›</a:t>
            </a:fld>
            <a:endParaRPr lang="en-US"/>
          </a:p>
        </p:txBody>
      </p:sp>
    </p:spTree>
    <p:extLst>
      <p:ext uri="{BB962C8B-B14F-4D97-AF65-F5344CB8AC3E}">
        <p14:creationId xmlns:p14="http://schemas.microsoft.com/office/powerpoint/2010/main" val="220224966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B0B1E9CB-50BE-42FD-874B-5E348F2EBC2A}" type="datetimeFigureOut">
              <a:rPr lang="en-US" smtClean="0"/>
              <a:t>5/9/2025</a:t>
            </a:fld>
            <a:endParaRPr lang="en-US"/>
          </a:p>
        </p:txBody>
      </p:sp>
      <p:sp>
        <p:nvSpPr>
          <p:cNvPr id="4" name="Footer Placeholder 3"/>
          <p:cNvSpPr>
            <a:spLocks noGrp="1"/>
          </p:cNvSpPr>
          <p:nvPr>
            <p:ph type="ftr" sz="quarter" idx="11"/>
          </p:nvPr>
        </p:nvSpPr>
        <p:spPr/>
        <p:txBody>
          <a:bodyPr/>
          <a:lstStyle/>
          <a:p>
            <a:r>
              <a:rPr lang="en-US"/>
              <a:t>November 2024</a:t>
            </a:r>
          </a:p>
        </p:txBody>
      </p:sp>
      <p:sp>
        <p:nvSpPr>
          <p:cNvPr id="5" name="Slide Number Placeholder 4"/>
          <p:cNvSpPr>
            <a:spLocks noGrp="1"/>
          </p:cNvSpPr>
          <p:nvPr>
            <p:ph type="sldNum" sz="quarter" idx="12"/>
          </p:nvPr>
        </p:nvSpPr>
        <p:spPr/>
        <p:txBody>
          <a:bodyPr/>
          <a:lstStyle/>
          <a:p>
            <a:fld id="{ED7CE873-625F-4C19-8016-90751DCE223B}" type="slidenum">
              <a:rPr lang="en-US" smtClean="0"/>
              <a:t>‹#›</a:t>
            </a:fld>
            <a:endParaRPr lang="en-US"/>
          </a:p>
        </p:txBody>
      </p:sp>
      <p:sp>
        <p:nvSpPr>
          <p:cNvPr id="7" name="Rectangle 6"/>
          <p:cNvSpPr>
            <a:spLocks noChangeAspect="1"/>
          </p:cNvSpPr>
          <p:nvPr/>
        </p:nvSpPr>
        <p:spPr>
          <a:xfrm>
            <a:off x="330512"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431921" y="547244"/>
            <a:ext cx="8272212" cy="741249"/>
          </a:xfrm>
        </p:spPr>
        <p:txBody>
          <a:bodyPr/>
          <a:lstStyle/>
          <a:p>
            <a:r>
              <a:rPr lang="en-US"/>
              <a:t>Click to edit Master title style</a:t>
            </a:r>
          </a:p>
        </p:txBody>
      </p:sp>
    </p:spTree>
    <p:extLst>
      <p:ext uri="{BB962C8B-B14F-4D97-AF65-F5344CB8AC3E}">
        <p14:creationId xmlns:p14="http://schemas.microsoft.com/office/powerpoint/2010/main" val="3472235746"/>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334487" y="454916"/>
            <a:ext cx="8475027" cy="94412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435895" y="547244"/>
            <a:ext cx="8272212" cy="741249"/>
          </a:xfrm>
        </p:spPr>
        <p:txBody>
          <a:bodyPr/>
          <a:lstStyle/>
          <a:p>
            <a:r>
              <a:rPr lang="en-US"/>
              <a:t>Click to edit Master title style</a:t>
            </a:r>
          </a:p>
        </p:txBody>
      </p:sp>
      <p:sp>
        <p:nvSpPr>
          <p:cNvPr id="3" name="Text Placeholder 2"/>
          <p:cNvSpPr>
            <a:spLocks noGrp="1"/>
          </p:cNvSpPr>
          <p:nvPr>
            <p:ph type="body" idx="1"/>
          </p:nvPr>
        </p:nvSpPr>
        <p:spPr>
          <a:xfrm>
            <a:off x="665415" y="1688169"/>
            <a:ext cx="3815306" cy="402004"/>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35896" y="2194540"/>
            <a:ext cx="4044825"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892802" y="1688169"/>
            <a:ext cx="3815305" cy="415030"/>
          </a:xfrm>
        </p:spPr>
        <p:txBody>
          <a:bodyPr anchor="b">
            <a:noAutofit/>
          </a:bodyPr>
          <a:lstStyle>
            <a:lvl1pPr marL="0" indent="0">
              <a:buNone/>
              <a:defRPr sz="1650" b="0">
                <a:solidFill>
                  <a:schemeClr val="accent2"/>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63282" y="2194540"/>
            <a:ext cx="4044825" cy="2201249"/>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0B1E9CB-50BE-42FD-874B-5E348F2EBC2A}" type="datetimeFigureOut">
              <a:rPr lang="en-US" smtClean="0"/>
              <a:t>5/9/2025</a:t>
            </a:fld>
            <a:endParaRPr lang="en-US"/>
          </a:p>
        </p:txBody>
      </p:sp>
      <p:sp>
        <p:nvSpPr>
          <p:cNvPr id="8" name="Footer Placeholder 7"/>
          <p:cNvSpPr>
            <a:spLocks noGrp="1"/>
          </p:cNvSpPr>
          <p:nvPr>
            <p:ph type="ftr" sz="quarter" idx="11"/>
          </p:nvPr>
        </p:nvSpPr>
        <p:spPr/>
        <p:txBody>
          <a:bodyPr/>
          <a:lstStyle/>
          <a:p>
            <a:r>
              <a:rPr lang="en-US"/>
              <a:t>November 2024</a:t>
            </a:r>
          </a:p>
        </p:txBody>
      </p:sp>
      <p:sp>
        <p:nvSpPr>
          <p:cNvPr id="9" name="Slide Number Placeholder 8"/>
          <p:cNvSpPr>
            <a:spLocks noGrp="1"/>
          </p:cNvSpPr>
          <p:nvPr>
            <p:ph type="sldNum" sz="quarter" idx="12"/>
          </p:nvPr>
        </p:nvSpPr>
        <p:spPr/>
        <p:txBody>
          <a:bodyPr/>
          <a:lstStyle/>
          <a:p>
            <a:fld id="{ED7CE873-625F-4C19-8016-90751DCE223B}" type="slidenum">
              <a:rPr lang="en-US" smtClean="0"/>
              <a:t>‹#›</a:t>
            </a:fld>
            <a:endParaRPr lang="en-US"/>
          </a:p>
        </p:txBody>
      </p:sp>
    </p:spTree>
    <p:extLst>
      <p:ext uri="{BB962C8B-B14F-4D97-AF65-F5344CB8AC3E}">
        <p14:creationId xmlns:p14="http://schemas.microsoft.com/office/powerpoint/2010/main" val="1790603228"/>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b="0" i="0">
                <a:solidFill>
                  <a:schemeClr val="dk2"/>
                </a:solidFill>
                <a:latin typeface="Figtree" pitchFamily="2" charset="0"/>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fld id="{00000000-1234-1234-1234-123412341234}" type="slidenum">
              <a:rPr lang="en" smtClean="0"/>
              <a:pPr/>
              <a:t>‹#›</a:t>
            </a:fld>
            <a:endParaRPr lang="en"/>
          </a:p>
        </p:txBody>
      </p:sp>
    </p:spTree>
  </p:cSld>
  <p:clrMap bg1="lt1" tx1="dk1" bg2="dk2" tx2="lt2" accent1="accent1" accent2="accent2" accent3="accent3" accent4="accent4" accent5="accent5" accent6="accent6" hlink="hlink" folHlink="folHlink"/>
  <p:sldLayoutIdLst>
    <p:sldLayoutId id="2147483648" r:id="rId1"/>
    <p:sldLayoutId id="2147483662" r:id="rId2"/>
    <p:sldLayoutId id="2147483660" r:id="rId3"/>
    <p:sldLayoutId id="2147483650" r:id="rId4"/>
    <p:sldLayoutId id="2147483658" r:id="rId5"/>
    <p:sldLayoutId id="2147483661"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gtree" pitchFamily="2" charset="0"/>
          <a:ea typeface="Figtree"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Figtree" pitchFamily="2" charset="0"/>
          <a:ea typeface="Figtree" pitchFamily="2"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0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1.xml"/><Relationship Id="rId1" Type="http://schemas.openxmlformats.org/officeDocument/2006/relationships/slideLayout" Target="../slideLayouts/slideLayout5.xml"/><Relationship Id="rId5" Type="http://schemas.openxmlformats.org/officeDocument/2006/relationships/image" Target="../media/image34.svg"/><Relationship Id="rId4" Type="http://schemas.openxmlformats.org/officeDocument/2006/relationships/image" Target="../media/image33.png"/></Relationships>
</file>

<file path=ppt/slides/_rels/slide101.xml.rels><?xml version="1.0" encoding="UTF-8" standalone="yes"?>
<Relationships xmlns="http://schemas.openxmlformats.org/package/2006/relationships"><Relationship Id="rId3" Type="http://schemas.openxmlformats.org/officeDocument/2006/relationships/hyperlink" Target="https://www.oregon.gov/oha/HPA/Pages/Statutes-Details.aspx?View=%7b5EB52B2E-5B03-4EDC-9356-B989638C385A%7d&amp;SelectedID=7" TargetMode="External"/><Relationship Id="rId2" Type="http://schemas.openxmlformats.org/officeDocument/2006/relationships/notesSlide" Target="../notesSlides/notesSlide92.xml"/><Relationship Id="rId1" Type="http://schemas.openxmlformats.org/officeDocument/2006/relationships/slideLayout" Target="../slideLayouts/slideLayout5.xml"/><Relationship Id="rId6" Type="http://schemas.openxmlformats.org/officeDocument/2006/relationships/image" Target="../media/image110.png"/><Relationship Id="rId5" Type="http://schemas.openxmlformats.org/officeDocument/2006/relationships/image" Target="../media/image24.svg"/><Relationship Id="rId4" Type="http://schemas.openxmlformats.org/officeDocument/2006/relationships/image" Target="../media/image23.png"/></Relationships>
</file>

<file path=ppt/slides/_rels/slide102.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93.xml"/><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23.png"/></Relationships>
</file>

<file path=ppt/slides/_rels/slide10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4.xml"/><Relationship Id="rId1" Type="http://schemas.openxmlformats.org/officeDocument/2006/relationships/slideLayout" Target="../slideLayouts/slideLayout5.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24.svg"/></Relationships>
</file>

<file path=ppt/slides/_rels/slide104.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115.png"/><Relationship Id="rId2" Type="http://schemas.openxmlformats.org/officeDocument/2006/relationships/notesSlide" Target="../notesSlides/notesSlide95.xml"/><Relationship Id="rId1" Type="http://schemas.openxmlformats.org/officeDocument/2006/relationships/slideLayout" Target="../slideLayouts/slideLayout5.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24.svg"/></Relationships>
</file>

<file path=ppt/slides/_rels/slide105.xml.rels><?xml version="1.0" encoding="UTF-8" standalone="yes"?>
<Relationships xmlns="http://schemas.openxmlformats.org/package/2006/relationships"><Relationship Id="rId8" Type="http://schemas.openxmlformats.org/officeDocument/2006/relationships/chart" Target="../charts/chart11.xml"/><Relationship Id="rId3" Type="http://schemas.openxmlformats.org/officeDocument/2006/relationships/diagramData" Target="../diagrams/data55.xml"/><Relationship Id="rId7" Type="http://schemas.microsoft.com/office/2007/relationships/diagramDrawing" Target="../diagrams/drawing55.xml"/><Relationship Id="rId2" Type="http://schemas.openxmlformats.org/officeDocument/2006/relationships/notesSlide" Target="../notesSlides/notesSlide96.xml"/><Relationship Id="rId1" Type="http://schemas.openxmlformats.org/officeDocument/2006/relationships/slideLayout" Target="../slideLayouts/slideLayout5.xml"/><Relationship Id="rId6" Type="http://schemas.openxmlformats.org/officeDocument/2006/relationships/diagramColors" Target="../diagrams/colors55.xml"/><Relationship Id="rId5" Type="http://schemas.openxmlformats.org/officeDocument/2006/relationships/diagramQuickStyle" Target="../diagrams/quickStyle55.xml"/><Relationship Id="rId10" Type="http://schemas.openxmlformats.org/officeDocument/2006/relationships/image" Target="../media/image24.svg"/><Relationship Id="rId4" Type="http://schemas.openxmlformats.org/officeDocument/2006/relationships/diagramLayout" Target="../diagrams/layout55.xml"/><Relationship Id="rId9" Type="http://schemas.openxmlformats.org/officeDocument/2006/relationships/image" Target="../media/image23.png"/></Relationships>
</file>

<file path=ppt/slides/_rels/slide106.xml.rels><?xml version="1.0" encoding="UTF-8" standalone="yes"?>
<Relationships xmlns="http://schemas.openxmlformats.org/package/2006/relationships"><Relationship Id="rId8" Type="http://schemas.openxmlformats.org/officeDocument/2006/relationships/image" Target="../media/image116.png"/><Relationship Id="rId3" Type="http://schemas.openxmlformats.org/officeDocument/2006/relationships/diagramData" Target="../diagrams/data56.xml"/><Relationship Id="rId7" Type="http://schemas.microsoft.com/office/2007/relationships/diagramDrawing" Target="../diagrams/drawing56.xml"/><Relationship Id="rId2" Type="http://schemas.openxmlformats.org/officeDocument/2006/relationships/notesSlide" Target="../notesSlides/notesSlide97.xml"/><Relationship Id="rId1" Type="http://schemas.openxmlformats.org/officeDocument/2006/relationships/slideLayout" Target="../slideLayouts/slideLayout5.xml"/><Relationship Id="rId6" Type="http://schemas.openxmlformats.org/officeDocument/2006/relationships/diagramColors" Target="../diagrams/colors56.xml"/><Relationship Id="rId5" Type="http://schemas.openxmlformats.org/officeDocument/2006/relationships/diagramQuickStyle" Target="../diagrams/quickStyle56.xml"/><Relationship Id="rId10" Type="http://schemas.openxmlformats.org/officeDocument/2006/relationships/image" Target="../media/image24.svg"/><Relationship Id="rId4" Type="http://schemas.openxmlformats.org/officeDocument/2006/relationships/diagramLayout" Target="../diagrams/layout56.xml"/><Relationship Id="rId9" Type="http://schemas.openxmlformats.org/officeDocument/2006/relationships/image" Target="../media/image23.png"/></Relationships>
</file>

<file path=ppt/slides/_rels/slide107.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diagramData" Target="../diagrams/data57.xml"/><Relationship Id="rId7" Type="http://schemas.microsoft.com/office/2007/relationships/diagramDrawing" Target="../diagrams/drawing57.xml"/><Relationship Id="rId2" Type="http://schemas.openxmlformats.org/officeDocument/2006/relationships/notesSlide" Target="../notesSlides/notesSlide98.xml"/><Relationship Id="rId1" Type="http://schemas.openxmlformats.org/officeDocument/2006/relationships/slideLayout" Target="../slideLayouts/slideLayout5.xml"/><Relationship Id="rId6" Type="http://schemas.openxmlformats.org/officeDocument/2006/relationships/diagramColors" Target="../diagrams/colors57.xml"/><Relationship Id="rId5" Type="http://schemas.openxmlformats.org/officeDocument/2006/relationships/diagramQuickStyle" Target="../diagrams/quickStyle57.xml"/><Relationship Id="rId10" Type="http://schemas.openxmlformats.org/officeDocument/2006/relationships/image" Target="../media/image24.svg"/><Relationship Id="rId4" Type="http://schemas.openxmlformats.org/officeDocument/2006/relationships/diagramLayout" Target="../diagrams/layout57.xml"/><Relationship Id="rId9" Type="http://schemas.openxmlformats.org/officeDocument/2006/relationships/image" Target="../media/image23.png"/></Relationships>
</file>

<file path=ppt/slides/_rels/slide108.xml.rels><?xml version="1.0" encoding="UTF-8" standalone="yes"?>
<Relationships xmlns="http://schemas.openxmlformats.org/package/2006/relationships"><Relationship Id="rId8" Type="http://schemas.openxmlformats.org/officeDocument/2006/relationships/image" Target="../media/image118.png"/><Relationship Id="rId3" Type="http://schemas.openxmlformats.org/officeDocument/2006/relationships/diagramData" Target="../diagrams/data58.xml"/><Relationship Id="rId7" Type="http://schemas.microsoft.com/office/2007/relationships/diagramDrawing" Target="../diagrams/drawing58.xml"/><Relationship Id="rId2" Type="http://schemas.openxmlformats.org/officeDocument/2006/relationships/notesSlide" Target="../notesSlides/notesSlide99.xml"/><Relationship Id="rId1" Type="http://schemas.openxmlformats.org/officeDocument/2006/relationships/slideLayout" Target="../slideLayouts/slideLayout5.xml"/><Relationship Id="rId6" Type="http://schemas.openxmlformats.org/officeDocument/2006/relationships/diagramColors" Target="../diagrams/colors58.xml"/><Relationship Id="rId5" Type="http://schemas.openxmlformats.org/officeDocument/2006/relationships/diagramQuickStyle" Target="../diagrams/quickStyle58.xml"/><Relationship Id="rId10" Type="http://schemas.openxmlformats.org/officeDocument/2006/relationships/image" Target="../media/image24.svg"/><Relationship Id="rId4" Type="http://schemas.openxmlformats.org/officeDocument/2006/relationships/diagramLayout" Target="../diagrams/layout58.xml"/><Relationship Id="rId9" Type="http://schemas.openxmlformats.org/officeDocument/2006/relationships/image" Target="../media/image23.png"/></Relationships>
</file>

<file path=ppt/slides/_rels/slide10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59.xml"/><Relationship Id="rId7" Type="http://schemas.microsoft.com/office/2007/relationships/diagramDrawing" Target="../diagrams/drawing59.xml"/><Relationship Id="rId2" Type="http://schemas.openxmlformats.org/officeDocument/2006/relationships/notesSlide" Target="../notesSlides/notesSlide100.xml"/><Relationship Id="rId1" Type="http://schemas.openxmlformats.org/officeDocument/2006/relationships/slideLayout" Target="../slideLayouts/slideLayout5.xml"/><Relationship Id="rId6" Type="http://schemas.openxmlformats.org/officeDocument/2006/relationships/diagramColors" Target="../diagrams/colors59.xml"/><Relationship Id="rId5" Type="http://schemas.openxmlformats.org/officeDocument/2006/relationships/diagramQuickStyle" Target="../diagrams/quickStyle59.xml"/><Relationship Id="rId4" Type="http://schemas.openxmlformats.org/officeDocument/2006/relationships/diagramLayout" Target="../diagrams/layout59.xml"/><Relationship Id="rId9"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60.xml"/><Relationship Id="rId7" Type="http://schemas.microsoft.com/office/2007/relationships/diagramDrawing" Target="../diagrams/drawing60.xml"/><Relationship Id="rId2" Type="http://schemas.openxmlformats.org/officeDocument/2006/relationships/notesSlide" Target="../notesSlides/notesSlide101.xml"/><Relationship Id="rId1" Type="http://schemas.openxmlformats.org/officeDocument/2006/relationships/slideLayout" Target="../slideLayouts/slideLayout5.xml"/><Relationship Id="rId6" Type="http://schemas.openxmlformats.org/officeDocument/2006/relationships/diagramColors" Target="../diagrams/colors60.xml"/><Relationship Id="rId5" Type="http://schemas.openxmlformats.org/officeDocument/2006/relationships/diagramQuickStyle" Target="../diagrams/quickStyle60.xml"/><Relationship Id="rId4" Type="http://schemas.openxmlformats.org/officeDocument/2006/relationships/diagramLayout" Target="../diagrams/layout60.xml"/><Relationship Id="rId9" Type="http://schemas.openxmlformats.org/officeDocument/2006/relationships/image" Target="../media/image24.svg"/></Relationships>
</file>

<file path=ppt/slides/_rels/slide1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61.xml"/><Relationship Id="rId7" Type="http://schemas.microsoft.com/office/2007/relationships/diagramDrawing" Target="../diagrams/drawing61.xml"/><Relationship Id="rId2" Type="http://schemas.openxmlformats.org/officeDocument/2006/relationships/notesSlide" Target="../notesSlides/notesSlide102.xml"/><Relationship Id="rId1" Type="http://schemas.openxmlformats.org/officeDocument/2006/relationships/slideLayout" Target="../slideLayouts/slideLayout5.xml"/><Relationship Id="rId6" Type="http://schemas.openxmlformats.org/officeDocument/2006/relationships/diagramColors" Target="../diagrams/colors61.xml"/><Relationship Id="rId11" Type="http://schemas.openxmlformats.org/officeDocument/2006/relationships/image" Target="../media/image34.svg"/><Relationship Id="rId5" Type="http://schemas.openxmlformats.org/officeDocument/2006/relationships/diagramQuickStyle" Target="../diagrams/quickStyle61.xml"/><Relationship Id="rId10" Type="http://schemas.openxmlformats.org/officeDocument/2006/relationships/image" Target="../media/image33.png"/><Relationship Id="rId4" Type="http://schemas.openxmlformats.org/officeDocument/2006/relationships/diagramLayout" Target="../diagrams/layout61.xml"/><Relationship Id="rId9" Type="http://schemas.openxmlformats.org/officeDocument/2006/relationships/image" Target="../media/image24.svg"/></Relationships>
</file>

<file path=ppt/slides/_rels/slide1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62.xml"/><Relationship Id="rId7" Type="http://schemas.microsoft.com/office/2007/relationships/diagramDrawing" Target="../diagrams/drawing62.xml"/><Relationship Id="rId2" Type="http://schemas.openxmlformats.org/officeDocument/2006/relationships/notesSlide" Target="../notesSlides/notesSlide103.xml"/><Relationship Id="rId1" Type="http://schemas.openxmlformats.org/officeDocument/2006/relationships/slideLayout" Target="../slideLayouts/slideLayout5.xml"/><Relationship Id="rId6" Type="http://schemas.openxmlformats.org/officeDocument/2006/relationships/diagramColors" Target="../diagrams/colors62.xml"/><Relationship Id="rId5" Type="http://schemas.openxmlformats.org/officeDocument/2006/relationships/diagramQuickStyle" Target="../diagrams/quickStyle62.xml"/><Relationship Id="rId4" Type="http://schemas.openxmlformats.org/officeDocument/2006/relationships/diagramLayout" Target="../diagrams/layout62.xml"/><Relationship Id="rId9" Type="http://schemas.openxmlformats.org/officeDocument/2006/relationships/image" Target="../media/image24.svg"/></Relationships>
</file>

<file path=ppt/slides/_rels/slide1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63.xml"/><Relationship Id="rId7" Type="http://schemas.microsoft.com/office/2007/relationships/diagramDrawing" Target="../diagrams/drawing63.xml"/><Relationship Id="rId2" Type="http://schemas.openxmlformats.org/officeDocument/2006/relationships/notesSlide" Target="../notesSlides/notesSlide104.xml"/><Relationship Id="rId1" Type="http://schemas.openxmlformats.org/officeDocument/2006/relationships/slideLayout" Target="../slideLayouts/slideLayout5.xml"/><Relationship Id="rId6" Type="http://schemas.openxmlformats.org/officeDocument/2006/relationships/diagramColors" Target="../diagrams/colors63.xml"/><Relationship Id="rId5" Type="http://schemas.openxmlformats.org/officeDocument/2006/relationships/diagramQuickStyle" Target="../diagrams/quickStyle63.xml"/><Relationship Id="rId4" Type="http://schemas.openxmlformats.org/officeDocument/2006/relationships/diagramLayout" Target="../diagrams/layout63.xml"/><Relationship Id="rId9" Type="http://schemas.openxmlformats.org/officeDocument/2006/relationships/image" Target="../media/image34.svg"/></Relationships>
</file>

<file path=ppt/slides/_rels/slide11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19.jpeg"/><Relationship Id="rId7" Type="http://schemas.openxmlformats.org/officeDocument/2006/relationships/image" Target="../media/image23.png"/><Relationship Id="rId2" Type="http://schemas.openxmlformats.org/officeDocument/2006/relationships/notesSlide" Target="../notesSlides/notesSlide105.xml"/><Relationship Id="rId1" Type="http://schemas.openxmlformats.org/officeDocument/2006/relationships/slideLayout" Target="../slideLayouts/slideLayout5.xml"/><Relationship Id="rId6" Type="http://schemas.openxmlformats.org/officeDocument/2006/relationships/hyperlink" Target="https://app.smartsheet.com/b/publish?EQBCT=b37511ae80174ef985feb71815242841" TargetMode="External"/><Relationship Id="rId5" Type="http://schemas.openxmlformats.org/officeDocument/2006/relationships/hyperlink" Target="https://app.smartsheet.com/b/publish?EQBCT=dea8917fa55f4d78864ad5f6731d8ab5" TargetMode="External"/><Relationship Id="rId4" Type="http://schemas.openxmlformats.org/officeDocument/2006/relationships/hyperlink" Target="https://app.smartsheet.com/b/publish?EQBCT=412f4751d4f049fa9e2f8c665b2e51ec" TargetMode="External"/></Relationships>
</file>

<file path=ppt/slides/_rels/slide11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64.xml"/><Relationship Id="rId7" Type="http://schemas.microsoft.com/office/2007/relationships/diagramDrawing" Target="../diagrams/drawing64.xml"/><Relationship Id="rId2" Type="http://schemas.openxmlformats.org/officeDocument/2006/relationships/notesSlide" Target="../notesSlides/notesSlide106.xml"/><Relationship Id="rId1" Type="http://schemas.openxmlformats.org/officeDocument/2006/relationships/slideLayout" Target="../slideLayouts/slideLayout5.xml"/><Relationship Id="rId6" Type="http://schemas.openxmlformats.org/officeDocument/2006/relationships/diagramColors" Target="../diagrams/colors64.xml"/><Relationship Id="rId5" Type="http://schemas.openxmlformats.org/officeDocument/2006/relationships/diagramQuickStyle" Target="../diagrams/quickStyle64.xml"/><Relationship Id="rId4" Type="http://schemas.openxmlformats.org/officeDocument/2006/relationships/diagramLayout" Target="../diagrams/layout64.xml"/><Relationship Id="rId9" Type="http://schemas.openxmlformats.org/officeDocument/2006/relationships/image" Target="../media/image24.svg"/></Relationships>
</file>

<file path=ppt/slides/_rels/slide1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65.xml"/><Relationship Id="rId7" Type="http://schemas.microsoft.com/office/2007/relationships/diagramDrawing" Target="../diagrams/drawing65.xml"/><Relationship Id="rId2" Type="http://schemas.openxmlformats.org/officeDocument/2006/relationships/notesSlide" Target="../notesSlides/notesSlide107.xml"/><Relationship Id="rId1" Type="http://schemas.openxmlformats.org/officeDocument/2006/relationships/slideLayout" Target="../slideLayouts/slideLayout5.xml"/><Relationship Id="rId6" Type="http://schemas.openxmlformats.org/officeDocument/2006/relationships/diagramColors" Target="../diagrams/colors65.xml"/><Relationship Id="rId5" Type="http://schemas.openxmlformats.org/officeDocument/2006/relationships/diagramQuickStyle" Target="../diagrams/quickStyle65.xml"/><Relationship Id="rId4" Type="http://schemas.openxmlformats.org/officeDocument/2006/relationships/diagramLayout" Target="../diagrams/layout65.xml"/><Relationship Id="rId9" Type="http://schemas.openxmlformats.org/officeDocument/2006/relationships/image" Target="../media/image24.svg"/></Relationships>
</file>

<file path=ppt/slides/_rels/slide117.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08.xml"/><Relationship Id="rId1" Type="http://schemas.openxmlformats.org/officeDocument/2006/relationships/slideLayout" Target="../slideLayouts/slideLayout5.xml"/><Relationship Id="rId5" Type="http://schemas.openxmlformats.org/officeDocument/2006/relationships/image" Target="../media/image122.jpeg"/><Relationship Id="rId4" Type="http://schemas.openxmlformats.org/officeDocument/2006/relationships/image" Target="../media/image121.jpeg"/></Relationships>
</file>

<file path=ppt/slides/_rels/slide11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diagramData" Target="../diagrams/data66.xml"/><Relationship Id="rId7" Type="http://schemas.microsoft.com/office/2007/relationships/diagramDrawing" Target="../diagrams/drawing66.xml"/><Relationship Id="rId2" Type="http://schemas.openxmlformats.org/officeDocument/2006/relationships/notesSlide" Target="../notesSlides/notesSlide109.xml"/><Relationship Id="rId1" Type="http://schemas.openxmlformats.org/officeDocument/2006/relationships/slideLayout" Target="../slideLayouts/slideLayout5.xml"/><Relationship Id="rId6" Type="http://schemas.openxmlformats.org/officeDocument/2006/relationships/diagramColors" Target="../diagrams/colors66.xml"/><Relationship Id="rId5" Type="http://schemas.openxmlformats.org/officeDocument/2006/relationships/diagramQuickStyle" Target="../diagrams/quickStyle66.xml"/><Relationship Id="rId4" Type="http://schemas.openxmlformats.org/officeDocument/2006/relationships/diagramLayout" Target="../diagrams/layout66.xml"/></Relationships>
</file>

<file path=ppt/slides/_rels/slide119.xml.rels><?xml version="1.0" encoding="UTF-8" standalone="yes"?>
<Relationships xmlns="http://schemas.openxmlformats.org/package/2006/relationships"><Relationship Id="rId3" Type="http://schemas.openxmlformats.org/officeDocument/2006/relationships/diagramData" Target="../diagrams/data67.xml"/><Relationship Id="rId7" Type="http://schemas.microsoft.com/office/2007/relationships/diagramDrawing" Target="../diagrams/drawing67.xml"/><Relationship Id="rId2" Type="http://schemas.openxmlformats.org/officeDocument/2006/relationships/notesSlide" Target="../notesSlides/notesSlide110.xml"/><Relationship Id="rId1" Type="http://schemas.openxmlformats.org/officeDocument/2006/relationships/slideLayout" Target="../slideLayouts/slideLayout5.xml"/><Relationship Id="rId6" Type="http://schemas.openxmlformats.org/officeDocument/2006/relationships/diagramColors" Target="../diagrams/colors67.xml"/><Relationship Id="rId5" Type="http://schemas.openxmlformats.org/officeDocument/2006/relationships/diagramQuickStyle" Target="../diagrams/quickStyle67.xml"/><Relationship Id="rId4" Type="http://schemas.openxmlformats.org/officeDocument/2006/relationships/diagramLayout" Target="../diagrams/layout67.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5.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0.xml.rels><?xml version="1.0" encoding="UTF-8" standalone="yes"?>
<Relationships xmlns="http://schemas.openxmlformats.org/package/2006/relationships"><Relationship Id="rId3" Type="http://schemas.openxmlformats.org/officeDocument/2006/relationships/diagramData" Target="../diagrams/data68.xml"/><Relationship Id="rId7" Type="http://schemas.microsoft.com/office/2007/relationships/diagramDrawing" Target="../diagrams/drawing68.xml"/><Relationship Id="rId2" Type="http://schemas.openxmlformats.org/officeDocument/2006/relationships/notesSlide" Target="../notesSlides/notesSlide111.xml"/><Relationship Id="rId1" Type="http://schemas.openxmlformats.org/officeDocument/2006/relationships/slideLayout" Target="../slideLayouts/slideLayout5.xml"/><Relationship Id="rId6" Type="http://schemas.openxmlformats.org/officeDocument/2006/relationships/diagramColors" Target="../diagrams/colors68.xml"/><Relationship Id="rId5" Type="http://schemas.openxmlformats.org/officeDocument/2006/relationships/diagramQuickStyle" Target="../diagrams/quickStyle68.xml"/><Relationship Id="rId4" Type="http://schemas.openxmlformats.org/officeDocument/2006/relationships/diagramLayout" Target="../diagrams/layout68.xml"/></Relationships>
</file>

<file path=ppt/slides/_rels/slide121.xml.rels><?xml version="1.0" encoding="UTF-8" standalone="yes"?>
<Relationships xmlns="http://schemas.openxmlformats.org/package/2006/relationships"><Relationship Id="rId3" Type="http://schemas.openxmlformats.org/officeDocument/2006/relationships/diagramData" Target="../diagrams/data69.xml"/><Relationship Id="rId7" Type="http://schemas.microsoft.com/office/2007/relationships/diagramDrawing" Target="../diagrams/drawing69.xml"/><Relationship Id="rId2" Type="http://schemas.openxmlformats.org/officeDocument/2006/relationships/notesSlide" Target="../notesSlides/notesSlide112.xml"/><Relationship Id="rId1" Type="http://schemas.openxmlformats.org/officeDocument/2006/relationships/slideLayout" Target="../slideLayouts/slideLayout5.xml"/><Relationship Id="rId6" Type="http://schemas.openxmlformats.org/officeDocument/2006/relationships/diagramColors" Target="../diagrams/colors69.xml"/><Relationship Id="rId5" Type="http://schemas.openxmlformats.org/officeDocument/2006/relationships/diagramQuickStyle" Target="../diagrams/quickStyle69.xml"/><Relationship Id="rId4" Type="http://schemas.openxmlformats.org/officeDocument/2006/relationships/diagramLayout" Target="../diagrams/layout69.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hyperlink" Target="mailto:Behavioralhealthoperations@umpquahealth.com" TargetMode="Externa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5.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 Id="rId9" Type="http://schemas.openxmlformats.org/officeDocument/2006/relationships/image" Target="../media/image24.svg"/></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1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image" Target="../media/image24.svg"/></Relationships>
</file>

<file path=ppt/slides/_rels/slide19.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 Id="rId9" Type="http://schemas.openxmlformats.org/officeDocument/2006/relationships/image" Target="../media/image24.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 Id="rId9" Type="http://schemas.openxmlformats.org/officeDocument/2006/relationships/image" Target="../media/image24.svg"/></Relationships>
</file>

<file path=ppt/slides/_rels/slide2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 Id="rId9" Type="http://schemas.openxmlformats.org/officeDocument/2006/relationships/image" Target="../media/image24.svg"/></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3.xml"/><Relationship Id="rId13" Type="http://schemas.openxmlformats.org/officeDocument/2006/relationships/diagramColors" Target="../diagrams/colors14.xml"/><Relationship Id="rId3" Type="http://schemas.openxmlformats.org/officeDocument/2006/relationships/image" Target="../media/image23.png"/><Relationship Id="rId7" Type="http://schemas.openxmlformats.org/officeDocument/2006/relationships/diagramQuickStyle" Target="../diagrams/quickStyle13.xml"/><Relationship Id="rId12" Type="http://schemas.openxmlformats.org/officeDocument/2006/relationships/diagramQuickStyle" Target="../diagrams/quickStyle14.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diagramLayout" Target="../diagrams/layout13.xml"/><Relationship Id="rId11" Type="http://schemas.openxmlformats.org/officeDocument/2006/relationships/diagramLayout" Target="../diagrams/layout14.xml"/><Relationship Id="rId5" Type="http://schemas.openxmlformats.org/officeDocument/2006/relationships/diagramData" Target="../diagrams/data13.xml"/><Relationship Id="rId10" Type="http://schemas.openxmlformats.org/officeDocument/2006/relationships/diagramData" Target="../diagrams/data14.xml"/><Relationship Id="rId4" Type="http://schemas.openxmlformats.org/officeDocument/2006/relationships/image" Target="../media/image24.svg"/><Relationship Id="rId9" Type="http://schemas.microsoft.com/office/2007/relationships/diagramDrawing" Target="../diagrams/drawing13.xml"/><Relationship Id="rId14" Type="http://schemas.microsoft.com/office/2007/relationships/diagramDrawing" Target="../diagrams/drawing14.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notesSlide" Target="../notesSlides/notesSlide21.xml"/><Relationship Id="rId1" Type="http://schemas.openxmlformats.org/officeDocument/2006/relationships/slideLayout" Target="../slideLayouts/slideLayout5.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 Id="rId9" Type="http://schemas.openxmlformats.org/officeDocument/2006/relationships/image" Target="../media/image24.svg"/></Relationships>
</file>

<file path=ppt/slides/_rels/slide2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16.xml"/><Relationship Id="rId7" Type="http://schemas.microsoft.com/office/2007/relationships/diagramDrawing" Target="../diagrams/drawing16.xm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diagramColors" Target="../diagrams/colors16.xml"/><Relationship Id="rId5" Type="http://schemas.openxmlformats.org/officeDocument/2006/relationships/diagramQuickStyle" Target="../diagrams/quickStyle16.xml"/><Relationship Id="rId4" Type="http://schemas.openxmlformats.org/officeDocument/2006/relationships/diagramLayout" Target="../diagrams/layout16.xml"/><Relationship Id="rId9" Type="http://schemas.openxmlformats.org/officeDocument/2006/relationships/image" Target="../media/image24.svg"/></Relationships>
</file>

<file path=ppt/slides/_rels/slide26.xml.rels><?xml version="1.0" encoding="UTF-8" standalone="yes"?>
<Relationships xmlns="http://schemas.openxmlformats.org/package/2006/relationships"><Relationship Id="rId8" Type="http://schemas.openxmlformats.org/officeDocument/2006/relationships/diagramQuickStyle" Target="../diagrams/quickStyle17.xml"/><Relationship Id="rId3" Type="http://schemas.openxmlformats.org/officeDocument/2006/relationships/image" Target="../media/image28.png"/><Relationship Id="rId7" Type="http://schemas.openxmlformats.org/officeDocument/2006/relationships/diagramLayout" Target="../diagrams/layout17.xml"/><Relationship Id="rId2" Type="http://schemas.openxmlformats.org/officeDocument/2006/relationships/notesSlide" Target="../notesSlides/notesSlide23.xml"/><Relationship Id="rId1" Type="http://schemas.openxmlformats.org/officeDocument/2006/relationships/slideLayout" Target="../slideLayouts/slideLayout5.xml"/><Relationship Id="rId6" Type="http://schemas.openxmlformats.org/officeDocument/2006/relationships/diagramData" Target="../diagrams/data17.xml"/><Relationship Id="rId5" Type="http://schemas.openxmlformats.org/officeDocument/2006/relationships/image" Target="../media/image24.svg"/><Relationship Id="rId10" Type="http://schemas.microsoft.com/office/2007/relationships/diagramDrawing" Target="../diagrams/drawing17.xml"/><Relationship Id="rId4" Type="http://schemas.openxmlformats.org/officeDocument/2006/relationships/image" Target="../media/image23.png"/><Relationship Id="rId9" Type="http://schemas.openxmlformats.org/officeDocument/2006/relationships/diagramColors" Target="../diagrams/colors17.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8" Type="http://schemas.microsoft.com/office/2007/relationships/diagramDrawing" Target="../diagrams/drawing18.xml"/><Relationship Id="rId3" Type="http://schemas.openxmlformats.org/officeDocument/2006/relationships/image" Target="../media/image30.png"/><Relationship Id="rId7" Type="http://schemas.openxmlformats.org/officeDocument/2006/relationships/diagramColors" Target="../diagrams/colors18.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diagramQuickStyle" Target="../diagrams/quickStyle18.xml"/><Relationship Id="rId5" Type="http://schemas.openxmlformats.org/officeDocument/2006/relationships/diagramLayout" Target="../diagrams/layout18.xml"/><Relationship Id="rId10" Type="http://schemas.openxmlformats.org/officeDocument/2006/relationships/image" Target="../media/image24.svg"/><Relationship Id="rId4" Type="http://schemas.openxmlformats.org/officeDocument/2006/relationships/diagramData" Target="../diagrams/data18.xml"/><Relationship Id="rId9" Type="http://schemas.openxmlformats.org/officeDocument/2006/relationships/image" Target="../media/image23.png"/></Relationships>
</file>

<file path=ppt/slides/_rels/slide29.xml.rels><?xml version="1.0" encoding="UTF-8" standalone="yes"?>
<Relationships xmlns="http://schemas.openxmlformats.org/package/2006/relationships"><Relationship Id="rId8" Type="http://schemas.microsoft.com/office/2007/relationships/diagramDrawing" Target="../diagrams/drawing19.xml"/><Relationship Id="rId3" Type="http://schemas.openxmlformats.org/officeDocument/2006/relationships/image" Target="../media/image31.png"/><Relationship Id="rId7" Type="http://schemas.openxmlformats.org/officeDocument/2006/relationships/diagramColors" Target="../diagrams/colors19.xml"/><Relationship Id="rId2" Type="http://schemas.openxmlformats.org/officeDocument/2006/relationships/notesSlide" Target="../notesSlides/notesSlide26.xml"/><Relationship Id="rId1" Type="http://schemas.openxmlformats.org/officeDocument/2006/relationships/slideLayout" Target="../slideLayouts/slideLayout5.xml"/><Relationship Id="rId6" Type="http://schemas.openxmlformats.org/officeDocument/2006/relationships/diagramQuickStyle" Target="../diagrams/quickStyle19.xml"/><Relationship Id="rId5" Type="http://schemas.openxmlformats.org/officeDocument/2006/relationships/diagramLayout" Target="../diagrams/layout19.xml"/><Relationship Id="rId10" Type="http://schemas.openxmlformats.org/officeDocument/2006/relationships/image" Target="../media/image24.svg"/><Relationship Id="rId4" Type="http://schemas.openxmlformats.org/officeDocument/2006/relationships/diagramData" Target="../diagrams/data19.xml"/><Relationship Id="rId9"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20.xml"/><Relationship Id="rId7" Type="http://schemas.microsoft.com/office/2007/relationships/diagramDrawing" Target="../diagrams/drawing20.xml"/><Relationship Id="rId2" Type="http://schemas.openxmlformats.org/officeDocument/2006/relationships/notesSlide" Target="../notesSlides/notesSlide28.xml"/><Relationship Id="rId1" Type="http://schemas.openxmlformats.org/officeDocument/2006/relationships/slideLayout" Target="../slideLayouts/slideLayout5.xml"/><Relationship Id="rId6" Type="http://schemas.openxmlformats.org/officeDocument/2006/relationships/diagramColors" Target="../diagrams/colors20.xml"/><Relationship Id="rId5" Type="http://schemas.openxmlformats.org/officeDocument/2006/relationships/diagramQuickStyle" Target="../diagrams/quickStyle20.xml"/><Relationship Id="rId4" Type="http://schemas.openxmlformats.org/officeDocument/2006/relationships/diagramLayout" Target="../diagrams/layout20.xml"/></Relationships>
</file>

<file path=ppt/slides/_rels/slide3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1.xml"/><Relationship Id="rId7" Type="http://schemas.microsoft.com/office/2007/relationships/diagramDrawing" Target="../diagrams/drawing21.xm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diagramColors" Target="../diagrams/colors21.xml"/><Relationship Id="rId5" Type="http://schemas.openxmlformats.org/officeDocument/2006/relationships/diagramQuickStyle" Target="../diagrams/quickStyle21.xml"/><Relationship Id="rId4" Type="http://schemas.openxmlformats.org/officeDocument/2006/relationships/diagramLayout" Target="../diagrams/layout21.xml"/><Relationship Id="rId9" Type="http://schemas.openxmlformats.org/officeDocument/2006/relationships/image" Target="../media/image34.svg"/></Relationships>
</file>

<file path=ppt/slides/_rels/slide33.xml.rels><?xml version="1.0" encoding="UTF-8" standalone="yes"?>
<Relationships xmlns="http://schemas.openxmlformats.org/package/2006/relationships"><Relationship Id="rId8" Type="http://schemas.microsoft.com/office/2007/relationships/diagramDrawing" Target="../diagrams/drawing22.xml"/><Relationship Id="rId3" Type="http://schemas.openxmlformats.org/officeDocument/2006/relationships/image" Target="../media/image36.emf"/><Relationship Id="rId7" Type="http://schemas.openxmlformats.org/officeDocument/2006/relationships/diagramColors" Target="../diagrams/colors22.xml"/><Relationship Id="rId2" Type="http://schemas.openxmlformats.org/officeDocument/2006/relationships/notesSlide" Target="../notesSlides/notesSlide30.xml"/><Relationship Id="rId1" Type="http://schemas.openxmlformats.org/officeDocument/2006/relationships/slideLayout" Target="../slideLayouts/slideLayout5.xml"/><Relationship Id="rId6" Type="http://schemas.openxmlformats.org/officeDocument/2006/relationships/diagramQuickStyle" Target="../diagrams/quickStyle22.xml"/><Relationship Id="rId5" Type="http://schemas.openxmlformats.org/officeDocument/2006/relationships/diagramLayout" Target="../diagrams/layout22.xml"/><Relationship Id="rId10" Type="http://schemas.openxmlformats.org/officeDocument/2006/relationships/image" Target="../media/image34.svg"/><Relationship Id="rId4" Type="http://schemas.openxmlformats.org/officeDocument/2006/relationships/diagramData" Target="../diagrams/data22.xml"/><Relationship Id="rId9" Type="http://schemas.openxmlformats.org/officeDocument/2006/relationships/image" Target="../media/image33.pn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hyperlink" Target="https://www.oregon.gov/oha/HPA/dsi-tc/Documents/2023-CCO-HRS-Spending-Summary.pdf" TargetMode="External"/><Relationship Id="rId5" Type="http://schemas.openxmlformats.org/officeDocument/2006/relationships/image" Target="../media/image24.svg"/><Relationship Id="rId4" Type="http://schemas.openxmlformats.org/officeDocument/2006/relationships/image" Target="../media/image23.png"/></Relationships>
</file>

<file path=ppt/slides/_rels/slide3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24.svg"/></Relationships>
</file>

<file path=ppt/slides/_rels/slide36.xml.rels><?xml version="1.0" encoding="UTF-8" standalone="yes"?>
<Relationships xmlns="http://schemas.openxmlformats.org/package/2006/relationships"><Relationship Id="rId8" Type="http://schemas.microsoft.com/office/2007/relationships/diagramDrawing" Target="../diagrams/drawing23.xml"/><Relationship Id="rId3" Type="http://schemas.openxmlformats.org/officeDocument/2006/relationships/image" Target="../media/image38.png"/><Relationship Id="rId7" Type="http://schemas.openxmlformats.org/officeDocument/2006/relationships/diagramColors" Target="../diagrams/colors23.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diagramQuickStyle" Target="../diagrams/quickStyle23.xml"/><Relationship Id="rId5" Type="http://schemas.openxmlformats.org/officeDocument/2006/relationships/diagramLayout" Target="../diagrams/layout23.xml"/><Relationship Id="rId4" Type="http://schemas.openxmlformats.org/officeDocument/2006/relationships/diagramData" Target="../diagrams/data23.xml"/></Relationships>
</file>

<file path=ppt/slides/_rels/slide37.xml.rels><?xml version="1.0" encoding="UTF-8" standalone="yes"?>
<Relationships xmlns="http://schemas.openxmlformats.org/package/2006/relationships"><Relationship Id="rId8" Type="http://schemas.microsoft.com/office/2007/relationships/diagramDrawing" Target="../diagrams/drawing24.xml"/><Relationship Id="rId3" Type="http://schemas.openxmlformats.org/officeDocument/2006/relationships/image" Target="../media/image39.jpeg"/><Relationship Id="rId7" Type="http://schemas.openxmlformats.org/officeDocument/2006/relationships/diagramColors" Target="../diagrams/colors24.xml"/><Relationship Id="rId2" Type="http://schemas.openxmlformats.org/officeDocument/2006/relationships/notesSlide" Target="../notesSlides/notesSlide34.xml"/><Relationship Id="rId1" Type="http://schemas.openxmlformats.org/officeDocument/2006/relationships/slideLayout" Target="../slideLayouts/slideLayout5.xml"/><Relationship Id="rId6" Type="http://schemas.openxmlformats.org/officeDocument/2006/relationships/diagramQuickStyle" Target="../diagrams/quickStyle24.xml"/><Relationship Id="rId5" Type="http://schemas.openxmlformats.org/officeDocument/2006/relationships/diagramLayout" Target="../diagrams/layout24.xml"/><Relationship Id="rId4" Type="http://schemas.openxmlformats.org/officeDocument/2006/relationships/diagramData" Target="../diagrams/data24.xml"/></Relationships>
</file>

<file path=ppt/slides/_rels/slide38.xml.rels><?xml version="1.0" encoding="UTF-8" standalone="yes"?>
<Relationships xmlns="http://schemas.openxmlformats.org/package/2006/relationships"><Relationship Id="rId8" Type="http://schemas.openxmlformats.org/officeDocument/2006/relationships/diagramColors" Target="../diagrams/colors25.xml"/><Relationship Id="rId3" Type="http://schemas.openxmlformats.org/officeDocument/2006/relationships/hyperlink" Target="https://www.facebook.com/umpquavalleyhabitat/photos/pb.100081658173577.-2207520000/107273061839104/?type=3." TargetMode="External"/><Relationship Id="rId7" Type="http://schemas.openxmlformats.org/officeDocument/2006/relationships/diagramQuickStyle" Target="../diagrams/quickStyle25.xml"/><Relationship Id="rId2" Type="http://schemas.openxmlformats.org/officeDocument/2006/relationships/notesSlide" Target="../notesSlides/notesSlide35.xml"/><Relationship Id="rId1" Type="http://schemas.openxmlformats.org/officeDocument/2006/relationships/slideLayout" Target="../slideLayouts/slideLayout5.xml"/><Relationship Id="rId6" Type="http://schemas.openxmlformats.org/officeDocument/2006/relationships/diagramLayout" Target="../diagrams/layout25.xml"/><Relationship Id="rId5" Type="http://schemas.openxmlformats.org/officeDocument/2006/relationships/diagramData" Target="../diagrams/data25.xml"/><Relationship Id="rId4" Type="http://schemas.openxmlformats.org/officeDocument/2006/relationships/image" Target="../media/image40.jpeg"/><Relationship Id="rId9" Type="http://schemas.microsoft.com/office/2007/relationships/diagramDrawing" Target="../diagrams/drawing25.xml"/></Relationships>
</file>

<file path=ppt/slides/_rels/slide39.xml.rels><?xml version="1.0" encoding="UTF-8" standalone="yes"?>
<Relationships xmlns="http://schemas.openxmlformats.org/package/2006/relationships"><Relationship Id="rId3" Type="http://schemas.openxmlformats.org/officeDocument/2006/relationships/diagramData" Target="../diagrams/data26.xml"/><Relationship Id="rId7" Type="http://schemas.microsoft.com/office/2007/relationships/diagramDrawing" Target="../diagrams/drawing26.xml"/><Relationship Id="rId2" Type="http://schemas.openxmlformats.org/officeDocument/2006/relationships/notesSlide" Target="../notesSlides/notesSlide36.xml"/><Relationship Id="rId1" Type="http://schemas.openxmlformats.org/officeDocument/2006/relationships/slideLayout" Target="../slideLayouts/slideLayout5.xml"/><Relationship Id="rId6" Type="http://schemas.openxmlformats.org/officeDocument/2006/relationships/diagramColors" Target="../diagrams/colors26.xml"/><Relationship Id="rId5" Type="http://schemas.openxmlformats.org/officeDocument/2006/relationships/diagramQuickStyle" Target="../diagrams/quickStyle26.xml"/><Relationship Id="rId4" Type="http://schemas.openxmlformats.org/officeDocument/2006/relationships/diagramLayout" Target="../diagrams/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9.png"/></Relationships>
</file>

<file path=ppt/slides/_rels/slide40.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diagramData" Target="../diagrams/data27.xml"/><Relationship Id="rId7" Type="http://schemas.microsoft.com/office/2007/relationships/diagramDrawing" Target="../diagrams/drawing27.xml"/><Relationship Id="rId2" Type="http://schemas.openxmlformats.org/officeDocument/2006/relationships/notesSlide" Target="../notesSlides/notesSlide37.xml"/><Relationship Id="rId1" Type="http://schemas.openxmlformats.org/officeDocument/2006/relationships/slideLayout" Target="../slideLayouts/slideLayout5.xml"/><Relationship Id="rId6" Type="http://schemas.openxmlformats.org/officeDocument/2006/relationships/diagramColors" Target="../diagrams/colors27.xml"/><Relationship Id="rId5" Type="http://schemas.openxmlformats.org/officeDocument/2006/relationships/diagramQuickStyle" Target="../diagrams/quickStyle27.xml"/><Relationship Id="rId10" Type="http://schemas.openxmlformats.org/officeDocument/2006/relationships/image" Target="../media/image34.svg"/><Relationship Id="rId4" Type="http://schemas.openxmlformats.org/officeDocument/2006/relationships/diagramLayout" Target="../diagrams/layout27.xml"/><Relationship Id="rId9" Type="http://schemas.openxmlformats.org/officeDocument/2006/relationships/image" Target="../media/image33.png"/></Relationships>
</file>

<file path=ppt/slides/_rels/slide4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28.xml"/><Relationship Id="rId7" Type="http://schemas.microsoft.com/office/2007/relationships/diagramDrawing" Target="../diagrams/drawing28.xml"/><Relationship Id="rId2" Type="http://schemas.openxmlformats.org/officeDocument/2006/relationships/notesSlide" Target="../notesSlides/notesSlide38.xml"/><Relationship Id="rId1" Type="http://schemas.openxmlformats.org/officeDocument/2006/relationships/slideLayout" Target="../slideLayouts/slideLayout5.xml"/><Relationship Id="rId6" Type="http://schemas.openxmlformats.org/officeDocument/2006/relationships/diagramColors" Target="../diagrams/colors28.xml"/><Relationship Id="rId5" Type="http://schemas.openxmlformats.org/officeDocument/2006/relationships/diagramQuickStyle" Target="../diagrams/quickStyle28.xml"/><Relationship Id="rId4" Type="http://schemas.openxmlformats.org/officeDocument/2006/relationships/diagramLayout" Target="../diagrams/layout28.xml"/><Relationship Id="rId9" Type="http://schemas.openxmlformats.org/officeDocument/2006/relationships/image" Target="../media/image34.svg"/></Relationships>
</file>

<file path=ppt/slides/_rels/slide42.xml.rels><?xml version="1.0" encoding="UTF-8" standalone="yes"?>
<Relationships xmlns="http://schemas.openxmlformats.org/package/2006/relationships"><Relationship Id="rId8" Type="http://schemas.openxmlformats.org/officeDocument/2006/relationships/image" Target="../media/image42.jpeg"/><Relationship Id="rId3" Type="http://schemas.openxmlformats.org/officeDocument/2006/relationships/diagramData" Target="../diagrams/data29.xml"/><Relationship Id="rId7" Type="http://schemas.microsoft.com/office/2007/relationships/diagramDrawing" Target="../diagrams/drawing29.xml"/><Relationship Id="rId2" Type="http://schemas.openxmlformats.org/officeDocument/2006/relationships/notesSlide" Target="../notesSlides/notesSlide39.xml"/><Relationship Id="rId1" Type="http://schemas.openxmlformats.org/officeDocument/2006/relationships/slideLayout" Target="../slideLayouts/slideLayout5.xml"/><Relationship Id="rId6" Type="http://schemas.openxmlformats.org/officeDocument/2006/relationships/diagramColors" Target="../diagrams/colors29.xml"/><Relationship Id="rId5" Type="http://schemas.openxmlformats.org/officeDocument/2006/relationships/diagramQuickStyle" Target="../diagrams/quickStyle29.xml"/><Relationship Id="rId10" Type="http://schemas.openxmlformats.org/officeDocument/2006/relationships/image" Target="../media/image34.svg"/><Relationship Id="rId4" Type="http://schemas.openxmlformats.org/officeDocument/2006/relationships/diagramLayout" Target="../diagrams/layout29.xml"/><Relationship Id="rId9"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0.xml"/><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23.png"/></Relationships>
</file>

<file path=ppt/slides/_rels/slide4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diagramData" Target="../diagrams/data30.xml"/><Relationship Id="rId7" Type="http://schemas.microsoft.com/office/2007/relationships/diagramDrawing" Target="../diagrams/drawing30.xml"/><Relationship Id="rId2" Type="http://schemas.openxmlformats.org/officeDocument/2006/relationships/notesSlide" Target="../notesSlides/notesSlide41.xml"/><Relationship Id="rId1" Type="http://schemas.openxmlformats.org/officeDocument/2006/relationships/slideLayout" Target="../slideLayouts/slideLayout5.xml"/><Relationship Id="rId6" Type="http://schemas.openxmlformats.org/officeDocument/2006/relationships/diagramColors" Target="../diagrams/colors30.xml"/><Relationship Id="rId5" Type="http://schemas.openxmlformats.org/officeDocument/2006/relationships/diagramQuickStyle" Target="../diagrams/quickStyle30.xml"/><Relationship Id="rId4" Type="http://schemas.openxmlformats.org/officeDocument/2006/relationships/diagramLayout" Target="../diagrams/layout30.xml"/><Relationship Id="rId9" Type="http://schemas.openxmlformats.org/officeDocument/2006/relationships/hyperlink" Target="https://www.tashashouse.net/"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2.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diagramData" Target="../diagrams/data31.xml"/><Relationship Id="rId7" Type="http://schemas.microsoft.com/office/2007/relationships/diagramDrawing" Target="../diagrams/drawing31.xml"/><Relationship Id="rId2" Type="http://schemas.openxmlformats.org/officeDocument/2006/relationships/notesSlide" Target="../notesSlides/notesSlide43.xml"/><Relationship Id="rId1" Type="http://schemas.openxmlformats.org/officeDocument/2006/relationships/slideLayout" Target="../slideLayouts/slideLayout5.xml"/><Relationship Id="rId6" Type="http://schemas.openxmlformats.org/officeDocument/2006/relationships/diagramColors" Target="../diagrams/colors31.xml"/><Relationship Id="rId5" Type="http://schemas.openxmlformats.org/officeDocument/2006/relationships/diagramQuickStyle" Target="../diagrams/quickStyle31.xml"/><Relationship Id="rId4" Type="http://schemas.openxmlformats.org/officeDocument/2006/relationships/diagramLayout" Target="../diagrams/layout31.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32.xml"/><Relationship Id="rId2" Type="http://schemas.openxmlformats.org/officeDocument/2006/relationships/diagramData" Target="../diagrams/data32.xml"/><Relationship Id="rId1" Type="http://schemas.openxmlformats.org/officeDocument/2006/relationships/slideLayout" Target="../slideLayouts/slideLayout6.xml"/><Relationship Id="rId6" Type="http://schemas.microsoft.com/office/2007/relationships/diagramDrawing" Target="../diagrams/drawing32.xml"/><Relationship Id="rId5" Type="http://schemas.openxmlformats.org/officeDocument/2006/relationships/diagramColors" Target="../diagrams/colors32.xml"/><Relationship Id="rId4" Type="http://schemas.openxmlformats.org/officeDocument/2006/relationships/diagramQuickStyle" Target="../diagrams/quickStyle32.xml"/></Relationships>
</file>

<file path=ppt/slides/_rels/slide48.xml.rels><?xml version="1.0" encoding="UTF-8" standalone="yes"?>
<Relationships xmlns="http://schemas.openxmlformats.org/package/2006/relationships"><Relationship Id="rId3" Type="http://schemas.openxmlformats.org/officeDocument/2006/relationships/diagramData" Target="../diagrams/data33.xml"/><Relationship Id="rId7" Type="http://schemas.microsoft.com/office/2007/relationships/diagramDrawing" Target="../diagrams/drawing33.xml"/><Relationship Id="rId2" Type="http://schemas.openxmlformats.org/officeDocument/2006/relationships/notesSlide" Target="../notesSlides/notesSlide44.xml"/><Relationship Id="rId1" Type="http://schemas.openxmlformats.org/officeDocument/2006/relationships/slideLayout" Target="../slideLayouts/slideLayout5.xml"/><Relationship Id="rId6" Type="http://schemas.openxmlformats.org/officeDocument/2006/relationships/diagramColors" Target="../diagrams/colors33.xml"/><Relationship Id="rId5" Type="http://schemas.openxmlformats.org/officeDocument/2006/relationships/diagramQuickStyle" Target="../diagrams/quickStyle33.xml"/><Relationship Id="rId4" Type="http://schemas.openxmlformats.org/officeDocument/2006/relationships/diagramLayout" Target="../diagrams/layout33.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34.xml"/><Relationship Id="rId7" Type="http://schemas.microsoft.com/office/2007/relationships/diagramDrawing" Target="../diagrams/drawing34.xml"/><Relationship Id="rId2" Type="http://schemas.openxmlformats.org/officeDocument/2006/relationships/notesSlide" Target="../notesSlides/notesSlide46.xml"/><Relationship Id="rId1" Type="http://schemas.openxmlformats.org/officeDocument/2006/relationships/slideLayout" Target="../slideLayouts/slideLayout5.xml"/><Relationship Id="rId6" Type="http://schemas.openxmlformats.org/officeDocument/2006/relationships/diagramColors" Target="../diagrams/colors34.xml"/><Relationship Id="rId5" Type="http://schemas.openxmlformats.org/officeDocument/2006/relationships/diagramQuickStyle" Target="../diagrams/quickStyle34.xml"/><Relationship Id="rId4" Type="http://schemas.openxmlformats.org/officeDocument/2006/relationships/diagramLayout" Target="../diagrams/layout34.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5.xml"/><Relationship Id="rId7" Type="http://schemas.microsoft.com/office/2007/relationships/diagramDrawing" Target="../diagrams/drawing35.xml"/><Relationship Id="rId2" Type="http://schemas.openxmlformats.org/officeDocument/2006/relationships/notesSlide" Target="../notesSlides/notesSlide47.xml"/><Relationship Id="rId1" Type="http://schemas.openxmlformats.org/officeDocument/2006/relationships/slideLayout" Target="../slideLayouts/slideLayout5.xml"/><Relationship Id="rId6" Type="http://schemas.openxmlformats.org/officeDocument/2006/relationships/diagramColors" Target="../diagrams/colors35.xml"/><Relationship Id="rId5" Type="http://schemas.openxmlformats.org/officeDocument/2006/relationships/diagramQuickStyle" Target="../diagrams/quickStyle35.xml"/><Relationship Id="rId4" Type="http://schemas.openxmlformats.org/officeDocument/2006/relationships/diagramLayout" Target="../diagrams/layout35.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36.xml"/><Relationship Id="rId7" Type="http://schemas.microsoft.com/office/2007/relationships/diagramDrawing" Target="../diagrams/drawing36.xml"/><Relationship Id="rId2" Type="http://schemas.openxmlformats.org/officeDocument/2006/relationships/notesSlide" Target="../notesSlides/notesSlide48.xml"/><Relationship Id="rId1" Type="http://schemas.openxmlformats.org/officeDocument/2006/relationships/slideLayout" Target="../slideLayouts/slideLayout5.xml"/><Relationship Id="rId6" Type="http://schemas.openxmlformats.org/officeDocument/2006/relationships/diagramColors" Target="../diagrams/colors36.xml"/><Relationship Id="rId5" Type="http://schemas.openxmlformats.org/officeDocument/2006/relationships/diagramQuickStyle" Target="../diagrams/quickStyle36.xml"/><Relationship Id="rId4" Type="http://schemas.openxmlformats.org/officeDocument/2006/relationships/diagramLayout" Target="../diagrams/layout36.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37.xml"/><Relationship Id="rId7" Type="http://schemas.microsoft.com/office/2007/relationships/diagramDrawing" Target="../diagrams/drawing37.xml"/><Relationship Id="rId2" Type="http://schemas.openxmlformats.org/officeDocument/2006/relationships/notesSlide" Target="../notesSlides/notesSlide50.xml"/><Relationship Id="rId1" Type="http://schemas.openxmlformats.org/officeDocument/2006/relationships/slideLayout" Target="../slideLayouts/slideLayout5.xml"/><Relationship Id="rId6" Type="http://schemas.openxmlformats.org/officeDocument/2006/relationships/diagramColors" Target="../diagrams/colors37.xml"/><Relationship Id="rId5" Type="http://schemas.openxmlformats.org/officeDocument/2006/relationships/diagramQuickStyle" Target="../diagrams/quickStyle37.xml"/><Relationship Id="rId4" Type="http://schemas.openxmlformats.org/officeDocument/2006/relationships/diagramLayout" Target="../diagrams/layout37.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50.png"/><Relationship Id="rId1" Type="http://schemas.openxmlformats.org/officeDocument/2006/relationships/slideLayout" Target="../slideLayouts/slideLayout5.xml"/><Relationship Id="rId5" Type="http://schemas.openxmlformats.org/officeDocument/2006/relationships/image" Target="../media/image51.jpeg"/><Relationship Id="rId4" Type="http://schemas.openxmlformats.org/officeDocument/2006/relationships/image" Target="../media/image34.svg"/></Relationships>
</file>

<file path=ppt/slides/_rels/slide56.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33.png"/><Relationship Id="rId1" Type="http://schemas.openxmlformats.org/officeDocument/2006/relationships/slideLayout" Target="../slideLayouts/slideLayout5.xml"/><Relationship Id="rId4" Type="http://schemas.openxmlformats.org/officeDocument/2006/relationships/chart" Target="../charts/chart3.xml"/></Relationships>
</file>

<file path=ppt/slides/_rels/slide5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chart" Target="../charts/chart4.xml"/><Relationship Id="rId1" Type="http://schemas.openxmlformats.org/officeDocument/2006/relationships/slideLayout" Target="../slideLayouts/slideLayout5.xml"/><Relationship Id="rId4" Type="http://schemas.openxmlformats.org/officeDocument/2006/relationships/image" Target="../media/image34.svg"/></Relationships>
</file>

<file path=ppt/slides/_rels/slide58.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1.xml"/><Relationship Id="rId1" Type="http://schemas.openxmlformats.org/officeDocument/2006/relationships/slideLayout" Target="../slideLayouts/slideLayout5.xml"/><Relationship Id="rId5" Type="http://schemas.openxmlformats.org/officeDocument/2006/relationships/image" Target="../media/image34.svg"/><Relationship Id="rId4" Type="http://schemas.openxmlformats.org/officeDocument/2006/relationships/image" Target="../media/image33.png"/></Relationships>
</file>

<file path=ppt/slides/_rels/slide59.xml.rels><?xml version="1.0" encoding="UTF-8" standalone="yes"?>
<Relationships xmlns="http://schemas.openxmlformats.org/package/2006/relationships"><Relationship Id="rId8" Type="http://schemas.openxmlformats.org/officeDocument/2006/relationships/diagramColors" Target="../diagrams/colors38.xml"/><Relationship Id="rId3" Type="http://schemas.openxmlformats.org/officeDocument/2006/relationships/image" Target="../media/image33.png"/><Relationship Id="rId7" Type="http://schemas.openxmlformats.org/officeDocument/2006/relationships/diagramQuickStyle" Target="../diagrams/quickStyle38.xml"/><Relationship Id="rId2" Type="http://schemas.openxmlformats.org/officeDocument/2006/relationships/notesSlide" Target="../notesSlides/notesSlide52.xml"/><Relationship Id="rId1" Type="http://schemas.openxmlformats.org/officeDocument/2006/relationships/slideLayout" Target="../slideLayouts/slideLayout5.xml"/><Relationship Id="rId6" Type="http://schemas.openxmlformats.org/officeDocument/2006/relationships/diagramLayout" Target="../diagrams/layout38.xml"/><Relationship Id="rId5" Type="http://schemas.openxmlformats.org/officeDocument/2006/relationships/diagramData" Target="../diagrams/data38.xml"/><Relationship Id="rId4" Type="http://schemas.openxmlformats.org/officeDocument/2006/relationships/image" Target="../media/image34.svg"/><Relationship Id="rId9" Type="http://schemas.microsoft.com/office/2007/relationships/diagramDrawing" Target="../diagrams/drawing38.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53.xml"/><Relationship Id="rId1" Type="http://schemas.openxmlformats.org/officeDocument/2006/relationships/slideLayout" Target="../slideLayouts/slideLayout5.xml"/><Relationship Id="rId5" Type="http://schemas.openxmlformats.org/officeDocument/2006/relationships/image" Target="../media/image34.svg"/><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4.xml"/><Relationship Id="rId1" Type="http://schemas.openxmlformats.org/officeDocument/2006/relationships/slideLayout" Target="../slideLayouts/slideLayout5.xml"/><Relationship Id="rId4" Type="http://schemas.openxmlformats.org/officeDocument/2006/relationships/image" Target="../media/image24.svg"/></Relationships>
</file>

<file path=ppt/slides/_rels/slide62.xml.rels><?xml version="1.0" encoding="UTF-8" standalone="yes"?>
<Relationships xmlns="http://schemas.openxmlformats.org/package/2006/relationships"><Relationship Id="rId3" Type="http://schemas.openxmlformats.org/officeDocument/2006/relationships/chart" Target="../charts/chart7.xml"/><Relationship Id="rId7" Type="http://schemas.openxmlformats.org/officeDocument/2006/relationships/image" Target="../media/image24.svg"/><Relationship Id="rId2" Type="http://schemas.openxmlformats.org/officeDocument/2006/relationships/notesSlide" Target="../notesSlides/notesSlide55.xml"/><Relationship Id="rId1" Type="http://schemas.openxmlformats.org/officeDocument/2006/relationships/slideLayout" Target="../slideLayouts/slideLayout5.xml"/><Relationship Id="rId6" Type="http://schemas.openxmlformats.org/officeDocument/2006/relationships/image" Target="../media/image23.png"/><Relationship Id="rId5" Type="http://schemas.microsoft.com/office/2007/relationships/hdphoto" Target="../media/hdphoto1.wdp"/><Relationship Id="rId4" Type="http://schemas.openxmlformats.org/officeDocument/2006/relationships/image" Target="../media/image52.png"/></Relationships>
</file>

<file path=ppt/slides/_rels/slide6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6.xml"/><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39.xml"/><Relationship Id="rId7" Type="http://schemas.microsoft.com/office/2007/relationships/diagramDrawing" Target="../diagrams/drawing39.xml"/><Relationship Id="rId2" Type="http://schemas.openxmlformats.org/officeDocument/2006/relationships/notesSlide" Target="../notesSlides/notesSlide57.xml"/><Relationship Id="rId1" Type="http://schemas.openxmlformats.org/officeDocument/2006/relationships/slideLayout" Target="../slideLayouts/slideLayout5.xml"/><Relationship Id="rId6" Type="http://schemas.openxmlformats.org/officeDocument/2006/relationships/diagramColors" Target="../diagrams/colors39.xml"/><Relationship Id="rId11" Type="http://schemas.openxmlformats.org/officeDocument/2006/relationships/image" Target="../media/image34.svg"/><Relationship Id="rId5" Type="http://schemas.openxmlformats.org/officeDocument/2006/relationships/diagramQuickStyle" Target="../diagrams/quickStyle39.xml"/><Relationship Id="rId10" Type="http://schemas.openxmlformats.org/officeDocument/2006/relationships/image" Target="../media/image33.png"/><Relationship Id="rId4" Type="http://schemas.openxmlformats.org/officeDocument/2006/relationships/diagramLayout" Target="../diagrams/layout39.xml"/><Relationship Id="rId9" Type="http://schemas.openxmlformats.org/officeDocument/2006/relationships/image" Target="../media/image24.svg"/></Relationships>
</file>

<file path=ppt/slides/_rels/slide6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56.png"/><Relationship Id="rId7" Type="http://schemas.openxmlformats.org/officeDocument/2006/relationships/image" Target="../media/image23.png"/><Relationship Id="rId2" Type="http://schemas.openxmlformats.org/officeDocument/2006/relationships/notesSlide" Target="../notesSlides/notesSlide58.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66.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59.xml"/><Relationship Id="rId1" Type="http://schemas.openxmlformats.org/officeDocument/2006/relationships/slideLayout" Target="../slideLayouts/slideLayout5.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61.png"/><Relationship Id="rId9" Type="http://schemas.openxmlformats.org/officeDocument/2006/relationships/image" Target="../media/image24.svg"/></Relationships>
</file>

<file path=ppt/slides/_rels/slide67.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66.png"/></Relationships>
</file>

<file path=ppt/slides/_rels/slide68.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40.xml"/><Relationship Id="rId7" Type="http://schemas.microsoft.com/office/2007/relationships/diagramDrawing" Target="../diagrams/drawing40.xml"/><Relationship Id="rId2" Type="http://schemas.openxmlformats.org/officeDocument/2006/relationships/notesSlide" Target="../notesSlides/notesSlide61.xml"/><Relationship Id="rId1" Type="http://schemas.openxmlformats.org/officeDocument/2006/relationships/slideLayout" Target="../slideLayouts/slideLayout5.xml"/><Relationship Id="rId6" Type="http://schemas.openxmlformats.org/officeDocument/2006/relationships/diagramColors" Target="../diagrams/colors40.xml"/><Relationship Id="rId11" Type="http://schemas.openxmlformats.org/officeDocument/2006/relationships/image" Target="../media/image34.svg"/><Relationship Id="rId5" Type="http://schemas.openxmlformats.org/officeDocument/2006/relationships/diagramQuickStyle" Target="../diagrams/quickStyle40.xml"/><Relationship Id="rId10" Type="http://schemas.openxmlformats.org/officeDocument/2006/relationships/image" Target="../media/image33.png"/><Relationship Id="rId4" Type="http://schemas.openxmlformats.org/officeDocument/2006/relationships/diagramLayout" Target="../diagrams/layout40.xml"/><Relationship Id="rId9" Type="http://schemas.openxmlformats.org/officeDocument/2006/relationships/image" Target="../media/image24.svg"/></Relationships>
</file>

<file path=ppt/slides/_rels/slide6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63.xml"/><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23.png"/></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4.xml"/><Relationship Id="rId1" Type="http://schemas.openxmlformats.org/officeDocument/2006/relationships/slideLayout" Target="../slideLayouts/slideLayout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69.png"/></Relationships>
</file>

<file path=ppt/slides/_rels/slide7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41.xml"/><Relationship Id="rId7" Type="http://schemas.microsoft.com/office/2007/relationships/diagramDrawing" Target="../diagrams/drawing41.xml"/><Relationship Id="rId2" Type="http://schemas.openxmlformats.org/officeDocument/2006/relationships/notesSlide" Target="../notesSlides/notesSlide65.xml"/><Relationship Id="rId1" Type="http://schemas.openxmlformats.org/officeDocument/2006/relationships/slideLayout" Target="../slideLayouts/slideLayout5.xml"/><Relationship Id="rId6" Type="http://schemas.openxmlformats.org/officeDocument/2006/relationships/diagramColors" Target="../diagrams/colors41.xml"/><Relationship Id="rId5" Type="http://schemas.openxmlformats.org/officeDocument/2006/relationships/diagramQuickStyle" Target="../diagrams/quickStyle41.xml"/><Relationship Id="rId4" Type="http://schemas.openxmlformats.org/officeDocument/2006/relationships/diagramLayout" Target="../diagrams/layout41.xml"/><Relationship Id="rId9" Type="http://schemas.openxmlformats.org/officeDocument/2006/relationships/image" Target="../media/image34.svg"/></Relationships>
</file>

<file path=ppt/slides/_rels/slide7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23.png"/></Relationships>
</file>

<file path=ppt/slides/_rels/slide74.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diagramData" Target="../diagrams/data42.xml"/><Relationship Id="rId7" Type="http://schemas.microsoft.com/office/2007/relationships/diagramDrawing" Target="../diagrams/drawing42.xml"/><Relationship Id="rId2" Type="http://schemas.openxmlformats.org/officeDocument/2006/relationships/notesSlide" Target="../notesSlides/notesSlide67.xml"/><Relationship Id="rId1" Type="http://schemas.openxmlformats.org/officeDocument/2006/relationships/slideLayout" Target="../slideLayouts/slideLayout5.xml"/><Relationship Id="rId6" Type="http://schemas.openxmlformats.org/officeDocument/2006/relationships/diagramColors" Target="../diagrams/colors42.xml"/><Relationship Id="rId5" Type="http://schemas.openxmlformats.org/officeDocument/2006/relationships/diagramQuickStyle" Target="../diagrams/quickStyle42.xml"/><Relationship Id="rId10" Type="http://schemas.openxmlformats.org/officeDocument/2006/relationships/image" Target="../media/image34.svg"/><Relationship Id="rId4" Type="http://schemas.openxmlformats.org/officeDocument/2006/relationships/diagramLayout" Target="../diagrams/layout42.xml"/><Relationship Id="rId9" Type="http://schemas.openxmlformats.org/officeDocument/2006/relationships/image" Target="../media/image33.png"/></Relationships>
</file>

<file path=ppt/slides/_rels/slide7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43.xml"/><Relationship Id="rId7" Type="http://schemas.microsoft.com/office/2007/relationships/diagramDrawing" Target="../diagrams/drawing43.xml"/><Relationship Id="rId2" Type="http://schemas.openxmlformats.org/officeDocument/2006/relationships/notesSlide" Target="../notesSlides/notesSlide68.xml"/><Relationship Id="rId1" Type="http://schemas.openxmlformats.org/officeDocument/2006/relationships/slideLayout" Target="../slideLayouts/slideLayout5.xml"/><Relationship Id="rId6" Type="http://schemas.openxmlformats.org/officeDocument/2006/relationships/diagramColors" Target="../diagrams/colors43.xml"/><Relationship Id="rId5" Type="http://schemas.openxmlformats.org/officeDocument/2006/relationships/diagramQuickStyle" Target="../diagrams/quickStyle43.xml"/><Relationship Id="rId4" Type="http://schemas.openxmlformats.org/officeDocument/2006/relationships/diagramLayout" Target="../diagrams/layout43.xml"/><Relationship Id="rId9" Type="http://schemas.openxmlformats.org/officeDocument/2006/relationships/image" Target="../media/image24.svg"/></Relationships>
</file>

<file path=ppt/slides/_rels/slide7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9.xml"/><Relationship Id="rId1" Type="http://schemas.openxmlformats.org/officeDocument/2006/relationships/slideLayout" Target="../slideLayouts/slideLayout5.xml"/></Relationships>
</file>

<file path=ppt/slides/_rels/slide77.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diagramData" Target="../diagrams/data44.xml"/><Relationship Id="rId7" Type="http://schemas.microsoft.com/office/2007/relationships/diagramDrawing" Target="../diagrams/drawing44.xml"/><Relationship Id="rId2" Type="http://schemas.openxmlformats.org/officeDocument/2006/relationships/notesSlide" Target="../notesSlides/notesSlide70.xml"/><Relationship Id="rId1" Type="http://schemas.openxmlformats.org/officeDocument/2006/relationships/slideLayout" Target="../slideLayouts/slideLayout5.xml"/><Relationship Id="rId6" Type="http://schemas.openxmlformats.org/officeDocument/2006/relationships/diagramColors" Target="../diagrams/colors44.xml"/><Relationship Id="rId5" Type="http://schemas.openxmlformats.org/officeDocument/2006/relationships/diagramQuickStyle" Target="../diagrams/quickStyle44.xml"/><Relationship Id="rId4" Type="http://schemas.openxmlformats.org/officeDocument/2006/relationships/diagramLayout" Target="../diagrams/layout44.xml"/></Relationships>
</file>

<file path=ppt/slides/_rels/slide7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1.xml"/><Relationship Id="rId1" Type="http://schemas.openxmlformats.org/officeDocument/2006/relationships/slideLayout" Target="../slideLayouts/slideLayout5.xml"/></Relationships>
</file>

<file path=ppt/slides/_rels/slide79.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diagramData" Target="../diagrams/data45.xml"/><Relationship Id="rId7" Type="http://schemas.microsoft.com/office/2007/relationships/diagramDrawing" Target="../diagrams/drawing45.xml"/><Relationship Id="rId2" Type="http://schemas.openxmlformats.org/officeDocument/2006/relationships/notesSlide" Target="../notesSlides/notesSlide72.xml"/><Relationship Id="rId1" Type="http://schemas.openxmlformats.org/officeDocument/2006/relationships/slideLayout" Target="../slideLayouts/slideLayout5.xml"/><Relationship Id="rId6" Type="http://schemas.openxmlformats.org/officeDocument/2006/relationships/diagramColors" Target="../diagrams/colors45.xml"/><Relationship Id="rId5" Type="http://schemas.openxmlformats.org/officeDocument/2006/relationships/diagramQuickStyle" Target="../diagrams/quickStyle45.xml"/><Relationship Id="rId4" Type="http://schemas.openxmlformats.org/officeDocument/2006/relationships/diagramLayout" Target="../diagrams/layout45.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3" Type="http://schemas.openxmlformats.org/officeDocument/2006/relationships/hyperlink" Target="https://ohcia.org/training/60hours" TargetMode="External"/><Relationship Id="rId2" Type="http://schemas.openxmlformats.org/officeDocument/2006/relationships/notesSlide" Target="../notesSlides/notesSlide73.xml"/><Relationship Id="rId1" Type="http://schemas.openxmlformats.org/officeDocument/2006/relationships/slideLayout" Target="../slideLayouts/slideLayout5.xml"/><Relationship Id="rId4" Type="http://schemas.openxmlformats.org/officeDocument/2006/relationships/image" Target="../media/image76.png"/></Relationships>
</file>

<file path=ppt/slides/_rels/slide81.xml.rels><?xml version="1.0" encoding="UTF-8" standalone="yes"?>
<Relationships xmlns="http://schemas.openxmlformats.org/package/2006/relationships"><Relationship Id="rId3" Type="http://schemas.openxmlformats.org/officeDocument/2006/relationships/diagramData" Target="../diagrams/data46.xml"/><Relationship Id="rId7" Type="http://schemas.microsoft.com/office/2007/relationships/diagramDrawing" Target="../diagrams/drawing46.xml"/><Relationship Id="rId2" Type="http://schemas.openxmlformats.org/officeDocument/2006/relationships/notesSlide" Target="../notesSlides/notesSlide74.xml"/><Relationship Id="rId1" Type="http://schemas.openxmlformats.org/officeDocument/2006/relationships/slideLayout" Target="../slideLayouts/slideLayout5.xml"/><Relationship Id="rId6" Type="http://schemas.openxmlformats.org/officeDocument/2006/relationships/diagramColors" Target="../diagrams/colors46.xml"/><Relationship Id="rId5" Type="http://schemas.openxmlformats.org/officeDocument/2006/relationships/diagramQuickStyle" Target="../diagrams/quickStyle46.xml"/><Relationship Id="rId4" Type="http://schemas.openxmlformats.org/officeDocument/2006/relationships/diagramLayout" Target="../diagrams/layout46.xml"/></Relationships>
</file>

<file path=ppt/slides/_rels/slide8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75.xml"/><Relationship Id="rId1" Type="http://schemas.openxmlformats.org/officeDocument/2006/relationships/slideLayout" Target="../slideLayouts/slideLayout5.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47.xml"/><Relationship Id="rId2" Type="http://schemas.openxmlformats.org/officeDocument/2006/relationships/diagramData" Target="../diagrams/data47.xml"/><Relationship Id="rId1" Type="http://schemas.openxmlformats.org/officeDocument/2006/relationships/slideLayout" Target="../slideLayouts/slideLayout5.xml"/><Relationship Id="rId6" Type="http://schemas.microsoft.com/office/2007/relationships/diagramDrawing" Target="../diagrams/drawing47.xml"/><Relationship Id="rId5" Type="http://schemas.openxmlformats.org/officeDocument/2006/relationships/diagramColors" Target="../diagrams/colors47.xml"/><Relationship Id="rId4" Type="http://schemas.openxmlformats.org/officeDocument/2006/relationships/diagramQuickStyle" Target="../diagrams/quickStyle47.xml"/></Relationships>
</file>

<file path=ppt/slides/_rels/slide84.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diagramLayout" Target="../diagrams/layout48.xml"/><Relationship Id="rId7" Type="http://schemas.openxmlformats.org/officeDocument/2006/relationships/image" Target="../media/image23.png"/><Relationship Id="rId2" Type="http://schemas.openxmlformats.org/officeDocument/2006/relationships/diagramData" Target="../diagrams/data48.xml"/><Relationship Id="rId1" Type="http://schemas.openxmlformats.org/officeDocument/2006/relationships/slideLayout" Target="../slideLayouts/slideLayout5.xml"/><Relationship Id="rId6" Type="http://schemas.microsoft.com/office/2007/relationships/diagramDrawing" Target="../diagrams/drawing48.xml"/><Relationship Id="rId5" Type="http://schemas.openxmlformats.org/officeDocument/2006/relationships/diagramColors" Target="../diagrams/colors48.xml"/><Relationship Id="rId4" Type="http://schemas.openxmlformats.org/officeDocument/2006/relationships/diagramQuickStyle" Target="../diagrams/quickStyle48.xml"/></Relationships>
</file>

<file path=ppt/slides/_rels/slide85.xml.rels><?xml version="1.0" encoding="UTF-8" standalone="yes"?>
<Relationships xmlns="http://schemas.openxmlformats.org/package/2006/relationships"><Relationship Id="rId3" Type="http://schemas.openxmlformats.org/officeDocument/2006/relationships/hyperlink" Target="https://acrobat.adobe.com/id/urn:aaid:sc:va6c2:520d75d0-e7a5-477f-8ed5-5ea1a1357b19" TargetMode="External"/><Relationship Id="rId2" Type="http://schemas.openxmlformats.org/officeDocument/2006/relationships/notesSlide" Target="../notesSlides/notesSlide76.xml"/><Relationship Id="rId1" Type="http://schemas.openxmlformats.org/officeDocument/2006/relationships/slideLayout" Target="../slideLayouts/slideLayout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78.png"/></Relationships>
</file>

<file path=ppt/slides/_rels/slide86.xml.rels><?xml version="1.0" encoding="UTF-8" standalone="yes"?>
<Relationships xmlns="http://schemas.openxmlformats.org/package/2006/relationships"><Relationship Id="rId3" Type="http://schemas.openxmlformats.org/officeDocument/2006/relationships/diagramData" Target="../diagrams/data49.xml"/><Relationship Id="rId7" Type="http://schemas.microsoft.com/office/2007/relationships/diagramDrawing" Target="../diagrams/drawing49.xml"/><Relationship Id="rId2" Type="http://schemas.openxmlformats.org/officeDocument/2006/relationships/notesSlide" Target="../notesSlides/notesSlide77.xml"/><Relationship Id="rId1" Type="http://schemas.openxmlformats.org/officeDocument/2006/relationships/slideLayout" Target="../slideLayouts/slideLayout5.xml"/><Relationship Id="rId6" Type="http://schemas.openxmlformats.org/officeDocument/2006/relationships/diagramColors" Target="../diagrams/colors49.xml"/><Relationship Id="rId5" Type="http://schemas.openxmlformats.org/officeDocument/2006/relationships/diagramQuickStyle" Target="../diagrams/quickStyle49.xml"/><Relationship Id="rId4" Type="http://schemas.openxmlformats.org/officeDocument/2006/relationships/diagramLayout" Target="../diagrams/layout49.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diagramData" Target="../diagrams/data50.xml"/><Relationship Id="rId7" Type="http://schemas.microsoft.com/office/2007/relationships/diagramDrawing" Target="../diagrams/drawing50.xml"/><Relationship Id="rId2" Type="http://schemas.openxmlformats.org/officeDocument/2006/relationships/notesSlide" Target="../notesSlides/notesSlide79.xml"/><Relationship Id="rId1" Type="http://schemas.openxmlformats.org/officeDocument/2006/relationships/slideLayout" Target="../slideLayouts/slideLayout5.xml"/><Relationship Id="rId6" Type="http://schemas.openxmlformats.org/officeDocument/2006/relationships/diagramColors" Target="../diagrams/colors50.xml"/><Relationship Id="rId11" Type="http://schemas.openxmlformats.org/officeDocument/2006/relationships/image" Target="../media/image92.svg"/><Relationship Id="rId5" Type="http://schemas.openxmlformats.org/officeDocument/2006/relationships/diagramQuickStyle" Target="../diagrams/quickStyle50.xml"/><Relationship Id="rId10" Type="http://schemas.openxmlformats.org/officeDocument/2006/relationships/image" Target="../media/image91.png"/><Relationship Id="rId4" Type="http://schemas.openxmlformats.org/officeDocument/2006/relationships/diagramLayout" Target="../diagrams/layout50.xml"/><Relationship Id="rId9" Type="http://schemas.openxmlformats.org/officeDocument/2006/relationships/image" Target="../media/image90.svg"/></Relationships>
</file>

<file path=ppt/slides/_rels/slide89.xml.rels><?xml version="1.0" encoding="UTF-8" standalone="yes"?>
<Relationships xmlns="http://schemas.openxmlformats.org/package/2006/relationships"><Relationship Id="rId8" Type="http://schemas.microsoft.com/office/2007/relationships/diagramDrawing" Target="../diagrams/drawing51.xml"/><Relationship Id="rId3" Type="http://schemas.openxmlformats.org/officeDocument/2006/relationships/image" Target="../media/image93.jpeg"/><Relationship Id="rId7" Type="http://schemas.openxmlformats.org/officeDocument/2006/relationships/diagramColors" Target="../diagrams/colors51.xml"/><Relationship Id="rId2" Type="http://schemas.openxmlformats.org/officeDocument/2006/relationships/notesSlide" Target="../notesSlides/notesSlide80.xml"/><Relationship Id="rId1" Type="http://schemas.openxmlformats.org/officeDocument/2006/relationships/slideLayout" Target="../slideLayouts/slideLayout5.xml"/><Relationship Id="rId6" Type="http://schemas.openxmlformats.org/officeDocument/2006/relationships/diagramQuickStyle" Target="../diagrams/quickStyle51.xml"/><Relationship Id="rId5" Type="http://schemas.openxmlformats.org/officeDocument/2006/relationships/diagramLayout" Target="../diagrams/layout51.xml"/><Relationship Id="rId10" Type="http://schemas.openxmlformats.org/officeDocument/2006/relationships/image" Target="../media/image95.svg"/><Relationship Id="rId4" Type="http://schemas.openxmlformats.org/officeDocument/2006/relationships/diagramData" Target="../diagrams/data51.xml"/><Relationship Id="rId9" Type="http://schemas.openxmlformats.org/officeDocument/2006/relationships/image" Target="../media/image94.png"/></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24.svg"/><Relationship Id="rId2" Type="http://schemas.openxmlformats.org/officeDocument/2006/relationships/notesSlide" Target="../notesSlides/notesSlide81.xml"/><Relationship Id="rId1" Type="http://schemas.openxmlformats.org/officeDocument/2006/relationships/slideLayout" Target="../slideLayouts/slideLayout5.xml"/><Relationship Id="rId6" Type="http://schemas.openxmlformats.org/officeDocument/2006/relationships/image" Target="../media/image23.png"/><Relationship Id="rId5" Type="http://schemas.openxmlformats.org/officeDocument/2006/relationships/image" Target="../media/image98.jpeg"/><Relationship Id="rId4" Type="http://schemas.openxmlformats.org/officeDocument/2006/relationships/image" Target="../media/image97.png"/></Relationships>
</file>

<file path=ppt/slides/_rels/slide91.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82.xml"/><Relationship Id="rId1" Type="http://schemas.openxmlformats.org/officeDocument/2006/relationships/slideLayout" Target="../slideLayouts/slideLayout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0.png"/></Relationships>
</file>

<file path=ppt/slides/_rels/slide9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83.xml"/><Relationship Id="rId1" Type="http://schemas.openxmlformats.org/officeDocument/2006/relationships/slideLayout" Target="../slideLayouts/slideLayout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2.png"/></Relationships>
</file>

<file path=ppt/slides/_rels/slide9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52.xml"/><Relationship Id="rId7" Type="http://schemas.microsoft.com/office/2007/relationships/diagramDrawing" Target="../diagrams/drawing52.xml"/><Relationship Id="rId2" Type="http://schemas.openxmlformats.org/officeDocument/2006/relationships/notesSlide" Target="../notesSlides/notesSlide84.xml"/><Relationship Id="rId1" Type="http://schemas.openxmlformats.org/officeDocument/2006/relationships/slideLayout" Target="../slideLayouts/slideLayout5.xml"/><Relationship Id="rId6" Type="http://schemas.openxmlformats.org/officeDocument/2006/relationships/diagramColors" Target="../diagrams/colors52.xml"/><Relationship Id="rId11" Type="http://schemas.openxmlformats.org/officeDocument/2006/relationships/image" Target="../media/image34.svg"/><Relationship Id="rId5" Type="http://schemas.openxmlformats.org/officeDocument/2006/relationships/diagramQuickStyle" Target="../diagrams/quickStyle52.xml"/><Relationship Id="rId10" Type="http://schemas.openxmlformats.org/officeDocument/2006/relationships/image" Target="../media/image33.png"/><Relationship Id="rId4" Type="http://schemas.openxmlformats.org/officeDocument/2006/relationships/diagramLayout" Target="../diagrams/layout52.xml"/><Relationship Id="rId9" Type="http://schemas.openxmlformats.org/officeDocument/2006/relationships/image" Target="../media/image24.svg"/></Relationships>
</file>

<file path=ppt/slides/_rels/slide9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5.xml"/><Relationship Id="rId1" Type="http://schemas.openxmlformats.org/officeDocument/2006/relationships/slideLayout" Target="../slideLayouts/slideLayout5.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106.png"/></Relationships>
</file>

<file path=ppt/slides/_rels/slide95.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86.xml"/><Relationship Id="rId1" Type="http://schemas.openxmlformats.org/officeDocument/2006/relationships/slideLayout" Target="../slideLayouts/slideLayout5.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07.png"/></Relationships>
</file>

<file path=ppt/slides/_rels/slide9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53.xml"/><Relationship Id="rId7" Type="http://schemas.microsoft.com/office/2007/relationships/diagramDrawing" Target="../diagrams/drawing53.xml"/><Relationship Id="rId2" Type="http://schemas.openxmlformats.org/officeDocument/2006/relationships/notesSlide" Target="../notesSlides/notesSlide87.xml"/><Relationship Id="rId1" Type="http://schemas.openxmlformats.org/officeDocument/2006/relationships/slideLayout" Target="../slideLayouts/slideLayout5.xml"/><Relationship Id="rId6" Type="http://schemas.openxmlformats.org/officeDocument/2006/relationships/diagramColors" Target="../diagrams/colors53.xml"/><Relationship Id="rId11" Type="http://schemas.openxmlformats.org/officeDocument/2006/relationships/image" Target="../media/image24.svg"/><Relationship Id="rId5" Type="http://schemas.openxmlformats.org/officeDocument/2006/relationships/diagramQuickStyle" Target="../diagrams/quickStyle53.xml"/><Relationship Id="rId10" Type="http://schemas.openxmlformats.org/officeDocument/2006/relationships/image" Target="../media/image23.png"/><Relationship Id="rId4" Type="http://schemas.openxmlformats.org/officeDocument/2006/relationships/diagramLayout" Target="../diagrams/layout53.xml"/><Relationship Id="rId9" Type="http://schemas.openxmlformats.org/officeDocument/2006/relationships/image" Target="../media/image34.svg"/></Relationships>
</file>

<file path=ppt/slides/_rels/slide9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88.xml"/><Relationship Id="rId1" Type="http://schemas.openxmlformats.org/officeDocument/2006/relationships/slideLayout" Target="../slideLayouts/slideLayout5.xml"/><Relationship Id="rId5" Type="http://schemas.openxmlformats.org/officeDocument/2006/relationships/image" Target="../media/image108.png"/><Relationship Id="rId4" Type="http://schemas.openxmlformats.org/officeDocument/2006/relationships/image" Target="../media/image24.svg"/></Relationships>
</file>

<file path=ppt/slides/_rels/slide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89.xml"/><Relationship Id="rId1" Type="http://schemas.openxmlformats.org/officeDocument/2006/relationships/slideLayout" Target="../slideLayouts/slideLayout5.xml"/><Relationship Id="rId5" Type="http://schemas.openxmlformats.org/officeDocument/2006/relationships/image" Target="../media/image24.svg"/><Relationship Id="rId4" Type="http://schemas.openxmlformats.org/officeDocument/2006/relationships/image" Target="../media/image23.png"/></Relationships>
</file>

<file path=ppt/slides/_rels/slide99.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diagramData" Target="../diagrams/data54.xml"/><Relationship Id="rId7" Type="http://schemas.microsoft.com/office/2007/relationships/diagramDrawing" Target="../diagrams/drawing54.xml"/><Relationship Id="rId2" Type="http://schemas.openxmlformats.org/officeDocument/2006/relationships/notesSlide" Target="../notesSlides/notesSlide90.xml"/><Relationship Id="rId1" Type="http://schemas.openxmlformats.org/officeDocument/2006/relationships/slideLayout" Target="../slideLayouts/slideLayout5.xml"/><Relationship Id="rId6" Type="http://schemas.openxmlformats.org/officeDocument/2006/relationships/diagramColors" Target="../diagrams/colors54.xml"/><Relationship Id="rId11" Type="http://schemas.openxmlformats.org/officeDocument/2006/relationships/image" Target="../media/image24.svg"/><Relationship Id="rId5" Type="http://schemas.openxmlformats.org/officeDocument/2006/relationships/diagramQuickStyle" Target="../diagrams/quickStyle54.xml"/><Relationship Id="rId10" Type="http://schemas.openxmlformats.org/officeDocument/2006/relationships/image" Target="../media/image23.png"/><Relationship Id="rId4" Type="http://schemas.openxmlformats.org/officeDocument/2006/relationships/diagramLayout" Target="../diagrams/layout54.xml"/><Relationship Id="rId9" Type="http://schemas.openxmlformats.org/officeDocument/2006/relationships/image" Target="../media/image34.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5AE3DE-1B6D-309A-DE24-373061D7588A}"/>
              </a:ext>
            </a:extLst>
          </p:cNvPr>
          <p:cNvSpPr>
            <a:spLocks noGrp="1"/>
          </p:cNvSpPr>
          <p:nvPr>
            <p:ph type="ctrTitle"/>
          </p:nvPr>
        </p:nvSpPr>
        <p:spPr>
          <a:xfrm>
            <a:off x="838200" y="1464538"/>
            <a:ext cx="7606456" cy="2052600"/>
          </a:xfrm>
        </p:spPr>
        <p:txBody>
          <a:bodyPr>
            <a:normAutofit/>
          </a:bodyPr>
          <a:lstStyle/>
          <a:p>
            <a:pPr algn="ctr"/>
            <a:r>
              <a:rPr lang="en-US" sz="3200" b="1">
                <a:latin typeface="Figtree"/>
                <a:ea typeface="Open Sans"/>
                <a:cs typeface="Open Sans"/>
              </a:rPr>
              <a:t>Comprehensive Behavioral Health Plan </a:t>
            </a:r>
            <a:br>
              <a:rPr lang="en-US" sz="3200" b="1">
                <a:latin typeface="Figtree"/>
                <a:ea typeface="Open Sans"/>
                <a:cs typeface="Open Sans"/>
              </a:rPr>
            </a:br>
            <a:r>
              <a:rPr lang="en-US" sz="3200" b="1">
                <a:solidFill>
                  <a:srgbClr val="FFFFFF"/>
                </a:solidFill>
                <a:latin typeface="Figtree"/>
                <a:ea typeface="Open Sans"/>
                <a:cs typeface="Open Sans"/>
              </a:rPr>
              <a:t>(CBHP)</a:t>
            </a:r>
            <a:br>
              <a:rPr lang="en-US" sz="3200" b="1">
                <a:latin typeface="Figtree"/>
                <a:ea typeface="Open Sans"/>
                <a:cs typeface="Open Sans"/>
              </a:rPr>
            </a:br>
            <a:r>
              <a:rPr lang="en-US" sz="2400" b="1">
                <a:solidFill>
                  <a:schemeClr val="tx2"/>
                </a:solidFill>
                <a:latin typeface="Figtree"/>
                <a:ea typeface="Open Sans"/>
                <a:cs typeface="Open Sans"/>
              </a:rPr>
              <a:t>Progress Report 3</a:t>
            </a:r>
            <a:endParaRPr lang="en-US" sz="2400" b="1">
              <a:solidFill>
                <a:schemeClr val="tx2"/>
              </a:solidFill>
              <a:ea typeface="Open Sans"/>
              <a:cs typeface="Open Sans"/>
            </a:endParaRPr>
          </a:p>
        </p:txBody>
      </p:sp>
      <p:sp>
        <p:nvSpPr>
          <p:cNvPr id="3" name="Subtitle 2">
            <a:extLst>
              <a:ext uri="{FF2B5EF4-FFF2-40B4-BE49-F238E27FC236}">
                <a16:creationId xmlns:a16="http://schemas.microsoft.com/office/drawing/2014/main" id="{DB84AAB5-77FC-4627-C0E6-1F3997310503}"/>
              </a:ext>
            </a:extLst>
          </p:cNvPr>
          <p:cNvSpPr>
            <a:spLocks noGrp="1"/>
          </p:cNvSpPr>
          <p:nvPr>
            <p:ph type="subTitle" idx="1"/>
          </p:nvPr>
        </p:nvSpPr>
        <p:spPr>
          <a:xfrm>
            <a:off x="1474480" y="1556228"/>
            <a:ext cx="6190310" cy="3186430"/>
          </a:xfrm>
        </p:spPr>
        <p:txBody>
          <a:bodyPr>
            <a:normAutofit/>
          </a:bodyPr>
          <a:lstStyle/>
          <a:p>
            <a:pPr algn="ctr"/>
            <a:r>
              <a:rPr lang="en-US">
                <a:solidFill>
                  <a:schemeClr val="accent3"/>
                </a:solidFill>
                <a:latin typeface="Bitter"/>
              </a:rPr>
              <a:t> </a:t>
            </a:r>
            <a:endParaRPr lang="en-US">
              <a:solidFill>
                <a:schemeClr val="accent3"/>
              </a:solidFill>
            </a:endParaRPr>
          </a:p>
          <a:p>
            <a:pPr algn="ctr"/>
            <a:r>
              <a:rPr lang="en-US" sz="2000">
                <a:solidFill>
                  <a:schemeClr val="accent3"/>
                </a:solidFill>
                <a:latin typeface="Bitter"/>
              </a:rPr>
              <a:t>July 2023  - October 2024</a:t>
            </a:r>
            <a:endParaRPr lang="en-US" sz="2000">
              <a:solidFill>
                <a:schemeClr val="accent3"/>
              </a:solidFill>
            </a:endParaRPr>
          </a:p>
        </p:txBody>
      </p:sp>
    </p:spTree>
    <p:extLst>
      <p:ext uri="{BB962C8B-B14F-4D97-AF65-F5344CB8AC3E}">
        <p14:creationId xmlns:p14="http://schemas.microsoft.com/office/powerpoint/2010/main" val="243208470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1252793" y="326714"/>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rgbClr val="005B7B"/>
                </a:solidFill>
                <a:latin typeface="Bitter SemiBold"/>
              </a:rPr>
              <a:t>Equity Strengths &amp; Measurements</a:t>
            </a:r>
            <a:endParaRPr lang="en-US" sz="3200" b="1" i="1">
              <a:solidFill>
                <a:srgbClr val="005B7B"/>
              </a:solidFill>
              <a:latin typeface="Bitter SemiBold"/>
            </a:endParaRPr>
          </a:p>
        </p:txBody>
      </p:sp>
      <p:graphicFrame>
        <p:nvGraphicFramePr>
          <p:cNvPr id="5" name="Diagram 4">
            <a:extLst>
              <a:ext uri="{FF2B5EF4-FFF2-40B4-BE49-F238E27FC236}">
                <a16:creationId xmlns:a16="http://schemas.microsoft.com/office/drawing/2014/main" id="{905DEAA0-8067-1FB4-2538-8D41001F4FB6}"/>
              </a:ext>
            </a:extLst>
          </p:cNvPr>
          <p:cNvGraphicFramePr/>
          <p:nvPr>
            <p:extLst>
              <p:ext uri="{D42A27DB-BD31-4B8C-83A1-F6EECF244321}">
                <p14:modId xmlns:p14="http://schemas.microsoft.com/office/powerpoint/2010/main" val="826912554"/>
              </p:ext>
            </p:extLst>
          </p:nvPr>
        </p:nvGraphicFramePr>
        <p:xfrm>
          <a:off x="454608" y="987573"/>
          <a:ext cx="8229328" cy="356086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004383461"/>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E6EDC7C-5128-ACE4-168B-8B02AAEE5A3A}"/>
              </a:ext>
            </a:extLst>
          </p:cNvPr>
          <p:cNvSpPr txBox="1"/>
          <p:nvPr/>
        </p:nvSpPr>
        <p:spPr>
          <a:xfrm>
            <a:off x="387503" y="4772652"/>
            <a:ext cx="765344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sp>
        <p:nvSpPr>
          <p:cNvPr id="13" name="Text Placeholder 3">
            <a:extLst>
              <a:ext uri="{FF2B5EF4-FFF2-40B4-BE49-F238E27FC236}">
                <a16:creationId xmlns:a16="http://schemas.microsoft.com/office/drawing/2014/main" id="{4D90CA6C-3867-ED2C-7697-0112A4B98885}"/>
              </a:ext>
            </a:extLst>
          </p:cNvPr>
          <p:cNvSpPr txBox="1">
            <a:spLocks/>
          </p:cNvSpPr>
          <p:nvPr/>
        </p:nvSpPr>
        <p:spPr>
          <a:xfrm>
            <a:off x="4530532" y="1590545"/>
            <a:ext cx="4197525" cy="271686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457200" lvl="1" indent="0">
              <a:lnSpc>
                <a:spcPct val="100000"/>
              </a:lnSpc>
              <a:buNone/>
            </a:pPr>
            <a:r>
              <a:rPr lang="en-US" sz="1200" b="1">
                <a:solidFill>
                  <a:srgbClr val="005B7B"/>
                </a:solidFill>
                <a:latin typeface="Bitter"/>
                <a:ea typeface="Calibri"/>
              </a:rPr>
              <a:t>Implemented tiering system for Health Information Technology (HIT) Incentive Program in 2024 </a:t>
            </a:r>
          </a:p>
          <a:p>
            <a:pPr marL="457200" lvl="1" indent="0">
              <a:lnSpc>
                <a:spcPct val="100000"/>
              </a:lnSpc>
              <a:buNone/>
            </a:pPr>
            <a:endParaRPr lang="en-US" b="1">
              <a:solidFill>
                <a:srgbClr val="005B7B"/>
              </a:solidFill>
              <a:latin typeface="Bitter"/>
              <a:ea typeface="Calibri"/>
            </a:endParaRPr>
          </a:p>
          <a:p>
            <a:pPr marL="457200" lvl="1" indent="0">
              <a:lnSpc>
                <a:spcPct val="100000"/>
              </a:lnSpc>
              <a:buNone/>
            </a:pPr>
            <a:r>
              <a:rPr lang="en-US" sz="1200">
                <a:solidFill>
                  <a:srgbClr val="005B7B"/>
                </a:solidFill>
                <a:latin typeface="Bitter"/>
                <a:ea typeface="Calibri"/>
              </a:rPr>
              <a:t>This pays providers $5K, $10K, or $15K based on the percentage of members that the clinic provides UH REALD/SOGI data.</a:t>
            </a:r>
          </a:p>
          <a:p>
            <a:pPr marL="457200" lvl="1" indent="0">
              <a:lnSpc>
                <a:spcPct val="100000"/>
              </a:lnSpc>
              <a:buNone/>
            </a:pPr>
            <a:endParaRPr lang="en-US">
              <a:solidFill>
                <a:srgbClr val="005B7B"/>
              </a:solidFill>
              <a:latin typeface="Bitter"/>
              <a:ea typeface="Calibri"/>
            </a:endParaRPr>
          </a:p>
        </p:txBody>
      </p:sp>
      <p:pic>
        <p:nvPicPr>
          <p:cNvPr id="7" name="Picture 6" descr="A close-up of a document&#10;&#10;Description automatically generated">
            <a:extLst>
              <a:ext uri="{FF2B5EF4-FFF2-40B4-BE49-F238E27FC236}">
                <a16:creationId xmlns:a16="http://schemas.microsoft.com/office/drawing/2014/main" id="{0DCD26DF-7330-96CE-960F-C6DC093E31AD}"/>
              </a:ext>
            </a:extLst>
          </p:cNvPr>
          <p:cNvPicPr>
            <a:picLocks noChangeAspect="1"/>
          </p:cNvPicPr>
          <p:nvPr/>
        </p:nvPicPr>
        <p:blipFill>
          <a:blip r:embed="rId3"/>
          <a:stretch>
            <a:fillRect/>
          </a:stretch>
        </p:blipFill>
        <p:spPr>
          <a:xfrm>
            <a:off x="493676" y="2030582"/>
            <a:ext cx="3968994" cy="1079989"/>
          </a:xfrm>
          <a:prstGeom prst="rect">
            <a:avLst/>
          </a:prstGeom>
        </p:spPr>
      </p:pic>
      <p:sp>
        <p:nvSpPr>
          <p:cNvPr id="8" name="Rectangle 7">
            <a:extLst>
              <a:ext uri="{FF2B5EF4-FFF2-40B4-BE49-F238E27FC236}">
                <a16:creationId xmlns:a16="http://schemas.microsoft.com/office/drawing/2014/main" id="{632FD05C-AD30-E037-CF49-6EAB64C0F562}"/>
              </a:ext>
            </a:extLst>
          </p:cNvPr>
          <p:cNvSpPr/>
          <p:nvPr/>
        </p:nvSpPr>
        <p:spPr>
          <a:xfrm>
            <a:off x="488853" y="1955363"/>
            <a:ext cx="3869929" cy="1232774"/>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Table 2">
            <a:extLst>
              <a:ext uri="{FF2B5EF4-FFF2-40B4-BE49-F238E27FC236}">
                <a16:creationId xmlns:a16="http://schemas.microsoft.com/office/drawing/2014/main" id="{B32225A9-3FA5-CCDB-360E-60687971F73A}"/>
              </a:ext>
            </a:extLst>
          </p:cNvPr>
          <p:cNvGraphicFramePr>
            <a:graphicFrameLocks noGrp="1"/>
          </p:cNvGraphicFramePr>
          <p:nvPr>
            <p:extLst>
              <p:ext uri="{D42A27DB-BD31-4B8C-83A1-F6EECF244321}">
                <p14:modId xmlns:p14="http://schemas.microsoft.com/office/powerpoint/2010/main" val="1435315279"/>
              </p:ext>
            </p:extLst>
          </p:nvPr>
        </p:nvGraphicFramePr>
        <p:xfrm>
          <a:off x="1188857" y="196007"/>
          <a:ext cx="7775261" cy="640080"/>
        </p:xfrm>
        <a:graphic>
          <a:graphicData uri="http://schemas.openxmlformats.org/drawingml/2006/table">
            <a:tbl>
              <a:tblPr firstRow="1" bandRow="1">
                <a:tableStyleId>{5C22544A-7EE6-4342-B048-85BDC9FD1C3A}</a:tableStyleId>
              </a:tblPr>
              <a:tblGrid>
                <a:gridCol w="1484389">
                  <a:extLst>
                    <a:ext uri="{9D8B030D-6E8A-4147-A177-3AD203B41FA5}">
                      <a16:colId xmlns:a16="http://schemas.microsoft.com/office/drawing/2014/main" val="2212122078"/>
                    </a:ext>
                  </a:extLst>
                </a:gridCol>
                <a:gridCol w="6290872">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1:</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Increase number of behavioral health providers with REAL+D and SOGI data by 50% in 2024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9" name="Group 8">
            <a:extLst>
              <a:ext uri="{FF2B5EF4-FFF2-40B4-BE49-F238E27FC236}">
                <a16:creationId xmlns:a16="http://schemas.microsoft.com/office/drawing/2014/main" id="{6C9B5498-2975-F8DE-3152-1EAD247D3919}"/>
              </a:ext>
            </a:extLst>
          </p:cNvPr>
          <p:cNvGrpSpPr/>
          <p:nvPr/>
        </p:nvGrpSpPr>
        <p:grpSpPr>
          <a:xfrm>
            <a:off x="0" y="327941"/>
            <a:ext cx="1654628" cy="668318"/>
            <a:chOff x="6756468" y="444375"/>
            <a:chExt cx="1654628" cy="668318"/>
          </a:xfrm>
        </p:grpSpPr>
        <p:sp>
          <p:nvSpPr>
            <p:cNvPr id="10" name="TextBox 9">
              <a:extLst>
                <a:ext uri="{FF2B5EF4-FFF2-40B4-BE49-F238E27FC236}">
                  <a16:creationId xmlns:a16="http://schemas.microsoft.com/office/drawing/2014/main" id="{44C57648-F660-C475-40DA-C7E19152C8E7}"/>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12" name="Graphic 11" descr="Checkmark with solid fill">
              <a:extLst>
                <a:ext uri="{FF2B5EF4-FFF2-40B4-BE49-F238E27FC236}">
                  <a16:creationId xmlns:a16="http://schemas.microsoft.com/office/drawing/2014/main" id="{B06C6682-0783-2F98-BD8F-B6E2394B2E6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0041" y="444375"/>
              <a:ext cx="430802" cy="430802"/>
            </a:xfrm>
            <a:prstGeom prst="rect">
              <a:avLst/>
            </a:prstGeom>
          </p:spPr>
        </p:pic>
      </p:grpSp>
    </p:spTree>
    <p:extLst>
      <p:ext uri="{BB962C8B-B14F-4D97-AF65-F5344CB8AC3E}">
        <p14:creationId xmlns:p14="http://schemas.microsoft.com/office/powerpoint/2010/main" val="279732184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E6EDC7C-5128-ACE4-168B-8B02AAEE5A3A}"/>
              </a:ext>
            </a:extLst>
          </p:cNvPr>
          <p:cNvSpPr txBox="1"/>
          <p:nvPr/>
        </p:nvSpPr>
        <p:spPr>
          <a:xfrm>
            <a:off x="220623" y="4768937"/>
            <a:ext cx="870275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sp>
        <p:nvSpPr>
          <p:cNvPr id="13" name="Text Placeholder 3">
            <a:extLst>
              <a:ext uri="{FF2B5EF4-FFF2-40B4-BE49-F238E27FC236}">
                <a16:creationId xmlns:a16="http://schemas.microsoft.com/office/drawing/2014/main" id="{4D90CA6C-3867-ED2C-7697-0112A4B98885}"/>
              </a:ext>
            </a:extLst>
          </p:cNvPr>
          <p:cNvSpPr txBox="1">
            <a:spLocks/>
          </p:cNvSpPr>
          <p:nvPr/>
        </p:nvSpPr>
        <p:spPr>
          <a:xfrm>
            <a:off x="4226328" y="1274142"/>
            <a:ext cx="4637140" cy="3153702"/>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0">
              <a:lnSpc>
                <a:spcPct val="100000"/>
              </a:lnSpc>
              <a:buNone/>
            </a:pPr>
            <a:r>
              <a:rPr lang="en-US" sz="1100" b="1">
                <a:solidFill>
                  <a:srgbClr val="005B7B"/>
                </a:solidFill>
                <a:latin typeface="Bitter"/>
              </a:rPr>
              <a:t>Improve UHA’s REAL+D &amp; SOGI data for Contracted network Providers through integration of OHA’s healthcare Workforce Reporting Program data </a:t>
            </a:r>
          </a:p>
          <a:p>
            <a:pPr marL="213995" indent="-213995">
              <a:lnSpc>
                <a:spcPct val="100000"/>
              </a:lnSpc>
              <a:buFont typeface="Arial,Sans-Serif"/>
              <a:buChar char="•"/>
            </a:pPr>
            <a:endParaRPr lang="en-US" sz="1100" b="1">
              <a:solidFill>
                <a:srgbClr val="005B7B"/>
              </a:solidFill>
              <a:latin typeface="Bitter"/>
            </a:endParaRPr>
          </a:p>
          <a:p>
            <a:pPr marL="213995" indent="-213995">
              <a:lnSpc>
                <a:spcPct val="100000"/>
              </a:lnSpc>
              <a:buFont typeface="Arial,Sans-Serif"/>
              <a:buChar char="•"/>
            </a:pPr>
            <a:r>
              <a:rPr lang="en-US" sz="1100" b="1">
                <a:solidFill>
                  <a:srgbClr val="005B7B"/>
                </a:solidFill>
                <a:latin typeface="Bitter"/>
              </a:rPr>
              <a:t>UH sent inquiries to OHA and MHACBO on December 19th, 2023: seeking information to strengthen our provider demographic data by matching and pairing taxonomies with Healthcare Workforce Reporting Program data collected via licensing boards through the health care workforce surveys distributed at the time of licensure renewal(s).</a:t>
            </a:r>
          </a:p>
          <a:p>
            <a:pPr marL="213995" indent="-213995">
              <a:lnSpc>
                <a:spcPct val="100000"/>
              </a:lnSpc>
              <a:buFont typeface="Arial,Sans-Serif"/>
              <a:buChar char="•"/>
            </a:pPr>
            <a:endParaRPr lang="en-US" sz="1100" b="1">
              <a:solidFill>
                <a:srgbClr val="005B7B"/>
              </a:solidFill>
              <a:latin typeface="Bitter"/>
            </a:endParaRPr>
          </a:p>
          <a:p>
            <a:pPr marL="213995" indent="-213995">
              <a:lnSpc>
                <a:spcPct val="100000"/>
              </a:lnSpc>
              <a:buFont typeface="Arial,Sans-Serif"/>
              <a:buChar char="•"/>
            </a:pPr>
            <a:r>
              <a:rPr lang="en-US" sz="1100" b="1">
                <a:solidFill>
                  <a:srgbClr val="005B7B"/>
                </a:solidFill>
                <a:latin typeface="Bitter"/>
              </a:rPr>
              <a:t>The Oregon Health Authority waited for feedback from Oregon Department of Justice on sharing HWRP demographic data through individual consent. The OHA Reporting Analyst was hopeful about their ability to assist Umpqua Health (and possibly other CCOs) through data collection and given some previous informal feedback from DOJ, were optimistic about their ability to do so. </a:t>
            </a:r>
          </a:p>
          <a:p>
            <a:pPr marL="213995" indent="-213995">
              <a:lnSpc>
                <a:spcPct val="100000"/>
              </a:lnSpc>
              <a:buFont typeface="Arial,Sans-Serif"/>
              <a:buChar char="•"/>
            </a:pPr>
            <a:endParaRPr lang="en-US" sz="1100" b="1">
              <a:solidFill>
                <a:srgbClr val="005B7B"/>
              </a:solidFill>
              <a:latin typeface="Bitter"/>
            </a:endParaRPr>
          </a:p>
          <a:p>
            <a:pPr marL="213995" indent="-213995">
              <a:lnSpc>
                <a:spcPct val="100000"/>
              </a:lnSpc>
              <a:buFont typeface="Arial,Sans-Serif"/>
              <a:buChar char="•"/>
            </a:pPr>
            <a:r>
              <a:rPr lang="en-US" sz="1100" b="1">
                <a:solidFill>
                  <a:srgbClr val="005B7B"/>
                </a:solidFill>
                <a:latin typeface="Bitter"/>
              </a:rPr>
              <a:t>DOJ delivered a memo advising that after review of the relevant statutes and rules governing the HWRP program, that neither OHA nor the licensing Boards have the discretion to share this information beyond the narrow constraints of statue, which allow for release only to law enforcement for enforcement purposes or to OHA for health planning purposes (</a:t>
            </a:r>
            <a:r>
              <a:rPr lang="en-US" sz="1100" b="1">
                <a:solidFill>
                  <a:srgbClr val="005B7B"/>
                </a:solidFill>
                <a:latin typeface="Bitter"/>
                <a:hlinkClick r:id="rId3"/>
              </a:rPr>
              <a:t>4a-c here</a:t>
            </a:r>
            <a:r>
              <a:rPr lang="en-US" sz="1100" b="1">
                <a:solidFill>
                  <a:srgbClr val="005B7B"/>
                </a:solidFill>
                <a:latin typeface="Bitter"/>
              </a:rPr>
              <a:t>). </a:t>
            </a:r>
          </a:p>
        </p:txBody>
      </p:sp>
      <p:sp>
        <p:nvSpPr>
          <p:cNvPr id="8" name="Rectangle 7">
            <a:extLst>
              <a:ext uri="{FF2B5EF4-FFF2-40B4-BE49-F238E27FC236}">
                <a16:creationId xmlns:a16="http://schemas.microsoft.com/office/drawing/2014/main" id="{89497903-7DC2-7C6C-A9F9-3A880C3015F8}"/>
              </a:ext>
            </a:extLst>
          </p:cNvPr>
          <p:cNvSpPr/>
          <p:nvPr/>
        </p:nvSpPr>
        <p:spPr>
          <a:xfrm>
            <a:off x="220623" y="1634171"/>
            <a:ext cx="3942413" cy="2399974"/>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940C83D5-6C16-9422-3B6E-E8D2A52CC11A}"/>
              </a:ext>
            </a:extLst>
          </p:cNvPr>
          <p:cNvGraphicFramePr>
            <a:graphicFrameLocks noGrp="1"/>
          </p:cNvGraphicFramePr>
          <p:nvPr>
            <p:extLst>
              <p:ext uri="{D42A27DB-BD31-4B8C-83A1-F6EECF244321}">
                <p14:modId xmlns:p14="http://schemas.microsoft.com/office/powerpoint/2010/main" val="4208248519"/>
              </p:ext>
            </p:extLst>
          </p:nvPr>
        </p:nvGraphicFramePr>
        <p:xfrm>
          <a:off x="1164873" y="75453"/>
          <a:ext cx="7875800" cy="1188720"/>
        </p:xfrm>
        <a:graphic>
          <a:graphicData uri="http://schemas.openxmlformats.org/drawingml/2006/table">
            <a:tbl>
              <a:tblPr firstRow="1" bandRow="1">
                <a:tableStyleId>{5C22544A-7EE6-4342-B048-85BDC9FD1C3A}</a:tableStyleId>
              </a:tblPr>
              <a:tblGrid>
                <a:gridCol w="1483389">
                  <a:extLst>
                    <a:ext uri="{9D8B030D-6E8A-4147-A177-3AD203B41FA5}">
                      <a16:colId xmlns:a16="http://schemas.microsoft.com/office/drawing/2014/main" val="2212122078"/>
                    </a:ext>
                  </a:extLst>
                </a:gridCol>
                <a:gridCol w="6392411">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2:</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a:solidFill>
                            <a:srgbClr val="005B7B"/>
                          </a:solidFill>
                          <a:latin typeface="Bitter" pitchFamily="2" charset="0"/>
                        </a:rPr>
                        <a:t>Develop consent process for UHA to obtain contracted behavioral health provider’s demographic question responses provided in Healthcare Workforce Reporting Survey issued by licensure boards by Q2 2024 </a:t>
                      </a:r>
                      <a:endParaRPr lang="en-US" sz="1800" b="1" i="0" u="none" strike="noStrike">
                        <a:solidFill>
                          <a:schemeClr val="bg2"/>
                        </a:solidFill>
                        <a:effectLst/>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3" name="Group 2">
            <a:extLst>
              <a:ext uri="{FF2B5EF4-FFF2-40B4-BE49-F238E27FC236}">
                <a16:creationId xmlns:a16="http://schemas.microsoft.com/office/drawing/2014/main" id="{ECC8B415-C0EC-85AC-C7D8-200E30802F71}"/>
              </a:ext>
            </a:extLst>
          </p:cNvPr>
          <p:cNvGrpSpPr/>
          <p:nvPr/>
        </p:nvGrpSpPr>
        <p:grpSpPr>
          <a:xfrm>
            <a:off x="74860" y="259561"/>
            <a:ext cx="1090013" cy="730292"/>
            <a:chOff x="35002" y="829947"/>
            <a:chExt cx="1239016" cy="897901"/>
          </a:xfrm>
        </p:grpSpPr>
        <p:pic>
          <p:nvPicPr>
            <p:cNvPr id="4" name="Graphic 3" descr="Bullseye with solid fill">
              <a:extLst>
                <a:ext uri="{FF2B5EF4-FFF2-40B4-BE49-F238E27FC236}">
                  <a16:creationId xmlns:a16="http://schemas.microsoft.com/office/drawing/2014/main" id="{EF604470-5699-B59E-182A-62822E4C1BE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997" y="829947"/>
              <a:ext cx="650821" cy="650822"/>
            </a:xfrm>
            <a:prstGeom prst="rect">
              <a:avLst/>
            </a:prstGeom>
          </p:spPr>
        </p:pic>
        <p:sp>
          <p:nvSpPr>
            <p:cNvPr id="6" name="TextBox 5">
              <a:extLst>
                <a:ext uri="{FF2B5EF4-FFF2-40B4-BE49-F238E27FC236}">
                  <a16:creationId xmlns:a16="http://schemas.microsoft.com/office/drawing/2014/main" id="{B7652F72-B608-2420-4E21-22F7D329953A}"/>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pic>
        <p:nvPicPr>
          <p:cNvPr id="1026" name="Picture 2">
            <a:extLst>
              <a:ext uri="{FF2B5EF4-FFF2-40B4-BE49-F238E27FC236}">
                <a16:creationId xmlns:a16="http://schemas.microsoft.com/office/drawing/2014/main" id="{81C08040-0875-90ED-1CBA-B4248371E5F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4" y="2158365"/>
            <a:ext cx="4377441" cy="12867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143862"/>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E6EDC7C-5128-ACE4-168B-8B02AAEE5A3A}"/>
              </a:ext>
            </a:extLst>
          </p:cNvPr>
          <p:cNvSpPr txBox="1"/>
          <p:nvPr/>
        </p:nvSpPr>
        <p:spPr>
          <a:xfrm>
            <a:off x="79829" y="4795357"/>
            <a:ext cx="837264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sp>
        <p:nvSpPr>
          <p:cNvPr id="13" name="Text Placeholder 3">
            <a:extLst>
              <a:ext uri="{FF2B5EF4-FFF2-40B4-BE49-F238E27FC236}">
                <a16:creationId xmlns:a16="http://schemas.microsoft.com/office/drawing/2014/main" id="{4D90CA6C-3867-ED2C-7697-0112A4B98885}"/>
              </a:ext>
            </a:extLst>
          </p:cNvPr>
          <p:cNvSpPr txBox="1">
            <a:spLocks/>
          </p:cNvSpPr>
          <p:nvPr/>
        </p:nvSpPr>
        <p:spPr>
          <a:xfrm>
            <a:off x="5946098" y="1406567"/>
            <a:ext cx="3028400" cy="299332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213995" indent="-213995">
              <a:lnSpc>
                <a:spcPct val="100000"/>
              </a:lnSpc>
              <a:buFont typeface="Arial,Sans-Serif"/>
              <a:buChar char="•"/>
            </a:pPr>
            <a:endParaRPr lang="en-US">
              <a:solidFill>
                <a:srgbClr val="005B7B"/>
              </a:solidFill>
              <a:latin typeface="Bitter" pitchFamily="2" charset="0"/>
              <a:ea typeface="Calibri"/>
            </a:endParaRPr>
          </a:p>
          <a:p>
            <a:pPr marL="213995" indent="-213995">
              <a:lnSpc>
                <a:spcPct val="100000"/>
              </a:lnSpc>
              <a:buFont typeface="Arial,Sans-Serif"/>
              <a:buChar char="•"/>
            </a:pPr>
            <a:endParaRPr lang="en-US">
              <a:solidFill>
                <a:srgbClr val="005B7B"/>
              </a:solidFill>
              <a:latin typeface="Bitter" pitchFamily="2" charset="0"/>
              <a:ea typeface="Calibri"/>
            </a:endParaRPr>
          </a:p>
          <a:p>
            <a:pPr marL="213995" indent="-213995">
              <a:lnSpc>
                <a:spcPct val="100000"/>
              </a:lnSpc>
              <a:buFont typeface="Arial,Sans-Serif"/>
              <a:buChar char="•"/>
            </a:pPr>
            <a:endParaRPr lang="en-US">
              <a:solidFill>
                <a:srgbClr val="005B7B"/>
              </a:solidFill>
              <a:latin typeface="Bitter" pitchFamily="2" charset="0"/>
              <a:ea typeface="Calibri"/>
            </a:endParaRPr>
          </a:p>
          <a:p>
            <a:pPr marL="0" indent="0" algn="ctr">
              <a:lnSpc>
                <a:spcPct val="100000"/>
              </a:lnSpc>
              <a:buNone/>
            </a:pPr>
            <a:r>
              <a:rPr lang="en-US" sz="1200" b="1">
                <a:solidFill>
                  <a:srgbClr val="005B7B"/>
                </a:solidFill>
                <a:latin typeface="Bitter" pitchFamily="2" charset="0"/>
                <a:ea typeface="Calibri"/>
              </a:rPr>
              <a:t>The Oregon Health Authority allowed UH to obtain an aggregate report on provider demographics which was used to create this data visualization in June 2024.</a:t>
            </a:r>
          </a:p>
          <a:p>
            <a:pPr marL="671195" lvl="1" indent="-213995">
              <a:lnSpc>
                <a:spcPct val="100000"/>
              </a:lnSpc>
              <a:buFont typeface="Arial,Sans-Serif"/>
              <a:buChar char="•"/>
            </a:pPr>
            <a:endParaRPr lang="en-US" sz="600">
              <a:solidFill>
                <a:srgbClr val="005B7B"/>
              </a:solidFill>
              <a:latin typeface="Figtree" pitchFamily="2" charset="0"/>
              <a:ea typeface="Calibri"/>
            </a:endParaRPr>
          </a:p>
          <a:p>
            <a:pPr marL="213995" indent="-213995">
              <a:lnSpc>
                <a:spcPct val="100000"/>
              </a:lnSpc>
              <a:buFont typeface="Arial,Sans-Serif"/>
              <a:buChar char="•"/>
            </a:pPr>
            <a:endParaRPr lang="en-US" sz="1100" b="1">
              <a:solidFill>
                <a:srgbClr val="005B7B"/>
              </a:solidFill>
              <a:latin typeface="Bitter"/>
            </a:endParaRPr>
          </a:p>
          <a:p>
            <a:pPr marL="213995" indent="-213995">
              <a:lnSpc>
                <a:spcPct val="100000"/>
              </a:lnSpc>
              <a:buFont typeface="Arial,Sans-Serif"/>
              <a:buChar char="•"/>
            </a:pPr>
            <a:endParaRPr lang="en-US" sz="1100" b="1">
              <a:solidFill>
                <a:srgbClr val="005B7B"/>
              </a:solidFill>
              <a:latin typeface="Bitter"/>
            </a:endParaRPr>
          </a:p>
        </p:txBody>
      </p:sp>
      <p:graphicFrame>
        <p:nvGraphicFramePr>
          <p:cNvPr id="10" name="Chart 9">
            <a:extLst>
              <a:ext uri="{FF2B5EF4-FFF2-40B4-BE49-F238E27FC236}">
                <a16:creationId xmlns:a16="http://schemas.microsoft.com/office/drawing/2014/main" id="{B49D9A20-7F94-53A7-CBED-493C23694CA0}"/>
              </a:ext>
            </a:extLst>
          </p:cNvPr>
          <p:cNvGraphicFramePr/>
          <p:nvPr>
            <p:extLst>
              <p:ext uri="{D42A27DB-BD31-4B8C-83A1-F6EECF244321}">
                <p14:modId xmlns:p14="http://schemas.microsoft.com/office/powerpoint/2010/main" val="1368494676"/>
              </p:ext>
            </p:extLst>
          </p:nvPr>
        </p:nvGraphicFramePr>
        <p:xfrm>
          <a:off x="258195" y="327941"/>
          <a:ext cx="8792472" cy="41450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a:extLst>
              <a:ext uri="{FF2B5EF4-FFF2-40B4-BE49-F238E27FC236}">
                <a16:creationId xmlns:a16="http://schemas.microsoft.com/office/drawing/2014/main" id="{C6C69353-94DA-2A94-9F07-D2A5BBB938A2}"/>
              </a:ext>
            </a:extLst>
          </p:cNvPr>
          <p:cNvGraphicFramePr>
            <a:graphicFrameLocks noGrp="1"/>
          </p:cNvGraphicFramePr>
          <p:nvPr>
            <p:extLst>
              <p:ext uri="{D42A27DB-BD31-4B8C-83A1-F6EECF244321}">
                <p14:modId xmlns:p14="http://schemas.microsoft.com/office/powerpoint/2010/main" val="2435374064"/>
              </p:ext>
            </p:extLst>
          </p:nvPr>
        </p:nvGraphicFramePr>
        <p:xfrm>
          <a:off x="1174867" y="217679"/>
          <a:ext cx="7875800" cy="640080"/>
        </p:xfrm>
        <a:graphic>
          <a:graphicData uri="http://schemas.openxmlformats.org/drawingml/2006/table">
            <a:tbl>
              <a:tblPr firstRow="1" bandRow="1">
                <a:tableStyleId>{5C22544A-7EE6-4342-B048-85BDC9FD1C3A}</a:tableStyleId>
              </a:tblPr>
              <a:tblGrid>
                <a:gridCol w="1483389">
                  <a:extLst>
                    <a:ext uri="{9D8B030D-6E8A-4147-A177-3AD203B41FA5}">
                      <a16:colId xmlns:a16="http://schemas.microsoft.com/office/drawing/2014/main" val="2212122078"/>
                    </a:ext>
                  </a:extLst>
                </a:gridCol>
                <a:gridCol w="6392411">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3:</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a:solidFill>
                            <a:srgbClr val="005B7B"/>
                          </a:solidFill>
                          <a:latin typeface="Bitter" pitchFamily="2" charset="0"/>
                          <a:ea typeface="Calibri"/>
                        </a:rPr>
                        <a:t>Conduct biannual assessment of contracted behavioral health provider’s REAL+D &amp; SOGI data beginning Q2 2024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sp>
        <p:nvSpPr>
          <p:cNvPr id="17" name="TextBox 16">
            <a:extLst>
              <a:ext uri="{FF2B5EF4-FFF2-40B4-BE49-F238E27FC236}">
                <a16:creationId xmlns:a16="http://schemas.microsoft.com/office/drawing/2014/main" id="{525FC1CC-A962-6260-EC67-7B34970CC06D}"/>
              </a:ext>
            </a:extLst>
          </p:cNvPr>
          <p:cNvSpPr txBox="1"/>
          <p:nvPr/>
        </p:nvSpPr>
        <p:spPr>
          <a:xfrm>
            <a:off x="5009214" y="1211893"/>
            <a:ext cx="4689422" cy="809773"/>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b="1">
                <a:solidFill>
                  <a:schemeClr val="bg2"/>
                </a:solidFill>
                <a:latin typeface="Bitter" pitchFamily="2" charset="0"/>
              </a:rPr>
              <a:t>Network Demographics</a:t>
            </a:r>
          </a:p>
          <a:p>
            <a:pPr algn="ctr" rtl="0">
              <a:defRPr sz="1862" b="0" i="0" u="none" strike="noStrike" kern="1200" spc="0" baseline="0">
                <a:solidFill>
                  <a:srgbClr val="000000">
                    <a:lumMod val="65000"/>
                    <a:lumOff val="35000"/>
                  </a:srgbClr>
                </a:solidFill>
                <a:latin typeface="+mn-lt"/>
                <a:ea typeface="+mn-ea"/>
                <a:cs typeface="+mn-cs"/>
              </a:defRPr>
            </a:pPr>
            <a:r>
              <a:rPr lang="en-US" sz="1400" b="0" i="0" u="none" strike="noStrike" kern="1200" spc="0" baseline="0">
                <a:solidFill>
                  <a:schemeClr val="bg2"/>
                </a:solidFill>
                <a:latin typeface="Bitter" pitchFamily="2" charset="0"/>
              </a:rPr>
              <a:t>All Behavioral Health Provider Types</a:t>
            </a:r>
          </a:p>
          <a:p>
            <a:pPr algn="ctr" rtl="0">
              <a:defRPr sz="1862" b="0" i="0" u="none" strike="noStrike" kern="1200" spc="0" baseline="0">
                <a:solidFill>
                  <a:srgbClr val="000000">
                    <a:lumMod val="65000"/>
                    <a:lumOff val="35000"/>
                  </a:srgbClr>
                </a:solidFill>
                <a:latin typeface="+mn-lt"/>
                <a:ea typeface="+mn-ea"/>
                <a:cs typeface="+mn-cs"/>
              </a:defRPr>
            </a:pPr>
            <a:r>
              <a:rPr lang="en-US" sz="1400" b="0" i="0" u="none" strike="noStrike" kern="1200" spc="0" baseline="0">
                <a:solidFill>
                  <a:schemeClr val="bg2"/>
                </a:solidFill>
                <a:latin typeface="Bitter" pitchFamily="2" charset="0"/>
              </a:rPr>
              <a:t>June 2024</a:t>
            </a:r>
            <a:endParaRPr lang="en-US" sz="1200">
              <a:solidFill>
                <a:schemeClr val="bg2"/>
              </a:solidFill>
              <a:latin typeface="Bitter" pitchFamily="2" charset="0"/>
            </a:endParaRPr>
          </a:p>
        </p:txBody>
      </p:sp>
      <p:grpSp>
        <p:nvGrpSpPr>
          <p:cNvPr id="18" name="Group 17">
            <a:extLst>
              <a:ext uri="{FF2B5EF4-FFF2-40B4-BE49-F238E27FC236}">
                <a16:creationId xmlns:a16="http://schemas.microsoft.com/office/drawing/2014/main" id="{66CD0D54-B3EA-A405-7BC4-12FC4813CC7D}"/>
              </a:ext>
            </a:extLst>
          </p:cNvPr>
          <p:cNvGrpSpPr/>
          <p:nvPr/>
        </p:nvGrpSpPr>
        <p:grpSpPr>
          <a:xfrm>
            <a:off x="74860" y="259561"/>
            <a:ext cx="1090013" cy="730292"/>
            <a:chOff x="35002" y="829947"/>
            <a:chExt cx="1239016" cy="897901"/>
          </a:xfrm>
        </p:grpSpPr>
        <p:pic>
          <p:nvPicPr>
            <p:cNvPr id="19" name="Graphic 18" descr="Bullseye with solid fill">
              <a:extLst>
                <a:ext uri="{FF2B5EF4-FFF2-40B4-BE49-F238E27FC236}">
                  <a16:creationId xmlns:a16="http://schemas.microsoft.com/office/drawing/2014/main" id="{76148033-553F-A6E2-59E5-F4999A3CDD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997" y="829947"/>
              <a:ext cx="650821" cy="650822"/>
            </a:xfrm>
            <a:prstGeom prst="rect">
              <a:avLst/>
            </a:prstGeom>
          </p:spPr>
        </p:pic>
        <p:sp>
          <p:nvSpPr>
            <p:cNvPr id="20" name="TextBox 19">
              <a:extLst>
                <a:ext uri="{FF2B5EF4-FFF2-40B4-BE49-F238E27FC236}">
                  <a16:creationId xmlns:a16="http://schemas.microsoft.com/office/drawing/2014/main" id="{B0DF60A0-3A88-686E-D0C8-D2E6EFA22CFA}"/>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405329683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E6EDC7C-5128-ACE4-168B-8B02AAEE5A3A}"/>
              </a:ext>
            </a:extLst>
          </p:cNvPr>
          <p:cNvSpPr txBox="1"/>
          <p:nvPr/>
        </p:nvSpPr>
        <p:spPr>
          <a:xfrm>
            <a:off x="283958" y="4755289"/>
            <a:ext cx="833549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12" name="Table 11">
            <a:extLst>
              <a:ext uri="{FF2B5EF4-FFF2-40B4-BE49-F238E27FC236}">
                <a16:creationId xmlns:a16="http://schemas.microsoft.com/office/drawing/2014/main" id="{7A03DD4E-6CBB-D10A-1A4B-4042ED704D59}"/>
              </a:ext>
            </a:extLst>
          </p:cNvPr>
          <p:cNvGraphicFramePr>
            <a:graphicFrameLocks noGrp="1"/>
          </p:cNvGraphicFramePr>
          <p:nvPr>
            <p:extLst>
              <p:ext uri="{D42A27DB-BD31-4B8C-83A1-F6EECF244321}">
                <p14:modId xmlns:p14="http://schemas.microsoft.com/office/powerpoint/2010/main" val="943616660"/>
              </p:ext>
            </p:extLst>
          </p:nvPr>
        </p:nvGraphicFramePr>
        <p:xfrm>
          <a:off x="980724" y="23864"/>
          <a:ext cx="8163276" cy="1188720"/>
        </p:xfrm>
        <a:graphic>
          <a:graphicData uri="http://schemas.openxmlformats.org/drawingml/2006/table">
            <a:tbl>
              <a:tblPr firstRow="1" bandRow="1">
                <a:tableStyleId>{5C22544A-7EE6-4342-B048-85BDC9FD1C3A}</a:tableStyleId>
              </a:tblPr>
              <a:tblGrid>
                <a:gridCol w="1477663">
                  <a:extLst>
                    <a:ext uri="{9D8B030D-6E8A-4147-A177-3AD203B41FA5}">
                      <a16:colId xmlns:a16="http://schemas.microsoft.com/office/drawing/2014/main" val="2212122078"/>
                    </a:ext>
                  </a:extLst>
                </a:gridCol>
                <a:gridCol w="668561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4:</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Evaluate cultural and linguistic responsiveness of contracted behavioral health provider panel by comparing provider to member demographics; report findings to the Behavioral Health Subcommittee by Q4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F515D6FD-3F1D-C17C-8748-00E26E706A00}"/>
              </a:ext>
            </a:extLst>
          </p:cNvPr>
          <p:cNvGrpSpPr/>
          <p:nvPr/>
        </p:nvGrpSpPr>
        <p:grpSpPr>
          <a:xfrm>
            <a:off x="74860" y="259561"/>
            <a:ext cx="1090013" cy="730292"/>
            <a:chOff x="35002" y="829947"/>
            <a:chExt cx="1239016" cy="897901"/>
          </a:xfrm>
        </p:grpSpPr>
        <p:pic>
          <p:nvPicPr>
            <p:cNvPr id="4" name="Graphic 3" descr="Bullseye with solid fill">
              <a:extLst>
                <a:ext uri="{FF2B5EF4-FFF2-40B4-BE49-F238E27FC236}">
                  <a16:creationId xmlns:a16="http://schemas.microsoft.com/office/drawing/2014/main" id="{035BFAB9-20C6-3E00-897F-3AE5DE4EDFB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997" y="829947"/>
              <a:ext cx="650821" cy="650822"/>
            </a:xfrm>
            <a:prstGeom prst="rect">
              <a:avLst/>
            </a:prstGeom>
          </p:spPr>
        </p:pic>
        <p:sp>
          <p:nvSpPr>
            <p:cNvPr id="10" name="TextBox 9">
              <a:extLst>
                <a:ext uri="{FF2B5EF4-FFF2-40B4-BE49-F238E27FC236}">
                  <a16:creationId xmlns:a16="http://schemas.microsoft.com/office/drawing/2014/main" id="{717B80FF-638F-B4E7-771E-8F0130E141DC}"/>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grpSp>
        <p:nvGrpSpPr>
          <p:cNvPr id="14" name="Group 13">
            <a:extLst>
              <a:ext uri="{FF2B5EF4-FFF2-40B4-BE49-F238E27FC236}">
                <a16:creationId xmlns:a16="http://schemas.microsoft.com/office/drawing/2014/main" id="{BD8B68AB-2104-2AAA-56AE-4B412BD6FB44}"/>
              </a:ext>
            </a:extLst>
          </p:cNvPr>
          <p:cNvGrpSpPr/>
          <p:nvPr/>
        </p:nvGrpSpPr>
        <p:grpSpPr>
          <a:xfrm>
            <a:off x="1734575" y="1249402"/>
            <a:ext cx="5749515" cy="1322348"/>
            <a:chOff x="1034321" y="1268863"/>
            <a:chExt cx="7070361" cy="1649222"/>
          </a:xfrm>
        </p:grpSpPr>
        <p:sp>
          <p:nvSpPr>
            <p:cNvPr id="3" name="Rectangle 2">
              <a:extLst>
                <a:ext uri="{FF2B5EF4-FFF2-40B4-BE49-F238E27FC236}">
                  <a16:creationId xmlns:a16="http://schemas.microsoft.com/office/drawing/2014/main" id="{31105508-A227-1076-A8CC-20013BF4E791}"/>
                </a:ext>
              </a:extLst>
            </p:cNvPr>
            <p:cNvSpPr/>
            <p:nvPr/>
          </p:nvSpPr>
          <p:spPr>
            <a:xfrm>
              <a:off x="1034321" y="1268863"/>
              <a:ext cx="7070361" cy="1649222"/>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DB03A50A-6507-3CC4-7D2B-7739FADEBBDF}"/>
                </a:ext>
              </a:extLst>
            </p:cNvPr>
            <p:cNvPicPr>
              <a:picLocks noChangeAspect="1"/>
            </p:cNvPicPr>
            <p:nvPr/>
          </p:nvPicPr>
          <p:blipFill>
            <a:blip r:embed="rId5"/>
            <a:stretch>
              <a:fillRect/>
            </a:stretch>
          </p:blipFill>
          <p:spPr>
            <a:xfrm>
              <a:off x="1101777" y="1320571"/>
              <a:ext cx="6940446" cy="1552000"/>
            </a:xfrm>
            <a:prstGeom prst="rect">
              <a:avLst/>
            </a:prstGeom>
          </p:spPr>
        </p:pic>
      </p:grpSp>
      <p:grpSp>
        <p:nvGrpSpPr>
          <p:cNvPr id="25" name="Group 24">
            <a:extLst>
              <a:ext uri="{FF2B5EF4-FFF2-40B4-BE49-F238E27FC236}">
                <a16:creationId xmlns:a16="http://schemas.microsoft.com/office/drawing/2014/main" id="{715623D7-1239-5926-9C2F-81E924DD8F33}"/>
              </a:ext>
            </a:extLst>
          </p:cNvPr>
          <p:cNvGrpSpPr/>
          <p:nvPr/>
        </p:nvGrpSpPr>
        <p:grpSpPr>
          <a:xfrm>
            <a:off x="1579831" y="2608568"/>
            <a:ext cx="6059001" cy="1373815"/>
            <a:chOff x="1047496" y="3093122"/>
            <a:chExt cx="6939825" cy="1387965"/>
          </a:xfrm>
        </p:grpSpPr>
        <p:pic>
          <p:nvPicPr>
            <p:cNvPr id="20" name="Picture 19">
              <a:extLst>
                <a:ext uri="{FF2B5EF4-FFF2-40B4-BE49-F238E27FC236}">
                  <a16:creationId xmlns:a16="http://schemas.microsoft.com/office/drawing/2014/main" id="{0FCD9437-195E-264C-27DB-90A20E37CAE5}"/>
                </a:ext>
              </a:extLst>
            </p:cNvPr>
            <p:cNvPicPr>
              <a:picLocks noChangeAspect="1"/>
            </p:cNvPicPr>
            <p:nvPr/>
          </p:nvPicPr>
          <p:blipFill>
            <a:blip r:embed="rId6"/>
            <a:stretch>
              <a:fillRect/>
            </a:stretch>
          </p:blipFill>
          <p:spPr>
            <a:xfrm>
              <a:off x="1047497" y="3093122"/>
              <a:ext cx="6939824" cy="1387965"/>
            </a:xfrm>
            <a:prstGeom prst="rect">
              <a:avLst/>
            </a:prstGeom>
          </p:spPr>
        </p:pic>
        <p:sp>
          <p:nvSpPr>
            <p:cNvPr id="24" name="Rectangle 23">
              <a:extLst>
                <a:ext uri="{FF2B5EF4-FFF2-40B4-BE49-F238E27FC236}">
                  <a16:creationId xmlns:a16="http://schemas.microsoft.com/office/drawing/2014/main" id="{C2F95069-1457-C735-0947-19303A51649F}"/>
                </a:ext>
              </a:extLst>
            </p:cNvPr>
            <p:cNvSpPr/>
            <p:nvPr/>
          </p:nvSpPr>
          <p:spPr>
            <a:xfrm>
              <a:off x="1047496" y="3093122"/>
              <a:ext cx="6939823" cy="1387965"/>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CC205AA6-730A-7DD8-4E42-E680F9BAE9A5}"/>
              </a:ext>
            </a:extLst>
          </p:cNvPr>
          <p:cNvSpPr txBox="1"/>
          <p:nvPr/>
        </p:nvSpPr>
        <p:spPr>
          <a:xfrm>
            <a:off x="3051808" y="4005166"/>
            <a:ext cx="3115043" cy="594330"/>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b="1">
                <a:solidFill>
                  <a:schemeClr val="bg2"/>
                </a:solidFill>
                <a:latin typeface="Bitter" pitchFamily="2" charset="0"/>
              </a:rPr>
              <a:t>Member Demographics</a:t>
            </a:r>
          </a:p>
          <a:p>
            <a:pPr algn="ctr" rtl="0">
              <a:defRPr sz="1862" b="0" i="0" u="none" strike="noStrike" kern="1200" spc="0" baseline="0">
                <a:solidFill>
                  <a:srgbClr val="000000">
                    <a:lumMod val="65000"/>
                    <a:lumOff val="35000"/>
                  </a:srgbClr>
                </a:solidFill>
                <a:latin typeface="+mn-lt"/>
                <a:ea typeface="+mn-ea"/>
                <a:cs typeface="+mn-cs"/>
              </a:defRPr>
            </a:pPr>
            <a:r>
              <a:rPr lang="en-US" sz="1400" b="0" i="0" u="none" strike="noStrike" kern="1200" spc="0" baseline="0">
                <a:solidFill>
                  <a:schemeClr val="bg2"/>
                </a:solidFill>
                <a:latin typeface="Bitter" pitchFamily="2" charset="0"/>
              </a:rPr>
              <a:t>June 2024</a:t>
            </a:r>
            <a:endParaRPr lang="en-US" sz="1200">
              <a:solidFill>
                <a:schemeClr val="bg2"/>
              </a:solidFill>
              <a:latin typeface="Bitter" pitchFamily="2" charset="0"/>
            </a:endParaRPr>
          </a:p>
        </p:txBody>
      </p:sp>
    </p:spTree>
    <p:extLst>
      <p:ext uri="{BB962C8B-B14F-4D97-AF65-F5344CB8AC3E}">
        <p14:creationId xmlns:p14="http://schemas.microsoft.com/office/powerpoint/2010/main" val="388432623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E6EDC7C-5128-ACE4-168B-8B02AAEE5A3A}"/>
              </a:ext>
            </a:extLst>
          </p:cNvPr>
          <p:cNvSpPr txBox="1"/>
          <p:nvPr/>
        </p:nvSpPr>
        <p:spPr>
          <a:xfrm>
            <a:off x="196170" y="4767708"/>
            <a:ext cx="741657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10" name="Table 9">
            <a:extLst>
              <a:ext uri="{FF2B5EF4-FFF2-40B4-BE49-F238E27FC236}">
                <a16:creationId xmlns:a16="http://schemas.microsoft.com/office/drawing/2014/main" id="{2EB1803E-05BE-B4FD-0E78-E89A5A52C868}"/>
              </a:ext>
            </a:extLst>
          </p:cNvPr>
          <p:cNvGraphicFramePr>
            <a:graphicFrameLocks noGrp="1"/>
          </p:cNvGraphicFramePr>
          <p:nvPr>
            <p:extLst>
              <p:ext uri="{D42A27DB-BD31-4B8C-83A1-F6EECF244321}">
                <p14:modId xmlns:p14="http://schemas.microsoft.com/office/powerpoint/2010/main" val="4018493603"/>
              </p:ext>
            </p:extLst>
          </p:nvPr>
        </p:nvGraphicFramePr>
        <p:xfrm>
          <a:off x="980724" y="23864"/>
          <a:ext cx="8163276" cy="1188720"/>
        </p:xfrm>
        <a:graphic>
          <a:graphicData uri="http://schemas.openxmlformats.org/drawingml/2006/table">
            <a:tbl>
              <a:tblPr firstRow="1" bandRow="1">
                <a:tableStyleId>{5C22544A-7EE6-4342-B048-85BDC9FD1C3A}</a:tableStyleId>
              </a:tblPr>
              <a:tblGrid>
                <a:gridCol w="1477663">
                  <a:extLst>
                    <a:ext uri="{9D8B030D-6E8A-4147-A177-3AD203B41FA5}">
                      <a16:colId xmlns:a16="http://schemas.microsoft.com/office/drawing/2014/main" val="2212122078"/>
                    </a:ext>
                  </a:extLst>
                </a:gridCol>
                <a:gridCol w="668561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4:</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Evaluate cultural and linguistic responsiveness of contracted behavioral health provider panel by comparing provider to member demographics; report findings to the Behavioral Health Subcommittee by Q4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3" name="Group 12">
            <a:extLst>
              <a:ext uri="{FF2B5EF4-FFF2-40B4-BE49-F238E27FC236}">
                <a16:creationId xmlns:a16="http://schemas.microsoft.com/office/drawing/2014/main" id="{23DE9FAB-2590-FB05-6A03-DF6CC6A9ABBF}"/>
              </a:ext>
            </a:extLst>
          </p:cNvPr>
          <p:cNvGrpSpPr/>
          <p:nvPr/>
        </p:nvGrpSpPr>
        <p:grpSpPr>
          <a:xfrm>
            <a:off x="74860" y="259561"/>
            <a:ext cx="1090013" cy="730292"/>
            <a:chOff x="35002" y="829947"/>
            <a:chExt cx="1239016" cy="897901"/>
          </a:xfrm>
        </p:grpSpPr>
        <p:pic>
          <p:nvPicPr>
            <p:cNvPr id="14" name="Graphic 13" descr="Bullseye with solid fill">
              <a:extLst>
                <a:ext uri="{FF2B5EF4-FFF2-40B4-BE49-F238E27FC236}">
                  <a16:creationId xmlns:a16="http://schemas.microsoft.com/office/drawing/2014/main" id="{9D22979E-D6F0-3179-CDA8-0690CB872DC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997" y="829947"/>
              <a:ext cx="650821" cy="650822"/>
            </a:xfrm>
            <a:prstGeom prst="rect">
              <a:avLst/>
            </a:prstGeom>
          </p:spPr>
        </p:pic>
        <p:sp>
          <p:nvSpPr>
            <p:cNvPr id="15" name="TextBox 14">
              <a:extLst>
                <a:ext uri="{FF2B5EF4-FFF2-40B4-BE49-F238E27FC236}">
                  <a16:creationId xmlns:a16="http://schemas.microsoft.com/office/drawing/2014/main" id="{8E03369E-6E67-850D-3E8A-8989897BC39D}"/>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grpSp>
        <p:nvGrpSpPr>
          <p:cNvPr id="18" name="Group 17">
            <a:extLst>
              <a:ext uri="{FF2B5EF4-FFF2-40B4-BE49-F238E27FC236}">
                <a16:creationId xmlns:a16="http://schemas.microsoft.com/office/drawing/2014/main" id="{CB47EBB4-6C64-527C-F5A5-C17697261C1E}"/>
              </a:ext>
            </a:extLst>
          </p:cNvPr>
          <p:cNvGrpSpPr/>
          <p:nvPr/>
        </p:nvGrpSpPr>
        <p:grpSpPr>
          <a:xfrm>
            <a:off x="1091129" y="964712"/>
            <a:ext cx="1265440" cy="3580265"/>
            <a:chOff x="988747" y="968207"/>
            <a:chExt cx="1265440" cy="3580265"/>
          </a:xfrm>
        </p:grpSpPr>
        <p:pic>
          <p:nvPicPr>
            <p:cNvPr id="16" name="Picture 15">
              <a:extLst>
                <a:ext uri="{FF2B5EF4-FFF2-40B4-BE49-F238E27FC236}">
                  <a16:creationId xmlns:a16="http://schemas.microsoft.com/office/drawing/2014/main" id="{97D77A88-4E13-32A5-0D51-8FEF85718B0F}"/>
                </a:ext>
              </a:extLst>
            </p:cNvPr>
            <p:cNvPicPr>
              <a:picLocks noChangeAspect="1"/>
            </p:cNvPicPr>
            <p:nvPr/>
          </p:nvPicPr>
          <p:blipFill>
            <a:blip r:embed="rId5"/>
            <a:srcRect l="1252" r="626"/>
            <a:stretch/>
          </p:blipFill>
          <p:spPr>
            <a:xfrm>
              <a:off x="996773" y="968207"/>
              <a:ext cx="1257414" cy="2527376"/>
            </a:xfrm>
            <a:prstGeom prst="rect">
              <a:avLst/>
            </a:prstGeom>
          </p:spPr>
        </p:pic>
        <p:pic>
          <p:nvPicPr>
            <p:cNvPr id="17" name="Picture 16">
              <a:extLst>
                <a:ext uri="{FF2B5EF4-FFF2-40B4-BE49-F238E27FC236}">
                  <a16:creationId xmlns:a16="http://schemas.microsoft.com/office/drawing/2014/main" id="{F1CB48BF-690A-9DBB-79A0-1B3B26C79BA0}"/>
                </a:ext>
              </a:extLst>
            </p:cNvPr>
            <p:cNvPicPr>
              <a:picLocks noChangeAspect="1"/>
            </p:cNvPicPr>
            <p:nvPr/>
          </p:nvPicPr>
          <p:blipFill>
            <a:blip r:embed="rId6"/>
            <a:srcRect l="2605" t="5053"/>
            <a:stretch/>
          </p:blipFill>
          <p:spPr>
            <a:xfrm>
              <a:off x="988747" y="3495583"/>
              <a:ext cx="1265439" cy="1052889"/>
            </a:xfrm>
            <a:prstGeom prst="rect">
              <a:avLst/>
            </a:prstGeom>
          </p:spPr>
        </p:pic>
      </p:grpSp>
      <p:sp>
        <p:nvSpPr>
          <p:cNvPr id="19" name="Rectangle 18">
            <a:extLst>
              <a:ext uri="{FF2B5EF4-FFF2-40B4-BE49-F238E27FC236}">
                <a16:creationId xmlns:a16="http://schemas.microsoft.com/office/drawing/2014/main" id="{E8E7AAF0-7DD1-E9EA-DE8E-79701AC95943}"/>
              </a:ext>
            </a:extLst>
          </p:cNvPr>
          <p:cNvSpPr/>
          <p:nvPr/>
        </p:nvSpPr>
        <p:spPr>
          <a:xfrm>
            <a:off x="1016386" y="907312"/>
            <a:ext cx="1414926" cy="3696533"/>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7E9C78C4-4E7D-F406-204B-65D01ADDC4A9}"/>
              </a:ext>
            </a:extLst>
          </p:cNvPr>
          <p:cNvPicPr>
            <a:picLocks noChangeAspect="1"/>
          </p:cNvPicPr>
          <p:nvPr/>
        </p:nvPicPr>
        <p:blipFill>
          <a:blip r:embed="rId7"/>
          <a:stretch>
            <a:fillRect/>
          </a:stretch>
        </p:blipFill>
        <p:spPr>
          <a:xfrm>
            <a:off x="2645138" y="2087276"/>
            <a:ext cx="5840277" cy="1202950"/>
          </a:xfrm>
          <a:prstGeom prst="rect">
            <a:avLst/>
          </a:prstGeom>
        </p:spPr>
      </p:pic>
      <p:grpSp>
        <p:nvGrpSpPr>
          <p:cNvPr id="27" name="Group 26">
            <a:extLst>
              <a:ext uri="{FF2B5EF4-FFF2-40B4-BE49-F238E27FC236}">
                <a16:creationId xmlns:a16="http://schemas.microsoft.com/office/drawing/2014/main" id="{3E36D887-5A7A-C536-B633-ADDFDD162F1E}"/>
              </a:ext>
            </a:extLst>
          </p:cNvPr>
          <p:cNvGrpSpPr/>
          <p:nvPr/>
        </p:nvGrpSpPr>
        <p:grpSpPr>
          <a:xfrm>
            <a:off x="4665489" y="3368974"/>
            <a:ext cx="1445414" cy="246221"/>
            <a:chOff x="3470622" y="3361281"/>
            <a:chExt cx="1445414" cy="246221"/>
          </a:xfrm>
        </p:grpSpPr>
        <p:sp>
          <p:nvSpPr>
            <p:cNvPr id="22" name="Rectangle 21">
              <a:extLst>
                <a:ext uri="{FF2B5EF4-FFF2-40B4-BE49-F238E27FC236}">
                  <a16:creationId xmlns:a16="http://schemas.microsoft.com/office/drawing/2014/main" id="{2531AA18-10BE-AE6F-0523-938008C436B8}"/>
                </a:ext>
              </a:extLst>
            </p:cNvPr>
            <p:cNvSpPr/>
            <p:nvPr/>
          </p:nvSpPr>
          <p:spPr>
            <a:xfrm>
              <a:off x="3470622" y="3437658"/>
              <a:ext cx="223157" cy="108857"/>
            </a:xfrm>
            <a:prstGeom prst="rect">
              <a:avLst/>
            </a:prstGeom>
            <a:solidFill>
              <a:srgbClr val="49989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7AF424AD-4190-F43B-D1FA-81DE17DD7443}"/>
                </a:ext>
              </a:extLst>
            </p:cNvPr>
            <p:cNvSpPr txBox="1"/>
            <p:nvPr/>
          </p:nvSpPr>
          <p:spPr>
            <a:xfrm>
              <a:off x="3721169" y="3361281"/>
              <a:ext cx="1194867" cy="246221"/>
            </a:xfrm>
            <a:prstGeom prst="rect">
              <a:avLst/>
            </a:prstGeom>
            <a:noFill/>
          </p:spPr>
          <p:txBody>
            <a:bodyPr wrap="square" rtlCol="0">
              <a:spAutoFit/>
            </a:bodyPr>
            <a:lstStyle/>
            <a:p>
              <a:r>
                <a:rPr lang="en-US" sz="1000" b="1">
                  <a:latin typeface="Figtree" pitchFamily="2" charset="0"/>
                </a:rPr>
                <a:t>Female</a:t>
              </a:r>
            </a:p>
          </p:txBody>
        </p:sp>
      </p:grpSp>
      <p:grpSp>
        <p:nvGrpSpPr>
          <p:cNvPr id="26" name="Group 25">
            <a:extLst>
              <a:ext uri="{FF2B5EF4-FFF2-40B4-BE49-F238E27FC236}">
                <a16:creationId xmlns:a16="http://schemas.microsoft.com/office/drawing/2014/main" id="{5C210C9B-139A-81D0-2E9A-9334159CAB63}"/>
              </a:ext>
            </a:extLst>
          </p:cNvPr>
          <p:cNvGrpSpPr/>
          <p:nvPr/>
        </p:nvGrpSpPr>
        <p:grpSpPr>
          <a:xfrm>
            <a:off x="5782236" y="3368975"/>
            <a:ext cx="1421590" cy="246221"/>
            <a:chOff x="6569850" y="3368975"/>
            <a:chExt cx="1421590" cy="246221"/>
          </a:xfrm>
        </p:grpSpPr>
        <p:sp>
          <p:nvSpPr>
            <p:cNvPr id="23" name="Rectangle 22">
              <a:extLst>
                <a:ext uri="{FF2B5EF4-FFF2-40B4-BE49-F238E27FC236}">
                  <a16:creationId xmlns:a16="http://schemas.microsoft.com/office/drawing/2014/main" id="{E28DFEB0-8AEF-1B11-BCE2-C73907D4B23C}"/>
                </a:ext>
              </a:extLst>
            </p:cNvPr>
            <p:cNvSpPr/>
            <p:nvPr/>
          </p:nvSpPr>
          <p:spPr>
            <a:xfrm>
              <a:off x="6569850" y="3437659"/>
              <a:ext cx="223157" cy="108857"/>
            </a:xfrm>
            <a:prstGeom prst="rect">
              <a:avLst/>
            </a:prstGeom>
            <a:solidFill>
              <a:srgbClr val="A0CB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562FD69-BEBB-C1B2-6B28-FDC59307936C}"/>
                </a:ext>
              </a:extLst>
            </p:cNvPr>
            <p:cNvSpPr txBox="1"/>
            <p:nvPr/>
          </p:nvSpPr>
          <p:spPr>
            <a:xfrm>
              <a:off x="6796573" y="3368975"/>
              <a:ext cx="1194867" cy="246221"/>
            </a:xfrm>
            <a:prstGeom prst="rect">
              <a:avLst/>
            </a:prstGeom>
            <a:noFill/>
          </p:spPr>
          <p:txBody>
            <a:bodyPr wrap="square" rtlCol="0">
              <a:spAutoFit/>
            </a:bodyPr>
            <a:lstStyle/>
            <a:p>
              <a:r>
                <a:rPr lang="en-US" sz="1000" b="1">
                  <a:latin typeface="Figtree" pitchFamily="2" charset="0"/>
                </a:rPr>
                <a:t>Male</a:t>
              </a:r>
            </a:p>
          </p:txBody>
        </p:sp>
      </p:grpSp>
      <p:sp>
        <p:nvSpPr>
          <p:cNvPr id="28" name="TextBox 27">
            <a:extLst>
              <a:ext uri="{FF2B5EF4-FFF2-40B4-BE49-F238E27FC236}">
                <a16:creationId xmlns:a16="http://schemas.microsoft.com/office/drawing/2014/main" id="{D9903FE0-317E-5F7A-F378-76EA90AC58CB}"/>
              </a:ext>
            </a:extLst>
          </p:cNvPr>
          <p:cNvSpPr txBox="1"/>
          <p:nvPr/>
        </p:nvSpPr>
        <p:spPr>
          <a:xfrm>
            <a:off x="2717651" y="3781660"/>
            <a:ext cx="4689422" cy="809773"/>
          </a:xfrm>
          <a:prstGeom prst="rect">
            <a:avLst/>
          </a:prstGeom>
          <a:noFill/>
        </p:spPr>
        <p:txBody>
          <a:bodyPr wrap="square">
            <a:spAutoFit/>
          </a:bodyPr>
          <a:lstStyle/>
          <a:p>
            <a:pPr algn="ctr" rtl="0">
              <a:defRPr sz="1862" b="0" i="0" u="none" strike="noStrike" kern="1200" spc="0" baseline="0">
                <a:solidFill>
                  <a:srgbClr val="000000">
                    <a:lumMod val="65000"/>
                    <a:lumOff val="35000"/>
                  </a:srgbClr>
                </a:solidFill>
                <a:latin typeface="+mn-lt"/>
                <a:ea typeface="+mn-ea"/>
                <a:cs typeface="+mn-cs"/>
              </a:defRPr>
            </a:pPr>
            <a:r>
              <a:rPr lang="en-US" b="1">
                <a:solidFill>
                  <a:schemeClr val="bg2"/>
                </a:solidFill>
                <a:latin typeface="Bitter" pitchFamily="2" charset="0"/>
              </a:rPr>
              <a:t>Network Demographics</a:t>
            </a:r>
          </a:p>
          <a:p>
            <a:pPr algn="ctr" rtl="0">
              <a:defRPr sz="1862" b="0" i="0" u="none" strike="noStrike" kern="1200" spc="0" baseline="0">
                <a:solidFill>
                  <a:srgbClr val="000000">
                    <a:lumMod val="65000"/>
                    <a:lumOff val="35000"/>
                  </a:srgbClr>
                </a:solidFill>
                <a:latin typeface="+mn-lt"/>
                <a:ea typeface="+mn-ea"/>
                <a:cs typeface="+mn-cs"/>
              </a:defRPr>
            </a:pPr>
            <a:r>
              <a:rPr lang="en-US" sz="1400" b="0" i="0" u="none" strike="noStrike" kern="1200" spc="0" baseline="0">
                <a:solidFill>
                  <a:schemeClr val="bg2"/>
                </a:solidFill>
                <a:latin typeface="Bitter" pitchFamily="2" charset="0"/>
              </a:rPr>
              <a:t>All Behavioral Health Provider Types</a:t>
            </a:r>
          </a:p>
          <a:p>
            <a:pPr algn="ctr" rtl="0">
              <a:defRPr sz="1862" b="0" i="0" u="none" strike="noStrike" kern="1200" spc="0" baseline="0">
                <a:solidFill>
                  <a:srgbClr val="000000">
                    <a:lumMod val="65000"/>
                    <a:lumOff val="35000"/>
                  </a:srgbClr>
                </a:solidFill>
                <a:latin typeface="+mn-lt"/>
                <a:ea typeface="+mn-ea"/>
                <a:cs typeface="+mn-cs"/>
              </a:defRPr>
            </a:pPr>
            <a:r>
              <a:rPr lang="en-US" sz="1400" b="0" i="0" u="none" strike="noStrike" kern="1200" spc="0" baseline="0">
                <a:solidFill>
                  <a:schemeClr val="bg2"/>
                </a:solidFill>
                <a:latin typeface="Bitter" pitchFamily="2" charset="0"/>
              </a:rPr>
              <a:t>June 2024</a:t>
            </a:r>
            <a:endParaRPr lang="en-US" sz="1200">
              <a:solidFill>
                <a:schemeClr val="bg2"/>
              </a:solidFill>
              <a:latin typeface="Bitter" pitchFamily="2" charset="0"/>
            </a:endParaRPr>
          </a:p>
        </p:txBody>
      </p:sp>
    </p:spTree>
    <p:extLst>
      <p:ext uri="{BB962C8B-B14F-4D97-AF65-F5344CB8AC3E}">
        <p14:creationId xmlns:p14="http://schemas.microsoft.com/office/powerpoint/2010/main" val="131047246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65AF56-38A5-8B79-FFF8-51BDFFCD16E6}"/>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578FDC0D-6420-486A-D610-B98C12D3C612}"/>
              </a:ext>
            </a:extLst>
          </p:cNvPr>
          <p:cNvSpPr txBox="1"/>
          <p:nvPr/>
        </p:nvSpPr>
        <p:spPr>
          <a:xfrm>
            <a:off x="196170" y="4767708"/>
            <a:ext cx="741657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4" name="Diagram 3">
            <a:extLst>
              <a:ext uri="{FF2B5EF4-FFF2-40B4-BE49-F238E27FC236}">
                <a16:creationId xmlns:a16="http://schemas.microsoft.com/office/drawing/2014/main" id="{8DDDB6F7-E988-3FCE-DB40-B2252E9035E8}"/>
              </a:ext>
            </a:extLst>
          </p:cNvPr>
          <p:cNvGraphicFramePr/>
          <p:nvPr>
            <p:extLst>
              <p:ext uri="{D42A27DB-BD31-4B8C-83A1-F6EECF244321}">
                <p14:modId xmlns:p14="http://schemas.microsoft.com/office/powerpoint/2010/main" val="1444513656"/>
              </p:ext>
            </p:extLst>
          </p:nvPr>
        </p:nvGraphicFramePr>
        <p:xfrm>
          <a:off x="5954950" y="1984109"/>
          <a:ext cx="2623971" cy="177636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9D62D825-1207-8A58-BED7-EE0C69FA34BC}"/>
              </a:ext>
            </a:extLst>
          </p:cNvPr>
          <p:cNvSpPr/>
          <p:nvPr/>
        </p:nvSpPr>
        <p:spPr>
          <a:xfrm>
            <a:off x="1016385" y="1292771"/>
            <a:ext cx="4234488" cy="3180592"/>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a:extLst>
              <a:ext uri="{FF2B5EF4-FFF2-40B4-BE49-F238E27FC236}">
                <a16:creationId xmlns:a16="http://schemas.microsoft.com/office/drawing/2014/main" id="{222A923C-6B2A-3704-F45C-0B27F749E74B}"/>
              </a:ext>
            </a:extLst>
          </p:cNvPr>
          <p:cNvGraphicFramePr/>
          <p:nvPr>
            <p:extLst>
              <p:ext uri="{D42A27DB-BD31-4B8C-83A1-F6EECF244321}">
                <p14:modId xmlns:p14="http://schemas.microsoft.com/office/powerpoint/2010/main" val="3874628471"/>
              </p:ext>
            </p:extLst>
          </p:nvPr>
        </p:nvGraphicFramePr>
        <p:xfrm>
          <a:off x="729701" y="1350217"/>
          <a:ext cx="4807857" cy="3044143"/>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2" name="Table 1">
            <a:extLst>
              <a:ext uri="{FF2B5EF4-FFF2-40B4-BE49-F238E27FC236}">
                <a16:creationId xmlns:a16="http://schemas.microsoft.com/office/drawing/2014/main" id="{DA7BF861-A0B2-8231-CA11-28E6758F981D}"/>
              </a:ext>
            </a:extLst>
          </p:cNvPr>
          <p:cNvGraphicFramePr>
            <a:graphicFrameLocks noGrp="1"/>
          </p:cNvGraphicFramePr>
          <p:nvPr>
            <p:extLst>
              <p:ext uri="{D42A27DB-BD31-4B8C-83A1-F6EECF244321}">
                <p14:modId xmlns:p14="http://schemas.microsoft.com/office/powerpoint/2010/main" val="1451944964"/>
              </p:ext>
            </p:extLst>
          </p:nvPr>
        </p:nvGraphicFramePr>
        <p:xfrm>
          <a:off x="980724" y="14325"/>
          <a:ext cx="8163276" cy="1188720"/>
        </p:xfrm>
        <a:graphic>
          <a:graphicData uri="http://schemas.openxmlformats.org/drawingml/2006/table">
            <a:tbl>
              <a:tblPr firstRow="1" bandRow="1">
                <a:tableStyleId>{5C22544A-7EE6-4342-B048-85BDC9FD1C3A}</a:tableStyleId>
              </a:tblPr>
              <a:tblGrid>
                <a:gridCol w="1477663">
                  <a:extLst>
                    <a:ext uri="{9D8B030D-6E8A-4147-A177-3AD203B41FA5}">
                      <a16:colId xmlns:a16="http://schemas.microsoft.com/office/drawing/2014/main" val="2212122078"/>
                    </a:ext>
                  </a:extLst>
                </a:gridCol>
                <a:gridCol w="668561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4:</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Evaluate cultural and linguistic responsiveness of contracted behavioral health provider panel by comparing provider to member demographics; report findings to the Behavioral Health Subcommittee by Q4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7" name="Group 6">
            <a:extLst>
              <a:ext uri="{FF2B5EF4-FFF2-40B4-BE49-F238E27FC236}">
                <a16:creationId xmlns:a16="http://schemas.microsoft.com/office/drawing/2014/main" id="{BE1F605C-A3A2-0CF9-FB02-FD3EFF9E9C3C}"/>
              </a:ext>
            </a:extLst>
          </p:cNvPr>
          <p:cNvGrpSpPr/>
          <p:nvPr/>
        </p:nvGrpSpPr>
        <p:grpSpPr>
          <a:xfrm>
            <a:off x="74860" y="259561"/>
            <a:ext cx="1090013" cy="730292"/>
            <a:chOff x="35002" y="829947"/>
            <a:chExt cx="1239016" cy="897901"/>
          </a:xfrm>
        </p:grpSpPr>
        <p:pic>
          <p:nvPicPr>
            <p:cNvPr id="10" name="Graphic 9" descr="Bullseye with solid fill">
              <a:extLst>
                <a:ext uri="{FF2B5EF4-FFF2-40B4-BE49-F238E27FC236}">
                  <a16:creationId xmlns:a16="http://schemas.microsoft.com/office/drawing/2014/main" id="{D371661E-125F-0DC0-DDAA-4F4D783973D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3997" y="829947"/>
              <a:ext cx="650821" cy="650822"/>
            </a:xfrm>
            <a:prstGeom prst="rect">
              <a:avLst/>
            </a:prstGeom>
          </p:spPr>
        </p:pic>
        <p:sp>
          <p:nvSpPr>
            <p:cNvPr id="13" name="TextBox 12">
              <a:extLst>
                <a:ext uri="{FF2B5EF4-FFF2-40B4-BE49-F238E27FC236}">
                  <a16:creationId xmlns:a16="http://schemas.microsoft.com/office/drawing/2014/main" id="{5FA89367-5972-1F41-CBAA-5955EB73DFBC}"/>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309908986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6678BC-724E-5115-EF04-E116DF8BDE0D}"/>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A13BD872-3D74-C668-103B-6A6FA11C0064}"/>
              </a:ext>
            </a:extLst>
          </p:cNvPr>
          <p:cNvSpPr txBox="1"/>
          <p:nvPr/>
        </p:nvSpPr>
        <p:spPr>
          <a:xfrm>
            <a:off x="196170" y="4767708"/>
            <a:ext cx="741657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4" name="Diagram 3">
            <a:extLst>
              <a:ext uri="{FF2B5EF4-FFF2-40B4-BE49-F238E27FC236}">
                <a16:creationId xmlns:a16="http://schemas.microsoft.com/office/drawing/2014/main" id="{1001DEAD-84D4-0B49-85D2-EB058BB45D0D}"/>
              </a:ext>
            </a:extLst>
          </p:cNvPr>
          <p:cNvGraphicFramePr/>
          <p:nvPr>
            <p:extLst>
              <p:ext uri="{D42A27DB-BD31-4B8C-83A1-F6EECF244321}">
                <p14:modId xmlns:p14="http://schemas.microsoft.com/office/powerpoint/2010/main" val="2055790388"/>
              </p:ext>
            </p:extLst>
          </p:nvPr>
        </p:nvGraphicFramePr>
        <p:xfrm>
          <a:off x="5585835" y="1386886"/>
          <a:ext cx="3023870" cy="2831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2857701B-B9D4-B257-CAF9-AED37E3056FB}"/>
              </a:ext>
            </a:extLst>
          </p:cNvPr>
          <p:cNvSpPr/>
          <p:nvPr/>
        </p:nvSpPr>
        <p:spPr>
          <a:xfrm>
            <a:off x="415462" y="1456198"/>
            <a:ext cx="4949018" cy="2542332"/>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4" descr="A graph of a number of people&#10;&#10;Description automatically generated">
            <a:extLst>
              <a:ext uri="{FF2B5EF4-FFF2-40B4-BE49-F238E27FC236}">
                <a16:creationId xmlns:a16="http://schemas.microsoft.com/office/drawing/2014/main" id="{ADBEFBAB-9D2A-0E5E-8E79-D3501BF6EA8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37780" y="1561824"/>
            <a:ext cx="4652134" cy="2292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14CB68BA-D075-C5F0-4FF7-32543004E18B}"/>
              </a:ext>
            </a:extLst>
          </p:cNvPr>
          <p:cNvGraphicFramePr>
            <a:graphicFrameLocks noGrp="1"/>
          </p:cNvGraphicFramePr>
          <p:nvPr>
            <p:extLst>
              <p:ext uri="{D42A27DB-BD31-4B8C-83A1-F6EECF244321}">
                <p14:modId xmlns:p14="http://schemas.microsoft.com/office/powerpoint/2010/main" val="2576647726"/>
              </p:ext>
            </p:extLst>
          </p:nvPr>
        </p:nvGraphicFramePr>
        <p:xfrm>
          <a:off x="980724" y="14325"/>
          <a:ext cx="8163276" cy="1188720"/>
        </p:xfrm>
        <a:graphic>
          <a:graphicData uri="http://schemas.openxmlformats.org/drawingml/2006/table">
            <a:tbl>
              <a:tblPr firstRow="1" bandRow="1">
                <a:tableStyleId>{5C22544A-7EE6-4342-B048-85BDC9FD1C3A}</a:tableStyleId>
              </a:tblPr>
              <a:tblGrid>
                <a:gridCol w="1477663">
                  <a:extLst>
                    <a:ext uri="{9D8B030D-6E8A-4147-A177-3AD203B41FA5}">
                      <a16:colId xmlns:a16="http://schemas.microsoft.com/office/drawing/2014/main" val="2212122078"/>
                    </a:ext>
                  </a:extLst>
                </a:gridCol>
                <a:gridCol w="668561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4:</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Evaluate cultural and linguistic responsiveness of contracted behavioral health provider panel by comparing provider to member demographics; report findings to the Behavioral Health Subcommittee by Q4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8" name="Group 7">
            <a:extLst>
              <a:ext uri="{FF2B5EF4-FFF2-40B4-BE49-F238E27FC236}">
                <a16:creationId xmlns:a16="http://schemas.microsoft.com/office/drawing/2014/main" id="{677C4D6F-500E-CEB0-698F-779330148E25}"/>
              </a:ext>
            </a:extLst>
          </p:cNvPr>
          <p:cNvGrpSpPr/>
          <p:nvPr/>
        </p:nvGrpSpPr>
        <p:grpSpPr>
          <a:xfrm>
            <a:off x="74860" y="259561"/>
            <a:ext cx="1090013" cy="730292"/>
            <a:chOff x="35002" y="829947"/>
            <a:chExt cx="1239016" cy="897901"/>
          </a:xfrm>
        </p:grpSpPr>
        <p:pic>
          <p:nvPicPr>
            <p:cNvPr id="9" name="Graphic 8" descr="Bullseye with solid fill">
              <a:extLst>
                <a:ext uri="{FF2B5EF4-FFF2-40B4-BE49-F238E27FC236}">
                  <a16:creationId xmlns:a16="http://schemas.microsoft.com/office/drawing/2014/main" id="{2C73CC9E-4FCB-9A66-4A8B-FADC8F2D188B}"/>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3997" y="829947"/>
              <a:ext cx="650821" cy="650822"/>
            </a:xfrm>
            <a:prstGeom prst="rect">
              <a:avLst/>
            </a:prstGeom>
          </p:spPr>
        </p:pic>
        <p:sp>
          <p:nvSpPr>
            <p:cNvPr id="12" name="TextBox 11">
              <a:extLst>
                <a:ext uri="{FF2B5EF4-FFF2-40B4-BE49-F238E27FC236}">
                  <a16:creationId xmlns:a16="http://schemas.microsoft.com/office/drawing/2014/main" id="{F8F02FB3-21D0-41E4-D0B3-737EFF7AB069}"/>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3192398858"/>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374249-D377-FE77-3D3C-06F61E50A23C}"/>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792D9AC7-0374-AFB7-9C95-891A114B3065}"/>
              </a:ext>
            </a:extLst>
          </p:cNvPr>
          <p:cNvSpPr txBox="1"/>
          <p:nvPr/>
        </p:nvSpPr>
        <p:spPr>
          <a:xfrm>
            <a:off x="196170" y="4767708"/>
            <a:ext cx="741657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4" name="Diagram 3">
            <a:extLst>
              <a:ext uri="{FF2B5EF4-FFF2-40B4-BE49-F238E27FC236}">
                <a16:creationId xmlns:a16="http://schemas.microsoft.com/office/drawing/2014/main" id="{7A5564C5-DB13-D368-B3FF-1358EC7E44E6}"/>
              </a:ext>
            </a:extLst>
          </p:cNvPr>
          <p:cNvGraphicFramePr/>
          <p:nvPr>
            <p:extLst>
              <p:ext uri="{D42A27DB-BD31-4B8C-83A1-F6EECF244321}">
                <p14:modId xmlns:p14="http://schemas.microsoft.com/office/powerpoint/2010/main" val="4098872279"/>
              </p:ext>
            </p:extLst>
          </p:nvPr>
        </p:nvGraphicFramePr>
        <p:xfrm>
          <a:off x="5711903" y="1286401"/>
          <a:ext cx="3023870" cy="2831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EDB3C5B8-6279-4AAE-3572-FF32812FFED7}"/>
              </a:ext>
            </a:extLst>
          </p:cNvPr>
          <p:cNvSpPr/>
          <p:nvPr/>
        </p:nvSpPr>
        <p:spPr>
          <a:xfrm>
            <a:off x="415461" y="1366519"/>
            <a:ext cx="5062229" cy="2831011"/>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A graph of a number of people&#10;&#10;Description automatically generated">
            <a:extLst>
              <a:ext uri="{FF2B5EF4-FFF2-40B4-BE49-F238E27FC236}">
                <a16:creationId xmlns:a16="http://schemas.microsoft.com/office/drawing/2014/main" id="{6BFCEE58-E7FF-C51A-2C75-186B16146D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9258" y="1517101"/>
            <a:ext cx="4845222" cy="25577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849796F6-FA53-51EB-1B54-CBE5B6C23407}"/>
              </a:ext>
            </a:extLst>
          </p:cNvPr>
          <p:cNvGraphicFramePr>
            <a:graphicFrameLocks noGrp="1"/>
          </p:cNvGraphicFramePr>
          <p:nvPr>
            <p:extLst>
              <p:ext uri="{D42A27DB-BD31-4B8C-83A1-F6EECF244321}">
                <p14:modId xmlns:p14="http://schemas.microsoft.com/office/powerpoint/2010/main" val="2576647726"/>
              </p:ext>
            </p:extLst>
          </p:nvPr>
        </p:nvGraphicFramePr>
        <p:xfrm>
          <a:off x="980724" y="14325"/>
          <a:ext cx="8163276" cy="1188720"/>
        </p:xfrm>
        <a:graphic>
          <a:graphicData uri="http://schemas.openxmlformats.org/drawingml/2006/table">
            <a:tbl>
              <a:tblPr firstRow="1" bandRow="1">
                <a:tableStyleId>{5C22544A-7EE6-4342-B048-85BDC9FD1C3A}</a:tableStyleId>
              </a:tblPr>
              <a:tblGrid>
                <a:gridCol w="1477663">
                  <a:extLst>
                    <a:ext uri="{9D8B030D-6E8A-4147-A177-3AD203B41FA5}">
                      <a16:colId xmlns:a16="http://schemas.microsoft.com/office/drawing/2014/main" val="2212122078"/>
                    </a:ext>
                  </a:extLst>
                </a:gridCol>
                <a:gridCol w="668561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4:</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Evaluate cultural and linguistic responsiveness of contracted behavioral health provider panel by comparing provider to member demographics; report findings to the Behavioral Health Subcommittee by Q4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8" name="Group 7">
            <a:extLst>
              <a:ext uri="{FF2B5EF4-FFF2-40B4-BE49-F238E27FC236}">
                <a16:creationId xmlns:a16="http://schemas.microsoft.com/office/drawing/2014/main" id="{674C2B6F-C7B2-5457-DE8D-ED4178B90AA8}"/>
              </a:ext>
            </a:extLst>
          </p:cNvPr>
          <p:cNvGrpSpPr/>
          <p:nvPr/>
        </p:nvGrpSpPr>
        <p:grpSpPr>
          <a:xfrm>
            <a:off x="74860" y="259561"/>
            <a:ext cx="1090013" cy="730292"/>
            <a:chOff x="35002" y="829947"/>
            <a:chExt cx="1239016" cy="897901"/>
          </a:xfrm>
        </p:grpSpPr>
        <p:pic>
          <p:nvPicPr>
            <p:cNvPr id="9" name="Graphic 8" descr="Bullseye with solid fill">
              <a:extLst>
                <a:ext uri="{FF2B5EF4-FFF2-40B4-BE49-F238E27FC236}">
                  <a16:creationId xmlns:a16="http://schemas.microsoft.com/office/drawing/2014/main" id="{E1A391E5-28EB-B82A-234C-79307B5C89A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3997" y="829947"/>
              <a:ext cx="650821" cy="650822"/>
            </a:xfrm>
            <a:prstGeom prst="rect">
              <a:avLst/>
            </a:prstGeom>
          </p:spPr>
        </p:pic>
        <p:sp>
          <p:nvSpPr>
            <p:cNvPr id="12" name="TextBox 11">
              <a:extLst>
                <a:ext uri="{FF2B5EF4-FFF2-40B4-BE49-F238E27FC236}">
                  <a16:creationId xmlns:a16="http://schemas.microsoft.com/office/drawing/2014/main" id="{BE61E50A-84F6-F2D4-6BF2-8C6598C7F1CD}"/>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171406202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D12E7E-499B-A4F1-6845-2B780EE94125}"/>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04F3DF27-E933-42E2-F151-8B975D55D196}"/>
              </a:ext>
            </a:extLst>
          </p:cNvPr>
          <p:cNvSpPr txBox="1"/>
          <p:nvPr/>
        </p:nvSpPr>
        <p:spPr>
          <a:xfrm>
            <a:off x="196170" y="4767708"/>
            <a:ext cx="741657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4" name="Diagram 3">
            <a:extLst>
              <a:ext uri="{FF2B5EF4-FFF2-40B4-BE49-F238E27FC236}">
                <a16:creationId xmlns:a16="http://schemas.microsoft.com/office/drawing/2014/main" id="{A35D82C2-B4A4-C70C-42E6-8248344AFCE8}"/>
              </a:ext>
            </a:extLst>
          </p:cNvPr>
          <p:cNvGraphicFramePr/>
          <p:nvPr>
            <p:extLst>
              <p:ext uri="{D42A27DB-BD31-4B8C-83A1-F6EECF244321}">
                <p14:modId xmlns:p14="http://schemas.microsoft.com/office/powerpoint/2010/main" val="3883991221"/>
              </p:ext>
            </p:extLst>
          </p:nvPr>
        </p:nvGraphicFramePr>
        <p:xfrm>
          <a:off x="5778919" y="1573231"/>
          <a:ext cx="3023870" cy="2831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Rectangle 2">
            <a:extLst>
              <a:ext uri="{FF2B5EF4-FFF2-40B4-BE49-F238E27FC236}">
                <a16:creationId xmlns:a16="http://schemas.microsoft.com/office/drawing/2014/main" id="{85171FAA-B0AE-6B9E-9332-92472AC3429C}"/>
              </a:ext>
            </a:extLst>
          </p:cNvPr>
          <p:cNvSpPr/>
          <p:nvPr/>
        </p:nvSpPr>
        <p:spPr>
          <a:xfrm>
            <a:off x="415462" y="1456197"/>
            <a:ext cx="5097064" cy="2584579"/>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A graph of a number of people&#10;&#10;Description automatically generated">
            <a:extLst>
              <a:ext uri="{FF2B5EF4-FFF2-40B4-BE49-F238E27FC236}">
                <a16:creationId xmlns:a16="http://schemas.microsoft.com/office/drawing/2014/main" id="{D1BF50AD-FA49-8BC7-AE1B-F3662AC6262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1158" y="1684895"/>
            <a:ext cx="4883322" cy="215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Table 1">
            <a:extLst>
              <a:ext uri="{FF2B5EF4-FFF2-40B4-BE49-F238E27FC236}">
                <a16:creationId xmlns:a16="http://schemas.microsoft.com/office/drawing/2014/main" id="{2E8AC27D-41A0-639A-F219-FA2123F3E96D}"/>
              </a:ext>
            </a:extLst>
          </p:cNvPr>
          <p:cNvGraphicFramePr>
            <a:graphicFrameLocks noGrp="1"/>
          </p:cNvGraphicFramePr>
          <p:nvPr>
            <p:extLst>
              <p:ext uri="{D42A27DB-BD31-4B8C-83A1-F6EECF244321}">
                <p14:modId xmlns:p14="http://schemas.microsoft.com/office/powerpoint/2010/main" val="2576647726"/>
              </p:ext>
            </p:extLst>
          </p:nvPr>
        </p:nvGraphicFramePr>
        <p:xfrm>
          <a:off x="980724" y="14325"/>
          <a:ext cx="8163276" cy="1188720"/>
        </p:xfrm>
        <a:graphic>
          <a:graphicData uri="http://schemas.openxmlformats.org/drawingml/2006/table">
            <a:tbl>
              <a:tblPr firstRow="1" bandRow="1">
                <a:tableStyleId>{5C22544A-7EE6-4342-B048-85BDC9FD1C3A}</a:tableStyleId>
              </a:tblPr>
              <a:tblGrid>
                <a:gridCol w="1477663">
                  <a:extLst>
                    <a:ext uri="{9D8B030D-6E8A-4147-A177-3AD203B41FA5}">
                      <a16:colId xmlns:a16="http://schemas.microsoft.com/office/drawing/2014/main" val="2212122078"/>
                    </a:ext>
                  </a:extLst>
                </a:gridCol>
                <a:gridCol w="668561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4:</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Evaluate cultural and linguistic responsiveness of contracted behavioral health provider panel by comparing provider to member demographics; report findings to the Behavioral Health Subcommittee by Q4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8" name="Group 7">
            <a:extLst>
              <a:ext uri="{FF2B5EF4-FFF2-40B4-BE49-F238E27FC236}">
                <a16:creationId xmlns:a16="http://schemas.microsoft.com/office/drawing/2014/main" id="{C3811B68-4606-419A-9442-58CF625D0578}"/>
              </a:ext>
            </a:extLst>
          </p:cNvPr>
          <p:cNvGrpSpPr/>
          <p:nvPr/>
        </p:nvGrpSpPr>
        <p:grpSpPr>
          <a:xfrm>
            <a:off x="74860" y="259561"/>
            <a:ext cx="1090013" cy="730292"/>
            <a:chOff x="35002" y="829947"/>
            <a:chExt cx="1239016" cy="897901"/>
          </a:xfrm>
        </p:grpSpPr>
        <p:pic>
          <p:nvPicPr>
            <p:cNvPr id="9" name="Graphic 8" descr="Bullseye with solid fill">
              <a:extLst>
                <a:ext uri="{FF2B5EF4-FFF2-40B4-BE49-F238E27FC236}">
                  <a16:creationId xmlns:a16="http://schemas.microsoft.com/office/drawing/2014/main" id="{F413C792-C903-4989-28AF-6921989103D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3997" y="829947"/>
              <a:ext cx="650821" cy="650822"/>
            </a:xfrm>
            <a:prstGeom prst="rect">
              <a:avLst/>
            </a:prstGeom>
          </p:spPr>
        </p:pic>
        <p:sp>
          <p:nvSpPr>
            <p:cNvPr id="12" name="TextBox 11">
              <a:extLst>
                <a:ext uri="{FF2B5EF4-FFF2-40B4-BE49-F238E27FC236}">
                  <a16:creationId xmlns:a16="http://schemas.microsoft.com/office/drawing/2014/main" id="{8A4B99A7-70D1-47CE-81E0-802C64415FB1}"/>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341073869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BB22FA-96B4-6AC0-3BD6-B7E577D945C5}"/>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85094EB0-645E-7F64-A2ED-119BE5CD66C8}"/>
              </a:ext>
            </a:extLst>
          </p:cNvPr>
          <p:cNvSpPr txBox="1"/>
          <p:nvPr/>
        </p:nvSpPr>
        <p:spPr>
          <a:xfrm>
            <a:off x="196170" y="4767708"/>
            <a:ext cx="741657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4" name="Diagram 3">
            <a:extLst>
              <a:ext uri="{FF2B5EF4-FFF2-40B4-BE49-F238E27FC236}">
                <a16:creationId xmlns:a16="http://schemas.microsoft.com/office/drawing/2014/main" id="{FFAF1C0A-B9B7-2818-E2C5-E4F634752B1A}"/>
              </a:ext>
            </a:extLst>
          </p:cNvPr>
          <p:cNvGraphicFramePr/>
          <p:nvPr>
            <p:extLst>
              <p:ext uri="{D42A27DB-BD31-4B8C-83A1-F6EECF244321}">
                <p14:modId xmlns:p14="http://schemas.microsoft.com/office/powerpoint/2010/main" val="2364190248"/>
              </p:ext>
            </p:extLst>
          </p:nvPr>
        </p:nvGraphicFramePr>
        <p:xfrm>
          <a:off x="310171" y="1514099"/>
          <a:ext cx="8612777" cy="274936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Table 1">
            <a:extLst>
              <a:ext uri="{FF2B5EF4-FFF2-40B4-BE49-F238E27FC236}">
                <a16:creationId xmlns:a16="http://schemas.microsoft.com/office/drawing/2014/main" id="{AF36E0DC-DF7C-A6D7-EE19-D4EBA945CE1A}"/>
              </a:ext>
            </a:extLst>
          </p:cNvPr>
          <p:cNvGraphicFramePr>
            <a:graphicFrameLocks noGrp="1"/>
          </p:cNvGraphicFramePr>
          <p:nvPr>
            <p:extLst>
              <p:ext uri="{D42A27DB-BD31-4B8C-83A1-F6EECF244321}">
                <p14:modId xmlns:p14="http://schemas.microsoft.com/office/powerpoint/2010/main" val="2576647726"/>
              </p:ext>
            </p:extLst>
          </p:nvPr>
        </p:nvGraphicFramePr>
        <p:xfrm>
          <a:off x="980724" y="14325"/>
          <a:ext cx="8163276" cy="1188720"/>
        </p:xfrm>
        <a:graphic>
          <a:graphicData uri="http://schemas.openxmlformats.org/drawingml/2006/table">
            <a:tbl>
              <a:tblPr firstRow="1" bandRow="1">
                <a:tableStyleId>{5C22544A-7EE6-4342-B048-85BDC9FD1C3A}</a:tableStyleId>
              </a:tblPr>
              <a:tblGrid>
                <a:gridCol w="1477663">
                  <a:extLst>
                    <a:ext uri="{9D8B030D-6E8A-4147-A177-3AD203B41FA5}">
                      <a16:colId xmlns:a16="http://schemas.microsoft.com/office/drawing/2014/main" val="2212122078"/>
                    </a:ext>
                  </a:extLst>
                </a:gridCol>
                <a:gridCol w="668561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4:</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Evaluate cultural and linguistic responsiveness of contracted behavioral health provider panel by comparing provider to member demographics; report findings to the Behavioral Health Subcommittee by Q4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7" name="Group 6">
            <a:extLst>
              <a:ext uri="{FF2B5EF4-FFF2-40B4-BE49-F238E27FC236}">
                <a16:creationId xmlns:a16="http://schemas.microsoft.com/office/drawing/2014/main" id="{922B267C-687C-2BED-72C8-82573A7A2DF4}"/>
              </a:ext>
            </a:extLst>
          </p:cNvPr>
          <p:cNvGrpSpPr/>
          <p:nvPr/>
        </p:nvGrpSpPr>
        <p:grpSpPr>
          <a:xfrm>
            <a:off x="74860" y="259561"/>
            <a:ext cx="1090013" cy="730292"/>
            <a:chOff x="35002" y="829947"/>
            <a:chExt cx="1239016" cy="897901"/>
          </a:xfrm>
        </p:grpSpPr>
        <p:pic>
          <p:nvPicPr>
            <p:cNvPr id="8" name="Graphic 7" descr="Bullseye with solid fill">
              <a:extLst>
                <a:ext uri="{FF2B5EF4-FFF2-40B4-BE49-F238E27FC236}">
                  <a16:creationId xmlns:a16="http://schemas.microsoft.com/office/drawing/2014/main" id="{9E15E808-6EB1-3D7C-72AB-DEF0E47EDA5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10" name="TextBox 9">
              <a:extLst>
                <a:ext uri="{FF2B5EF4-FFF2-40B4-BE49-F238E27FC236}">
                  <a16:creationId xmlns:a16="http://schemas.microsoft.com/office/drawing/2014/main" id="{03314987-A962-A40B-9EC1-8E3E3EC0D5E4}"/>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296991278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513699" y="95538"/>
            <a:ext cx="7780087" cy="812185"/>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a:solidFill>
                  <a:srgbClr val="005B7B"/>
                </a:solidFill>
                <a:latin typeface="Bitter SemiBold"/>
              </a:rPr>
              <a:t>Our Commitment to Aligning with the CHP is Exhibited Throughout Our CBHP's Three Priority Areas</a:t>
            </a:r>
            <a:endParaRPr lang="en-US" sz="2400" b="1" i="1">
              <a:solidFill>
                <a:srgbClr val="005B7B"/>
              </a:solidFill>
              <a:latin typeface="Bitter SemiBold"/>
            </a:endParaRPr>
          </a:p>
        </p:txBody>
      </p:sp>
      <p:graphicFrame>
        <p:nvGraphicFramePr>
          <p:cNvPr id="8" name="Diagram 7">
            <a:extLst>
              <a:ext uri="{FF2B5EF4-FFF2-40B4-BE49-F238E27FC236}">
                <a16:creationId xmlns:a16="http://schemas.microsoft.com/office/drawing/2014/main" id="{C926B3BF-C392-8C3E-4612-0AF321B48DC6}"/>
              </a:ext>
            </a:extLst>
          </p:cNvPr>
          <p:cNvGraphicFramePr/>
          <p:nvPr>
            <p:extLst>
              <p:ext uri="{D42A27DB-BD31-4B8C-83A1-F6EECF244321}">
                <p14:modId xmlns:p14="http://schemas.microsoft.com/office/powerpoint/2010/main" val="3639541667"/>
              </p:ext>
            </p:extLst>
          </p:nvPr>
        </p:nvGraphicFramePr>
        <p:xfrm>
          <a:off x="443345" y="1041915"/>
          <a:ext cx="8258794" cy="349835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12529591"/>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83B9F3-7703-E2AD-AB7C-EC3205FA35CE}"/>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AAE65D51-A773-1628-8026-B491EE5D0A36}"/>
              </a:ext>
            </a:extLst>
          </p:cNvPr>
          <p:cNvSpPr txBox="1"/>
          <p:nvPr/>
        </p:nvSpPr>
        <p:spPr>
          <a:xfrm>
            <a:off x="196170" y="4767708"/>
            <a:ext cx="741657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10" name="Diagram 9">
            <a:extLst>
              <a:ext uri="{FF2B5EF4-FFF2-40B4-BE49-F238E27FC236}">
                <a16:creationId xmlns:a16="http://schemas.microsoft.com/office/drawing/2014/main" id="{8AADB2D7-B1DF-AF9F-6057-9991083E1718}"/>
              </a:ext>
            </a:extLst>
          </p:cNvPr>
          <p:cNvGraphicFramePr/>
          <p:nvPr>
            <p:extLst>
              <p:ext uri="{D42A27DB-BD31-4B8C-83A1-F6EECF244321}">
                <p14:modId xmlns:p14="http://schemas.microsoft.com/office/powerpoint/2010/main" val="3248346263"/>
              </p:ext>
            </p:extLst>
          </p:nvPr>
        </p:nvGraphicFramePr>
        <p:xfrm>
          <a:off x="2102732" y="1349714"/>
          <a:ext cx="5242560" cy="31479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2" name="Table 1">
            <a:extLst>
              <a:ext uri="{FF2B5EF4-FFF2-40B4-BE49-F238E27FC236}">
                <a16:creationId xmlns:a16="http://schemas.microsoft.com/office/drawing/2014/main" id="{0A92B6FF-76E4-2307-D2C4-328A0C5A7AEF}"/>
              </a:ext>
            </a:extLst>
          </p:cNvPr>
          <p:cNvGraphicFramePr>
            <a:graphicFrameLocks noGrp="1"/>
          </p:cNvGraphicFramePr>
          <p:nvPr>
            <p:extLst>
              <p:ext uri="{D42A27DB-BD31-4B8C-83A1-F6EECF244321}">
                <p14:modId xmlns:p14="http://schemas.microsoft.com/office/powerpoint/2010/main" val="2576647726"/>
              </p:ext>
            </p:extLst>
          </p:nvPr>
        </p:nvGraphicFramePr>
        <p:xfrm>
          <a:off x="980724" y="14325"/>
          <a:ext cx="8163276" cy="1188720"/>
        </p:xfrm>
        <a:graphic>
          <a:graphicData uri="http://schemas.openxmlformats.org/drawingml/2006/table">
            <a:tbl>
              <a:tblPr firstRow="1" bandRow="1">
                <a:tableStyleId>{5C22544A-7EE6-4342-B048-85BDC9FD1C3A}</a:tableStyleId>
              </a:tblPr>
              <a:tblGrid>
                <a:gridCol w="1477663">
                  <a:extLst>
                    <a:ext uri="{9D8B030D-6E8A-4147-A177-3AD203B41FA5}">
                      <a16:colId xmlns:a16="http://schemas.microsoft.com/office/drawing/2014/main" val="2212122078"/>
                    </a:ext>
                  </a:extLst>
                </a:gridCol>
                <a:gridCol w="668561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4:</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Evaluate cultural and linguistic responsiveness of contracted behavioral health provider panel by comparing provider to member demographics; report findings to the Behavioral Health Subcommittee by Q4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3" name="Group 2">
            <a:extLst>
              <a:ext uri="{FF2B5EF4-FFF2-40B4-BE49-F238E27FC236}">
                <a16:creationId xmlns:a16="http://schemas.microsoft.com/office/drawing/2014/main" id="{3F2A8FDE-68A8-B4A4-7081-EB997ADB5C0C}"/>
              </a:ext>
            </a:extLst>
          </p:cNvPr>
          <p:cNvGrpSpPr/>
          <p:nvPr/>
        </p:nvGrpSpPr>
        <p:grpSpPr>
          <a:xfrm>
            <a:off x="74860" y="259561"/>
            <a:ext cx="1090013" cy="730292"/>
            <a:chOff x="35002" y="829947"/>
            <a:chExt cx="1239016" cy="897901"/>
          </a:xfrm>
        </p:grpSpPr>
        <p:pic>
          <p:nvPicPr>
            <p:cNvPr id="7" name="Graphic 6" descr="Bullseye with solid fill">
              <a:extLst>
                <a:ext uri="{FF2B5EF4-FFF2-40B4-BE49-F238E27FC236}">
                  <a16:creationId xmlns:a16="http://schemas.microsoft.com/office/drawing/2014/main" id="{23EE6FC2-E161-5CC5-6658-C3BC52210DAF}"/>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9" name="TextBox 8">
              <a:extLst>
                <a:ext uri="{FF2B5EF4-FFF2-40B4-BE49-F238E27FC236}">
                  <a16:creationId xmlns:a16="http://schemas.microsoft.com/office/drawing/2014/main" id="{EC8170D8-6DED-6296-B6B8-FA5E53E715C5}"/>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885746484"/>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1B9BE2D-DCF4-F1DD-5022-648535DBF077}"/>
              </a:ext>
            </a:extLst>
          </p:cNvPr>
          <p:cNvGraphicFramePr/>
          <p:nvPr>
            <p:extLst>
              <p:ext uri="{D42A27DB-BD31-4B8C-83A1-F6EECF244321}">
                <p14:modId xmlns:p14="http://schemas.microsoft.com/office/powerpoint/2010/main" val="3208148764"/>
              </p:ext>
            </p:extLst>
          </p:nvPr>
        </p:nvGraphicFramePr>
        <p:xfrm>
          <a:off x="1146096" y="1337900"/>
          <a:ext cx="7771608" cy="301100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TextBox 14">
            <a:extLst>
              <a:ext uri="{FF2B5EF4-FFF2-40B4-BE49-F238E27FC236}">
                <a16:creationId xmlns:a16="http://schemas.microsoft.com/office/drawing/2014/main" id="{15EFBE1C-64ED-AABE-D8A7-FD6489D3BB0B}"/>
              </a:ext>
            </a:extLst>
          </p:cNvPr>
          <p:cNvSpPr txBox="1"/>
          <p:nvPr/>
        </p:nvSpPr>
        <p:spPr>
          <a:xfrm>
            <a:off x="254227" y="4806852"/>
            <a:ext cx="75254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7" name="Table 6">
            <a:extLst>
              <a:ext uri="{FF2B5EF4-FFF2-40B4-BE49-F238E27FC236}">
                <a16:creationId xmlns:a16="http://schemas.microsoft.com/office/drawing/2014/main" id="{1C83CC44-3B22-A39A-2719-FA7F0D265636}"/>
              </a:ext>
            </a:extLst>
          </p:cNvPr>
          <p:cNvGraphicFramePr>
            <a:graphicFrameLocks noGrp="1"/>
          </p:cNvGraphicFramePr>
          <p:nvPr>
            <p:extLst>
              <p:ext uri="{D42A27DB-BD31-4B8C-83A1-F6EECF244321}">
                <p14:modId xmlns:p14="http://schemas.microsoft.com/office/powerpoint/2010/main" val="3961225228"/>
              </p:ext>
            </p:extLst>
          </p:nvPr>
        </p:nvGraphicFramePr>
        <p:xfrm>
          <a:off x="89578" y="135047"/>
          <a:ext cx="8964843" cy="914400"/>
        </p:xfrm>
        <a:graphic>
          <a:graphicData uri="http://schemas.openxmlformats.org/drawingml/2006/table">
            <a:tbl>
              <a:tblPr firstRow="1" bandRow="1">
                <a:tableStyleId>{5C22544A-7EE6-4342-B048-85BDC9FD1C3A}</a:tableStyleId>
              </a:tblPr>
              <a:tblGrid>
                <a:gridCol w="1944938">
                  <a:extLst>
                    <a:ext uri="{9D8B030D-6E8A-4147-A177-3AD203B41FA5}">
                      <a16:colId xmlns:a16="http://schemas.microsoft.com/office/drawing/2014/main" val="2212122078"/>
                    </a:ext>
                  </a:extLst>
                </a:gridCol>
                <a:gridCol w="7019905">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Intervention 5:</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Promote Workforce Development, Training, and Educational Opportunities for Current and Aspiring Behavioral Health Professionals</a:t>
                      </a:r>
                      <a:endParaRPr lang="en-US" sz="1800" b="1">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8E555798-25E3-FFE6-AA85-C109DE0C63F9}"/>
              </a:ext>
            </a:extLst>
          </p:cNvPr>
          <p:cNvGrpSpPr/>
          <p:nvPr/>
        </p:nvGrpSpPr>
        <p:grpSpPr>
          <a:xfrm>
            <a:off x="80539" y="1232340"/>
            <a:ext cx="1090013" cy="730292"/>
            <a:chOff x="35002" y="829947"/>
            <a:chExt cx="1239016" cy="897901"/>
          </a:xfrm>
        </p:grpSpPr>
        <p:pic>
          <p:nvPicPr>
            <p:cNvPr id="8" name="Graphic 7" descr="Bullseye with solid fill">
              <a:extLst>
                <a:ext uri="{FF2B5EF4-FFF2-40B4-BE49-F238E27FC236}">
                  <a16:creationId xmlns:a16="http://schemas.microsoft.com/office/drawing/2014/main" id="{FBFC969D-CA74-EE80-408E-020EE10B510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9" name="TextBox 8">
              <a:extLst>
                <a:ext uri="{FF2B5EF4-FFF2-40B4-BE49-F238E27FC236}">
                  <a16:creationId xmlns:a16="http://schemas.microsoft.com/office/drawing/2014/main" id="{8DE07FF9-2397-9A29-E8D2-6357A21C639D}"/>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grpSp>
        <p:nvGrpSpPr>
          <p:cNvPr id="20" name="Group 19">
            <a:extLst>
              <a:ext uri="{FF2B5EF4-FFF2-40B4-BE49-F238E27FC236}">
                <a16:creationId xmlns:a16="http://schemas.microsoft.com/office/drawing/2014/main" id="{713E8A24-1BC6-9D66-9ADE-B8FE4CB90EB8}"/>
              </a:ext>
            </a:extLst>
          </p:cNvPr>
          <p:cNvGrpSpPr/>
          <p:nvPr/>
        </p:nvGrpSpPr>
        <p:grpSpPr>
          <a:xfrm>
            <a:off x="80539" y="2031500"/>
            <a:ext cx="1090013" cy="730292"/>
            <a:chOff x="35002" y="829947"/>
            <a:chExt cx="1239016" cy="897901"/>
          </a:xfrm>
        </p:grpSpPr>
        <p:pic>
          <p:nvPicPr>
            <p:cNvPr id="21" name="Graphic 20" descr="Bullseye with solid fill">
              <a:extLst>
                <a:ext uri="{FF2B5EF4-FFF2-40B4-BE49-F238E27FC236}">
                  <a16:creationId xmlns:a16="http://schemas.microsoft.com/office/drawing/2014/main" id="{06B49867-0324-96C0-512A-3C88A096C92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22" name="TextBox 21">
              <a:extLst>
                <a:ext uri="{FF2B5EF4-FFF2-40B4-BE49-F238E27FC236}">
                  <a16:creationId xmlns:a16="http://schemas.microsoft.com/office/drawing/2014/main" id="{9807A258-7340-2006-5578-B1F657FD501D}"/>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grpSp>
        <p:nvGrpSpPr>
          <p:cNvPr id="23" name="Group 22">
            <a:extLst>
              <a:ext uri="{FF2B5EF4-FFF2-40B4-BE49-F238E27FC236}">
                <a16:creationId xmlns:a16="http://schemas.microsoft.com/office/drawing/2014/main" id="{7D7FB1D4-032D-1977-894A-05A9F184D627}"/>
              </a:ext>
            </a:extLst>
          </p:cNvPr>
          <p:cNvGrpSpPr/>
          <p:nvPr/>
        </p:nvGrpSpPr>
        <p:grpSpPr>
          <a:xfrm>
            <a:off x="80539" y="3613886"/>
            <a:ext cx="1090013" cy="730292"/>
            <a:chOff x="35002" y="829947"/>
            <a:chExt cx="1239016" cy="897901"/>
          </a:xfrm>
        </p:grpSpPr>
        <p:pic>
          <p:nvPicPr>
            <p:cNvPr id="24" name="Graphic 23" descr="Bullseye with solid fill">
              <a:extLst>
                <a:ext uri="{FF2B5EF4-FFF2-40B4-BE49-F238E27FC236}">
                  <a16:creationId xmlns:a16="http://schemas.microsoft.com/office/drawing/2014/main" id="{54CEB1F1-1BE8-DF21-BB08-C9DF305379E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25" name="TextBox 24">
              <a:extLst>
                <a:ext uri="{FF2B5EF4-FFF2-40B4-BE49-F238E27FC236}">
                  <a16:creationId xmlns:a16="http://schemas.microsoft.com/office/drawing/2014/main" id="{D962B7E0-5915-8EA8-7978-47FF6DD39E1F}"/>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grpSp>
        <p:nvGrpSpPr>
          <p:cNvPr id="26" name="Group 25">
            <a:extLst>
              <a:ext uri="{FF2B5EF4-FFF2-40B4-BE49-F238E27FC236}">
                <a16:creationId xmlns:a16="http://schemas.microsoft.com/office/drawing/2014/main" id="{607C5B9E-9072-7F7D-C6E3-A05733E8BA02}"/>
              </a:ext>
            </a:extLst>
          </p:cNvPr>
          <p:cNvGrpSpPr/>
          <p:nvPr/>
        </p:nvGrpSpPr>
        <p:grpSpPr>
          <a:xfrm>
            <a:off x="-5717" y="2869202"/>
            <a:ext cx="1654628" cy="691822"/>
            <a:chOff x="6756468" y="420871"/>
            <a:chExt cx="1654628" cy="691822"/>
          </a:xfrm>
        </p:grpSpPr>
        <p:sp>
          <p:nvSpPr>
            <p:cNvPr id="27" name="TextBox 26">
              <a:extLst>
                <a:ext uri="{FF2B5EF4-FFF2-40B4-BE49-F238E27FC236}">
                  <a16:creationId xmlns:a16="http://schemas.microsoft.com/office/drawing/2014/main" id="{20854CDB-4312-4700-D15A-EAAC1CD7E9E8}"/>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28" name="Graphic 27" descr="Checkmark with solid fill">
              <a:extLst>
                <a:ext uri="{FF2B5EF4-FFF2-40B4-BE49-F238E27FC236}">
                  <a16:creationId xmlns:a16="http://schemas.microsoft.com/office/drawing/2014/main" id="{C2B21642-7DB8-B508-EEF1-6751E10EB92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52423" y="420871"/>
              <a:ext cx="430802" cy="430802"/>
            </a:xfrm>
            <a:prstGeom prst="rect">
              <a:avLst/>
            </a:prstGeom>
          </p:spPr>
        </p:pic>
      </p:grpSp>
    </p:spTree>
    <p:extLst>
      <p:ext uri="{BB962C8B-B14F-4D97-AF65-F5344CB8AC3E}">
        <p14:creationId xmlns:p14="http://schemas.microsoft.com/office/powerpoint/2010/main" val="18021382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B29E3F48-9E90-0CC4-4D6E-FE59B406BA7E}"/>
              </a:ext>
            </a:extLst>
          </p:cNvPr>
          <p:cNvGraphicFramePr/>
          <p:nvPr>
            <p:extLst>
              <p:ext uri="{D42A27DB-BD31-4B8C-83A1-F6EECF244321}">
                <p14:modId xmlns:p14="http://schemas.microsoft.com/office/powerpoint/2010/main" val="2163739668"/>
              </p:ext>
            </p:extLst>
          </p:nvPr>
        </p:nvGraphicFramePr>
        <p:xfrm>
          <a:off x="922193" y="1351634"/>
          <a:ext cx="7299613" cy="28395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89CF7C1F-9EDE-1662-F3F2-7952FFDD540F}"/>
              </a:ext>
            </a:extLst>
          </p:cNvPr>
          <p:cNvSpPr txBox="1"/>
          <p:nvPr/>
        </p:nvSpPr>
        <p:spPr>
          <a:xfrm>
            <a:off x="152627" y="4774916"/>
            <a:ext cx="995657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10" name="Table 9">
            <a:extLst>
              <a:ext uri="{FF2B5EF4-FFF2-40B4-BE49-F238E27FC236}">
                <a16:creationId xmlns:a16="http://schemas.microsoft.com/office/drawing/2014/main" id="{29112DF7-49C9-7AAF-2924-D0DA2F90BE3C}"/>
              </a:ext>
            </a:extLst>
          </p:cNvPr>
          <p:cNvGraphicFramePr>
            <a:graphicFrameLocks noGrp="1"/>
          </p:cNvGraphicFramePr>
          <p:nvPr>
            <p:extLst>
              <p:ext uri="{D42A27DB-BD31-4B8C-83A1-F6EECF244321}">
                <p14:modId xmlns:p14="http://schemas.microsoft.com/office/powerpoint/2010/main" val="474203296"/>
              </p:ext>
            </p:extLst>
          </p:nvPr>
        </p:nvGraphicFramePr>
        <p:xfrm>
          <a:off x="839508" y="0"/>
          <a:ext cx="8227352" cy="1188720"/>
        </p:xfrm>
        <a:graphic>
          <a:graphicData uri="http://schemas.openxmlformats.org/drawingml/2006/table">
            <a:tbl>
              <a:tblPr firstRow="1" bandRow="1">
                <a:tableStyleId>{5C22544A-7EE6-4342-B048-85BDC9FD1C3A}</a:tableStyleId>
              </a:tblPr>
              <a:tblGrid>
                <a:gridCol w="1456766">
                  <a:extLst>
                    <a:ext uri="{9D8B030D-6E8A-4147-A177-3AD203B41FA5}">
                      <a16:colId xmlns:a16="http://schemas.microsoft.com/office/drawing/2014/main" val="2212122078"/>
                    </a:ext>
                  </a:extLst>
                </a:gridCol>
                <a:gridCol w="6770586">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2:</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Enhance provider directory information to begin publishing information on contracted providers available to provide/offer clinical supervision to associate-level behavioral health clinicians</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77D14B18-4FC0-F57F-0B9C-E4871CBBFC99}"/>
              </a:ext>
            </a:extLst>
          </p:cNvPr>
          <p:cNvGrpSpPr/>
          <p:nvPr/>
        </p:nvGrpSpPr>
        <p:grpSpPr>
          <a:xfrm>
            <a:off x="74860" y="259561"/>
            <a:ext cx="1090013" cy="730292"/>
            <a:chOff x="35002" y="829947"/>
            <a:chExt cx="1239016" cy="897901"/>
          </a:xfrm>
        </p:grpSpPr>
        <p:pic>
          <p:nvPicPr>
            <p:cNvPr id="7" name="Graphic 6" descr="Bullseye with solid fill">
              <a:extLst>
                <a:ext uri="{FF2B5EF4-FFF2-40B4-BE49-F238E27FC236}">
                  <a16:creationId xmlns:a16="http://schemas.microsoft.com/office/drawing/2014/main" id="{E0131B7D-11FB-17DE-18DD-6A3AC34D6BB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9" name="TextBox 8">
              <a:extLst>
                <a:ext uri="{FF2B5EF4-FFF2-40B4-BE49-F238E27FC236}">
                  <a16:creationId xmlns:a16="http://schemas.microsoft.com/office/drawing/2014/main" id="{F9F95A73-A9FF-D8EE-C132-FB6FB8B6FD7E}"/>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185894253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B29E3F48-9E90-0CC4-4D6E-FE59B406BA7E}"/>
              </a:ext>
            </a:extLst>
          </p:cNvPr>
          <p:cNvGraphicFramePr/>
          <p:nvPr>
            <p:extLst>
              <p:ext uri="{D42A27DB-BD31-4B8C-83A1-F6EECF244321}">
                <p14:modId xmlns:p14="http://schemas.microsoft.com/office/powerpoint/2010/main" val="2017100731"/>
              </p:ext>
            </p:extLst>
          </p:nvPr>
        </p:nvGraphicFramePr>
        <p:xfrm>
          <a:off x="1094537" y="1448656"/>
          <a:ext cx="7268628" cy="23192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44BDD202-3A17-9757-70AB-FA7361361FE2}"/>
              </a:ext>
            </a:extLst>
          </p:cNvPr>
          <p:cNvSpPr txBox="1"/>
          <p:nvPr/>
        </p:nvSpPr>
        <p:spPr>
          <a:xfrm>
            <a:off x="167141" y="4718278"/>
            <a:ext cx="80334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5" name="Table 4">
            <a:extLst>
              <a:ext uri="{FF2B5EF4-FFF2-40B4-BE49-F238E27FC236}">
                <a16:creationId xmlns:a16="http://schemas.microsoft.com/office/drawing/2014/main" id="{629C3B68-034A-0925-71D4-3F2E26640B93}"/>
              </a:ext>
            </a:extLst>
          </p:cNvPr>
          <p:cNvGraphicFramePr>
            <a:graphicFrameLocks noGrp="1"/>
          </p:cNvGraphicFramePr>
          <p:nvPr>
            <p:extLst>
              <p:ext uri="{D42A27DB-BD31-4B8C-83A1-F6EECF244321}">
                <p14:modId xmlns:p14="http://schemas.microsoft.com/office/powerpoint/2010/main" val="3266420051"/>
              </p:ext>
            </p:extLst>
          </p:nvPr>
        </p:nvGraphicFramePr>
        <p:xfrm>
          <a:off x="952607" y="86142"/>
          <a:ext cx="8110993" cy="914400"/>
        </p:xfrm>
        <a:graphic>
          <a:graphicData uri="http://schemas.openxmlformats.org/drawingml/2006/table">
            <a:tbl>
              <a:tblPr firstRow="1" bandRow="1">
                <a:tableStyleId>{5C22544A-7EE6-4342-B048-85BDC9FD1C3A}</a:tableStyleId>
              </a:tblPr>
              <a:tblGrid>
                <a:gridCol w="1477231">
                  <a:extLst>
                    <a:ext uri="{9D8B030D-6E8A-4147-A177-3AD203B41FA5}">
                      <a16:colId xmlns:a16="http://schemas.microsoft.com/office/drawing/2014/main" val="2212122078"/>
                    </a:ext>
                  </a:extLst>
                </a:gridCol>
                <a:gridCol w="6633762">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3:</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Provide at least two trainings on Motivational Interviewing in 2024 through partnership with Douglas Public Health Network​</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01A13997-5717-54D3-4328-B48BE7F669A0}"/>
              </a:ext>
            </a:extLst>
          </p:cNvPr>
          <p:cNvGrpSpPr/>
          <p:nvPr/>
        </p:nvGrpSpPr>
        <p:grpSpPr>
          <a:xfrm>
            <a:off x="0" y="327941"/>
            <a:ext cx="1654628" cy="668318"/>
            <a:chOff x="6756468" y="444375"/>
            <a:chExt cx="1654628" cy="668318"/>
          </a:xfrm>
        </p:grpSpPr>
        <p:sp>
          <p:nvSpPr>
            <p:cNvPr id="3" name="TextBox 2">
              <a:extLst>
                <a:ext uri="{FF2B5EF4-FFF2-40B4-BE49-F238E27FC236}">
                  <a16:creationId xmlns:a16="http://schemas.microsoft.com/office/drawing/2014/main" id="{8E78ED4A-7DF1-C086-C4E6-74E5DFCC5F2C}"/>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4" name="Graphic 3" descr="Checkmark with solid fill">
              <a:extLst>
                <a:ext uri="{FF2B5EF4-FFF2-40B4-BE49-F238E27FC236}">
                  <a16:creationId xmlns:a16="http://schemas.microsoft.com/office/drawing/2014/main" id="{1C619140-3836-B8B0-BCE5-63206342F73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00041" y="444375"/>
              <a:ext cx="430802" cy="430802"/>
            </a:xfrm>
            <a:prstGeom prst="rect">
              <a:avLst/>
            </a:prstGeom>
          </p:spPr>
        </p:pic>
      </p:grpSp>
    </p:spTree>
    <p:extLst>
      <p:ext uri="{BB962C8B-B14F-4D97-AF65-F5344CB8AC3E}">
        <p14:creationId xmlns:p14="http://schemas.microsoft.com/office/powerpoint/2010/main" val="73671711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A blue circle with white text and a bicycle&#10;&#10;Description automatically generated">
            <a:extLst>
              <a:ext uri="{FF2B5EF4-FFF2-40B4-BE49-F238E27FC236}">
                <a16:creationId xmlns:a16="http://schemas.microsoft.com/office/drawing/2014/main" id="{83ED9030-10DE-C467-7261-60D932FEBA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190" y="1914718"/>
            <a:ext cx="2350141" cy="2350141"/>
          </a:xfrm>
          <a:prstGeom prst="rect">
            <a:avLst/>
          </a:prstGeom>
          <a:noFill/>
          <a:extLst>
            <a:ext uri="{909E8E84-426E-40DD-AFC4-6F175D3DCCD1}">
              <a14:hiddenFill xmlns:a14="http://schemas.microsoft.com/office/drawing/2010/main">
                <a:solidFill>
                  <a:srgbClr val="FFFFFF"/>
                </a:solidFill>
              </a14:hiddenFill>
            </a:ext>
          </a:extLst>
        </p:spPr>
      </p:pic>
      <p:sp>
        <p:nvSpPr>
          <p:cNvPr id="8" name="Text Placeholder 3">
            <a:extLst>
              <a:ext uri="{FF2B5EF4-FFF2-40B4-BE49-F238E27FC236}">
                <a16:creationId xmlns:a16="http://schemas.microsoft.com/office/drawing/2014/main" id="{550B315E-480D-7EB0-8BA0-9BA87259B978}"/>
              </a:ext>
            </a:extLst>
          </p:cNvPr>
          <p:cNvSpPr>
            <a:spLocks noGrp="1"/>
          </p:cNvSpPr>
          <p:nvPr/>
        </p:nvSpPr>
        <p:spPr>
          <a:xfrm>
            <a:off x="289459" y="1974248"/>
            <a:ext cx="5867402" cy="1376795"/>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RPr/>
            </a:defPPr>
            <a:lvl1pPr marL="609585" marR="0" lvl="0" indent="-423323" algn="l" defTabSz="457200" rtl="0" eaLnBrk="1" latinLnBrk="0" hangingPunct="1">
              <a:lnSpc>
                <a:spcPct val="100000"/>
              </a:lnSpc>
              <a:spcBef>
                <a:spcPts val="0"/>
              </a:spcBef>
              <a:spcAft>
                <a:spcPts val="0"/>
              </a:spcAft>
              <a:buClr>
                <a:srgbClr val="000000"/>
              </a:buClr>
              <a:buSzPts val="1400"/>
              <a:buFont typeface="Arial"/>
              <a:buChar char="●"/>
              <a:defRPr sz="1867" b="0" i="0" u="none" strike="noStrike" kern="1200" cap="none">
                <a:solidFill>
                  <a:srgbClr val="000000"/>
                </a:solidFill>
                <a:latin typeface="Arial"/>
                <a:ea typeface="Arial"/>
                <a:cs typeface="Arial"/>
                <a:sym typeface="Arial"/>
              </a:defRPr>
            </a:lvl1pPr>
            <a:lvl2pPr marL="1219170" marR="0" lvl="1" indent="-406390" algn="l" defTabSz="457200" rtl="0" eaLnBrk="1" latinLnBrk="0" hangingPunct="1">
              <a:lnSpc>
                <a:spcPct val="100000"/>
              </a:lnSpc>
              <a:spcBef>
                <a:spcPts val="0"/>
              </a:spcBef>
              <a:spcAft>
                <a:spcPts val="0"/>
              </a:spcAft>
              <a:buClr>
                <a:srgbClr val="000000"/>
              </a:buClr>
              <a:buSzPts val="1200"/>
              <a:buFont typeface="Arial"/>
              <a:buChar char="○"/>
              <a:defRPr sz="1867" b="0" i="0" u="none" strike="noStrike" kern="1200" cap="none">
                <a:solidFill>
                  <a:srgbClr val="000000"/>
                </a:solidFill>
                <a:latin typeface="Arial"/>
                <a:ea typeface="Arial"/>
                <a:cs typeface="Arial"/>
                <a:sym typeface="Arial"/>
              </a:defRPr>
            </a:lvl2pPr>
            <a:lvl3pPr marL="1828754" marR="0" lvl="2" indent="-406390" algn="l" defTabSz="457200" rtl="0" eaLnBrk="1" latinLnBrk="0" hangingPunct="1">
              <a:lnSpc>
                <a:spcPct val="100000"/>
              </a:lnSpc>
              <a:spcBef>
                <a:spcPts val="0"/>
              </a:spcBef>
              <a:spcAft>
                <a:spcPts val="0"/>
              </a:spcAft>
              <a:buClr>
                <a:srgbClr val="000000"/>
              </a:buClr>
              <a:buSzPts val="1200"/>
              <a:buFont typeface="Arial"/>
              <a:buChar char="■"/>
              <a:defRPr sz="1867" b="0" i="0" u="none" strike="noStrike" kern="1200" cap="none">
                <a:solidFill>
                  <a:srgbClr val="000000"/>
                </a:solidFill>
                <a:latin typeface="Arial"/>
                <a:ea typeface="Arial"/>
                <a:cs typeface="Arial"/>
                <a:sym typeface="Arial"/>
              </a:defRPr>
            </a:lvl3pPr>
            <a:lvl4pPr marL="2438339" marR="0" lvl="3" indent="-406390" algn="l" defTabSz="457200" rtl="0" eaLnBrk="1" latinLnBrk="0" hangingPunct="1">
              <a:lnSpc>
                <a:spcPct val="100000"/>
              </a:lnSpc>
              <a:spcBef>
                <a:spcPts val="0"/>
              </a:spcBef>
              <a:spcAft>
                <a:spcPts val="0"/>
              </a:spcAft>
              <a:buClr>
                <a:srgbClr val="000000"/>
              </a:buClr>
              <a:buSzPts val="1200"/>
              <a:buFont typeface="Arial"/>
              <a:buChar char="●"/>
              <a:defRPr sz="1867" b="0" i="0" u="none" strike="noStrike" kern="1200" cap="none">
                <a:solidFill>
                  <a:srgbClr val="000000"/>
                </a:solidFill>
                <a:latin typeface="Arial"/>
                <a:ea typeface="Arial"/>
                <a:cs typeface="Arial"/>
                <a:sym typeface="Arial"/>
              </a:defRPr>
            </a:lvl4pPr>
            <a:lvl5pPr marL="3047924" marR="0" lvl="4" indent="-406390" algn="l" defTabSz="457200" rtl="0" eaLnBrk="1" latinLnBrk="0" hangingPunct="1">
              <a:lnSpc>
                <a:spcPct val="100000"/>
              </a:lnSpc>
              <a:spcBef>
                <a:spcPts val="0"/>
              </a:spcBef>
              <a:spcAft>
                <a:spcPts val="0"/>
              </a:spcAft>
              <a:buClr>
                <a:srgbClr val="000000"/>
              </a:buClr>
              <a:buSzPts val="1200"/>
              <a:buFont typeface="Arial"/>
              <a:buChar char="○"/>
              <a:defRPr sz="1867" b="0" i="0" u="none" strike="noStrike" kern="1200" cap="none">
                <a:solidFill>
                  <a:srgbClr val="000000"/>
                </a:solidFill>
                <a:latin typeface="Arial"/>
                <a:ea typeface="Arial"/>
                <a:cs typeface="Arial"/>
                <a:sym typeface="Arial"/>
              </a:defRPr>
            </a:lvl5pPr>
            <a:lvl6pPr marL="3657509" marR="0" lvl="5" indent="-406390" algn="l" defTabSz="457200" rtl="0" eaLnBrk="1" latinLnBrk="0" hangingPunct="1">
              <a:lnSpc>
                <a:spcPct val="100000"/>
              </a:lnSpc>
              <a:spcBef>
                <a:spcPts val="0"/>
              </a:spcBef>
              <a:spcAft>
                <a:spcPts val="0"/>
              </a:spcAft>
              <a:buClr>
                <a:srgbClr val="000000"/>
              </a:buClr>
              <a:buSzPts val="1200"/>
              <a:buFont typeface="Arial"/>
              <a:buChar char="■"/>
              <a:defRPr sz="1867" b="0" i="0" u="none" strike="noStrike" kern="1200" cap="none">
                <a:solidFill>
                  <a:srgbClr val="000000"/>
                </a:solidFill>
                <a:latin typeface="Arial"/>
                <a:ea typeface="Arial"/>
                <a:cs typeface="Arial"/>
                <a:sym typeface="Arial"/>
              </a:defRPr>
            </a:lvl6pPr>
            <a:lvl7pPr marL="4267093" marR="0" lvl="6" indent="-406390" algn="l" defTabSz="457200" rtl="0" eaLnBrk="1" latinLnBrk="0" hangingPunct="1">
              <a:lnSpc>
                <a:spcPct val="100000"/>
              </a:lnSpc>
              <a:spcBef>
                <a:spcPts val="0"/>
              </a:spcBef>
              <a:spcAft>
                <a:spcPts val="0"/>
              </a:spcAft>
              <a:buClr>
                <a:srgbClr val="000000"/>
              </a:buClr>
              <a:buSzPts val="1200"/>
              <a:buFont typeface="Arial"/>
              <a:buChar char="●"/>
              <a:defRPr sz="1867" b="0" i="0" u="none" strike="noStrike" kern="1200" cap="none">
                <a:solidFill>
                  <a:srgbClr val="000000"/>
                </a:solidFill>
                <a:latin typeface="Arial"/>
                <a:ea typeface="Arial"/>
                <a:cs typeface="Arial"/>
                <a:sym typeface="Arial"/>
              </a:defRPr>
            </a:lvl7pPr>
            <a:lvl8pPr marL="4876678" marR="0" lvl="7" indent="-406390" algn="l" defTabSz="457200" rtl="0" eaLnBrk="1" latinLnBrk="0" hangingPunct="1">
              <a:lnSpc>
                <a:spcPct val="100000"/>
              </a:lnSpc>
              <a:spcBef>
                <a:spcPts val="0"/>
              </a:spcBef>
              <a:spcAft>
                <a:spcPts val="0"/>
              </a:spcAft>
              <a:buClr>
                <a:srgbClr val="000000"/>
              </a:buClr>
              <a:buSzPts val="1200"/>
              <a:buFont typeface="Arial"/>
              <a:buChar char="○"/>
              <a:defRPr sz="1867" b="0" i="0" u="none" strike="noStrike" kern="1200" cap="none">
                <a:solidFill>
                  <a:srgbClr val="000000"/>
                </a:solidFill>
                <a:latin typeface="Arial"/>
                <a:ea typeface="Arial"/>
                <a:cs typeface="Arial"/>
                <a:sym typeface="Arial"/>
              </a:defRPr>
            </a:lvl8pPr>
            <a:lvl9pPr marL="5486263" marR="0" lvl="8" indent="-406390" algn="l" defTabSz="457200" rtl="0" eaLnBrk="1" latinLnBrk="0" hangingPunct="1">
              <a:lnSpc>
                <a:spcPct val="100000"/>
              </a:lnSpc>
              <a:spcBef>
                <a:spcPts val="0"/>
              </a:spcBef>
              <a:spcAft>
                <a:spcPts val="0"/>
              </a:spcAft>
              <a:buClr>
                <a:srgbClr val="000000"/>
              </a:buClr>
              <a:buSzPts val="1200"/>
              <a:buFont typeface="Arial"/>
              <a:buChar char="■"/>
              <a:defRPr sz="1867" b="0" i="0" u="none" strike="noStrike" kern="1200" cap="none">
                <a:solidFill>
                  <a:srgbClr val="000000"/>
                </a:solidFill>
                <a:latin typeface="Arial"/>
                <a:ea typeface="Arial"/>
                <a:cs typeface="Arial"/>
                <a:sym typeface="Arial"/>
              </a:defRPr>
            </a:lvl9pPr>
          </a:lstStyle>
          <a:p>
            <a:pPr marL="285320" indent="-285320">
              <a:lnSpc>
                <a:spcPct val="100000"/>
              </a:lnSpc>
              <a:buFont typeface="Arial,Sans-Serif"/>
              <a:buChar char="•"/>
            </a:pPr>
            <a:r>
              <a:rPr lang="en-US" sz="1100" b="1">
                <a:solidFill>
                  <a:srgbClr val="005B7B"/>
                </a:solidFill>
                <a:latin typeface="Figtree" pitchFamily="2" charset="0"/>
              </a:rPr>
              <a:t>Goal:</a:t>
            </a:r>
            <a:r>
              <a:rPr lang="en-US" sz="1100">
                <a:solidFill>
                  <a:srgbClr val="005B7B"/>
                </a:solidFill>
                <a:latin typeface="Figtree" pitchFamily="2" charset="0"/>
              </a:rPr>
              <a:t> Increase screening, assessment and therapeutic services for young children 0-5 by CCO contracted providers</a:t>
            </a:r>
          </a:p>
          <a:p>
            <a:pPr marL="285320" indent="-285320">
              <a:lnSpc>
                <a:spcPct val="100000"/>
              </a:lnSpc>
              <a:buFont typeface="Arial,Sans-Serif"/>
              <a:buChar char="•"/>
            </a:pPr>
            <a:r>
              <a:rPr lang="en-US" sz="1100" b="1">
                <a:solidFill>
                  <a:srgbClr val="005B7B"/>
                </a:solidFill>
                <a:latin typeface="Figtree" pitchFamily="2" charset="0"/>
              </a:rPr>
              <a:t>Populations of Focus: </a:t>
            </a:r>
            <a:r>
              <a:rPr lang="en-US" sz="1100">
                <a:solidFill>
                  <a:srgbClr val="005B7B"/>
                </a:solidFill>
                <a:latin typeface="Figtree" pitchFamily="2" charset="0"/>
              </a:rPr>
              <a:t>Primary Care, Integrated Behavioral Health, and Specialty Behavioral Health</a:t>
            </a:r>
          </a:p>
          <a:p>
            <a:pPr marL="285320" indent="-285320">
              <a:lnSpc>
                <a:spcPct val="100000"/>
              </a:lnSpc>
              <a:buFont typeface="Arial,Sans-Serif"/>
              <a:buChar char="•"/>
            </a:pPr>
            <a:r>
              <a:rPr lang="en-US" sz="1100" b="1">
                <a:solidFill>
                  <a:srgbClr val="005B7B"/>
                </a:solidFill>
                <a:latin typeface="Figtree" pitchFamily="2" charset="0"/>
              </a:rPr>
              <a:t>Incentives: </a:t>
            </a:r>
            <a:r>
              <a:rPr lang="en-US" sz="1100">
                <a:solidFill>
                  <a:srgbClr val="005B7B"/>
                </a:solidFill>
                <a:latin typeface="Figtree" pitchFamily="2" charset="0"/>
              </a:rPr>
              <a:t>$20 gift card, Swag, Email Badge and Recognition Across CCO Network</a:t>
            </a:r>
          </a:p>
          <a:p>
            <a:pPr marL="285320" indent="-285320">
              <a:lnSpc>
                <a:spcPct val="100000"/>
              </a:lnSpc>
              <a:buFont typeface="Arial,Sans-Serif"/>
              <a:buChar char="•"/>
            </a:pPr>
            <a:r>
              <a:rPr lang="en-US" sz="1100" b="1">
                <a:solidFill>
                  <a:srgbClr val="005B7B"/>
                </a:solidFill>
                <a:latin typeface="Figtree" pitchFamily="2" charset="0"/>
              </a:rPr>
              <a:t>For 2024:</a:t>
            </a:r>
            <a:r>
              <a:rPr lang="en-US" sz="1100">
                <a:solidFill>
                  <a:srgbClr val="005B7B"/>
                </a:solidFill>
                <a:latin typeface="Figtree" pitchFamily="2" charset="0"/>
              </a:rPr>
              <a:t> $1,000 per provider interested in increasing their capacity, skills, and knowledge to treat children 0-5</a:t>
            </a:r>
          </a:p>
          <a:p>
            <a:pPr marL="742508" lvl="1" indent="-285320">
              <a:lnSpc>
                <a:spcPct val="100000"/>
              </a:lnSpc>
              <a:buFont typeface="Courier New,monospace"/>
              <a:buChar char="o"/>
            </a:pPr>
            <a:r>
              <a:rPr lang="en-US" sz="1100" i="1">
                <a:solidFill>
                  <a:srgbClr val="005B7B"/>
                </a:solidFill>
                <a:latin typeface="Figtree" pitchFamily="2" charset="0"/>
              </a:rPr>
              <a:t>For 2025: $500 per provider</a:t>
            </a:r>
            <a:endParaRPr lang="en-US" sz="1100">
              <a:solidFill>
                <a:srgbClr val="005B7B"/>
              </a:solidFill>
              <a:latin typeface="Figtree" pitchFamily="2" charset="0"/>
            </a:endParaRPr>
          </a:p>
        </p:txBody>
      </p:sp>
      <p:sp>
        <p:nvSpPr>
          <p:cNvPr id="9" name="Title 1">
            <a:extLst>
              <a:ext uri="{FF2B5EF4-FFF2-40B4-BE49-F238E27FC236}">
                <a16:creationId xmlns:a16="http://schemas.microsoft.com/office/drawing/2014/main" id="{8E8E8D7E-3AF4-384C-8225-2AC6CA595547}"/>
              </a:ext>
            </a:extLst>
          </p:cNvPr>
          <p:cNvSpPr>
            <a:spLocks noGrp="1"/>
          </p:cNvSpPr>
          <p:nvPr/>
        </p:nvSpPr>
        <p:spPr>
          <a:xfrm>
            <a:off x="441785" y="1374998"/>
            <a:ext cx="8959067" cy="383953"/>
          </a:xfrm>
          <a:prstGeom prst="rect">
            <a:avLst/>
          </a:prstGeom>
        </p:spPr>
        <p:txBody>
          <a:bodyPr spcFirstLastPara="1" vert="horz" wrap="square" lIns="91425" tIns="91425" rIns="91425" bIns="91425" rtlCol="0" anchor="t" anchorCtr="0">
            <a:noAutofit/>
          </a:bodyPr>
          <a:lstStyle>
            <a:defPPr marR="0" lvl="0" algn="l" rtl="0">
              <a:lnSpc>
                <a:spcPct val="100000"/>
              </a:lnSpc>
              <a:spcBef>
                <a:spcPts val="0"/>
              </a:spcBef>
              <a:spcAft>
                <a:spcPts val="0"/>
              </a:spcAft>
              <a:defRPr/>
            </a:defPPr>
            <a:lvl1pPr marR="0" lvl="0" algn="l" defTabSz="457200" rtl="0" eaLnBrk="1" latinLnBrk="0" hangingPunct="1">
              <a:lnSpc>
                <a:spcPct val="100000"/>
              </a:lnSpc>
              <a:spcBef>
                <a:spcPts val="0"/>
              </a:spcBef>
              <a:spcAft>
                <a:spcPts val="0"/>
              </a:spcAft>
              <a:buClr>
                <a:srgbClr val="000000"/>
              </a:buClr>
              <a:buSzPts val="2800"/>
              <a:buFont typeface="Arial"/>
              <a:buNone/>
              <a:defRPr sz="1867" b="0" i="0" u="none" strike="noStrike" kern="1200" cap="none" baseline="0">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SzPts val="2800"/>
              <a:buFont typeface="Arial"/>
              <a:buNone/>
              <a:defRPr sz="1867" b="0" i="0" u="none" strike="noStrike" cap="none">
                <a:solidFill>
                  <a:srgbClr val="000000"/>
                </a:solidFill>
                <a:latin typeface="Arial"/>
                <a:ea typeface="Arial"/>
                <a:cs typeface="Arial"/>
                <a:sym typeface="Arial"/>
              </a:defRPr>
            </a:lvl9pPr>
          </a:lstStyle>
          <a:p>
            <a:r>
              <a:rPr lang="en-US" sz="2000" b="1">
                <a:solidFill>
                  <a:srgbClr val="005B7B"/>
                </a:solidFill>
                <a:latin typeface="Bitter SemiBold"/>
              </a:rPr>
              <a:t>UH Young Children's Workforce Development Scholarship Program</a:t>
            </a:r>
          </a:p>
        </p:txBody>
      </p:sp>
      <p:sp>
        <p:nvSpPr>
          <p:cNvPr id="10" name="TextBox 9">
            <a:extLst>
              <a:ext uri="{FF2B5EF4-FFF2-40B4-BE49-F238E27FC236}">
                <a16:creationId xmlns:a16="http://schemas.microsoft.com/office/drawing/2014/main" id="{17855574-63CB-E830-EB5F-B5BEAE013DF7}"/>
              </a:ext>
            </a:extLst>
          </p:cNvPr>
          <p:cNvSpPr txBox="1"/>
          <p:nvPr/>
        </p:nvSpPr>
        <p:spPr>
          <a:xfrm>
            <a:off x="258721" y="3586733"/>
            <a:ext cx="4407162" cy="5078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marR="0" lvl="0" algn="l" rtl="0">
              <a:lnSpc>
                <a:spcPct val="100000"/>
              </a:lnSpc>
              <a:spcBef>
                <a:spcPts val="0"/>
              </a:spcBef>
              <a:spcAft>
                <a:spcPts val="0"/>
              </a:spcAft>
              <a:defRPr lang="en-US"/>
            </a:defPPr>
            <a:lvl1pPr marL="0" marR="0" lvl="0"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1pPr>
            <a:lvl2pPr marL="457200" marR="0" lvl="1"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2pPr>
            <a:lvl3pPr marL="914400" marR="0" lvl="2"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3pPr>
            <a:lvl4pPr marL="1371600" marR="0" lvl="3"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4pPr>
            <a:lvl5pPr marL="1828800" marR="0" lvl="4"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5pPr>
            <a:lvl6pPr marL="2286000" marR="0" lvl="5"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6pPr>
            <a:lvl7pPr marL="2743200" marR="0" lvl="6"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7pPr>
            <a:lvl8pPr marL="3200400" marR="0" lvl="7"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8pPr>
            <a:lvl9pPr marL="3657600" marR="0" lvl="8" algn="l" defTabSz="914400" rtl="0" eaLnBrk="1" latinLnBrk="0" hangingPunct="1">
              <a:lnSpc>
                <a:spcPct val="100000"/>
              </a:lnSpc>
              <a:spcBef>
                <a:spcPts val="0"/>
              </a:spcBef>
              <a:spcAft>
                <a:spcPts val="0"/>
              </a:spcAft>
              <a:buClr>
                <a:srgbClr val="000000"/>
              </a:buClr>
              <a:buFont typeface="Arial"/>
              <a:defRPr sz="1867" b="0" i="0" u="none" strike="noStrike" kern="1200" cap="none">
                <a:solidFill>
                  <a:srgbClr val="000000"/>
                </a:solidFill>
                <a:latin typeface="Arial"/>
                <a:ea typeface="Arial"/>
                <a:cs typeface="Arial"/>
                <a:sym typeface="Arial"/>
              </a:defRPr>
            </a:lvl9pPr>
          </a:lstStyle>
          <a:p>
            <a:pPr marL="457189" indent="-285320">
              <a:buFont typeface="Arial,Sans-Serif"/>
              <a:buChar char="•"/>
            </a:pPr>
            <a:r>
              <a:rPr lang="en-US" sz="900" b="1">
                <a:solidFill>
                  <a:srgbClr val="005B7B"/>
                </a:solidFill>
                <a:latin typeface="Bitter"/>
              </a:rPr>
              <a:t>Primary Care Providers</a:t>
            </a:r>
            <a:r>
              <a:rPr lang="en-US" sz="900">
                <a:solidFill>
                  <a:srgbClr val="005B7B"/>
                </a:solidFill>
                <a:latin typeface="Bitter"/>
              </a:rPr>
              <a:t>, please view this </a:t>
            </a:r>
            <a:r>
              <a:rPr lang="en-US" sz="900">
                <a:solidFill>
                  <a:srgbClr val="005B7B"/>
                </a:solidFill>
                <a:latin typeface="Bitter"/>
                <a:hlinkClick r:id="rId4">
                  <a:extLst>
                    <a:ext uri="{A12FA001-AC4F-418D-AE19-62706E023703}">
                      <ahyp:hlinkClr xmlns:ahyp="http://schemas.microsoft.com/office/drawing/2018/hyperlinkcolor" val="tx"/>
                    </a:ext>
                  </a:extLst>
                </a:hlinkClick>
              </a:rPr>
              <a:t>Dashboard</a:t>
            </a:r>
            <a:endParaRPr lang="en-US" sz="900">
              <a:solidFill>
                <a:srgbClr val="005B7B"/>
              </a:solidFill>
              <a:latin typeface="Bitter"/>
            </a:endParaRPr>
          </a:p>
          <a:p>
            <a:pPr marL="457189" indent="-285320">
              <a:buFont typeface="Arial,Sans-Serif"/>
              <a:buChar char="•"/>
            </a:pPr>
            <a:r>
              <a:rPr lang="en-US" sz="900" b="1">
                <a:solidFill>
                  <a:srgbClr val="005B7B"/>
                </a:solidFill>
                <a:latin typeface="Bitter"/>
              </a:rPr>
              <a:t>Integrated Behavioral Health Providers</a:t>
            </a:r>
            <a:r>
              <a:rPr lang="en-US" sz="900">
                <a:solidFill>
                  <a:srgbClr val="005B7B"/>
                </a:solidFill>
                <a:latin typeface="Bitter"/>
              </a:rPr>
              <a:t>, please view this </a:t>
            </a:r>
            <a:r>
              <a:rPr lang="en-US" sz="900">
                <a:solidFill>
                  <a:srgbClr val="005B7B"/>
                </a:solidFill>
                <a:latin typeface="Bitter"/>
                <a:hlinkClick r:id="rId5">
                  <a:extLst>
                    <a:ext uri="{A12FA001-AC4F-418D-AE19-62706E023703}">
                      <ahyp:hlinkClr xmlns:ahyp="http://schemas.microsoft.com/office/drawing/2018/hyperlinkcolor" val="tx"/>
                    </a:ext>
                  </a:extLst>
                </a:hlinkClick>
              </a:rPr>
              <a:t>Dashboard</a:t>
            </a:r>
            <a:endParaRPr lang="en-US" sz="900">
              <a:solidFill>
                <a:srgbClr val="005B7B"/>
              </a:solidFill>
              <a:latin typeface="Bitter"/>
            </a:endParaRPr>
          </a:p>
          <a:p>
            <a:pPr marL="457189" indent="-285320">
              <a:buFont typeface="Arial,Sans-Serif"/>
              <a:buChar char="•"/>
            </a:pPr>
            <a:r>
              <a:rPr lang="en-US" sz="900" b="1">
                <a:solidFill>
                  <a:srgbClr val="005B7B"/>
                </a:solidFill>
                <a:latin typeface="Bitter"/>
              </a:rPr>
              <a:t>Specialty Behavioral Health Providers</a:t>
            </a:r>
            <a:r>
              <a:rPr lang="en-US" sz="900">
                <a:solidFill>
                  <a:srgbClr val="005B7B"/>
                </a:solidFill>
                <a:latin typeface="Bitter"/>
              </a:rPr>
              <a:t>, please view this </a:t>
            </a:r>
            <a:r>
              <a:rPr lang="en-US" sz="900">
                <a:solidFill>
                  <a:srgbClr val="005B7B"/>
                </a:solidFill>
                <a:latin typeface="Bitter"/>
                <a:hlinkClick r:id="rId6">
                  <a:extLst>
                    <a:ext uri="{A12FA001-AC4F-418D-AE19-62706E023703}">
                      <ahyp:hlinkClr xmlns:ahyp="http://schemas.microsoft.com/office/drawing/2018/hyperlinkcolor" val="tx"/>
                    </a:ext>
                  </a:extLst>
                </a:hlinkClick>
              </a:rPr>
              <a:t>Dashboard</a:t>
            </a:r>
            <a:endParaRPr lang="en-US" sz="900">
              <a:solidFill>
                <a:srgbClr val="000000"/>
              </a:solidFill>
              <a:latin typeface="Bitter"/>
              <a:cs typeface="Arial"/>
            </a:endParaRPr>
          </a:p>
        </p:txBody>
      </p:sp>
      <p:sp>
        <p:nvSpPr>
          <p:cNvPr id="4" name="TextBox 3">
            <a:extLst>
              <a:ext uri="{FF2B5EF4-FFF2-40B4-BE49-F238E27FC236}">
                <a16:creationId xmlns:a16="http://schemas.microsoft.com/office/drawing/2014/main" id="{4CBE658C-4714-725C-8004-E6BEE00669AE}"/>
              </a:ext>
            </a:extLst>
          </p:cNvPr>
          <p:cNvSpPr txBox="1"/>
          <p:nvPr/>
        </p:nvSpPr>
        <p:spPr>
          <a:xfrm>
            <a:off x="289459" y="4790051"/>
            <a:ext cx="786057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13" name="Table 12">
            <a:extLst>
              <a:ext uri="{FF2B5EF4-FFF2-40B4-BE49-F238E27FC236}">
                <a16:creationId xmlns:a16="http://schemas.microsoft.com/office/drawing/2014/main" id="{82A3EEF1-844C-BF71-18AF-9105474FA727}"/>
              </a:ext>
            </a:extLst>
          </p:cNvPr>
          <p:cNvGraphicFramePr>
            <a:graphicFrameLocks noGrp="1"/>
          </p:cNvGraphicFramePr>
          <p:nvPr>
            <p:extLst>
              <p:ext uri="{D42A27DB-BD31-4B8C-83A1-F6EECF244321}">
                <p14:modId xmlns:p14="http://schemas.microsoft.com/office/powerpoint/2010/main" val="728586490"/>
              </p:ext>
            </p:extLst>
          </p:nvPr>
        </p:nvGraphicFramePr>
        <p:xfrm>
          <a:off x="865277" y="30511"/>
          <a:ext cx="8278723" cy="1188720"/>
        </p:xfrm>
        <a:graphic>
          <a:graphicData uri="http://schemas.openxmlformats.org/drawingml/2006/table">
            <a:tbl>
              <a:tblPr firstRow="1" bandRow="1">
                <a:tableStyleId>{5C22544A-7EE6-4342-B048-85BDC9FD1C3A}</a:tableStyleId>
              </a:tblPr>
              <a:tblGrid>
                <a:gridCol w="1487505">
                  <a:extLst>
                    <a:ext uri="{9D8B030D-6E8A-4147-A177-3AD203B41FA5}">
                      <a16:colId xmlns:a16="http://schemas.microsoft.com/office/drawing/2014/main" val="2212122078"/>
                    </a:ext>
                  </a:extLst>
                </a:gridCol>
                <a:gridCol w="6791218">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4:</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rgbClr val="005B7B"/>
                          </a:solidFill>
                          <a:effectLst/>
                          <a:latin typeface="Figtree" pitchFamily="2" charset="0"/>
                        </a:rPr>
                        <a:t>By the end of Q4 2024, increase provider engagement in social emotional workforce development by incentivizing participation. Track the number of providers participating in the workforce development trainings offered.</a:t>
                      </a:r>
                      <a:endParaRPr lang="en-US" sz="1800" b="1">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504C62AF-6C03-95C3-F942-0D2E3C94A185}"/>
              </a:ext>
            </a:extLst>
          </p:cNvPr>
          <p:cNvGrpSpPr/>
          <p:nvPr/>
        </p:nvGrpSpPr>
        <p:grpSpPr>
          <a:xfrm>
            <a:off x="74860" y="259561"/>
            <a:ext cx="1090013" cy="730292"/>
            <a:chOff x="35002" y="829947"/>
            <a:chExt cx="1239016" cy="897901"/>
          </a:xfrm>
        </p:grpSpPr>
        <p:pic>
          <p:nvPicPr>
            <p:cNvPr id="11" name="Graphic 10" descr="Bullseye with solid fill">
              <a:extLst>
                <a:ext uri="{FF2B5EF4-FFF2-40B4-BE49-F238E27FC236}">
                  <a16:creationId xmlns:a16="http://schemas.microsoft.com/office/drawing/2014/main" id="{469870EA-406D-0470-FA57-D1109442211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3997" y="829947"/>
              <a:ext cx="650821" cy="650822"/>
            </a:xfrm>
            <a:prstGeom prst="rect">
              <a:avLst/>
            </a:prstGeom>
          </p:spPr>
        </p:pic>
        <p:sp>
          <p:nvSpPr>
            <p:cNvPr id="12" name="TextBox 11">
              <a:extLst>
                <a:ext uri="{FF2B5EF4-FFF2-40B4-BE49-F238E27FC236}">
                  <a16:creationId xmlns:a16="http://schemas.microsoft.com/office/drawing/2014/main" id="{634B379C-BE00-0D62-C0E0-ED2BF7E1B8E7}"/>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76558901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B29E3F48-9E90-0CC4-4D6E-FE59B406BA7E}"/>
              </a:ext>
            </a:extLst>
          </p:cNvPr>
          <p:cNvGraphicFramePr/>
          <p:nvPr>
            <p:extLst>
              <p:ext uri="{D42A27DB-BD31-4B8C-83A1-F6EECF244321}">
                <p14:modId xmlns:p14="http://schemas.microsoft.com/office/powerpoint/2010/main" val="2549403257"/>
              </p:ext>
            </p:extLst>
          </p:nvPr>
        </p:nvGraphicFramePr>
        <p:xfrm>
          <a:off x="154805" y="1286718"/>
          <a:ext cx="8834389" cy="31969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2CF2CA44-4D71-09B2-AB6F-1E0A7EAFC741}"/>
              </a:ext>
            </a:extLst>
          </p:cNvPr>
          <p:cNvSpPr txBox="1"/>
          <p:nvPr/>
        </p:nvSpPr>
        <p:spPr>
          <a:xfrm>
            <a:off x="130856" y="4780545"/>
            <a:ext cx="78374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2" name="Table 1">
            <a:extLst>
              <a:ext uri="{FF2B5EF4-FFF2-40B4-BE49-F238E27FC236}">
                <a16:creationId xmlns:a16="http://schemas.microsoft.com/office/drawing/2014/main" id="{4F662C46-1B0C-5D9E-F6A8-DC0549945F45}"/>
              </a:ext>
            </a:extLst>
          </p:cNvPr>
          <p:cNvGraphicFramePr>
            <a:graphicFrameLocks noGrp="1"/>
          </p:cNvGraphicFramePr>
          <p:nvPr>
            <p:extLst>
              <p:ext uri="{D42A27DB-BD31-4B8C-83A1-F6EECF244321}">
                <p14:modId xmlns:p14="http://schemas.microsoft.com/office/powerpoint/2010/main" val="4130029112"/>
              </p:ext>
            </p:extLst>
          </p:nvPr>
        </p:nvGraphicFramePr>
        <p:xfrm>
          <a:off x="865277" y="30511"/>
          <a:ext cx="8278723" cy="1188720"/>
        </p:xfrm>
        <a:graphic>
          <a:graphicData uri="http://schemas.openxmlformats.org/drawingml/2006/table">
            <a:tbl>
              <a:tblPr firstRow="1" bandRow="1">
                <a:tableStyleId>{5C22544A-7EE6-4342-B048-85BDC9FD1C3A}</a:tableStyleId>
              </a:tblPr>
              <a:tblGrid>
                <a:gridCol w="1487505">
                  <a:extLst>
                    <a:ext uri="{9D8B030D-6E8A-4147-A177-3AD203B41FA5}">
                      <a16:colId xmlns:a16="http://schemas.microsoft.com/office/drawing/2014/main" val="2212122078"/>
                    </a:ext>
                  </a:extLst>
                </a:gridCol>
                <a:gridCol w="6791218">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4:</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rgbClr val="005B7B"/>
                          </a:solidFill>
                          <a:effectLst/>
                          <a:latin typeface="Figtree" pitchFamily="2" charset="0"/>
                        </a:rPr>
                        <a:t>By the end of Q4 2024, increase provider engagement in social emotional workforce development by incentivizing participation. Track the number of providers participating in the workforce development trainings offered.</a:t>
                      </a:r>
                      <a:endParaRPr lang="en-US" sz="1800" b="1">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7" name="Group 6">
            <a:extLst>
              <a:ext uri="{FF2B5EF4-FFF2-40B4-BE49-F238E27FC236}">
                <a16:creationId xmlns:a16="http://schemas.microsoft.com/office/drawing/2014/main" id="{8E069DFC-73AF-48E7-FC1C-BE2F65E3D989}"/>
              </a:ext>
            </a:extLst>
          </p:cNvPr>
          <p:cNvGrpSpPr/>
          <p:nvPr/>
        </p:nvGrpSpPr>
        <p:grpSpPr>
          <a:xfrm>
            <a:off x="74860" y="259561"/>
            <a:ext cx="1090013" cy="730292"/>
            <a:chOff x="35002" y="829947"/>
            <a:chExt cx="1239016" cy="897901"/>
          </a:xfrm>
        </p:grpSpPr>
        <p:pic>
          <p:nvPicPr>
            <p:cNvPr id="8" name="Graphic 7" descr="Bullseye with solid fill">
              <a:extLst>
                <a:ext uri="{FF2B5EF4-FFF2-40B4-BE49-F238E27FC236}">
                  <a16:creationId xmlns:a16="http://schemas.microsoft.com/office/drawing/2014/main" id="{FAAF43E0-5BFC-C33A-C7E1-BB7019A6E40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10" name="TextBox 9">
              <a:extLst>
                <a:ext uri="{FF2B5EF4-FFF2-40B4-BE49-F238E27FC236}">
                  <a16:creationId xmlns:a16="http://schemas.microsoft.com/office/drawing/2014/main" id="{B02FD559-8671-CF75-DC15-AB1801076A04}"/>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169054076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B29E3F48-9E90-0CC4-4D6E-FE59B406BA7E}"/>
              </a:ext>
            </a:extLst>
          </p:cNvPr>
          <p:cNvGraphicFramePr/>
          <p:nvPr>
            <p:extLst>
              <p:ext uri="{D42A27DB-BD31-4B8C-83A1-F6EECF244321}">
                <p14:modId xmlns:p14="http://schemas.microsoft.com/office/powerpoint/2010/main" val="3776121858"/>
              </p:ext>
            </p:extLst>
          </p:nvPr>
        </p:nvGraphicFramePr>
        <p:xfrm>
          <a:off x="3912179" y="1271774"/>
          <a:ext cx="5231821" cy="28423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3079D2E5-8499-66F6-D6F3-563EBB6A5F8E}"/>
              </a:ext>
            </a:extLst>
          </p:cNvPr>
          <p:cNvSpPr txBox="1"/>
          <p:nvPr/>
        </p:nvSpPr>
        <p:spPr>
          <a:xfrm>
            <a:off x="246856" y="4766311"/>
            <a:ext cx="86502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sp>
        <p:nvSpPr>
          <p:cNvPr id="357" name="TextBox 356">
            <a:extLst>
              <a:ext uri="{FF2B5EF4-FFF2-40B4-BE49-F238E27FC236}">
                <a16:creationId xmlns:a16="http://schemas.microsoft.com/office/drawing/2014/main" id="{D34984FF-8542-4AA5-D718-37A7E6A5BE0A}"/>
              </a:ext>
            </a:extLst>
          </p:cNvPr>
          <p:cNvSpPr txBox="1"/>
          <p:nvPr/>
        </p:nvSpPr>
        <p:spPr>
          <a:xfrm>
            <a:off x="619866" y="1892295"/>
            <a:ext cx="4015763"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1200">
                <a:solidFill>
                  <a:srgbClr val="005B7B"/>
                </a:solidFill>
                <a:latin typeface="Figtree" pitchFamily="2" charset="0"/>
              </a:rPr>
              <a:t>Each month, upcoming statewide trainings are sourced from various newsletters and organizations and socialized within the Umpqua Health Behavioral Health Subcommittee meetings. A summary of upcoming training opportunities is sent out as a document for future reference to our subcommittee members, which includes behavioral health providers, primary care providers, and traditional health workers.</a:t>
            </a:r>
            <a:endParaRPr lang="en-US" sz="1200">
              <a:latin typeface="Figtree" pitchFamily="2" charset="0"/>
            </a:endParaRPr>
          </a:p>
        </p:txBody>
      </p:sp>
      <p:graphicFrame>
        <p:nvGraphicFramePr>
          <p:cNvPr id="5" name="Table 4">
            <a:extLst>
              <a:ext uri="{FF2B5EF4-FFF2-40B4-BE49-F238E27FC236}">
                <a16:creationId xmlns:a16="http://schemas.microsoft.com/office/drawing/2014/main" id="{FED48B9B-811B-86F6-D1A3-3B2F8B63D0E0}"/>
              </a:ext>
            </a:extLst>
          </p:cNvPr>
          <p:cNvGraphicFramePr>
            <a:graphicFrameLocks noGrp="1"/>
          </p:cNvGraphicFramePr>
          <p:nvPr>
            <p:extLst>
              <p:ext uri="{D42A27DB-BD31-4B8C-83A1-F6EECF244321}">
                <p14:modId xmlns:p14="http://schemas.microsoft.com/office/powerpoint/2010/main" val="81688257"/>
              </p:ext>
            </p:extLst>
          </p:nvPr>
        </p:nvGraphicFramePr>
        <p:xfrm>
          <a:off x="1190986" y="75453"/>
          <a:ext cx="7953014" cy="914400"/>
        </p:xfrm>
        <a:graphic>
          <a:graphicData uri="http://schemas.openxmlformats.org/drawingml/2006/table">
            <a:tbl>
              <a:tblPr firstRow="1" bandRow="1">
                <a:tableStyleId>{5C22544A-7EE6-4342-B048-85BDC9FD1C3A}</a:tableStyleId>
              </a:tblPr>
              <a:tblGrid>
                <a:gridCol w="1860439">
                  <a:extLst>
                    <a:ext uri="{9D8B030D-6E8A-4147-A177-3AD203B41FA5}">
                      <a16:colId xmlns:a16="http://schemas.microsoft.com/office/drawing/2014/main" val="2212122078"/>
                    </a:ext>
                  </a:extLst>
                </a:gridCol>
                <a:gridCol w="6092575">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Intervention 5:</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Promote Workforce Development, Training, and Educational Opportunities for Current and Aspiring Behavioral Health Professionals</a:t>
                      </a:r>
                      <a:endParaRPr lang="en-US" sz="1800" b="1">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39906F6D-DA26-157A-68CE-21DCF611D422}"/>
              </a:ext>
            </a:extLst>
          </p:cNvPr>
          <p:cNvGrpSpPr/>
          <p:nvPr/>
        </p:nvGrpSpPr>
        <p:grpSpPr>
          <a:xfrm>
            <a:off x="74860" y="259561"/>
            <a:ext cx="1090013" cy="730292"/>
            <a:chOff x="35002" y="829947"/>
            <a:chExt cx="1239016" cy="897901"/>
          </a:xfrm>
        </p:grpSpPr>
        <p:pic>
          <p:nvPicPr>
            <p:cNvPr id="3" name="Graphic 2" descr="Bullseye with solid fill">
              <a:extLst>
                <a:ext uri="{FF2B5EF4-FFF2-40B4-BE49-F238E27FC236}">
                  <a16:creationId xmlns:a16="http://schemas.microsoft.com/office/drawing/2014/main" id="{BD6A26E5-4C6D-6F0E-74B1-AE15FF420D4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4" name="TextBox 3">
              <a:extLst>
                <a:ext uri="{FF2B5EF4-FFF2-40B4-BE49-F238E27FC236}">
                  <a16:creationId xmlns:a16="http://schemas.microsoft.com/office/drawing/2014/main" id="{342DD1CC-2DF3-5CC7-CE02-AAD71E2DA97D}"/>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3885992444"/>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483572" y="147229"/>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rgbClr val="005B7B"/>
                </a:solidFill>
                <a:latin typeface="Bitter SemiBold"/>
              </a:rPr>
              <a:t>Community Engagement Activities</a:t>
            </a:r>
          </a:p>
        </p:txBody>
      </p:sp>
      <p:sp>
        <p:nvSpPr>
          <p:cNvPr id="8" name="TextBox 7">
            <a:extLst>
              <a:ext uri="{FF2B5EF4-FFF2-40B4-BE49-F238E27FC236}">
                <a16:creationId xmlns:a16="http://schemas.microsoft.com/office/drawing/2014/main" id="{1F35ACC1-5ECC-EBB2-C014-3FC30AF93392}"/>
              </a:ext>
            </a:extLst>
          </p:cNvPr>
          <p:cNvSpPr txBox="1"/>
          <p:nvPr/>
        </p:nvSpPr>
        <p:spPr>
          <a:xfrm>
            <a:off x="342671" y="4772652"/>
            <a:ext cx="84586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sp>
        <p:nvSpPr>
          <p:cNvPr id="10" name="TextBox 9">
            <a:extLst>
              <a:ext uri="{FF2B5EF4-FFF2-40B4-BE49-F238E27FC236}">
                <a16:creationId xmlns:a16="http://schemas.microsoft.com/office/drawing/2014/main" id="{4E9755F7-9197-CFFD-9F3E-AAF00B5CA5D3}"/>
              </a:ext>
            </a:extLst>
          </p:cNvPr>
          <p:cNvSpPr txBox="1"/>
          <p:nvPr/>
        </p:nvSpPr>
        <p:spPr>
          <a:xfrm>
            <a:off x="483572" y="1199457"/>
            <a:ext cx="5303520" cy="2862322"/>
          </a:xfrm>
          <a:prstGeom prst="rect">
            <a:avLst/>
          </a:prstGeom>
          <a:noFill/>
        </p:spPr>
        <p:txBody>
          <a:bodyPr wrap="square" lIns="91440" tIns="45720" rIns="91440" bIns="45720" rtlCol="0" anchor="t">
            <a:spAutoFit/>
          </a:bodyPr>
          <a:lstStyle/>
          <a:p>
            <a:pPr marL="171450" indent="-171450">
              <a:buFont typeface="Arial" panose="020B0604020202020204" pitchFamily="34" charset="0"/>
              <a:buChar char="•"/>
            </a:pPr>
            <a:r>
              <a:rPr lang="en-US" sz="1200" b="1">
                <a:solidFill>
                  <a:srgbClr val="005B7B"/>
                </a:solidFill>
                <a:latin typeface="Figtree"/>
              </a:rPr>
              <a:t>Creating Community Resilience was awarded $19,837 </a:t>
            </a:r>
            <a:r>
              <a:rPr lang="en-US" sz="1200">
                <a:solidFill>
                  <a:srgbClr val="005B7B"/>
                </a:solidFill>
                <a:latin typeface="Figtree"/>
              </a:rPr>
              <a:t>to host trainings educating the community on adverse childhood experiences (ACEs) and resilience as an upstream prevention strategy to reduce health and social issues. Training topics include tobacco cessation, suicide prevention, mental illness, substance use, homelessness, etc.</a:t>
            </a:r>
          </a:p>
          <a:p>
            <a:pPr marL="171450" indent="-171450">
              <a:buFont typeface="Arial" panose="020B0604020202020204" pitchFamily="34" charset="0"/>
              <a:buChar char="•"/>
            </a:pPr>
            <a:r>
              <a:rPr lang="en-US" sz="1200" b="1">
                <a:solidFill>
                  <a:srgbClr val="005B7B"/>
                </a:solidFill>
                <a:latin typeface="Figtree"/>
              </a:rPr>
              <a:t>FARA</a:t>
            </a:r>
            <a:r>
              <a:rPr lang="en-US" sz="1200">
                <a:solidFill>
                  <a:srgbClr val="005B7B"/>
                </a:solidFill>
                <a:latin typeface="Figtree"/>
              </a:rPr>
              <a:t> </a:t>
            </a:r>
            <a:r>
              <a:rPr lang="en-US" sz="1200" b="1">
                <a:solidFill>
                  <a:srgbClr val="005B7B"/>
                </a:solidFill>
                <a:latin typeface="Figtree"/>
              </a:rPr>
              <a:t>was awarded $10,000 </a:t>
            </a:r>
            <a:r>
              <a:rPr lang="en-US" sz="1200">
                <a:solidFill>
                  <a:srgbClr val="005B7B"/>
                </a:solidFill>
                <a:latin typeface="Figtree"/>
              </a:rPr>
              <a:t>to support the addition of four TIPS series in 2024 which are free 8-week community-based upstream interventions to the prevention of child maltreatment.</a:t>
            </a:r>
          </a:p>
          <a:p>
            <a:pPr marL="171450" indent="-171450">
              <a:buFont typeface="Arial" panose="020B0604020202020204" pitchFamily="34" charset="0"/>
              <a:buChar char="•"/>
            </a:pPr>
            <a:r>
              <a:rPr lang="en-US" sz="1200" b="1">
                <a:solidFill>
                  <a:srgbClr val="005B7B"/>
                </a:solidFill>
                <a:latin typeface="Figtree"/>
              </a:rPr>
              <a:t>Douglas ESD was awarded $25,000 </a:t>
            </a:r>
            <a:r>
              <a:rPr lang="en-US" sz="1200">
                <a:solidFill>
                  <a:srgbClr val="005B7B"/>
                </a:solidFill>
                <a:latin typeface="Figtree"/>
              </a:rPr>
              <a:t>for two projects: 1. Distribution events to recognize childcare professional workers and 2. Opportunities for childcare center owner/operations to receive funding for updates or equipment.</a:t>
            </a:r>
          </a:p>
          <a:p>
            <a:pPr marL="171450" indent="-171450">
              <a:buFont typeface="Arial" panose="020B0604020202020204" pitchFamily="34" charset="0"/>
              <a:buChar char="•"/>
            </a:pPr>
            <a:r>
              <a:rPr lang="en-US" sz="1200" b="1">
                <a:solidFill>
                  <a:srgbClr val="005B7B"/>
                </a:solidFill>
                <a:latin typeface="Figtree"/>
              </a:rPr>
              <a:t>Umpqua Community College was awarded $19,360 </a:t>
            </a:r>
            <a:r>
              <a:rPr lang="en-US" sz="1200">
                <a:solidFill>
                  <a:srgbClr val="005B7B"/>
                </a:solidFill>
                <a:latin typeface="Figtree"/>
              </a:rPr>
              <a:t>to purchase 440 GED subject tests (110 individuals).</a:t>
            </a:r>
          </a:p>
          <a:p>
            <a:pPr marL="171450" indent="-171450">
              <a:buFont typeface="Arial" panose="020B0604020202020204" pitchFamily="34" charset="0"/>
              <a:buChar char="•"/>
            </a:pPr>
            <a:endParaRPr lang="en-US" sz="1200">
              <a:solidFill>
                <a:srgbClr val="005B7B"/>
              </a:solidFill>
              <a:latin typeface="Figtree" pitchFamily="2" charset="0"/>
            </a:endParaRPr>
          </a:p>
        </p:txBody>
      </p:sp>
      <p:pic>
        <p:nvPicPr>
          <p:cNvPr id="7170" name="Picture 2" descr="Image result for umpqua community college, GED program">
            <a:extLst>
              <a:ext uri="{FF2B5EF4-FFF2-40B4-BE49-F238E27FC236}">
                <a16:creationId xmlns:a16="http://schemas.microsoft.com/office/drawing/2014/main" id="{E3989BD1-DBB0-32E7-E25F-A1920FCD81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007" y="571500"/>
            <a:ext cx="2266950" cy="1714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4" name="TextBox 3">
            <a:extLst>
              <a:ext uri="{FF2B5EF4-FFF2-40B4-BE49-F238E27FC236}">
                <a16:creationId xmlns:a16="http://schemas.microsoft.com/office/drawing/2014/main" id="{F19F8B82-D130-66D1-4386-534B7E663157}"/>
              </a:ext>
            </a:extLst>
          </p:cNvPr>
          <p:cNvSpPr txBox="1"/>
          <p:nvPr/>
        </p:nvSpPr>
        <p:spPr>
          <a:xfrm>
            <a:off x="6057900" y="2178278"/>
            <a:ext cx="1900238" cy="215444"/>
          </a:xfrm>
          <a:prstGeom prst="rect">
            <a:avLst/>
          </a:prstGeom>
          <a:noFill/>
        </p:spPr>
        <p:txBody>
          <a:bodyPr wrap="square">
            <a:spAutoFit/>
          </a:bodyPr>
          <a:lstStyle/>
          <a:p>
            <a:r>
              <a:rPr lang="en-US" sz="800">
                <a:solidFill>
                  <a:srgbClr val="005B7B"/>
                </a:solidFill>
                <a:latin typeface="Bitter"/>
              </a:rPr>
              <a:t>Photo courtesy of the News Review</a:t>
            </a:r>
          </a:p>
        </p:txBody>
      </p:sp>
      <p:pic>
        <p:nvPicPr>
          <p:cNvPr id="7173" name="Picture 5" descr="May be a graphic of text">
            <a:extLst>
              <a:ext uri="{FF2B5EF4-FFF2-40B4-BE49-F238E27FC236}">
                <a16:creationId xmlns:a16="http://schemas.microsoft.com/office/drawing/2014/main" id="{FBB04D7E-5A8D-EE3A-F620-3E3AD00DE3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7900" y="2470386"/>
            <a:ext cx="2397918" cy="2010157"/>
          </a:xfrm>
          <a:prstGeom prst="rect">
            <a:avLst/>
          </a:prstGeom>
          <a:noFill/>
          <a:extLst>
            <a:ext uri="{909E8E84-426E-40DD-AFC4-6F175D3DCCD1}">
              <a14:hiddenFill xmlns:a14="http://schemas.microsoft.com/office/drawing/2010/main">
                <a:solidFill>
                  <a:srgbClr val="FFFFFF"/>
                </a:solidFill>
              </a14:hiddenFill>
            </a:ext>
          </a:extLst>
        </p:spPr>
      </p:pic>
      <p:pic>
        <p:nvPicPr>
          <p:cNvPr id="7171" name="image_0">
            <a:extLst>
              <a:ext uri="{FF2B5EF4-FFF2-40B4-BE49-F238E27FC236}">
                <a16:creationId xmlns:a16="http://schemas.microsoft.com/office/drawing/2014/main" id="{A01CD8E6-2C2F-7E36-E1A5-EDA2232471F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12651" y="4050362"/>
            <a:ext cx="712383" cy="3668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21916479"/>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490793" y="370848"/>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rgbClr val="005B7B"/>
                </a:solidFill>
                <a:latin typeface="Bitter SemiBold"/>
              </a:rPr>
              <a:t>Equitable Access to Behavioral Health Workforce</a:t>
            </a:r>
            <a:endParaRPr lang="en-US"/>
          </a:p>
        </p:txBody>
      </p:sp>
      <p:sp>
        <p:nvSpPr>
          <p:cNvPr id="8" name="TextBox 7">
            <a:extLst>
              <a:ext uri="{FF2B5EF4-FFF2-40B4-BE49-F238E27FC236}">
                <a16:creationId xmlns:a16="http://schemas.microsoft.com/office/drawing/2014/main" id="{9A7C5812-FDFB-8DEA-8143-5F9B1CB1952E}"/>
              </a:ext>
            </a:extLst>
          </p:cNvPr>
          <p:cNvSpPr txBox="1"/>
          <p:nvPr/>
        </p:nvSpPr>
        <p:spPr>
          <a:xfrm>
            <a:off x="193909" y="4772652"/>
            <a:ext cx="768342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10" name="Diagram 9">
            <a:extLst>
              <a:ext uri="{FF2B5EF4-FFF2-40B4-BE49-F238E27FC236}">
                <a16:creationId xmlns:a16="http://schemas.microsoft.com/office/drawing/2014/main" id="{DF6A2E36-CC86-151D-7A45-6861F6D46EC9}"/>
              </a:ext>
            </a:extLst>
          </p:cNvPr>
          <p:cNvGraphicFramePr/>
          <p:nvPr>
            <p:extLst>
              <p:ext uri="{D42A27DB-BD31-4B8C-83A1-F6EECF244321}">
                <p14:modId xmlns:p14="http://schemas.microsoft.com/office/powerpoint/2010/main" val="708810484"/>
              </p:ext>
            </p:extLst>
          </p:nvPr>
        </p:nvGraphicFramePr>
        <p:xfrm>
          <a:off x="728294" y="1147011"/>
          <a:ext cx="2287171" cy="32381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3" name="Group 2">
            <a:extLst>
              <a:ext uri="{FF2B5EF4-FFF2-40B4-BE49-F238E27FC236}">
                <a16:creationId xmlns:a16="http://schemas.microsoft.com/office/drawing/2014/main" id="{72445B68-655D-E7E6-F56A-0411DA9A875C}"/>
              </a:ext>
            </a:extLst>
          </p:cNvPr>
          <p:cNvGrpSpPr/>
          <p:nvPr/>
        </p:nvGrpSpPr>
        <p:grpSpPr>
          <a:xfrm>
            <a:off x="3155923" y="1288247"/>
            <a:ext cx="5487931" cy="3129431"/>
            <a:chOff x="3402502" y="1190467"/>
            <a:chExt cx="5487931" cy="3129431"/>
          </a:xfrm>
        </p:grpSpPr>
        <p:pic>
          <p:nvPicPr>
            <p:cNvPr id="7" name="Picture 6">
              <a:extLst>
                <a:ext uri="{FF2B5EF4-FFF2-40B4-BE49-F238E27FC236}">
                  <a16:creationId xmlns:a16="http://schemas.microsoft.com/office/drawing/2014/main" id="{9BE94D69-692E-88F7-63DC-7F14B898189F}"/>
                </a:ext>
              </a:extLst>
            </p:cNvPr>
            <p:cNvPicPr>
              <a:picLocks noChangeAspect="1"/>
            </p:cNvPicPr>
            <p:nvPr/>
          </p:nvPicPr>
          <p:blipFill>
            <a:blip r:embed="rId8"/>
            <a:stretch>
              <a:fillRect/>
            </a:stretch>
          </p:blipFill>
          <p:spPr>
            <a:xfrm>
              <a:off x="3402502" y="1250376"/>
              <a:ext cx="5487931" cy="3069522"/>
            </a:xfrm>
            <a:prstGeom prst="rect">
              <a:avLst/>
            </a:prstGeom>
          </p:spPr>
        </p:pic>
        <p:sp>
          <p:nvSpPr>
            <p:cNvPr id="9" name="Rectangle 8">
              <a:extLst>
                <a:ext uri="{FF2B5EF4-FFF2-40B4-BE49-F238E27FC236}">
                  <a16:creationId xmlns:a16="http://schemas.microsoft.com/office/drawing/2014/main" id="{A638EC8C-6852-E918-FC67-977017DB26E0}"/>
                </a:ext>
              </a:extLst>
            </p:cNvPr>
            <p:cNvSpPr/>
            <p:nvPr/>
          </p:nvSpPr>
          <p:spPr>
            <a:xfrm>
              <a:off x="3402502" y="1190467"/>
              <a:ext cx="5243201" cy="2975703"/>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5615137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490793" y="370848"/>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rgbClr val="005B7B"/>
                </a:solidFill>
                <a:latin typeface="Bitter SemiBold"/>
              </a:rPr>
              <a:t>Equitable Access to Behavioral Health Workforce</a:t>
            </a:r>
            <a:endParaRPr lang="en-US"/>
          </a:p>
        </p:txBody>
      </p:sp>
      <p:sp>
        <p:nvSpPr>
          <p:cNvPr id="8" name="TextBox 7">
            <a:extLst>
              <a:ext uri="{FF2B5EF4-FFF2-40B4-BE49-F238E27FC236}">
                <a16:creationId xmlns:a16="http://schemas.microsoft.com/office/drawing/2014/main" id="{9A7C5812-FDFB-8DEA-8143-5F9B1CB1952E}"/>
              </a:ext>
            </a:extLst>
          </p:cNvPr>
          <p:cNvSpPr txBox="1"/>
          <p:nvPr/>
        </p:nvSpPr>
        <p:spPr>
          <a:xfrm>
            <a:off x="261485" y="4772652"/>
            <a:ext cx="78810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10" name="Diagram 9">
            <a:extLst>
              <a:ext uri="{FF2B5EF4-FFF2-40B4-BE49-F238E27FC236}">
                <a16:creationId xmlns:a16="http://schemas.microsoft.com/office/drawing/2014/main" id="{DF6A2E36-CC86-151D-7A45-6861F6D46EC9}"/>
              </a:ext>
            </a:extLst>
          </p:cNvPr>
          <p:cNvGraphicFramePr/>
          <p:nvPr>
            <p:extLst>
              <p:ext uri="{D42A27DB-BD31-4B8C-83A1-F6EECF244321}">
                <p14:modId xmlns:p14="http://schemas.microsoft.com/office/powerpoint/2010/main" val="406911878"/>
              </p:ext>
            </p:extLst>
          </p:nvPr>
        </p:nvGraphicFramePr>
        <p:xfrm>
          <a:off x="343013" y="1010194"/>
          <a:ext cx="8269764" cy="34031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218540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C46C5D7-6BA0-4B5B-9BB9-BB1D75AF371F}"/>
              </a:ext>
            </a:extLst>
          </p:cNvPr>
          <p:cNvSpPr txBox="1">
            <a:spLocks/>
          </p:cNvSpPr>
          <p:nvPr/>
        </p:nvSpPr>
        <p:spPr>
          <a:xfrm>
            <a:off x="1473325" y="189030"/>
            <a:ext cx="846157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baseline="0">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9pPr>
          </a:lstStyle>
          <a:p>
            <a:r>
              <a:rPr lang="en-US" sz="3200" b="1">
                <a:solidFill>
                  <a:srgbClr val="005B7B"/>
                </a:solidFill>
                <a:latin typeface="Bitter SemiBold"/>
              </a:rPr>
              <a:t>Aligning with the CHA and CHIP</a:t>
            </a:r>
            <a:endParaRPr lang="en-US"/>
          </a:p>
        </p:txBody>
      </p:sp>
      <p:graphicFrame>
        <p:nvGraphicFramePr>
          <p:cNvPr id="9" name="Diagram 8">
            <a:extLst>
              <a:ext uri="{FF2B5EF4-FFF2-40B4-BE49-F238E27FC236}">
                <a16:creationId xmlns:a16="http://schemas.microsoft.com/office/drawing/2014/main" id="{643E5B07-C11C-9E64-C58B-9FED46800F92}"/>
              </a:ext>
            </a:extLst>
          </p:cNvPr>
          <p:cNvGraphicFramePr/>
          <p:nvPr>
            <p:extLst>
              <p:ext uri="{D42A27DB-BD31-4B8C-83A1-F6EECF244321}">
                <p14:modId xmlns:p14="http://schemas.microsoft.com/office/powerpoint/2010/main" val="3577395688"/>
              </p:ext>
            </p:extLst>
          </p:nvPr>
        </p:nvGraphicFramePr>
        <p:xfrm>
          <a:off x="327711" y="976078"/>
          <a:ext cx="8644292" cy="34956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1" name="Star: 5 Points 40">
            <a:extLst>
              <a:ext uri="{FF2B5EF4-FFF2-40B4-BE49-F238E27FC236}">
                <a16:creationId xmlns:a16="http://schemas.microsoft.com/office/drawing/2014/main" id="{221658BA-8299-B5DD-FF87-30C0EE74F2F1}"/>
              </a:ext>
            </a:extLst>
          </p:cNvPr>
          <p:cNvSpPr/>
          <p:nvPr/>
        </p:nvSpPr>
        <p:spPr>
          <a:xfrm>
            <a:off x="3625433" y="1600374"/>
            <a:ext cx="2047720" cy="1942485"/>
          </a:xfrm>
          <a:prstGeom prst="star5">
            <a:avLst/>
          </a:prstGeom>
          <a:solidFill>
            <a:schemeClr val="tx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solidFill>
                  <a:schemeClr val="bg2"/>
                </a:solidFill>
                <a:cs typeface="Arial"/>
              </a:rPr>
              <a:t>CBHP</a:t>
            </a:r>
            <a:endParaRPr lang="en-US" sz="1600">
              <a:solidFill>
                <a:schemeClr val="bg2"/>
              </a:solidFill>
            </a:endParaRPr>
          </a:p>
        </p:txBody>
      </p:sp>
    </p:spTree>
    <p:extLst>
      <p:ext uri="{BB962C8B-B14F-4D97-AF65-F5344CB8AC3E}">
        <p14:creationId xmlns:p14="http://schemas.microsoft.com/office/powerpoint/2010/main" val="196993960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AA817A-7B6B-CF1E-259A-ED319F99D7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E72318-4D60-2C70-978A-C6D44D8BF96B}"/>
              </a:ext>
            </a:extLst>
          </p:cNvPr>
          <p:cNvSpPr>
            <a:spLocks noGrp="1"/>
          </p:cNvSpPr>
          <p:nvPr>
            <p:ph type="title"/>
          </p:nvPr>
        </p:nvSpPr>
        <p:spPr>
          <a:xfrm>
            <a:off x="1818850" y="56836"/>
            <a:ext cx="5619721" cy="8013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rgbClr val="005B7B"/>
                </a:solidFill>
                <a:latin typeface="Bitter SemiBold"/>
              </a:rPr>
              <a:t>In 2024: Progress of Dates &amp; Decisions</a:t>
            </a:r>
          </a:p>
        </p:txBody>
      </p:sp>
      <p:graphicFrame>
        <p:nvGraphicFramePr>
          <p:cNvPr id="8" name="Content Placeholder 3">
            <a:extLst>
              <a:ext uri="{FF2B5EF4-FFF2-40B4-BE49-F238E27FC236}">
                <a16:creationId xmlns:a16="http://schemas.microsoft.com/office/drawing/2014/main" id="{9EA3B65A-C6E2-093A-7714-931308D2813A}"/>
              </a:ext>
            </a:extLst>
          </p:cNvPr>
          <p:cNvGraphicFramePr>
            <a:graphicFrameLocks noGrp="1"/>
          </p:cNvGraphicFramePr>
          <p:nvPr>
            <p:extLst>
              <p:ext uri="{D42A27DB-BD31-4B8C-83A1-F6EECF244321}">
                <p14:modId xmlns:p14="http://schemas.microsoft.com/office/powerpoint/2010/main" val="2818993135"/>
              </p:ext>
            </p:extLst>
          </p:nvPr>
        </p:nvGraphicFramePr>
        <p:xfrm>
          <a:off x="352424" y="120355"/>
          <a:ext cx="8656026" cy="477558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extBox 2">
            <a:extLst>
              <a:ext uri="{FF2B5EF4-FFF2-40B4-BE49-F238E27FC236}">
                <a16:creationId xmlns:a16="http://schemas.microsoft.com/office/drawing/2014/main" id="{23C62909-4BCB-207E-0532-2234BDA57AB2}"/>
              </a:ext>
            </a:extLst>
          </p:cNvPr>
          <p:cNvSpPr txBox="1"/>
          <p:nvPr/>
        </p:nvSpPr>
        <p:spPr>
          <a:xfrm>
            <a:off x="145371" y="4772652"/>
            <a:ext cx="740205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spTree>
    <p:extLst>
      <p:ext uri="{BB962C8B-B14F-4D97-AF65-F5344CB8AC3E}">
        <p14:creationId xmlns:p14="http://schemas.microsoft.com/office/powerpoint/2010/main" val="247591866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200507" y="30466"/>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rgbClr val="005B7B"/>
                </a:solidFill>
                <a:latin typeface="Bitter SemiBold"/>
              </a:rPr>
              <a:t>Priority Area 3: Commentary</a:t>
            </a:r>
          </a:p>
        </p:txBody>
      </p:sp>
      <p:sp>
        <p:nvSpPr>
          <p:cNvPr id="4" name="TextBox 3">
            <a:extLst>
              <a:ext uri="{FF2B5EF4-FFF2-40B4-BE49-F238E27FC236}">
                <a16:creationId xmlns:a16="http://schemas.microsoft.com/office/drawing/2014/main" id="{EADA7B9F-A46E-E50E-5AC4-29CCAD2FD2DB}"/>
              </a:ext>
            </a:extLst>
          </p:cNvPr>
          <p:cNvSpPr txBox="1"/>
          <p:nvPr/>
        </p:nvSpPr>
        <p:spPr>
          <a:xfrm>
            <a:off x="5992297" y="137993"/>
            <a:ext cx="6956025" cy="307777"/>
          </a:xfrm>
          <a:prstGeom prst="rect">
            <a:avLst/>
          </a:prstGeom>
          <a:noFill/>
        </p:spPr>
        <p:txBody>
          <a:bodyPr wrap="square">
            <a:spAutoFit/>
          </a:bodyPr>
          <a:lstStyle/>
          <a:p>
            <a:r>
              <a:rPr lang="en-US" b="1">
                <a:solidFill>
                  <a:srgbClr val="005B7B"/>
                </a:solidFill>
                <a:latin typeface="Bitter SemiBold"/>
              </a:rPr>
              <a:t>Goals for Next Year</a:t>
            </a:r>
            <a:endParaRPr lang="en-US"/>
          </a:p>
        </p:txBody>
      </p:sp>
      <p:sp>
        <p:nvSpPr>
          <p:cNvPr id="3" name="Rectangle 2">
            <a:extLst>
              <a:ext uri="{FF2B5EF4-FFF2-40B4-BE49-F238E27FC236}">
                <a16:creationId xmlns:a16="http://schemas.microsoft.com/office/drawing/2014/main" id="{F4EE7E05-1E96-8E1C-A0BA-4CBF56C54BC0}"/>
              </a:ext>
            </a:extLst>
          </p:cNvPr>
          <p:cNvSpPr/>
          <p:nvPr/>
        </p:nvSpPr>
        <p:spPr>
          <a:xfrm>
            <a:off x="5992297" y="157844"/>
            <a:ext cx="1774426" cy="307777"/>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2">
            <a:extLst>
              <a:ext uri="{FF2B5EF4-FFF2-40B4-BE49-F238E27FC236}">
                <a16:creationId xmlns:a16="http://schemas.microsoft.com/office/drawing/2014/main" id="{3AAED42A-1718-B0A8-E45D-9D501455BF53}"/>
              </a:ext>
            </a:extLst>
          </p:cNvPr>
          <p:cNvSpPr txBox="1"/>
          <p:nvPr/>
        </p:nvSpPr>
        <p:spPr>
          <a:xfrm>
            <a:off x="200507" y="465621"/>
            <a:ext cx="8623737"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5B7B"/>
                </a:solidFill>
                <a:latin typeface="Bitter" pitchFamily="2" charset="0"/>
                <a:ea typeface="Calibri"/>
                <a:cs typeface="Calibri"/>
              </a:rPr>
              <a:t>Many of the interventions set within priority area 3 were achieved between 2024-2025, these completed interventions have been re-evaluated and updated to reflect ongoing population-specific needs.</a:t>
            </a:r>
          </a:p>
        </p:txBody>
      </p:sp>
      <p:sp>
        <p:nvSpPr>
          <p:cNvPr id="7" name="TextBox 6">
            <a:extLst>
              <a:ext uri="{FF2B5EF4-FFF2-40B4-BE49-F238E27FC236}">
                <a16:creationId xmlns:a16="http://schemas.microsoft.com/office/drawing/2014/main" id="{18CCF22D-CDC1-3CE3-0B11-4F63B2B2DC81}"/>
              </a:ext>
            </a:extLst>
          </p:cNvPr>
          <p:cNvSpPr txBox="1"/>
          <p:nvPr/>
        </p:nvSpPr>
        <p:spPr>
          <a:xfrm>
            <a:off x="200507" y="4735727"/>
            <a:ext cx="79826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9" name="Diagram 8">
            <a:extLst>
              <a:ext uri="{FF2B5EF4-FFF2-40B4-BE49-F238E27FC236}">
                <a16:creationId xmlns:a16="http://schemas.microsoft.com/office/drawing/2014/main" id="{B5DF6B4E-2272-913E-6D8E-9A19BBA9F190}"/>
              </a:ext>
            </a:extLst>
          </p:cNvPr>
          <p:cNvGraphicFramePr/>
          <p:nvPr>
            <p:extLst>
              <p:ext uri="{D42A27DB-BD31-4B8C-83A1-F6EECF244321}">
                <p14:modId xmlns:p14="http://schemas.microsoft.com/office/powerpoint/2010/main" val="466959621"/>
              </p:ext>
            </p:extLst>
          </p:nvPr>
        </p:nvGraphicFramePr>
        <p:xfrm>
          <a:off x="142407" y="880925"/>
          <a:ext cx="8893714" cy="36594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04360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1209116" y="158774"/>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rgbClr val="005B7B"/>
                </a:solidFill>
                <a:latin typeface="Bitter SemiBold"/>
              </a:rPr>
              <a:t>2024 Annual Behavioral Health Report Metrics</a:t>
            </a:r>
          </a:p>
        </p:txBody>
      </p:sp>
      <p:graphicFrame>
        <p:nvGraphicFramePr>
          <p:cNvPr id="3" name="Table 2">
            <a:extLst>
              <a:ext uri="{FF2B5EF4-FFF2-40B4-BE49-F238E27FC236}">
                <a16:creationId xmlns:a16="http://schemas.microsoft.com/office/drawing/2014/main" id="{4DD6B7E6-D07F-E4A1-DE60-6F068FFA93D6}"/>
              </a:ext>
            </a:extLst>
          </p:cNvPr>
          <p:cNvGraphicFramePr>
            <a:graphicFrameLocks noGrp="1"/>
          </p:cNvGraphicFramePr>
          <p:nvPr>
            <p:extLst>
              <p:ext uri="{D42A27DB-BD31-4B8C-83A1-F6EECF244321}">
                <p14:modId xmlns:p14="http://schemas.microsoft.com/office/powerpoint/2010/main" val="3872109891"/>
              </p:ext>
            </p:extLst>
          </p:nvPr>
        </p:nvGraphicFramePr>
        <p:xfrm>
          <a:off x="1420630" y="787480"/>
          <a:ext cx="6302740" cy="3568540"/>
        </p:xfrm>
        <a:graphic>
          <a:graphicData uri="http://schemas.openxmlformats.org/drawingml/2006/table">
            <a:tbl>
              <a:tblPr/>
              <a:tblGrid>
                <a:gridCol w="4062601">
                  <a:extLst>
                    <a:ext uri="{9D8B030D-6E8A-4147-A177-3AD203B41FA5}">
                      <a16:colId xmlns:a16="http://schemas.microsoft.com/office/drawing/2014/main" val="3086355096"/>
                    </a:ext>
                  </a:extLst>
                </a:gridCol>
                <a:gridCol w="2240139">
                  <a:extLst>
                    <a:ext uri="{9D8B030D-6E8A-4147-A177-3AD203B41FA5}">
                      <a16:colId xmlns:a16="http://schemas.microsoft.com/office/drawing/2014/main" val="1641069738"/>
                    </a:ext>
                  </a:extLst>
                </a:gridCol>
              </a:tblGrid>
              <a:tr h="315316">
                <a:tc>
                  <a:txBody>
                    <a:bodyPr/>
                    <a:lstStyle/>
                    <a:p>
                      <a:pPr algn="ctr" fontAlgn="base"/>
                      <a:r>
                        <a:rPr lang="en-US" sz="1100" b="1" i="0">
                          <a:solidFill>
                            <a:schemeClr val="bg1"/>
                          </a:solidFill>
                          <a:effectLst/>
                          <a:latin typeface="Bitter" pitchFamily="2" charset="0"/>
                        </a:rPr>
                        <a:t>Wraparound Data Element​</a:t>
                      </a:r>
                      <a:endParaRPr lang="en-US" sz="1300" b="1" i="0">
                        <a:solidFill>
                          <a:schemeClr val="bg1"/>
                        </a:solidFill>
                        <a:effectLst/>
                        <a:latin typeface="Bitter" pitchFamily="2" charset="0"/>
                      </a:endParaRPr>
                    </a:p>
                  </a:txBody>
                  <a:tcPr marL="81787" marR="81787" marT="40893" marB="40893" anchor="ctr">
                    <a:lnL w="11430" cap="flat" cmpd="sng" algn="ctr">
                      <a:solidFill>
                        <a:srgbClr val="1A3260"/>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1A3260"/>
                      </a:solidFill>
                      <a:prstDash val="solid"/>
                      <a:round/>
                      <a:headEnd type="none" w="med" len="med"/>
                      <a:tailEnd type="none" w="med" len="med"/>
                    </a:lnT>
                    <a:lnB w="11430" cap="flat" cmpd="sng" algn="ctr">
                      <a:solidFill>
                        <a:srgbClr val="1A3260"/>
                      </a:solidFill>
                      <a:prstDash val="solid"/>
                      <a:round/>
                      <a:headEnd type="none" w="med" len="med"/>
                      <a:tailEnd type="none" w="med" len="med"/>
                    </a:lnB>
                    <a:solidFill>
                      <a:srgbClr val="005B7B"/>
                    </a:solidFill>
                  </a:tcPr>
                </a:tc>
                <a:tc>
                  <a:txBody>
                    <a:bodyPr/>
                    <a:lstStyle/>
                    <a:p>
                      <a:pPr algn="ctr" fontAlgn="base"/>
                      <a:r>
                        <a:rPr lang="en-US" sz="1100" b="1" i="0">
                          <a:solidFill>
                            <a:schemeClr val="bg1"/>
                          </a:solidFill>
                          <a:effectLst/>
                          <a:latin typeface="Bitter" pitchFamily="2" charset="0"/>
                        </a:rPr>
                        <a:t>Count of UHA Members​</a:t>
                      </a:r>
                      <a:endParaRPr lang="en-US" sz="1300" b="1" i="0">
                        <a:solidFill>
                          <a:schemeClr val="bg1"/>
                        </a:solidFill>
                        <a:effectLst/>
                        <a:latin typeface="Bitter" pitchFamily="2" charset="0"/>
                      </a:endParaRPr>
                    </a:p>
                  </a:txBody>
                  <a:tcPr marL="81787" marR="81787" marT="40893" marB="40893" anchor="ctr">
                    <a:lnL w="12700" cap="flat" cmpd="sng" algn="ctr">
                      <a:solidFill>
                        <a:srgbClr val="FFFFFF"/>
                      </a:solidFill>
                      <a:prstDash val="solid"/>
                      <a:round/>
                      <a:headEnd type="none" w="med" len="med"/>
                      <a:tailEnd type="none" w="med" len="med"/>
                    </a:lnL>
                    <a:lnR w="11430" cap="flat" cmpd="sng" algn="ctr">
                      <a:solidFill>
                        <a:srgbClr val="1A3260"/>
                      </a:solidFill>
                      <a:prstDash val="solid"/>
                      <a:round/>
                      <a:headEnd type="none" w="med" len="med"/>
                      <a:tailEnd type="none" w="med" len="med"/>
                    </a:lnR>
                    <a:lnT w="11430" cap="flat" cmpd="sng" algn="ctr">
                      <a:solidFill>
                        <a:srgbClr val="1A3260"/>
                      </a:solidFill>
                      <a:prstDash val="solid"/>
                      <a:round/>
                      <a:headEnd type="none" w="med" len="med"/>
                      <a:tailEnd type="none" w="med" len="med"/>
                    </a:lnT>
                    <a:lnB w="11430" cap="flat" cmpd="sng" algn="ctr">
                      <a:solidFill>
                        <a:srgbClr val="1A3260"/>
                      </a:solidFill>
                      <a:prstDash val="solid"/>
                      <a:round/>
                      <a:headEnd type="none" w="med" len="med"/>
                      <a:tailEnd type="none" w="med" len="med"/>
                    </a:lnB>
                    <a:solidFill>
                      <a:srgbClr val="005B7B"/>
                    </a:solidFill>
                  </a:tcPr>
                </a:tc>
                <a:extLst>
                  <a:ext uri="{0D108BD9-81ED-4DB2-BD59-A6C34878D82A}">
                    <a16:rowId xmlns:a16="http://schemas.microsoft.com/office/drawing/2014/main" val="4155762010"/>
                  </a:ext>
                </a:extLst>
              </a:tr>
              <a:tr h="578078">
                <a:tc>
                  <a:txBody>
                    <a:bodyPr/>
                    <a:lstStyle/>
                    <a:p>
                      <a:pPr algn="r" fontAlgn="base"/>
                      <a:r>
                        <a:rPr lang="en-US" sz="1200" b="1" i="0">
                          <a:solidFill>
                            <a:srgbClr val="005B7B"/>
                          </a:solidFill>
                          <a:effectLst/>
                          <a:latin typeface="Bitter" pitchFamily="2" charset="0"/>
                        </a:rPr>
                        <a:t>Wraparound Eligible Youth</a:t>
                      </a:r>
                      <a:r>
                        <a:rPr lang="en-US" sz="1200" b="0" i="0">
                          <a:solidFill>
                            <a:srgbClr val="005B7B"/>
                          </a:solidFill>
                          <a:effectLst/>
                          <a:latin typeface="Bitter" pitchFamily="2" charset="0"/>
                        </a:rPr>
                        <a:t>​</a:t>
                      </a:r>
                      <a:br>
                        <a:rPr lang="en-US" sz="1200" b="0" i="0">
                          <a:solidFill>
                            <a:srgbClr val="005B7B"/>
                          </a:solidFill>
                          <a:effectLst/>
                          <a:latin typeface="Bitter" pitchFamily="2" charset="0"/>
                        </a:rPr>
                      </a:br>
                      <a:r>
                        <a:rPr lang="en-US" sz="1200" b="0" i="0">
                          <a:solidFill>
                            <a:srgbClr val="005B7B"/>
                          </a:solidFill>
                          <a:effectLst/>
                          <a:latin typeface="Bitter" pitchFamily="2" charset="0"/>
                        </a:rPr>
                        <a:t>(Identified as meeting criteria for wraparound as defined by multisystem involvement using the SOC Dashboard)</a:t>
                      </a:r>
                      <a:r>
                        <a:rPr lang="en-US" sz="800" b="0" i="0">
                          <a:solidFill>
                            <a:srgbClr val="005B7B"/>
                          </a:solidFill>
                          <a:effectLst/>
                          <a:latin typeface="Bitter" pitchFamily="2" charset="0"/>
                        </a:rPr>
                        <a:t>​</a:t>
                      </a:r>
                      <a:endParaRPr lang="en-US" sz="1300" b="0" i="0">
                        <a:solidFill>
                          <a:srgbClr val="005B7B"/>
                        </a:solidFill>
                        <a:effectLst/>
                        <a:latin typeface="Bitter" pitchFamily="2" charset="0"/>
                      </a:endParaRPr>
                    </a:p>
                  </a:txBody>
                  <a:tcPr marL="81787" marR="81787" marT="40893" marB="40893">
                    <a:lnL w="11430" cap="flat" cmpd="sng" algn="ctr">
                      <a:solidFill>
                        <a:srgbClr val="1A3260"/>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1A3260"/>
                      </a:solidFill>
                      <a:prstDash val="solid"/>
                      <a:round/>
                      <a:headEnd type="none" w="med" len="med"/>
                      <a:tailEnd type="none" w="med" len="med"/>
                    </a:lnT>
                    <a:lnB w="11430" cap="flat" cmpd="sng" algn="ctr">
                      <a:solidFill>
                        <a:srgbClr val="1A3260"/>
                      </a:solidFill>
                      <a:prstDash val="solid"/>
                      <a:round/>
                      <a:headEnd type="none" w="med" len="med"/>
                      <a:tailEnd type="none" w="med" len="med"/>
                    </a:lnB>
                    <a:solidFill>
                      <a:srgbClr val="E7E8EA"/>
                    </a:solidFill>
                  </a:tcPr>
                </a:tc>
                <a:tc>
                  <a:txBody>
                    <a:bodyPr/>
                    <a:lstStyle/>
                    <a:p>
                      <a:pPr algn="ctr" fontAlgn="auto"/>
                      <a:r>
                        <a:rPr lang="en-US" sz="1200" b="0" i="0">
                          <a:solidFill>
                            <a:srgbClr val="005B7B"/>
                          </a:solidFill>
                          <a:effectLst/>
                          <a:latin typeface="Bitter" pitchFamily="2" charset="0"/>
                        </a:rPr>
                        <a:t>21​</a:t>
                      </a:r>
                    </a:p>
                  </a:txBody>
                  <a:tcPr marL="81787" marR="81787" marT="40893" marB="40893" anchor="ctr">
                    <a:lnL w="12700" cap="flat" cmpd="sng" algn="ctr">
                      <a:solidFill>
                        <a:srgbClr val="FFFFFF"/>
                      </a:solidFill>
                      <a:prstDash val="solid"/>
                      <a:round/>
                      <a:headEnd type="none" w="med" len="med"/>
                      <a:tailEnd type="none" w="med" len="med"/>
                    </a:lnL>
                    <a:lnR w="11430" cap="flat" cmpd="sng" algn="ctr">
                      <a:solidFill>
                        <a:srgbClr val="1A3260"/>
                      </a:solidFill>
                      <a:prstDash val="solid"/>
                      <a:round/>
                      <a:headEnd type="none" w="med" len="med"/>
                      <a:tailEnd type="none" w="med" len="med"/>
                    </a:lnR>
                    <a:lnT w="11430" cap="flat" cmpd="sng" algn="ctr">
                      <a:solidFill>
                        <a:srgbClr val="1A3260"/>
                      </a:solidFill>
                      <a:prstDash val="solid"/>
                      <a:round/>
                      <a:headEnd type="none" w="med" len="med"/>
                      <a:tailEnd type="none" w="med" len="med"/>
                    </a:lnT>
                    <a:lnB w="11430" cap="flat" cmpd="sng" algn="ctr">
                      <a:solidFill>
                        <a:srgbClr val="1A3260"/>
                      </a:solidFill>
                      <a:prstDash val="solid"/>
                      <a:round/>
                      <a:headEnd type="none" w="med" len="med"/>
                      <a:tailEnd type="none" w="med" len="med"/>
                    </a:lnB>
                    <a:solidFill>
                      <a:srgbClr val="E7E8EA"/>
                    </a:solidFill>
                  </a:tcPr>
                </a:tc>
                <a:extLst>
                  <a:ext uri="{0D108BD9-81ED-4DB2-BD59-A6C34878D82A}">
                    <a16:rowId xmlns:a16="http://schemas.microsoft.com/office/drawing/2014/main" val="4226326662"/>
                  </a:ext>
                </a:extLst>
              </a:tr>
              <a:tr h="588588">
                <a:tc>
                  <a:txBody>
                    <a:bodyPr/>
                    <a:lstStyle/>
                    <a:p>
                      <a:pPr algn="r" fontAlgn="base"/>
                      <a:r>
                        <a:rPr lang="en-US" sz="1200" b="1" i="0">
                          <a:solidFill>
                            <a:srgbClr val="005B7B"/>
                          </a:solidFill>
                          <a:effectLst/>
                          <a:latin typeface="Bitter" pitchFamily="2" charset="0"/>
                        </a:rPr>
                        <a:t>Wraparound Enrollment</a:t>
                      </a:r>
                      <a:r>
                        <a:rPr lang="en-US" sz="1200" b="0" i="0">
                          <a:solidFill>
                            <a:srgbClr val="005B7B"/>
                          </a:solidFill>
                          <a:effectLst/>
                          <a:latin typeface="Bitter" pitchFamily="2" charset="0"/>
                        </a:rPr>
                        <a:t>​</a:t>
                      </a:r>
                    </a:p>
                    <a:p>
                      <a:pPr algn="r" fontAlgn="base"/>
                      <a:r>
                        <a:rPr lang="en-US" sz="1200" b="0" i="0">
                          <a:solidFill>
                            <a:srgbClr val="005B7B"/>
                          </a:solidFill>
                          <a:effectLst/>
                          <a:latin typeface="Bitter" pitchFamily="2" charset="0"/>
                        </a:rPr>
                        <a:t>(UHA Members enrolled in wraparound from among those determined to meet criteria) </a:t>
                      </a:r>
                      <a:r>
                        <a:rPr lang="en-US" sz="800" b="0" i="0">
                          <a:solidFill>
                            <a:srgbClr val="005B7B"/>
                          </a:solidFill>
                          <a:effectLst/>
                          <a:latin typeface="Bitter" pitchFamily="2" charset="0"/>
                        </a:rPr>
                        <a:t>​</a:t>
                      </a:r>
                      <a:endParaRPr lang="en-US" sz="1300" b="0" i="0">
                        <a:solidFill>
                          <a:srgbClr val="005B7B"/>
                        </a:solidFill>
                        <a:effectLst/>
                        <a:latin typeface="Bitter" pitchFamily="2" charset="0"/>
                      </a:endParaRPr>
                    </a:p>
                  </a:txBody>
                  <a:tcPr marL="81787" marR="81787" marT="40893" marB="40893">
                    <a:lnL w="11430" cap="flat" cmpd="sng" algn="ctr">
                      <a:solidFill>
                        <a:srgbClr val="1A3260"/>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1A3260"/>
                      </a:solidFill>
                      <a:prstDash val="solid"/>
                      <a:round/>
                      <a:headEnd type="none" w="med" len="med"/>
                      <a:tailEnd type="none" w="med" len="med"/>
                    </a:lnT>
                    <a:lnB w="11430" cap="flat" cmpd="sng" algn="ctr">
                      <a:solidFill>
                        <a:srgbClr val="1A3260"/>
                      </a:solidFill>
                      <a:prstDash val="solid"/>
                      <a:round/>
                      <a:headEnd type="none" w="med" len="med"/>
                      <a:tailEnd type="none" w="med" len="med"/>
                    </a:lnB>
                    <a:solidFill>
                      <a:srgbClr val="FFFFFF"/>
                    </a:solidFill>
                  </a:tcPr>
                </a:tc>
                <a:tc>
                  <a:txBody>
                    <a:bodyPr/>
                    <a:lstStyle/>
                    <a:p>
                      <a:pPr algn="ctr" fontAlgn="auto"/>
                      <a:r>
                        <a:rPr lang="en-US" sz="1200" b="0" i="0">
                          <a:solidFill>
                            <a:srgbClr val="005B7B"/>
                          </a:solidFill>
                          <a:effectLst/>
                          <a:latin typeface="Bitter" pitchFamily="2" charset="0"/>
                        </a:rPr>
                        <a:t>20​</a:t>
                      </a:r>
                    </a:p>
                  </a:txBody>
                  <a:tcPr marL="81787" marR="81787" marT="40893" marB="40893" anchor="ctr">
                    <a:lnL w="12700" cap="flat" cmpd="sng" algn="ctr">
                      <a:solidFill>
                        <a:srgbClr val="FFFFFF"/>
                      </a:solidFill>
                      <a:prstDash val="solid"/>
                      <a:round/>
                      <a:headEnd type="none" w="med" len="med"/>
                      <a:tailEnd type="none" w="med" len="med"/>
                    </a:lnL>
                    <a:lnR w="11430" cap="flat" cmpd="sng" algn="ctr">
                      <a:solidFill>
                        <a:srgbClr val="1A3260"/>
                      </a:solidFill>
                      <a:prstDash val="solid"/>
                      <a:round/>
                      <a:headEnd type="none" w="med" len="med"/>
                      <a:tailEnd type="none" w="med" len="med"/>
                    </a:lnR>
                    <a:lnT w="11430" cap="flat" cmpd="sng" algn="ctr">
                      <a:solidFill>
                        <a:srgbClr val="1A3260"/>
                      </a:solidFill>
                      <a:prstDash val="solid"/>
                      <a:round/>
                      <a:headEnd type="none" w="med" len="med"/>
                      <a:tailEnd type="none" w="med" len="med"/>
                    </a:lnT>
                    <a:lnB w="11430" cap="flat" cmpd="sng" algn="ctr">
                      <a:solidFill>
                        <a:srgbClr val="1A3260"/>
                      </a:solidFill>
                      <a:prstDash val="solid"/>
                      <a:round/>
                      <a:headEnd type="none" w="med" len="med"/>
                      <a:tailEnd type="none" w="med" len="med"/>
                    </a:lnB>
                    <a:solidFill>
                      <a:srgbClr val="FFFFFF"/>
                    </a:solidFill>
                  </a:tcPr>
                </a:tc>
                <a:extLst>
                  <a:ext uri="{0D108BD9-81ED-4DB2-BD59-A6C34878D82A}">
                    <a16:rowId xmlns:a16="http://schemas.microsoft.com/office/drawing/2014/main" val="900582845"/>
                  </a:ext>
                </a:extLst>
              </a:tr>
              <a:tr h="1145646">
                <a:tc>
                  <a:txBody>
                    <a:bodyPr/>
                    <a:lstStyle/>
                    <a:p>
                      <a:pPr algn="r" fontAlgn="base"/>
                      <a:r>
                        <a:rPr lang="en-US" sz="1200" b="1" i="0">
                          <a:solidFill>
                            <a:srgbClr val="005B7B"/>
                          </a:solidFill>
                          <a:effectLst/>
                          <a:latin typeface="Bitter" pitchFamily="2" charset="0"/>
                        </a:rPr>
                        <a:t>Ethnicity of Youth Enrolled</a:t>
                      </a:r>
                      <a:r>
                        <a:rPr lang="en-US" sz="1200" b="0" i="0">
                          <a:solidFill>
                            <a:srgbClr val="005B7B"/>
                          </a:solidFill>
                          <a:effectLst/>
                          <a:latin typeface="Bitter" pitchFamily="2" charset="0"/>
                        </a:rPr>
                        <a:t>: ​</a:t>
                      </a:r>
                      <a:br>
                        <a:rPr lang="en-US" sz="1200" b="0" i="0">
                          <a:solidFill>
                            <a:srgbClr val="005B7B"/>
                          </a:solidFill>
                          <a:effectLst/>
                          <a:latin typeface="Bitter" pitchFamily="2" charset="0"/>
                        </a:rPr>
                      </a:br>
                      <a:r>
                        <a:rPr lang="en-US" sz="1200" b="0" i="0">
                          <a:solidFill>
                            <a:srgbClr val="005B7B"/>
                          </a:solidFill>
                          <a:effectLst/>
                          <a:latin typeface="Bitter" pitchFamily="2" charset="0"/>
                        </a:rPr>
                        <a:t>Number of UHA Members enrolled in wraparound by race​</a:t>
                      </a:r>
                    </a:p>
                  </a:txBody>
                  <a:tcPr marL="81787" marR="81787" marT="40893" marB="40893" anchor="ctr">
                    <a:lnL w="11430" cap="flat" cmpd="sng" algn="ctr">
                      <a:solidFill>
                        <a:srgbClr val="1A3260"/>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1A3260"/>
                      </a:solidFill>
                      <a:prstDash val="solid"/>
                      <a:round/>
                      <a:headEnd type="none" w="med" len="med"/>
                      <a:tailEnd type="none" w="med" len="med"/>
                    </a:lnT>
                    <a:lnB w="11430" cap="flat" cmpd="sng" algn="ctr">
                      <a:solidFill>
                        <a:srgbClr val="1A3260"/>
                      </a:solidFill>
                      <a:prstDash val="solid"/>
                      <a:round/>
                      <a:headEnd type="none" w="med" len="med"/>
                      <a:tailEnd type="none" w="med" len="med"/>
                    </a:lnB>
                    <a:solidFill>
                      <a:srgbClr val="E7E8EA"/>
                    </a:solidFill>
                  </a:tcPr>
                </a:tc>
                <a:tc>
                  <a:txBody>
                    <a:bodyPr/>
                    <a:lstStyle/>
                    <a:p>
                      <a:pPr algn="ctr" fontAlgn="base"/>
                      <a:r>
                        <a:rPr lang="en-US" sz="1200" b="0" i="0">
                          <a:solidFill>
                            <a:srgbClr val="005B7B"/>
                          </a:solidFill>
                          <a:effectLst/>
                          <a:latin typeface="Bitter" pitchFamily="2" charset="0"/>
                        </a:rPr>
                        <a:t>Black/Hispanic (1)</a:t>
                      </a:r>
                    </a:p>
                    <a:p>
                      <a:pPr algn="ctr" fontAlgn="base"/>
                      <a:r>
                        <a:rPr lang="en-US" sz="1200" b="0" i="0">
                          <a:solidFill>
                            <a:srgbClr val="005B7B"/>
                          </a:solidFill>
                          <a:effectLst/>
                          <a:latin typeface="Bitter" pitchFamily="2" charset="0"/>
                        </a:rPr>
                        <a:t>Native American (1)</a:t>
                      </a:r>
                    </a:p>
                    <a:p>
                      <a:pPr algn="ctr" fontAlgn="base"/>
                      <a:r>
                        <a:rPr lang="en-US" sz="1200" b="0" i="0">
                          <a:solidFill>
                            <a:srgbClr val="005B7B"/>
                          </a:solidFill>
                          <a:effectLst/>
                          <a:latin typeface="Bitter" pitchFamily="2" charset="0"/>
                        </a:rPr>
                        <a:t> Hispanic (2)​</a:t>
                      </a:r>
                    </a:p>
                    <a:p>
                      <a:pPr algn="ctr" fontAlgn="base"/>
                      <a:r>
                        <a:rPr lang="en-US" sz="1200" b="0" i="0" u="none" strike="noStrike">
                          <a:solidFill>
                            <a:srgbClr val="005B7B"/>
                          </a:solidFill>
                          <a:effectLst/>
                          <a:latin typeface="Bitter" pitchFamily="2" charset="0"/>
                        </a:rPr>
                        <a:t>Caucasian/Native American/Italian (1)</a:t>
                      </a:r>
                      <a:r>
                        <a:rPr lang="en-US" sz="1200" b="0" i="0">
                          <a:solidFill>
                            <a:srgbClr val="005B7B"/>
                          </a:solidFill>
                          <a:effectLst/>
                          <a:latin typeface="Bitter" pitchFamily="2" charset="0"/>
                        </a:rPr>
                        <a:t>​</a:t>
                      </a:r>
                    </a:p>
                    <a:p>
                      <a:pPr algn="ctr" fontAlgn="base"/>
                      <a:r>
                        <a:rPr lang="en-US" sz="1200" b="0" i="0" u="none" strike="noStrike">
                          <a:solidFill>
                            <a:srgbClr val="005B7B"/>
                          </a:solidFill>
                          <a:effectLst/>
                          <a:latin typeface="Bitter" pitchFamily="2" charset="0"/>
                        </a:rPr>
                        <a:t>Caucasian</a:t>
                      </a:r>
                      <a:r>
                        <a:rPr lang="en-US" sz="1200" b="0" i="0">
                          <a:solidFill>
                            <a:srgbClr val="005B7B"/>
                          </a:solidFill>
                          <a:effectLst/>
                          <a:latin typeface="Bitter" pitchFamily="2" charset="0"/>
                        </a:rPr>
                        <a:t>​ (15)</a:t>
                      </a:r>
                    </a:p>
                  </a:txBody>
                  <a:tcPr marL="81787" marR="81787" marT="40893" marB="40893">
                    <a:lnL w="12700" cap="flat" cmpd="sng" algn="ctr">
                      <a:solidFill>
                        <a:srgbClr val="FFFFFF"/>
                      </a:solidFill>
                      <a:prstDash val="solid"/>
                      <a:round/>
                      <a:headEnd type="none" w="med" len="med"/>
                      <a:tailEnd type="none" w="med" len="med"/>
                    </a:lnL>
                    <a:lnR w="11430" cap="flat" cmpd="sng" algn="ctr">
                      <a:solidFill>
                        <a:srgbClr val="1A3260"/>
                      </a:solidFill>
                      <a:prstDash val="solid"/>
                      <a:round/>
                      <a:headEnd type="none" w="med" len="med"/>
                      <a:tailEnd type="none" w="med" len="med"/>
                    </a:lnR>
                    <a:lnT w="11430" cap="flat" cmpd="sng" algn="ctr">
                      <a:solidFill>
                        <a:srgbClr val="1A3260"/>
                      </a:solidFill>
                      <a:prstDash val="solid"/>
                      <a:round/>
                      <a:headEnd type="none" w="med" len="med"/>
                      <a:tailEnd type="none" w="med" len="med"/>
                    </a:lnT>
                    <a:lnB w="11430" cap="flat" cmpd="sng" algn="ctr">
                      <a:solidFill>
                        <a:srgbClr val="1A3260"/>
                      </a:solidFill>
                      <a:prstDash val="solid"/>
                      <a:round/>
                      <a:headEnd type="none" w="med" len="med"/>
                      <a:tailEnd type="none" w="med" len="med"/>
                    </a:lnB>
                    <a:solidFill>
                      <a:srgbClr val="E7E8EA"/>
                    </a:solidFill>
                  </a:tcPr>
                </a:tc>
                <a:extLst>
                  <a:ext uri="{0D108BD9-81ED-4DB2-BD59-A6C34878D82A}">
                    <a16:rowId xmlns:a16="http://schemas.microsoft.com/office/drawing/2014/main" val="4023016815"/>
                  </a:ext>
                </a:extLst>
              </a:tr>
              <a:tr h="441442">
                <a:tc>
                  <a:txBody>
                    <a:bodyPr/>
                    <a:lstStyle/>
                    <a:p>
                      <a:pPr algn="r" fontAlgn="base"/>
                      <a:r>
                        <a:rPr lang="en-US" sz="1200" b="1" i="0">
                          <a:solidFill>
                            <a:srgbClr val="005B7B"/>
                          </a:solidFill>
                          <a:effectLst/>
                          <a:latin typeface="Bitter" pitchFamily="2" charset="0"/>
                        </a:rPr>
                        <a:t>Language of Youth Enrolled: </a:t>
                      </a:r>
                      <a:r>
                        <a:rPr lang="en-US" sz="1200" b="0" i="0">
                          <a:solidFill>
                            <a:srgbClr val="005B7B"/>
                          </a:solidFill>
                          <a:effectLst/>
                          <a:latin typeface="Bitter" pitchFamily="2" charset="0"/>
                        </a:rPr>
                        <a:t>​</a:t>
                      </a:r>
                      <a:br>
                        <a:rPr lang="en-US" sz="1200" b="0" i="0">
                          <a:solidFill>
                            <a:srgbClr val="005B7B"/>
                          </a:solidFill>
                          <a:effectLst/>
                          <a:latin typeface="Bitter" pitchFamily="2" charset="0"/>
                        </a:rPr>
                      </a:br>
                      <a:r>
                        <a:rPr lang="en-US" sz="1200" b="0" i="0">
                          <a:solidFill>
                            <a:srgbClr val="005B7B"/>
                          </a:solidFill>
                          <a:effectLst/>
                          <a:latin typeface="Bitter" pitchFamily="2" charset="0"/>
                        </a:rPr>
                        <a:t>Number of UHA Members enrolled in wraparound by language</a:t>
                      </a:r>
                      <a:r>
                        <a:rPr lang="en-US" sz="800" b="0" i="0">
                          <a:solidFill>
                            <a:srgbClr val="005B7B"/>
                          </a:solidFill>
                          <a:effectLst/>
                          <a:latin typeface="Bitter" pitchFamily="2" charset="0"/>
                        </a:rPr>
                        <a:t>​</a:t>
                      </a:r>
                      <a:endParaRPr lang="en-US" sz="1300" b="0" i="0">
                        <a:solidFill>
                          <a:srgbClr val="005B7B"/>
                        </a:solidFill>
                        <a:effectLst/>
                        <a:latin typeface="Bitter" pitchFamily="2" charset="0"/>
                      </a:endParaRPr>
                    </a:p>
                  </a:txBody>
                  <a:tcPr marL="81787" marR="81787" marT="40893" marB="40893">
                    <a:lnL w="11430" cap="flat" cmpd="sng" algn="ctr">
                      <a:solidFill>
                        <a:srgbClr val="1A3260"/>
                      </a:solidFill>
                      <a:prstDash val="solid"/>
                      <a:round/>
                      <a:headEnd type="none" w="med" len="med"/>
                      <a:tailEnd type="none" w="med" len="med"/>
                    </a:lnL>
                    <a:lnR w="12700" cap="flat" cmpd="sng" algn="ctr">
                      <a:solidFill>
                        <a:srgbClr val="FFFFFF"/>
                      </a:solidFill>
                      <a:prstDash val="solid"/>
                      <a:round/>
                      <a:headEnd type="none" w="med" len="med"/>
                      <a:tailEnd type="none" w="med" len="med"/>
                    </a:lnR>
                    <a:lnT w="11430" cap="flat" cmpd="sng" algn="ctr">
                      <a:solidFill>
                        <a:srgbClr val="1A3260"/>
                      </a:solidFill>
                      <a:prstDash val="solid"/>
                      <a:round/>
                      <a:headEnd type="none" w="med" len="med"/>
                      <a:tailEnd type="none" w="med" len="med"/>
                    </a:lnT>
                    <a:lnB w="11430" cap="flat" cmpd="sng" algn="ctr">
                      <a:solidFill>
                        <a:srgbClr val="1A3260"/>
                      </a:solidFill>
                      <a:prstDash val="solid"/>
                      <a:round/>
                      <a:headEnd type="none" w="med" len="med"/>
                      <a:tailEnd type="none" w="med" len="med"/>
                    </a:lnB>
                    <a:solidFill>
                      <a:srgbClr val="E7E8EA"/>
                    </a:solidFill>
                  </a:tcPr>
                </a:tc>
                <a:tc>
                  <a:txBody>
                    <a:bodyPr/>
                    <a:lstStyle/>
                    <a:p>
                      <a:pPr algn="ctr" fontAlgn="base"/>
                      <a:r>
                        <a:rPr lang="en-US" sz="1200" b="0" i="0">
                          <a:solidFill>
                            <a:srgbClr val="005B7B"/>
                          </a:solidFill>
                          <a:effectLst/>
                          <a:latin typeface="Bitter" pitchFamily="2" charset="0"/>
                        </a:rPr>
                        <a:t>English​ (16)</a:t>
                      </a:r>
                    </a:p>
                    <a:p>
                      <a:pPr algn="ctr" fontAlgn="base"/>
                      <a:r>
                        <a:rPr lang="en-US" sz="1200" b="0" i="0">
                          <a:solidFill>
                            <a:srgbClr val="005B7B"/>
                          </a:solidFill>
                          <a:effectLst/>
                          <a:latin typeface="Bitter" pitchFamily="2" charset="0"/>
                        </a:rPr>
                        <a:t>Unknown (4)</a:t>
                      </a:r>
                    </a:p>
                  </a:txBody>
                  <a:tcPr marL="81787" marR="81787" marT="40893" marB="40893" anchor="ctr">
                    <a:lnL w="12700" cap="flat" cmpd="sng" algn="ctr">
                      <a:solidFill>
                        <a:srgbClr val="FFFFFF"/>
                      </a:solidFill>
                      <a:prstDash val="solid"/>
                      <a:round/>
                      <a:headEnd type="none" w="med" len="med"/>
                      <a:tailEnd type="none" w="med" len="med"/>
                    </a:lnL>
                    <a:lnR w="11430" cap="flat" cmpd="sng" algn="ctr">
                      <a:solidFill>
                        <a:srgbClr val="1A3260"/>
                      </a:solidFill>
                      <a:prstDash val="solid"/>
                      <a:round/>
                      <a:headEnd type="none" w="med" len="med"/>
                      <a:tailEnd type="none" w="med" len="med"/>
                    </a:lnR>
                    <a:lnT w="11430" cap="flat" cmpd="sng" algn="ctr">
                      <a:solidFill>
                        <a:srgbClr val="1A3260"/>
                      </a:solidFill>
                      <a:prstDash val="solid"/>
                      <a:round/>
                      <a:headEnd type="none" w="med" len="med"/>
                      <a:tailEnd type="none" w="med" len="med"/>
                    </a:lnT>
                    <a:lnB w="11430" cap="flat" cmpd="sng" algn="ctr">
                      <a:solidFill>
                        <a:srgbClr val="1A3260"/>
                      </a:solidFill>
                      <a:prstDash val="solid"/>
                      <a:round/>
                      <a:headEnd type="none" w="med" len="med"/>
                      <a:tailEnd type="none" w="med" len="med"/>
                    </a:lnB>
                    <a:solidFill>
                      <a:srgbClr val="E7E8EA"/>
                    </a:solidFill>
                  </a:tcPr>
                </a:tc>
                <a:extLst>
                  <a:ext uri="{0D108BD9-81ED-4DB2-BD59-A6C34878D82A}">
                    <a16:rowId xmlns:a16="http://schemas.microsoft.com/office/drawing/2014/main" val="3281801508"/>
                  </a:ext>
                </a:extLst>
              </a:tr>
            </a:tbl>
          </a:graphicData>
        </a:graphic>
      </p:graphicFrame>
      <p:sp>
        <p:nvSpPr>
          <p:cNvPr id="4" name="Rectangle 1">
            <a:extLst>
              <a:ext uri="{FF2B5EF4-FFF2-40B4-BE49-F238E27FC236}">
                <a16:creationId xmlns:a16="http://schemas.microsoft.com/office/drawing/2014/main" id="{10A74540-88E1-3B94-0C81-0A3DFA014516}"/>
              </a:ext>
            </a:extLst>
          </p:cNvPr>
          <p:cNvSpPr>
            <a:spLocks noChangeArrowheads="1"/>
          </p:cNvSpPr>
          <p:nvPr/>
        </p:nvSpPr>
        <p:spPr bwMode="auto">
          <a:xfrm>
            <a:off x="1269855" y="101398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marL="457200" eaLnBrk="0" fontAlgn="base" hangingPunct="0">
              <a:spcBef>
                <a:spcPct val="0"/>
              </a:spcBef>
              <a:spcAft>
                <a:spcPct val="0"/>
              </a:spcAft>
              <a:defRPr>
                <a:solidFill>
                  <a:schemeClr val="tx1"/>
                </a:solidFill>
                <a:latin typeface="Arial" panose="020B0604020202020204" pitchFamily="34" charset="0"/>
              </a:defRPr>
            </a:lvl2pPr>
            <a:lvl3pPr marL="914400" eaLnBrk="0" fontAlgn="base" hangingPunct="0">
              <a:spcBef>
                <a:spcPct val="0"/>
              </a:spcBef>
              <a:spcAft>
                <a:spcPct val="0"/>
              </a:spcAft>
              <a:defRPr>
                <a:solidFill>
                  <a:schemeClr val="tx1"/>
                </a:solidFill>
                <a:latin typeface="Arial" panose="020B0604020202020204" pitchFamily="34" charset="0"/>
              </a:defRPr>
            </a:lvl3pPr>
            <a:lvl4pPr marL="1371600" eaLnBrk="0" fontAlgn="base" hangingPunct="0">
              <a:spcBef>
                <a:spcPct val="0"/>
              </a:spcBef>
              <a:spcAft>
                <a:spcPct val="0"/>
              </a:spcAft>
              <a:defRPr>
                <a:solidFill>
                  <a:schemeClr val="tx1"/>
                </a:solidFill>
                <a:latin typeface="Arial" panose="020B0604020202020204" pitchFamily="34" charset="0"/>
              </a:defRPr>
            </a:lvl4pPr>
            <a:lvl5pPr marL="1828800" eaLnBrk="0" fontAlgn="base" hangingPunct="0">
              <a:spcBef>
                <a:spcPct val="0"/>
              </a:spcBef>
              <a:spcAft>
                <a:spcPct val="0"/>
              </a:spcAft>
              <a:defRPr>
                <a:solidFill>
                  <a:schemeClr val="tx1"/>
                </a:solidFill>
                <a:latin typeface="Arial" panose="020B0604020202020204" pitchFamily="34" charset="0"/>
              </a:defRPr>
            </a:lvl5pPr>
            <a:lvl6pPr marL="2286000" eaLnBrk="0" fontAlgn="base" hangingPunct="0">
              <a:spcBef>
                <a:spcPct val="0"/>
              </a:spcBef>
              <a:spcAft>
                <a:spcPct val="0"/>
              </a:spcAft>
              <a:defRPr>
                <a:solidFill>
                  <a:schemeClr val="tx1"/>
                </a:solidFill>
                <a:latin typeface="Arial" panose="020B0604020202020204" pitchFamily="34" charset="0"/>
              </a:defRPr>
            </a:lvl6pPr>
            <a:lvl7pPr marL="2743200" eaLnBrk="0" fontAlgn="base" hangingPunct="0">
              <a:spcBef>
                <a:spcPct val="0"/>
              </a:spcBef>
              <a:spcAft>
                <a:spcPct val="0"/>
              </a:spcAft>
              <a:defRPr>
                <a:solidFill>
                  <a:schemeClr val="tx1"/>
                </a:solidFill>
                <a:latin typeface="Arial" panose="020B0604020202020204" pitchFamily="34" charset="0"/>
              </a:defRPr>
            </a:lvl7pPr>
            <a:lvl8pPr marL="3200400" eaLnBrk="0" fontAlgn="base" hangingPunct="0">
              <a:spcBef>
                <a:spcPct val="0"/>
              </a:spcBef>
              <a:spcAft>
                <a:spcPct val="0"/>
              </a:spcAft>
              <a:defRPr>
                <a:solidFill>
                  <a:schemeClr val="tx1"/>
                </a:solidFill>
                <a:latin typeface="Arial" panose="020B0604020202020204" pitchFamily="34" charset="0"/>
              </a:defRPr>
            </a:lvl8pPr>
            <a:lvl9pPr marL="3657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Times New Roman" panose="02020603050405020304" pitchFamily="18" charset="0"/>
                <a:cs typeface="Times New Roman" panose="02020603050405020304" pitchFamily="18" charset="0"/>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899969056"/>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617D5A4-F377-74F7-2359-56BAD4BAF2A4}"/>
              </a:ext>
            </a:extLst>
          </p:cNvPr>
          <p:cNvSpPr>
            <a:spLocks noGrp="1"/>
          </p:cNvSpPr>
          <p:nvPr>
            <p:ph type="ctrTitle"/>
          </p:nvPr>
        </p:nvSpPr>
        <p:spPr>
          <a:xfrm>
            <a:off x="2466672" y="1545450"/>
            <a:ext cx="4545962" cy="1524660"/>
          </a:xfrm>
        </p:spPr>
        <p:txBody>
          <a:bodyPr/>
          <a:lstStyle/>
          <a:p>
            <a:pPr algn="ctr"/>
            <a:r>
              <a:rPr lang="en-US" b="1"/>
              <a:t>Thank You.</a:t>
            </a:r>
          </a:p>
        </p:txBody>
      </p:sp>
      <p:sp>
        <p:nvSpPr>
          <p:cNvPr id="5" name="Subtitle 4">
            <a:extLst>
              <a:ext uri="{FF2B5EF4-FFF2-40B4-BE49-F238E27FC236}">
                <a16:creationId xmlns:a16="http://schemas.microsoft.com/office/drawing/2014/main" id="{C8B55B6D-A9E9-78A6-522F-F039EA5901F7}"/>
              </a:ext>
            </a:extLst>
          </p:cNvPr>
          <p:cNvSpPr>
            <a:spLocks noGrp="1"/>
          </p:cNvSpPr>
          <p:nvPr>
            <p:ph type="subTitle" idx="1"/>
          </p:nvPr>
        </p:nvSpPr>
        <p:spPr>
          <a:xfrm>
            <a:off x="958539" y="3635617"/>
            <a:ext cx="7570149" cy="792600"/>
          </a:xfrm>
        </p:spPr>
        <p:txBody>
          <a:bodyPr>
            <a:normAutofit fontScale="85000" lnSpcReduction="10000"/>
          </a:bodyPr>
          <a:lstStyle/>
          <a:p>
            <a:pPr algn="ctr"/>
            <a:r>
              <a:rPr lang="en-US">
                <a:latin typeface="Bitter"/>
                <a:hlinkClick r:id="rId2"/>
              </a:rPr>
              <a:t>Behavioralhealthoperations@umpquahealth.com</a:t>
            </a:r>
            <a:endParaRPr lang="en-US">
              <a:latin typeface="Bitter"/>
            </a:endParaRPr>
          </a:p>
          <a:p>
            <a:pPr algn="ctr"/>
            <a:endParaRPr lang="en-US"/>
          </a:p>
        </p:txBody>
      </p:sp>
    </p:spTree>
    <p:extLst>
      <p:ext uri="{BB962C8B-B14F-4D97-AF65-F5344CB8AC3E}">
        <p14:creationId xmlns:p14="http://schemas.microsoft.com/office/powerpoint/2010/main" val="238809803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C46C5D7-6BA0-4B5B-9BB9-BB1D75AF371F}"/>
              </a:ext>
            </a:extLst>
          </p:cNvPr>
          <p:cNvSpPr txBox="1">
            <a:spLocks/>
          </p:cNvSpPr>
          <p:nvPr/>
        </p:nvSpPr>
        <p:spPr>
          <a:xfrm>
            <a:off x="1785382" y="62410"/>
            <a:ext cx="846157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baseline="0">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9pPr>
          </a:lstStyle>
          <a:p>
            <a:r>
              <a:rPr lang="en-US" sz="3200" b="1">
                <a:solidFill>
                  <a:srgbClr val="005B7B"/>
                </a:solidFill>
                <a:latin typeface="Bitter SemiBold"/>
              </a:rPr>
              <a:t>Identified CHA Health Areas </a:t>
            </a:r>
            <a:endParaRPr lang="en-US"/>
          </a:p>
        </p:txBody>
      </p:sp>
      <p:graphicFrame>
        <p:nvGraphicFramePr>
          <p:cNvPr id="2" name="Diagram 1">
            <a:extLst>
              <a:ext uri="{FF2B5EF4-FFF2-40B4-BE49-F238E27FC236}">
                <a16:creationId xmlns:a16="http://schemas.microsoft.com/office/drawing/2014/main" id="{6652C0C7-4F41-44A0-1619-8A7C9063A761}"/>
              </a:ext>
            </a:extLst>
          </p:cNvPr>
          <p:cNvGraphicFramePr/>
          <p:nvPr>
            <p:extLst>
              <p:ext uri="{D42A27DB-BD31-4B8C-83A1-F6EECF244321}">
                <p14:modId xmlns:p14="http://schemas.microsoft.com/office/powerpoint/2010/main" val="1626404366"/>
              </p:ext>
            </p:extLst>
          </p:nvPr>
        </p:nvGraphicFramePr>
        <p:xfrm>
          <a:off x="74428" y="722576"/>
          <a:ext cx="8878741" cy="37858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98483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EC46C5D7-6BA0-4B5B-9BB9-BB1D75AF371F}"/>
              </a:ext>
            </a:extLst>
          </p:cNvPr>
          <p:cNvSpPr txBox="1">
            <a:spLocks/>
          </p:cNvSpPr>
          <p:nvPr/>
        </p:nvSpPr>
        <p:spPr>
          <a:xfrm>
            <a:off x="2036565" y="167648"/>
            <a:ext cx="8461578"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baseline="0">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9pPr>
          </a:lstStyle>
          <a:p>
            <a:r>
              <a:rPr lang="en-US" sz="3200" b="1">
                <a:solidFill>
                  <a:srgbClr val="005B7B"/>
                </a:solidFill>
                <a:latin typeface="Bitter SemiBold"/>
              </a:rPr>
              <a:t>Identified Priority Areas </a:t>
            </a:r>
            <a:endParaRPr lang="en-US"/>
          </a:p>
        </p:txBody>
      </p:sp>
      <p:pic>
        <p:nvPicPr>
          <p:cNvPr id="30" name="Picture 29" descr="A group of blue and white icons&#10;&#10;Description automatically generated">
            <a:extLst>
              <a:ext uri="{FF2B5EF4-FFF2-40B4-BE49-F238E27FC236}">
                <a16:creationId xmlns:a16="http://schemas.microsoft.com/office/drawing/2014/main" id="{106C91FB-1E51-D471-0167-444DE35423D9}"/>
              </a:ext>
            </a:extLst>
          </p:cNvPr>
          <p:cNvPicPr>
            <a:picLocks noChangeAspect="1"/>
          </p:cNvPicPr>
          <p:nvPr/>
        </p:nvPicPr>
        <p:blipFill>
          <a:blip r:embed="rId2"/>
          <a:stretch>
            <a:fillRect/>
          </a:stretch>
        </p:blipFill>
        <p:spPr>
          <a:xfrm>
            <a:off x="307625" y="823201"/>
            <a:ext cx="8530063" cy="3732286"/>
          </a:xfrm>
          <a:prstGeom prst="rect">
            <a:avLst/>
          </a:prstGeom>
        </p:spPr>
      </p:pic>
    </p:spTree>
    <p:extLst>
      <p:ext uri="{BB962C8B-B14F-4D97-AF65-F5344CB8AC3E}">
        <p14:creationId xmlns:p14="http://schemas.microsoft.com/office/powerpoint/2010/main" val="211719230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B680C9-87B7-2923-4EAE-58BE02489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B66DF4-793D-3FF7-6380-ECCBB9883EC2}"/>
              </a:ext>
            </a:extLst>
          </p:cNvPr>
          <p:cNvSpPr>
            <a:spLocks noGrp="1"/>
          </p:cNvSpPr>
          <p:nvPr>
            <p:ph type="title"/>
          </p:nvPr>
        </p:nvSpPr>
        <p:spPr/>
        <p:txBody>
          <a:bodyPr>
            <a:noAutofit/>
          </a:bodyPr>
          <a:lstStyle/>
          <a:p>
            <a:r>
              <a:rPr lang="en-US" sz="2400" b="1"/>
              <a:t>Priority Area 1</a:t>
            </a:r>
          </a:p>
        </p:txBody>
      </p:sp>
      <p:sp>
        <p:nvSpPr>
          <p:cNvPr id="3" name="Text Placeholder 2">
            <a:extLst>
              <a:ext uri="{FF2B5EF4-FFF2-40B4-BE49-F238E27FC236}">
                <a16:creationId xmlns:a16="http://schemas.microsoft.com/office/drawing/2014/main" id="{EEAA9706-0872-29A5-5494-AF95663A0489}"/>
              </a:ext>
            </a:extLst>
          </p:cNvPr>
          <p:cNvSpPr>
            <a:spLocks noGrp="1"/>
          </p:cNvSpPr>
          <p:nvPr>
            <p:ph type="body" idx="1"/>
          </p:nvPr>
        </p:nvSpPr>
        <p:spPr/>
        <p:txBody>
          <a:bodyPr/>
          <a:lstStyle/>
          <a:p>
            <a:pPr marL="139700" indent="0">
              <a:lnSpc>
                <a:spcPct val="114999"/>
              </a:lnSpc>
              <a:buNone/>
            </a:pPr>
            <a:r>
              <a:rPr lang="en-US" b="1">
                <a:solidFill>
                  <a:schemeClr val="bg2"/>
                </a:solidFill>
                <a:latin typeface="Figtree" pitchFamily="2" charset="0"/>
              </a:rPr>
              <a:t>IMPROVE INVOLVEMENT IN COMMUNITY HOUSING INITIATIVES TO IMPROVE ACCESSIBILITY, AFFORDABILITY,  AND AVAILABILITY FOR MEMBERS WITH BEHAVIORAL HEALTH CONCERNS</a:t>
            </a:r>
          </a:p>
        </p:txBody>
      </p:sp>
      <p:sp>
        <p:nvSpPr>
          <p:cNvPr id="4" name="Content Placeholder 59">
            <a:extLst>
              <a:ext uri="{FF2B5EF4-FFF2-40B4-BE49-F238E27FC236}">
                <a16:creationId xmlns:a16="http://schemas.microsoft.com/office/drawing/2014/main" id="{35C1C4AC-8F3C-81E8-9B33-EC3A33FBD9D9}"/>
              </a:ext>
            </a:extLst>
          </p:cNvPr>
          <p:cNvSpPr txBox="1">
            <a:spLocks/>
          </p:cNvSpPr>
          <p:nvPr/>
        </p:nvSpPr>
        <p:spPr>
          <a:xfrm>
            <a:off x="642844" y="5980033"/>
            <a:ext cx="10913725" cy="320784"/>
          </a:xfrm>
          <a:prstGeom prst="rect">
            <a:avLst/>
          </a:prstGeom>
          <a:ln w="57150">
            <a:noFill/>
          </a:ln>
        </p:spPr>
        <p:txBody>
          <a:bodyPr vert="horz" lIns="91440" tIns="45720" rIns="91440" bIns="45720" rtlCol="0" anchor="ctr">
            <a:noAutofit/>
          </a:bodyPr>
          <a:lstStyle>
            <a:defPPr>
              <a:defRPr lang="en-US"/>
            </a:defPPr>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000" cap="all">
                <a:solidFill>
                  <a:schemeClr val="bg1"/>
                </a:solidFill>
                <a:latin typeface="Calibri"/>
                <a:cs typeface="Calibri"/>
              </a:rPr>
              <a:t>Priority area 1: IMPROVE INVOLVEMENT IN COMMUNITY HOUSING INITIATIVES TO IMPROVE ACCESSIBILITY, AFFORDABILITY,  AND AVAILABILITY FOR MEMBERS WITH BEHAVIORAL HEALTH CONCERNS</a:t>
            </a:r>
            <a:endParaRPr lang="en-US" sz="1000">
              <a:solidFill>
                <a:schemeClr val="bg1"/>
              </a:solidFill>
            </a:endParaRPr>
          </a:p>
        </p:txBody>
      </p:sp>
      <p:sp>
        <p:nvSpPr>
          <p:cNvPr id="5" name="Content Placeholder 59">
            <a:extLst>
              <a:ext uri="{FF2B5EF4-FFF2-40B4-BE49-F238E27FC236}">
                <a16:creationId xmlns:a16="http://schemas.microsoft.com/office/drawing/2014/main" id="{35C1C4AC-8F3C-81E8-9B33-EC3A33FBD9D9}"/>
              </a:ext>
            </a:extLst>
          </p:cNvPr>
          <p:cNvSpPr txBox="1">
            <a:spLocks/>
          </p:cNvSpPr>
          <p:nvPr/>
        </p:nvSpPr>
        <p:spPr>
          <a:xfrm>
            <a:off x="642844" y="5980033"/>
            <a:ext cx="10913725" cy="320784"/>
          </a:xfrm>
          <a:prstGeom prst="rect">
            <a:avLst/>
          </a:prstGeom>
          <a:ln w="57150">
            <a:noFill/>
          </a:ln>
        </p:spPr>
        <p:txBody>
          <a:bodyPr vert="horz" lIns="91440" tIns="45720" rIns="91440" bIns="45720" rtlCol="0" anchor="ctr">
            <a:noAutofit/>
          </a:bodyPr>
          <a:lstStyle>
            <a:defPPr>
              <a:defRPr lang="en-US"/>
            </a:defPPr>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a:lstStyle>
          <a:p>
            <a:pPr marL="0" indent="0">
              <a:buNone/>
            </a:pPr>
            <a:r>
              <a:rPr lang="en-US" sz="1000" cap="all">
                <a:solidFill>
                  <a:schemeClr val="bg1"/>
                </a:solidFill>
                <a:latin typeface="Calibri"/>
                <a:cs typeface="Calibri"/>
              </a:rPr>
              <a:t>Priority area 1: IMPROVE INVOLVEMENT IN COMMUNITY HOUSING INITIATIVES TO IMPROVE ACCESSIBILITY, AFFORDABILITY,  AND AVAILABILITY FOR MEMBERS WITH BEHAVIORAL HEALTH CONCERNS</a:t>
            </a:r>
            <a:endParaRPr lang="en-US" sz="1000">
              <a:solidFill>
                <a:schemeClr val="bg1"/>
              </a:solidFill>
            </a:endParaRPr>
          </a:p>
        </p:txBody>
      </p:sp>
    </p:spTree>
    <p:extLst>
      <p:ext uri="{BB962C8B-B14F-4D97-AF65-F5344CB8AC3E}">
        <p14:creationId xmlns:p14="http://schemas.microsoft.com/office/powerpoint/2010/main" val="7044837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1891CC0-2E50-D568-4C2B-B2B6CFBE565D}"/>
              </a:ext>
            </a:extLst>
          </p:cNvPr>
          <p:cNvGraphicFramePr/>
          <p:nvPr>
            <p:extLst>
              <p:ext uri="{D42A27DB-BD31-4B8C-83A1-F6EECF244321}">
                <p14:modId xmlns:p14="http://schemas.microsoft.com/office/powerpoint/2010/main" val="2511325335"/>
              </p:ext>
            </p:extLst>
          </p:nvPr>
        </p:nvGraphicFramePr>
        <p:xfrm>
          <a:off x="544049" y="1191903"/>
          <a:ext cx="8055901" cy="30048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EB3D15E0-F2D8-7DBE-E356-7DFD6BDC7A38}"/>
              </a:ext>
            </a:extLst>
          </p:cNvPr>
          <p:cNvSpPr txBox="1"/>
          <p:nvPr/>
        </p:nvSpPr>
        <p:spPr>
          <a:xfrm>
            <a:off x="344976" y="4683125"/>
            <a:ext cx="68970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pSp>
        <p:nvGrpSpPr>
          <p:cNvPr id="3" name="Group 2">
            <a:extLst>
              <a:ext uri="{FF2B5EF4-FFF2-40B4-BE49-F238E27FC236}">
                <a16:creationId xmlns:a16="http://schemas.microsoft.com/office/drawing/2014/main" id="{15AF6C99-1610-1417-CE60-9858BEF78884}"/>
              </a:ext>
            </a:extLst>
          </p:cNvPr>
          <p:cNvGrpSpPr/>
          <p:nvPr/>
        </p:nvGrpSpPr>
        <p:grpSpPr>
          <a:xfrm>
            <a:off x="1309744" y="242701"/>
            <a:ext cx="1247414" cy="949202"/>
            <a:chOff x="35002" y="829947"/>
            <a:chExt cx="1239016" cy="897901"/>
          </a:xfrm>
        </p:grpSpPr>
        <p:pic>
          <p:nvPicPr>
            <p:cNvPr id="4" name="Graphic 3" descr="Bullseye with solid fill">
              <a:extLst>
                <a:ext uri="{FF2B5EF4-FFF2-40B4-BE49-F238E27FC236}">
                  <a16:creationId xmlns:a16="http://schemas.microsoft.com/office/drawing/2014/main" id="{33888980-22DB-F4D8-4D0D-7E8DF676C95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5" name="TextBox 4">
              <a:extLst>
                <a:ext uri="{FF2B5EF4-FFF2-40B4-BE49-F238E27FC236}">
                  <a16:creationId xmlns:a16="http://schemas.microsoft.com/office/drawing/2014/main" id="{CF3D6EA6-1AE5-725F-20AA-2DCC97761BC8}"/>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grpSp>
        <p:nvGrpSpPr>
          <p:cNvPr id="6" name="Group 5">
            <a:extLst>
              <a:ext uri="{FF2B5EF4-FFF2-40B4-BE49-F238E27FC236}">
                <a16:creationId xmlns:a16="http://schemas.microsoft.com/office/drawing/2014/main" id="{84F1E9D0-EC1A-0C6D-3AC4-59E4A96849BC}"/>
              </a:ext>
            </a:extLst>
          </p:cNvPr>
          <p:cNvGrpSpPr/>
          <p:nvPr/>
        </p:nvGrpSpPr>
        <p:grpSpPr>
          <a:xfrm>
            <a:off x="4000085" y="251333"/>
            <a:ext cx="1247414" cy="949202"/>
            <a:chOff x="35002" y="829947"/>
            <a:chExt cx="1239016" cy="897901"/>
          </a:xfrm>
        </p:grpSpPr>
        <p:pic>
          <p:nvPicPr>
            <p:cNvPr id="8" name="Graphic 7" descr="Bullseye with solid fill">
              <a:extLst>
                <a:ext uri="{FF2B5EF4-FFF2-40B4-BE49-F238E27FC236}">
                  <a16:creationId xmlns:a16="http://schemas.microsoft.com/office/drawing/2014/main" id="{197807CF-CA10-606E-1F0E-70B47D522A6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9" name="TextBox 8">
              <a:extLst>
                <a:ext uri="{FF2B5EF4-FFF2-40B4-BE49-F238E27FC236}">
                  <a16:creationId xmlns:a16="http://schemas.microsoft.com/office/drawing/2014/main" id="{13DCB87B-6616-AB40-56B9-AE933C0FAD5F}"/>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grpSp>
        <p:nvGrpSpPr>
          <p:cNvPr id="10" name="Group 9">
            <a:extLst>
              <a:ext uri="{FF2B5EF4-FFF2-40B4-BE49-F238E27FC236}">
                <a16:creationId xmlns:a16="http://schemas.microsoft.com/office/drawing/2014/main" id="{4704B43B-472A-7CAF-FA7C-CA1208FF4876}"/>
              </a:ext>
            </a:extLst>
          </p:cNvPr>
          <p:cNvGrpSpPr/>
          <p:nvPr/>
        </p:nvGrpSpPr>
        <p:grpSpPr>
          <a:xfrm>
            <a:off x="6732778" y="242701"/>
            <a:ext cx="1247414" cy="949202"/>
            <a:chOff x="35002" y="829947"/>
            <a:chExt cx="1239016" cy="897901"/>
          </a:xfrm>
        </p:grpSpPr>
        <p:pic>
          <p:nvPicPr>
            <p:cNvPr id="11" name="Graphic 10" descr="Bullseye with solid fill">
              <a:extLst>
                <a:ext uri="{FF2B5EF4-FFF2-40B4-BE49-F238E27FC236}">
                  <a16:creationId xmlns:a16="http://schemas.microsoft.com/office/drawing/2014/main" id="{C67FCA6B-774B-C17D-B46A-930FFE897CF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13" name="TextBox 12">
              <a:extLst>
                <a:ext uri="{FF2B5EF4-FFF2-40B4-BE49-F238E27FC236}">
                  <a16:creationId xmlns:a16="http://schemas.microsoft.com/office/drawing/2014/main" id="{75845964-AFC6-3981-4201-9DE5CEB1FEC2}"/>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26106654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2C3B65D-566C-1120-F0E2-E8B724406257}"/>
              </a:ext>
            </a:extLst>
          </p:cNvPr>
          <p:cNvSpPr txBox="1"/>
          <p:nvPr/>
        </p:nvSpPr>
        <p:spPr>
          <a:xfrm>
            <a:off x="2827979" y="654916"/>
            <a:ext cx="3875602" cy="1115592"/>
          </a:xfrm>
          <a:prstGeom prst="rect">
            <a:avLst/>
          </a:prstGeom>
          <a:solidFill>
            <a:schemeClr val="bg2"/>
          </a:solidFill>
        </p:spPr>
        <p:txBody>
          <a:bodyPr wrap="square" rtlCol="0">
            <a:spAutoFit/>
          </a:bodyPr>
          <a:lstStyle/>
          <a:p>
            <a:endParaRPr lang="en-US"/>
          </a:p>
        </p:txBody>
      </p:sp>
      <p:graphicFrame>
        <p:nvGraphicFramePr>
          <p:cNvPr id="3" name="Diagram 2">
            <a:extLst>
              <a:ext uri="{FF2B5EF4-FFF2-40B4-BE49-F238E27FC236}">
                <a16:creationId xmlns:a16="http://schemas.microsoft.com/office/drawing/2014/main" id="{17C5DEC3-4B7E-6D65-3821-4AF7C0AB39A0}"/>
              </a:ext>
            </a:extLst>
          </p:cNvPr>
          <p:cNvGraphicFramePr/>
          <p:nvPr>
            <p:extLst>
              <p:ext uri="{D42A27DB-BD31-4B8C-83A1-F6EECF244321}">
                <p14:modId xmlns:p14="http://schemas.microsoft.com/office/powerpoint/2010/main" val="3389107084"/>
              </p:ext>
            </p:extLst>
          </p:nvPr>
        </p:nvGraphicFramePr>
        <p:xfrm>
          <a:off x="-1440106" y="926964"/>
          <a:ext cx="12213068" cy="40595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5">
            <a:extLst>
              <a:ext uri="{FF2B5EF4-FFF2-40B4-BE49-F238E27FC236}">
                <a16:creationId xmlns:a16="http://schemas.microsoft.com/office/drawing/2014/main" id="{1B022454-C3AE-47AD-4602-5252D3AA6120}"/>
              </a:ext>
            </a:extLst>
          </p:cNvPr>
          <p:cNvGraphicFramePr>
            <a:graphicFrameLocks noGrp="1"/>
          </p:cNvGraphicFramePr>
          <p:nvPr>
            <p:extLst>
              <p:ext uri="{D42A27DB-BD31-4B8C-83A1-F6EECF244321}">
                <p14:modId xmlns:p14="http://schemas.microsoft.com/office/powerpoint/2010/main" val="2695587449"/>
              </p:ext>
            </p:extLst>
          </p:nvPr>
        </p:nvGraphicFramePr>
        <p:xfrm>
          <a:off x="353438" y="96360"/>
          <a:ext cx="8437123" cy="640080"/>
        </p:xfrm>
        <a:graphic>
          <a:graphicData uri="http://schemas.openxmlformats.org/drawingml/2006/table">
            <a:tbl>
              <a:tblPr firstRow="1" bandRow="1">
                <a:tableStyleId>{5C22544A-7EE6-4342-B048-85BDC9FD1C3A}</a:tableStyleId>
              </a:tblPr>
              <a:tblGrid>
                <a:gridCol w="1923479">
                  <a:extLst>
                    <a:ext uri="{9D8B030D-6E8A-4147-A177-3AD203B41FA5}">
                      <a16:colId xmlns:a16="http://schemas.microsoft.com/office/drawing/2014/main" val="2212122078"/>
                    </a:ext>
                  </a:extLst>
                </a:gridCol>
                <a:gridCol w="6513644">
                  <a:extLst>
                    <a:ext uri="{9D8B030D-6E8A-4147-A177-3AD203B41FA5}">
                      <a16:colId xmlns:a16="http://schemas.microsoft.com/office/drawing/2014/main" val="3746898212"/>
                    </a:ext>
                  </a:extLst>
                </a:gridCol>
              </a:tblGrid>
              <a:tr h="370840">
                <a:tc>
                  <a:txBody>
                    <a:bodyPr/>
                    <a:lstStyle/>
                    <a:p>
                      <a:r>
                        <a:rPr lang="en-US" sz="1800" b="1" u="sng">
                          <a:solidFill>
                            <a:schemeClr val="bg1"/>
                          </a:solidFill>
                          <a:latin typeface="Bitter" pitchFamily="2" charset="0"/>
                        </a:rPr>
                        <a:t>Intervention 1: </a:t>
                      </a:r>
                      <a:endParaRPr lang="en-US" sz="1800">
                        <a:solidFill>
                          <a:schemeClr val="bg1"/>
                        </a:solidFill>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5B7B"/>
                    </a:solidFill>
                  </a:tcPr>
                </a:tc>
                <a:tc>
                  <a:txBody>
                    <a:bodyPr/>
                    <a:lstStyle/>
                    <a:p>
                      <a:r>
                        <a:rPr lang="en-US" sz="1800">
                          <a:solidFill>
                            <a:schemeClr val="bg1"/>
                          </a:solidFill>
                          <a:latin typeface="Bitter" pitchFamily="2" charset="0"/>
                        </a:rPr>
                        <a:t>Strategic Involvement with Community Partners, Focusing on Housing Capacity Developments</a:t>
                      </a:r>
                      <a:endParaRPr lang="en-US" sz="1800">
                        <a:solidFill>
                          <a:schemeClr val="bg1"/>
                        </a:solidFill>
                        <a:latin typeface="Figtree"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005B7B"/>
                    </a:solidFill>
                  </a:tcPr>
                </a:tc>
                <a:extLst>
                  <a:ext uri="{0D108BD9-81ED-4DB2-BD59-A6C34878D82A}">
                    <a16:rowId xmlns:a16="http://schemas.microsoft.com/office/drawing/2014/main" val="3315928201"/>
                  </a:ext>
                </a:extLst>
              </a:tr>
            </a:tbl>
          </a:graphicData>
        </a:graphic>
      </p:graphicFrame>
      <p:sp>
        <p:nvSpPr>
          <p:cNvPr id="8" name="TextBox 7">
            <a:extLst>
              <a:ext uri="{FF2B5EF4-FFF2-40B4-BE49-F238E27FC236}">
                <a16:creationId xmlns:a16="http://schemas.microsoft.com/office/drawing/2014/main" id="{7B0E5B15-E24C-D800-4C7F-AC553F5F2067}"/>
              </a:ext>
            </a:extLst>
          </p:cNvPr>
          <p:cNvSpPr txBox="1"/>
          <p:nvPr/>
        </p:nvSpPr>
        <p:spPr>
          <a:xfrm rot="16200000">
            <a:off x="-1334328" y="2838620"/>
            <a:ext cx="3139321" cy="236211"/>
          </a:xfrm>
          <a:prstGeom prst="rect">
            <a:avLst/>
          </a:prstGeom>
          <a:noFill/>
        </p:spPr>
        <p:txBody>
          <a:bodyPr vert="vert" wrap="square" rtlCol="0">
            <a:spAutoFit/>
          </a:bodyPr>
          <a:lstStyle/>
          <a:p>
            <a:pPr algn="dist"/>
            <a:r>
              <a:rPr lang="en-US" sz="1600" b="1">
                <a:solidFill>
                  <a:schemeClr val="accent3"/>
                </a:solidFill>
                <a:latin typeface="Figtree" pitchFamily="2" charset="0"/>
              </a:rPr>
              <a:t>AL</a:t>
            </a:r>
          </a:p>
          <a:p>
            <a:pPr algn="dist"/>
            <a:r>
              <a:rPr lang="en-US" sz="1600" b="1">
                <a:solidFill>
                  <a:schemeClr val="accent3"/>
                </a:solidFill>
                <a:latin typeface="Figtree" pitchFamily="2" charset="0"/>
              </a:rPr>
              <a:t>L </a:t>
            </a:r>
          </a:p>
          <a:p>
            <a:pPr algn="dist"/>
            <a:endParaRPr lang="en-US" sz="1600" b="1">
              <a:solidFill>
                <a:schemeClr val="accent3"/>
              </a:solidFill>
              <a:latin typeface="Figtree" pitchFamily="2" charset="0"/>
            </a:endParaRPr>
          </a:p>
          <a:p>
            <a:pPr algn="dist"/>
            <a:r>
              <a:rPr lang="en-US" sz="1600" b="1">
                <a:solidFill>
                  <a:schemeClr val="accent3"/>
                </a:solidFill>
                <a:latin typeface="Figtree" pitchFamily="2" charset="0"/>
              </a:rPr>
              <a:t>COMP</a:t>
            </a:r>
          </a:p>
          <a:p>
            <a:pPr algn="dist"/>
            <a:r>
              <a:rPr lang="en-US" sz="1600" b="1">
                <a:solidFill>
                  <a:schemeClr val="accent3"/>
                </a:solidFill>
                <a:latin typeface="Figtree" pitchFamily="2" charset="0"/>
              </a:rPr>
              <a:t>L</a:t>
            </a:r>
          </a:p>
          <a:p>
            <a:pPr algn="dist"/>
            <a:r>
              <a:rPr lang="en-US" sz="1600" b="1">
                <a:solidFill>
                  <a:schemeClr val="accent3"/>
                </a:solidFill>
                <a:latin typeface="Figtree" pitchFamily="2" charset="0"/>
              </a:rPr>
              <a:t>E</a:t>
            </a:r>
          </a:p>
          <a:p>
            <a:pPr algn="dist"/>
            <a:r>
              <a:rPr lang="en-US" sz="1600" b="1">
                <a:solidFill>
                  <a:schemeClr val="accent3"/>
                </a:solidFill>
                <a:latin typeface="Figtree" pitchFamily="2" charset="0"/>
              </a:rPr>
              <a:t>T</a:t>
            </a:r>
          </a:p>
          <a:p>
            <a:pPr algn="dist"/>
            <a:r>
              <a:rPr lang="en-US" sz="1600" b="1">
                <a:solidFill>
                  <a:schemeClr val="accent3"/>
                </a:solidFill>
                <a:latin typeface="Figtree" pitchFamily="2" charset="0"/>
              </a:rPr>
              <a:t>E</a:t>
            </a:r>
          </a:p>
        </p:txBody>
      </p:sp>
      <p:sp>
        <p:nvSpPr>
          <p:cNvPr id="29" name="Arrow: Bent 28">
            <a:extLst>
              <a:ext uri="{FF2B5EF4-FFF2-40B4-BE49-F238E27FC236}">
                <a16:creationId xmlns:a16="http://schemas.microsoft.com/office/drawing/2014/main" id="{895EA44A-9F57-BD3D-2CAA-64CA9044FB29}"/>
              </a:ext>
            </a:extLst>
          </p:cNvPr>
          <p:cNvSpPr/>
          <p:nvPr/>
        </p:nvSpPr>
        <p:spPr>
          <a:xfrm>
            <a:off x="184965" y="820225"/>
            <a:ext cx="336946" cy="551748"/>
          </a:xfrm>
          <a:prstGeom prst="ben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
        <p:nvSpPr>
          <p:cNvPr id="31" name="Arrow: Bent 30">
            <a:extLst>
              <a:ext uri="{FF2B5EF4-FFF2-40B4-BE49-F238E27FC236}">
                <a16:creationId xmlns:a16="http://schemas.microsoft.com/office/drawing/2014/main" id="{C9289E87-65DD-1DCA-DFBB-017D7B53AADE}"/>
              </a:ext>
            </a:extLst>
          </p:cNvPr>
          <p:cNvSpPr/>
          <p:nvPr/>
        </p:nvSpPr>
        <p:spPr>
          <a:xfrm flipV="1">
            <a:off x="184965" y="4495392"/>
            <a:ext cx="336946" cy="551748"/>
          </a:xfrm>
          <a:prstGeom prst="bentArrow">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8253598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DE11C8-9FCB-0B99-84C8-7E141C28563B}"/>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aphicFrame>
        <p:nvGraphicFramePr>
          <p:cNvPr id="5" name="Diagram 4">
            <a:extLst>
              <a:ext uri="{FF2B5EF4-FFF2-40B4-BE49-F238E27FC236}">
                <a16:creationId xmlns:a16="http://schemas.microsoft.com/office/drawing/2014/main" id="{5ACE3AEF-09C8-A6CD-DA2E-3CBB6F6C0A6D}"/>
              </a:ext>
            </a:extLst>
          </p:cNvPr>
          <p:cNvGraphicFramePr/>
          <p:nvPr>
            <p:extLst>
              <p:ext uri="{D42A27DB-BD31-4B8C-83A1-F6EECF244321}">
                <p14:modId xmlns:p14="http://schemas.microsoft.com/office/powerpoint/2010/main" val="3867037813"/>
              </p:ext>
            </p:extLst>
          </p:nvPr>
        </p:nvGraphicFramePr>
        <p:xfrm>
          <a:off x="402697" y="1376251"/>
          <a:ext cx="8544024" cy="32450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Table 11">
            <a:extLst>
              <a:ext uri="{FF2B5EF4-FFF2-40B4-BE49-F238E27FC236}">
                <a16:creationId xmlns:a16="http://schemas.microsoft.com/office/drawing/2014/main" id="{5FF79719-9DAE-C6D6-D8C7-2A403E8BBD54}"/>
              </a:ext>
            </a:extLst>
          </p:cNvPr>
          <p:cNvGraphicFramePr>
            <a:graphicFrameLocks noGrp="1"/>
          </p:cNvGraphicFramePr>
          <p:nvPr>
            <p:extLst>
              <p:ext uri="{D42A27DB-BD31-4B8C-83A1-F6EECF244321}">
                <p14:modId xmlns:p14="http://schemas.microsoft.com/office/powerpoint/2010/main" val="2691658625"/>
              </p:ext>
            </p:extLst>
          </p:nvPr>
        </p:nvGraphicFramePr>
        <p:xfrm>
          <a:off x="929318" y="125670"/>
          <a:ext cx="7922153" cy="1188720"/>
        </p:xfrm>
        <a:graphic>
          <a:graphicData uri="http://schemas.openxmlformats.org/drawingml/2006/table">
            <a:tbl>
              <a:tblPr firstRow="1" bandRow="1">
                <a:tableStyleId>{5C22544A-7EE6-4342-B048-85BDC9FD1C3A}</a:tableStyleId>
              </a:tblPr>
              <a:tblGrid>
                <a:gridCol w="1801771">
                  <a:extLst>
                    <a:ext uri="{9D8B030D-6E8A-4147-A177-3AD203B41FA5}">
                      <a16:colId xmlns:a16="http://schemas.microsoft.com/office/drawing/2014/main" val="2212122078"/>
                    </a:ext>
                  </a:extLst>
                </a:gridCol>
                <a:gridCol w="6120382">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1: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Attend all Homeless Transition Action Group (HTAG) meetings and LPSCC Behavioral Health &amp; Housing Subcommittee Meetings in 2024 to increase strategic involvement with community partners. </a:t>
                      </a:r>
                      <a:endParaRPr lang="en-US" sz="1800">
                        <a:latin typeface="Figtree"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3" name="Group 12">
            <a:extLst>
              <a:ext uri="{FF2B5EF4-FFF2-40B4-BE49-F238E27FC236}">
                <a16:creationId xmlns:a16="http://schemas.microsoft.com/office/drawing/2014/main" id="{6AC07600-EFDD-21BD-2BB7-1E83956D4D20}"/>
              </a:ext>
            </a:extLst>
          </p:cNvPr>
          <p:cNvGrpSpPr/>
          <p:nvPr/>
        </p:nvGrpSpPr>
        <p:grpSpPr>
          <a:xfrm>
            <a:off x="60557" y="350458"/>
            <a:ext cx="1090013" cy="730292"/>
            <a:chOff x="35002" y="829947"/>
            <a:chExt cx="1239016" cy="897901"/>
          </a:xfrm>
        </p:grpSpPr>
        <p:pic>
          <p:nvPicPr>
            <p:cNvPr id="14" name="Graphic 13" descr="Bullseye with solid fill">
              <a:extLst>
                <a:ext uri="{FF2B5EF4-FFF2-40B4-BE49-F238E27FC236}">
                  <a16:creationId xmlns:a16="http://schemas.microsoft.com/office/drawing/2014/main" id="{A8DD9ACB-D876-A6E9-390E-7E93213143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15" name="TextBox 14">
              <a:extLst>
                <a:ext uri="{FF2B5EF4-FFF2-40B4-BE49-F238E27FC236}">
                  <a16:creationId xmlns:a16="http://schemas.microsoft.com/office/drawing/2014/main" id="{E392B52B-DA29-F465-EFA7-EB591A703E6A}"/>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1312343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DE11C8-9FCB-0B99-84C8-7E141C28563B}"/>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aphicFrame>
        <p:nvGraphicFramePr>
          <p:cNvPr id="4" name="Diagram 3">
            <a:extLst>
              <a:ext uri="{FF2B5EF4-FFF2-40B4-BE49-F238E27FC236}">
                <a16:creationId xmlns:a16="http://schemas.microsoft.com/office/drawing/2014/main" id="{6162CA16-5299-DE46-0D2D-190B107AE18F}"/>
              </a:ext>
            </a:extLst>
          </p:cNvPr>
          <p:cNvGraphicFramePr/>
          <p:nvPr>
            <p:extLst>
              <p:ext uri="{D42A27DB-BD31-4B8C-83A1-F6EECF244321}">
                <p14:modId xmlns:p14="http://schemas.microsoft.com/office/powerpoint/2010/main" val="1965649010"/>
              </p:ext>
            </p:extLst>
          </p:nvPr>
        </p:nvGraphicFramePr>
        <p:xfrm>
          <a:off x="183861" y="1482102"/>
          <a:ext cx="8786023" cy="311101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Table 11">
            <a:extLst>
              <a:ext uri="{FF2B5EF4-FFF2-40B4-BE49-F238E27FC236}">
                <a16:creationId xmlns:a16="http://schemas.microsoft.com/office/drawing/2014/main" id="{CCDFCBCB-93D5-D49A-B1A9-3093AEB659B0}"/>
              </a:ext>
            </a:extLst>
          </p:cNvPr>
          <p:cNvGraphicFramePr>
            <a:graphicFrameLocks noGrp="1"/>
          </p:cNvGraphicFramePr>
          <p:nvPr>
            <p:extLst>
              <p:ext uri="{D42A27DB-BD31-4B8C-83A1-F6EECF244321}">
                <p14:modId xmlns:p14="http://schemas.microsoft.com/office/powerpoint/2010/main" val="862195015"/>
              </p:ext>
            </p:extLst>
          </p:nvPr>
        </p:nvGraphicFramePr>
        <p:xfrm>
          <a:off x="1078705" y="167507"/>
          <a:ext cx="7649650" cy="640080"/>
        </p:xfrm>
        <a:graphic>
          <a:graphicData uri="http://schemas.openxmlformats.org/drawingml/2006/table">
            <a:tbl>
              <a:tblPr firstRow="1" bandRow="1">
                <a:tableStyleId>{5C22544A-7EE6-4342-B048-85BDC9FD1C3A}</a:tableStyleId>
              </a:tblPr>
              <a:tblGrid>
                <a:gridCol w="1824134">
                  <a:extLst>
                    <a:ext uri="{9D8B030D-6E8A-4147-A177-3AD203B41FA5}">
                      <a16:colId xmlns:a16="http://schemas.microsoft.com/office/drawing/2014/main" val="2212122078"/>
                    </a:ext>
                  </a:extLst>
                </a:gridCol>
                <a:gridCol w="5825516">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2: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Gather information from meetings focused on housing capacity developments and promote the Share Application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6" name="Group 15">
            <a:extLst>
              <a:ext uri="{FF2B5EF4-FFF2-40B4-BE49-F238E27FC236}">
                <a16:creationId xmlns:a16="http://schemas.microsoft.com/office/drawing/2014/main" id="{9A4FB5C3-5061-554F-510D-5B708B83E107}"/>
              </a:ext>
            </a:extLst>
          </p:cNvPr>
          <p:cNvGrpSpPr/>
          <p:nvPr/>
        </p:nvGrpSpPr>
        <p:grpSpPr>
          <a:xfrm>
            <a:off x="74860" y="259561"/>
            <a:ext cx="1090013" cy="730292"/>
            <a:chOff x="35002" y="829947"/>
            <a:chExt cx="1239016" cy="897901"/>
          </a:xfrm>
        </p:grpSpPr>
        <p:pic>
          <p:nvPicPr>
            <p:cNvPr id="17" name="Graphic 16" descr="Bullseye with solid fill">
              <a:extLst>
                <a:ext uri="{FF2B5EF4-FFF2-40B4-BE49-F238E27FC236}">
                  <a16:creationId xmlns:a16="http://schemas.microsoft.com/office/drawing/2014/main" id="{33855ED0-B4B4-290B-4DF2-ACD716D26CE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18" name="TextBox 17">
              <a:extLst>
                <a:ext uri="{FF2B5EF4-FFF2-40B4-BE49-F238E27FC236}">
                  <a16:creationId xmlns:a16="http://schemas.microsoft.com/office/drawing/2014/main" id="{5EC09C39-896C-34F2-E457-1FFB6C9BB6EF}"/>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35778719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275897" y="161365"/>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rgbClr val="005B7B"/>
                </a:solidFill>
                <a:latin typeface="Bitter SemiBold"/>
              </a:rPr>
              <a:t>Umpqua Health: </a:t>
            </a:r>
            <a:br>
              <a:rPr lang="en-US" sz="3200" b="1">
                <a:solidFill>
                  <a:srgbClr val="005B7B"/>
                </a:solidFill>
                <a:latin typeface="Bitter SemiBold"/>
              </a:rPr>
            </a:br>
            <a:r>
              <a:rPr lang="en-US" sz="3200" b="1">
                <a:solidFill>
                  <a:srgbClr val="005B7B"/>
                </a:solidFill>
                <a:latin typeface="Bitter SemiBold"/>
              </a:rPr>
              <a:t>Deeply Rooted in Douglas County</a:t>
            </a:r>
            <a:br>
              <a:rPr lang="en-US" sz="3200" b="1">
                <a:solidFill>
                  <a:srgbClr val="005B7B"/>
                </a:solidFill>
                <a:latin typeface="Bitter SemiBold"/>
              </a:rPr>
            </a:br>
            <a:r>
              <a:rPr lang="en-US" sz="1600" b="1" i="1">
                <a:solidFill>
                  <a:srgbClr val="005B7B"/>
                </a:solidFill>
                <a:latin typeface="Bitter SemiBold"/>
              </a:rPr>
              <a:t>We have served Oregon Health Plan members for over 27 years</a:t>
            </a:r>
            <a:endParaRPr lang="en-US" sz="3200" b="1" i="1">
              <a:solidFill>
                <a:srgbClr val="005B7B"/>
              </a:solidFill>
              <a:latin typeface="Bitter SemiBold"/>
            </a:endParaRPr>
          </a:p>
        </p:txBody>
      </p:sp>
      <p:pic>
        <p:nvPicPr>
          <p:cNvPr id="5" name="Picture 4">
            <a:extLst>
              <a:ext uri="{FF2B5EF4-FFF2-40B4-BE49-F238E27FC236}">
                <a16:creationId xmlns:a16="http://schemas.microsoft.com/office/drawing/2014/main" id="{0934838C-CF13-C9CA-B407-46CE77852A24}"/>
              </a:ext>
            </a:extLst>
          </p:cNvPr>
          <p:cNvPicPr>
            <a:picLocks noChangeAspect="1"/>
          </p:cNvPicPr>
          <p:nvPr/>
        </p:nvPicPr>
        <p:blipFill>
          <a:blip r:embed="rId3"/>
          <a:srcRect r="7378" b="56532"/>
          <a:stretch/>
        </p:blipFill>
        <p:spPr>
          <a:xfrm>
            <a:off x="593899" y="1899137"/>
            <a:ext cx="3823398" cy="2235759"/>
          </a:xfrm>
          <a:prstGeom prst="rect">
            <a:avLst/>
          </a:prstGeom>
        </p:spPr>
      </p:pic>
      <p:pic>
        <p:nvPicPr>
          <p:cNvPr id="7" name="Picture 6">
            <a:extLst>
              <a:ext uri="{FF2B5EF4-FFF2-40B4-BE49-F238E27FC236}">
                <a16:creationId xmlns:a16="http://schemas.microsoft.com/office/drawing/2014/main" id="{2B7C1E80-F73A-DAC6-A822-08098CA3EE38}"/>
              </a:ext>
            </a:extLst>
          </p:cNvPr>
          <p:cNvPicPr>
            <a:picLocks noChangeAspect="1"/>
          </p:cNvPicPr>
          <p:nvPr/>
        </p:nvPicPr>
        <p:blipFill>
          <a:blip r:embed="rId4"/>
          <a:stretch>
            <a:fillRect/>
          </a:stretch>
        </p:blipFill>
        <p:spPr>
          <a:xfrm>
            <a:off x="4943789" y="2020050"/>
            <a:ext cx="3319838" cy="1987986"/>
          </a:xfrm>
          <a:prstGeom prst="rect">
            <a:avLst/>
          </a:prstGeom>
        </p:spPr>
      </p:pic>
      <p:sp>
        <p:nvSpPr>
          <p:cNvPr id="4" name="TextBox 3">
            <a:extLst>
              <a:ext uri="{FF2B5EF4-FFF2-40B4-BE49-F238E27FC236}">
                <a16:creationId xmlns:a16="http://schemas.microsoft.com/office/drawing/2014/main" id="{84147C89-5616-D477-8236-D8EC8E9A8985}"/>
              </a:ext>
            </a:extLst>
          </p:cNvPr>
          <p:cNvSpPr txBox="1"/>
          <p:nvPr/>
        </p:nvSpPr>
        <p:spPr>
          <a:xfrm>
            <a:off x="2083481" y="4108741"/>
            <a:ext cx="5722915" cy="215444"/>
          </a:xfrm>
          <a:prstGeom prst="rect">
            <a:avLst/>
          </a:prstGeom>
          <a:noFill/>
        </p:spPr>
        <p:txBody>
          <a:bodyPr wrap="square">
            <a:spAutoFit/>
          </a:bodyPr>
          <a:lstStyle/>
          <a:p>
            <a:r>
              <a:rPr lang="en-US" sz="800">
                <a:solidFill>
                  <a:srgbClr val="005B7B"/>
                </a:solidFill>
                <a:latin typeface="Bitter"/>
              </a:rPr>
              <a:t>Data from Oregon by the Numbers from The Ford Family Foundation and Oregon State University, 2024 Report</a:t>
            </a:r>
          </a:p>
        </p:txBody>
      </p:sp>
      <p:sp>
        <p:nvSpPr>
          <p:cNvPr id="8" name="Rectangle 7">
            <a:extLst>
              <a:ext uri="{FF2B5EF4-FFF2-40B4-BE49-F238E27FC236}">
                <a16:creationId xmlns:a16="http://schemas.microsoft.com/office/drawing/2014/main" id="{9E3325C7-14EE-1FED-8546-429784517D20}"/>
              </a:ext>
            </a:extLst>
          </p:cNvPr>
          <p:cNvSpPr/>
          <p:nvPr/>
        </p:nvSpPr>
        <p:spPr>
          <a:xfrm>
            <a:off x="518434" y="1817570"/>
            <a:ext cx="8293970" cy="2537133"/>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A33CC68-2F2E-1B2D-5D0D-7B81A460F03B}"/>
              </a:ext>
            </a:extLst>
          </p:cNvPr>
          <p:cNvPicPr>
            <a:picLocks noChangeAspect="1"/>
          </p:cNvPicPr>
          <p:nvPr/>
        </p:nvPicPr>
        <p:blipFill>
          <a:blip r:embed="rId5"/>
          <a:stretch>
            <a:fillRect/>
          </a:stretch>
        </p:blipFill>
        <p:spPr>
          <a:xfrm>
            <a:off x="4943789" y="1962941"/>
            <a:ext cx="3635977" cy="260747"/>
          </a:xfrm>
          <a:prstGeom prst="rect">
            <a:avLst/>
          </a:prstGeom>
        </p:spPr>
      </p:pic>
    </p:spTree>
    <p:extLst>
      <p:ext uri="{BB962C8B-B14F-4D97-AF65-F5344CB8AC3E}">
        <p14:creationId xmlns:p14="http://schemas.microsoft.com/office/powerpoint/2010/main" val="7553579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DE11C8-9FCB-0B99-84C8-7E141C28563B}"/>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aphicFrame>
        <p:nvGraphicFramePr>
          <p:cNvPr id="4" name="Diagram 3">
            <a:extLst>
              <a:ext uri="{FF2B5EF4-FFF2-40B4-BE49-F238E27FC236}">
                <a16:creationId xmlns:a16="http://schemas.microsoft.com/office/drawing/2014/main" id="{6162CA16-5299-DE46-0D2D-190B107AE18F}"/>
              </a:ext>
            </a:extLst>
          </p:cNvPr>
          <p:cNvGraphicFramePr/>
          <p:nvPr>
            <p:extLst>
              <p:ext uri="{D42A27DB-BD31-4B8C-83A1-F6EECF244321}">
                <p14:modId xmlns:p14="http://schemas.microsoft.com/office/powerpoint/2010/main" val="2535957712"/>
              </p:ext>
            </p:extLst>
          </p:nvPr>
        </p:nvGraphicFramePr>
        <p:xfrm>
          <a:off x="727375" y="1519148"/>
          <a:ext cx="7824785" cy="27341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9" name="Table 18">
            <a:extLst>
              <a:ext uri="{FF2B5EF4-FFF2-40B4-BE49-F238E27FC236}">
                <a16:creationId xmlns:a16="http://schemas.microsoft.com/office/drawing/2014/main" id="{9003045F-E3E4-8F9A-BFB7-B4B9E6A2E53B}"/>
              </a:ext>
            </a:extLst>
          </p:cNvPr>
          <p:cNvGraphicFramePr>
            <a:graphicFrameLocks noGrp="1"/>
          </p:cNvGraphicFramePr>
          <p:nvPr>
            <p:extLst>
              <p:ext uri="{D42A27DB-BD31-4B8C-83A1-F6EECF244321}">
                <p14:modId xmlns:p14="http://schemas.microsoft.com/office/powerpoint/2010/main" val="3544969159"/>
              </p:ext>
            </p:extLst>
          </p:nvPr>
        </p:nvGraphicFramePr>
        <p:xfrm>
          <a:off x="1078705" y="167507"/>
          <a:ext cx="7649650" cy="640080"/>
        </p:xfrm>
        <a:graphic>
          <a:graphicData uri="http://schemas.openxmlformats.org/drawingml/2006/table">
            <a:tbl>
              <a:tblPr firstRow="1" bandRow="1">
                <a:tableStyleId>{5C22544A-7EE6-4342-B048-85BDC9FD1C3A}</a:tableStyleId>
              </a:tblPr>
              <a:tblGrid>
                <a:gridCol w="1824134">
                  <a:extLst>
                    <a:ext uri="{9D8B030D-6E8A-4147-A177-3AD203B41FA5}">
                      <a16:colId xmlns:a16="http://schemas.microsoft.com/office/drawing/2014/main" val="2212122078"/>
                    </a:ext>
                  </a:extLst>
                </a:gridCol>
                <a:gridCol w="5825516">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2: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Gather information from meetings focused on housing capacity developments and promote the Share Application</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0" name="Group 19">
            <a:extLst>
              <a:ext uri="{FF2B5EF4-FFF2-40B4-BE49-F238E27FC236}">
                <a16:creationId xmlns:a16="http://schemas.microsoft.com/office/drawing/2014/main" id="{88A18E21-C77E-80A4-9788-2FD492DC21D6}"/>
              </a:ext>
            </a:extLst>
          </p:cNvPr>
          <p:cNvGrpSpPr/>
          <p:nvPr/>
        </p:nvGrpSpPr>
        <p:grpSpPr>
          <a:xfrm>
            <a:off x="74860" y="259561"/>
            <a:ext cx="1090013" cy="730292"/>
            <a:chOff x="35002" y="829947"/>
            <a:chExt cx="1239016" cy="897901"/>
          </a:xfrm>
        </p:grpSpPr>
        <p:pic>
          <p:nvPicPr>
            <p:cNvPr id="21" name="Graphic 20" descr="Bullseye with solid fill">
              <a:extLst>
                <a:ext uri="{FF2B5EF4-FFF2-40B4-BE49-F238E27FC236}">
                  <a16:creationId xmlns:a16="http://schemas.microsoft.com/office/drawing/2014/main" id="{C4533E9C-F40C-0F7C-AD4C-72564D6C3E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22" name="TextBox 21">
              <a:extLst>
                <a:ext uri="{FF2B5EF4-FFF2-40B4-BE49-F238E27FC236}">
                  <a16:creationId xmlns:a16="http://schemas.microsoft.com/office/drawing/2014/main" id="{F558F429-CA31-75CE-3DA7-FCB15BFC0E04}"/>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928311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DE11C8-9FCB-0B99-84C8-7E141C28563B}"/>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aphicFrame>
        <p:nvGraphicFramePr>
          <p:cNvPr id="5" name="Diagram 4">
            <a:extLst>
              <a:ext uri="{FF2B5EF4-FFF2-40B4-BE49-F238E27FC236}">
                <a16:creationId xmlns:a16="http://schemas.microsoft.com/office/drawing/2014/main" id="{3D532DD8-CE8E-E5C3-72E9-71C2B56074D4}"/>
              </a:ext>
            </a:extLst>
          </p:cNvPr>
          <p:cNvGraphicFramePr/>
          <p:nvPr>
            <p:extLst>
              <p:ext uri="{D42A27DB-BD31-4B8C-83A1-F6EECF244321}">
                <p14:modId xmlns:p14="http://schemas.microsoft.com/office/powerpoint/2010/main" val="1790519502"/>
              </p:ext>
            </p:extLst>
          </p:nvPr>
        </p:nvGraphicFramePr>
        <p:xfrm>
          <a:off x="-468787" y="1469820"/>
          <a:ext cx="10291605" cy="280341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Table 13">
            <a:extLst>
              <a:ext uri="{FF2B5EF4-FFF2-40B4-BE49-F238E27FC236}">
                <a16:creationId xmlns:a16="http://schemas.microsoft.com/office/drawing/2014/main" id="{8C4ED9C7-0F00-6A55-40ED-F03BBEF7DA49}"/>
              </a:ext>
            </a:extLst>
          </p:cNvPr>
          <p:cNvGraphicFramePr>
            <a:graphicFrameLocks noGrp="1"/>
          </p:cNvGraphicFramePr>
          <p:nvPr>
            <p:extLst>
              <p:ext uri="{D42A27DB-BD31-4B8C-83A1-F6EECF244321}">
                <p14:modId xmlns:p14="http://schemas.microsoft.com/office/powerpoint/2010/main" val="199005065"/>
              </p:ext>
            </p:extLst>
          </p:nvPr>
        </p:nvGraphicFramePr>
        <p:xfrm>
          <a:off x="962306" y="179606"/>
          <a:ext cx="7835985" cy="640080"/>
        </p:xfrm>
        <a:graphic>
          <a:graphicData uri="http://schemas.openxmlformats.org/drawingml/2006/table">
            <a:tbl>
              <a:tblPr firstRow="1" bandRow="1">
                <a:tableStyleId>{5C22544A-7EE6-4342-B048-85BDC9FD1C3A}</a:tableStyleId>
              </a:tblPr>
              <a:tblGrid>
                <a:gridCol w="1883839">
                  <a:extLst>
                    <a:ext uri="{9D8B030D-6E8A-4147-A177-3AD203B41FA5}">
                      <a16:colId xmlns:a16="http://schemas.microsoft.com/office/drawing/2014/main" val="2212122078"/>
                    </a:ext>
                  </a:extLst>
                </a:gridCol>
                <a:gridCol w="5952146">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3: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Increase referrals to Neighborworks Umpqua’s Housing Stability Program by 3% by the end of Q4 2024.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9" name="Group 18">
            <a:extLst>
              <a:ext uri="{FF2B5EF4-FFF2-40B4-BE49-F238E27FC236}">
                <a16:creationId xmlns:a16="http://schemas.microsoft.com/office/drawing/2014/main" id="{C6D3259C-03B0-6DED-A09B-2C6305B5E6B4}"/>
              </a:ext>
            </a:extLst>
          </p:cNvPr>
          <p:cNvGrpSpPr/>
          <p:nvPr/>
        </p:nvGrpSpPr>
        <p:grpSpPr>
          <a:xfrm>
            <a:off x="74860" y="259561"/>
            <a:ext cx="1090013" cy="730292"/>
            <a:chOff x="35002" y="829947"/>
            <a:chExt cx="1239016" cy="897901"/>
          </a:xfrm>
        </p:grpSpPr>
        <p:pic>
          <p:nvPicPr>
            <p:cNvPr id="20" name="Graphic 19" descr="Bullseye with solid fill">
              <a:extLst>
                <a:ext uri="{FF2B5EF4-FFF2-40B4-BE49-F238E27FC236}">
                  <a16:creationId xmlns:a16="http://schemas.microsoft.com/office/drawing/2014/main" id="{1B434031-A2F4-697D-D120-7D1DBF724E6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21" name="TextBox 20">
              <a:extLst>
                <a:ext uri="{FF2B5EF4-FFF2-40B4-BE49-F238E27FC236}">
                  <a16:creationId xmlns:a16="http://schemas.microsoft.com/office/drawing/2014/main" id="{9A7A6217-DD8B-F47F-B13C-05EC03B27662}"/>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42459718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DE11C8-9FCB-0B99-84C8-7E141C28563B}"/>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aphicFrame>
        <p:nvGraphicFramePr>
          <p:cNvPr id="13" name="Table 12">
            <a:extLst>
              <a:ext uri="{FF2B5EF4-FFF2-40B4-BE49-F238E27FC236}">
                <a16:creationId xmlns:a16="http://schemas.microsoft.com/office/drawing/2014/main" id="{24060B43-9241-547B-F766-B469F4A545D2}"/>
              </a:ext>
            </a:extLst>
          </p:cNvPr>
          <p:cNvGraphicFramePr>
            <a:graphicFrameLocks noGrp="1"/>
          </p:cNvGraphicFramePr>
          <p:nvPr>
            <p:extLst>
              <p:ext uri="{D42A27DB-BD31-4B8C-83A1-F6EECF244321}">
                <p14:modId xmlns:p14="http://schemas.microsoft.com/office/powerpoint/2010/main" val="595035810"/>
              </p:ext>
            </p:extLst>
          </p:nvPr>
        </p:nvGraphicFramePr>
        <p:xfrm>
          <a:off x="919065" y="371267"/>
          <a:ext cx="8022907" cy="370840"/>
        </p:xfrm>
        <a:graphic>
          <a:graphicData uri="http://schemas.openxmlformats.org/drawingml/2006/table">
            <a:tbl>
              <a:tblPr firstRow="1" bandRow="1">
                <a:tableStyleId>{5C22544A-7EE6-4342-B048-85BDC9FD1C3A}</a:tableStyleId>
              </a:tblPr>
              <a:tblGrid>
                <a:gridCol w="1878538">
                  <a:extLst>
                    <a:ext uri="{9D8B030D-6E8A-4147-A177-3AD203B41FA5}">
                      <a16:colId xmlns:a16="http://schemas.microsoft.com/office/drawing/2014/main" val="2212122078"/>
                    </a:ext>
                  </a:extLst>
                </a:gridCol>
                <a:gridCol w="6144369">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4: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Participate in the 2024 Point in Time Houseless Count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4" name="Group 13">
            <a:extLst>
              <a:ext uri="{FF2B5EF4-FFF2-40B4-BE49-F238E27FC236}">
                <a16:creationId xmlns:a16="http://schemas.microsoft.com/office/drawing/2014/main" id="{F460BEF3-DBDE-882B-AC98-E0E14E76C4AF}"/>
              </a:ext>
            </a:extLst>
          </p:cNvPr>
          <p:cNvGrpSpPr/>
          <p:nvPr/>
        </p:nvGrpSpPr>
        <p:grpSpPr>
          <a:xfrm>
            <a:off x="74860" y="259561"/>
            <a:ext cx="1090013" cy="730292"/>
            <a:chOff x="35002" y="829947"/>
            <a:chExt cx="1239016" cy="897901"/>
          </a:xfrm>
        </p:grpSpPr>
        <p:pic>
          <p:nvPicPr>
            <p:cNvPr id="15" name="Graphic 14" descr="Bullseye with solid fill">
              <a:extLst>
                <a:ext uri="{FF2B5EF4-FFF2-40B4-BE49-F238E27FC236}">
                  <a16:creationId xmlns:a16="http://schemas.microsoft.com/office/drawing/2014/main" id="{59081E3F-FD64-0630-F233-37B3EE30346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997" y="829947"/>
              <a:ext cx="650821" cy="650822"/>
            </a:xfrm>
            <a:prstGeom prst="rect">
              <a:avLst/>
            </a:prstGeom>
          </p:spPr>
        </p:pic>
        <p:sp>
          <p:nvSpPr>
            <p:cNvPr id="16" name="TextBox 15">
              <a:extLst>
                <a:ext uri="{FF2B5EF4-FFF2-40B4-BE49-F238E27FC236}">
                  <a16:creationId xmlns:a16="http://schemas.microsoft.com/office/drawing/2014/main" id="{207361E2-5676-ED4B-E302-35F7C9116750}"/>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graphicFrame>
        <p:nvGraphicFramePr>
          <p:cNvPr id="17" name="Diagram 16">
            <a:extLst>
              <a:ext uri="{FF2B5EF4-FFF2-40B4-BE49-F238E27FC236}">
                <a16:creationId xmlns:a16="http://schemas.microsoft.com/office/drawing/2014/main" id="{868F728C-52E5-7E6E-6C84-67AE71F53DA7}"/>
              </a:ext>
            </a:extLst>
          </p:cNvPr>
          <p:cNvGraphicFramePr/>
          <p:nvPr>
            <p:extLst>
              <p:ext uri="{D42A27DB-BD31-4B8C-83A1-F6EECF244321}">
                <p14:modId xmlns:p14="http://schemas.microsoft.com/office/powerpoint/2010/main" val="3717198804"/>
              </p:ext>
            </p:extLst>
          </p:nvPr>
        </p:nvGraphicFramePr>
        <p:xfrm>
          <a:off x="696397" y="1087614"/>
          <a:ext cx="4004339" cy="324795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18" name="Diagram 17">
            <a:extLst>
              <a:ext uri="{FF2B5EF4-FFF2-40B4-BE49-F238E27FC236}">
                <a16:creationId xmlns:a16="http://schemas.microsoft.com/office/drawing/2014/main" id="{F3220093-593A-AEE5-6943-91AA206E51AB}"/>
              </a:ext>
            </a:extLst>
          </p:cNvPr>
          <p:cNvGraphicFramePr/>
          <p:nvPr>
            <p:extLst>
              <p:ext uri="{D42A27DB-BD31-4B8C-83A1-F6EECF244321}">
                <p14:modId xmlns:p14="http://schemas.microsoft.com/office/powerpoint/2010/main" val="3234428457"/>
              </p:ext>
            </p:extLst>
          </p:nvPr>
        </p:nvGraphicFramePr>
        <p:xfrm>
          <a:off x="4602751" y="1282114"/>
          <a:ext cx="4343905" cy="2929034"/>
        </p:xfrm>
        <a:graphic>
          <a:graphicData uri="http://schemas.openxmlformats.org/drawingml/2006/diagram">
            <dgm:relIds xmlns:dgm="http://schemas.openxmlformats.org/drawingml/2006/diagram" xmlns:r="http://schemas.openxmlformats.org/officeDocument/2006/relationships" r:dm="rId10" r:lo="rId11" r:qs="rId12" r:cs="rId13"/>
          </a:graphicData>
        </a:graphic>
      </p:graphicFrame>
    </p:spTree>
    <p:extLst>
      <p:ext uri="{BB962C8B-B14F-4D97-AF65-F5344CB8AC3E}">
        <p14:creationId xmlns:p14="http://schemas.microsoft.com/office/powerpoint/2010/main" val="7637210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DE11C8-9FCB-0B99-84C8-7E141C28563B}"/>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aphicFrame>
        <p:nvGraphicFramePr>
          <p:cNvPr id="6" name="Chart 5">
            <a:extLst>
              <a:ext uri="{FF2B5EF4-FFF2-40B4-BE49-F238E27FC236}">
                <a16:creationId xmlns:a16="http://schemas.microsoft.com/office/drawing/2014/main" id="{7F6EBE57-018E-89B5-3948-ED9EB37C22E6}"/>
              </a:ext>
            </a:extLst>
          </p:cNvPr>
          <p:cNvGraphicFramePr/>
          <p:nvPr>
            <p:extLst>
              <p:ext uri="{D42A27DB-BD31-4B8C-83A1-F6EECF244321}">
                <p14:modId xmlns:p14="http://schemas.microsoft.com/office/powerpoint/2010/main" val="2444771863"/>
              </p:ext>
            </p:extLst>
          </p:nvPr>
        </p:nvGraphicFramePr>
        <p:xfrm>
          <a:off x="481566" y="1022504"/>
          <a:ext cx="8180868" cy="313247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7" name="Table 16">
            <a:extLst>
              <a:ext uri="{FF2B5EF4-FFF2-40B4-BE49-F238E27FC236}">
                <a16:creationId xmlns:a16="http://schemas.microsoft.com/office/drawing/2014/main" id="{AD7F86AF-162B-D6CD-9BF7-7C679B420CC3}"/>
              </a:ext>
            </a:extLst>
          </p:cNvPr>
          <p:cNvGraphicFramePr>
            <a:graphicFrameLocks noGrp="1"/>
          </p:cNvGraphicFramePr>
          <p:nvPr>
            <p:extLst>
              <p:ext uri="{D42A27DB-BD31-4B8C-83A1-F6EECF244321}">
                <p14:modId xmlns:p14="http://schemas.microsoft.com/office/powerpoint/2010/main" val="896137146"/>
              </p:ext>
            </p:extLst>
          </p:nvPr>
        </p:nvGraphicFramePr>
        <p:xfrm>
          <a:off x="919065" y="371267"/>
          <a:ext cx="8022907" cy="370840"/>
        </p:xfrm>
        <a:graphic>
          <a:graphicData uri="http://schemas.openxmlformats.org/drawingml/2006/table">
            <a:tbl>
              <a:tblPr firstRow="1" bandRow="1">
                <a:tableStyleId>{5C22544A-7EE6-4342-B048-85BDC9FD1C3A}</a:tableStyleId>
              </a:tblPr>
              <a:tblGrid>
                <a:gridCol w="1878538">
                  <a:extLst>
                    <a:ext uri="{9D8B030D-6E8A-4147-A177-3AD203B41FA5}">
                      <a16:colId xmlns:a16="http://schemas.microsoft.com/office/drawing/2014/main" val="2212122078"/>
                    </a:ext>
                  </a:extLst>
                </a:gridCol>
                <a:gridCol w="6144369">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4: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Participate in the 2024 Point in Time Houseless Count</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8" name="Group 17">
            <a:extLst>
              <a:ext uri="{FF2B5EF4-FFF2-40B4-BE49-F238E27FC236}">
                <a16:creationId xmlns:a16="http://schemas.microsoft.com/office/drawing/2014/main" id="{E4A06608-437F-DD38-31DA-CACFB3926BF4}"/>
              </a:ext>
            </a:extLst>
          </p:cNvPr>
          <p:cNvGrpSpPr/>
          <p:nvPr/>
        </p:nvGrpSpPr>
        <p:grpSpPr>
          <a:xfrm>
            <a:off x="74860" y="259561"/>
            <a:ext cx="1090013" cy="730292"/>
            <a:chOff x="35002" y="829947"/>
            <a:chExt cx="1239016" cy="897901"/>
          </a:xfrm>
        </p:grpSpPr>
        <p:pic>
          <p:nvPicPr>
            <p:cNvPr id="19" name="Graphic 18" descr="Bullseye with solid fill">
              <a:extLst>
                <a:ext uri="{FF2B5EF4-FFF2-40B4-BE49-F238E27FC236}">
                  <a16:creationId xmlns:a16="http://schemas.microsoft.com/office/drawing/2014/main" id="{9B39892F-2456-9AA8-44EC-B0C699EBB50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997" y="829947"/>
              <a:ext cx="650821" cy="650822"/>
            </a:xfrm>
            <a:prstGeom prst="rect">
              <a:avLst/>
            </a:prstGeom>
          </p:spPr>
        </p:pic>
        <p:sp>
          <p:nvSpPr>
            <p:cNvPr id="20" name="TextBox 19">
              <a:extLst>
                <a:ext uri="{FF2B5EF4-FFF2-40B4-BE49-F238E27FC236}">
                  <a16:creationId xmlns:a16="http://schemas.microsoft.com/office/drawing/2014/main" id="{35BAE06D-E8A2-10AE-F456-34CF1BB96BFB}"/>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200050341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DE11C8-9FCB-0B99-84C8-7E141C28563B}"/>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aphicFrame>
        <p:nvGraphicFramePr>
          <p:cNvPr id="6" name="Diagram 5">
            <a:extLst>
              <a:ext uri="{FF2B5EF4-FFF2-40B4-BE49-F238E27FC236}">
                <a16:creationId xmlns:a16="http://schemas.microsoft.com/office/drawing/2014/main" id="{2623469F-AA66-59F0-7490-C31403CC999B}"/>
              </a:ext>
            </a:extLst>
          </p:cNvPr>
          <p:cNvGraphicFramePr/>
          <p:nvPr>
            <p:extLst>
              <p:ext uri="{D42A27DB-BD31-4B8C-83A1-F6EECF244321}">
                <p14:modId xmlns:p14="http://schemas.microsoft.com/office/powerpoint/2010/main" val="158531686"/>
              </p:ext>
            </p:extLst>
          </p:nvPr>
        </p:nvGraphicFramePr>
        <p:xfrm>
          <a:off x="407396" y="472338"/>
          <a:ext cx="8477883" cy="410571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3" name="Table 12">
            <a:extLst>
              <a:ext uri="{FF2B5EF4-FFF2-40B4-BE49-F238E27FC236}">
                <a16:creationId xmlns:a16="http://schemas.microsoft.com/office/drawing/2014/main" id="{4364B0C5-7DC1-13C7-33B7-FB064C3F85F4}"/>
              </a:ext>
            </a:extLst>
          </p:cNvPr>
          <p:cNvGraphicFramePr>
            <a:graphicFrameLocks noGrp="1"/>
          </p:cNvGraphicFramePr>
          <p:nvPr>
            <p:extLst>
              <p:ext uri="{D42A27DB-BD31-4B8C-83A1-F6EECF244321}">
                <p14:modId xmlns:p14="http://schemas.microsoft.com/office/powerpoint/2010/main" val="3203394683"/>
              </p:ext>
            </p:extLst>
          </p:nvPr>
        </p:nvGraphicFramePr>
        <p:xfrm>
          <a:off x="934255" y="122728"/>
          <a:ext cx="8064412" cy="914400"/>
        </p:xfrm>
        <a:graphic>
          <a:graphicData uri="http://schemas.openxmlformats.org/drawingml/2006/table">
            <a:tbl>
              <a:tblPr firstRow="1" bandRow="1">
                <a:tableStyleId>{5C22544A-7EE6-4342-B048-85BDC9FD1C3A}</a:tableStyleId>
              </a:tblPr>
              <a:tblGrid>
                <a:gridCol w="1845279">
                  <a:extLst>
                    <a:ext uri="{9D8B030D-6E8A-4147-A177-3AD203B41FA5}">
                      <a16:colId xmlns:a16="http://schemas.microsoft.com/office/drawing/2014/main" val="2212122078"/>
                    </a:ext>
                  </a:extLst>
                </a:gridCol>
                <a:gridCol w="621913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5: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lvl="0"/>
                      <a:r>
                        <a:rPr lang="en-US" sz="1800" b="1">
                          <a:solidFill>
                            <a:schemeClr val="bg2"/>
                          </a:solidFill>
                          <a:latin typeface="Bitter" pitchFamily="2" charset="0"/>
                        </a:rPr>
                        <a:t>Socialize housing capacity development updates with the Behavioral Health Committee, at least once quarterly throughout 2024.</a:t>
                      </a:r>
                      <a:endParaRPr lang="en-US" sz="18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4" name="Group 13">
            <a:extLst>
              <a:ext uri="{FF2B5EF4-FFF2-40B4-BE49-F238E27FC236}">
                <a16:creationId xmlns:a16="http://schemas.microsoft.com/office/drawing/2014/main" id="{39EC36BD-0A8C-2568-0F30-737E061F678F}"/>
              </a:ext>
            </a:extLst>
          </p:cNvPr>
          <p:cNvGrpSpPr/>
          <p:nvPr/>
        </p:nvGrpSpPr>
        <p:grpSpPr>
          <a:xfrm>
            <a:off x="74860" y="259561"/>
            <a:ext cx="1090013" cy="730292"/>
            <a:chOff x="35002" y="829947"/>
            <a:chExt cx="1239016" cy="897901"/>
          </a:xfrm>
        </p:grpSpPr>
        <p:pic>
          <p:nvPicPr>
            <p:cNvPr id="15" name="Graphic 14" descr="Bullseye with solid fill">
              <a:extLst>
                <a:ext uri="{FF2B5EF4-FFF2-40B4-BE49-F238E27FC236}">
                  <a16:creationId xmlns:a16="http://schemas.microsoft.com/office/drawing/2014/main" id="{1F64C0B2-1107-225D-DCEC-C772CC3B1AF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16" name="TextBox 15">
              <a:extLst>
                <a:ext uri="{FF2B5EF4-FFF2-40B4-BE49-F238E27FC236}">
                  <a16:creationId xmlns:a16="http://schemas.microsoft.com/office/drawing/2014/main" id="{BEF0EFC6-3001-8492-BAAA-CD244D7A3C41}"/>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73964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5E0B2-293B-3B54-76CE-E672D7E9F249}"/>
            </a:ext>
          </a:extLst>
        </p:cNvPr>
        <p:cNvGrpSpPr/>
        <p:nvPr/>
      </p:nvGrpSpPr>
      <p:grpSpPr>
        <a:xfrm>
          <a:off x="0" y="0"/>
          <a:ext cx="0" cy="0"/>
          <a:chOff x="0" y="0"/>
          <a:chExt cx="0" cy="0"/>
        </a:xfrm>
      </p:grpSpPr>
      <p:sp>
        <p:nvSpPr>
          <p:cNvPr id="7" name="TextBox 6">
            <a:extLst>
              <a:ext uri="{FF2B5EF4-FFF2-40B4-BE49-F238E27FC236}">
                <a16:creationId xmlns:a16="http://schemas.microsoft.com/office/drawing/2014/main" id="{195766EB-C157-D7BA-D00C-6C4E07E5DE29}"/>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aphicFrame>
        <p:nvGraphicFramePr>
          <p:cNvPr id="4" name="Diagram 3">
            <a:extLst>
              <a:ext uri="{FF2B5EF4-FFF2-40B4-BE49-F238E27FC236}">
                <a16:creationId xmlns:a16="http://schemas.microsoft.com/office/drawing/2014/main" id="{EEDB2394-890E-FA85-70D4-F97D64F84C9E}"/>
              </a:ext>
            </a:extLst>
          </p:cNvPr>
          <p:cNvGraphicFramePr/>
          <p:nvPr>
            <p:extLst>
              <p:ext uri="{D42A27DB-BD31-4B8C-83A1-F6EECF244321}">
                <p14:modId xmlns:p14="http://schemas.microsoft.com/office/powerpoint/2010/main" val="1230433449"/>
              </p:ext>
            </p:extLst>
          </p:nvPr>
        </p:nvGraphicFramePr>
        <p:xfrm>
          <a:off x="258721" y="1171167"/>
          <a:ext cx="8688741" cy="33306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2" name="Table 11">
            <a:extLst>
              <a:ext uri="{FF2B5EF4-FFF2-40B4-BE49-F238E27FC236}">
                <a16:creationId xmlns:a16="http://schemas.microsoft.com/office/drawing/2014/main" id="{F6E4215B-CB84-BECE-8473-659BB341176A}"/>
              </a:ext>
            </a:extLst>
          </p:cNvPr>
          <p:cNvGraphicFramePr>
            <a:graphicFrameLocks noGrp="1"/>
          </p:cNvGraphicFramePr>
          <p:nvPr>
            <p:extLst>
              <p:ext uri="{D42A27DB-BD31-4B8C-83A1-F6EECF244321}">
                <p14:modId xmlns:p14="http://schemas.microsoft.com/office/powerpoint/2010/main" val="2464096102"/>
              </p:ext>
            </p:extLst>
          </p:nvPr>
        </p:nvGraphicFramePr>
        <p:xfrm>
          <a:off x="934255" y="122728"/>
          <a:ext cx="8064412" cy="914400"/>
        </p:xfrm>
        <a:graphic>
          <a:graphicData uri="http://schemas.openxmlformats.org/drawingml/2006/table">
            <a:tbl>
              <a:tblPr firstRow="1" bandRow="1">
                <a:tableStyleId>{5C22544A-7EE6-4342-B048-85BDC9FD1C3A}</a:tableStyleId>
              </a:tblPr>
              <a:tblGrid>
                <a:gridCol w="1845279">
                  <a:extLst>
                    <a:ext uri="{9D8B030D-6E8A-4147-A177-3AD203B41FA5}">
                      <a16:colId xmlns:a16="http://schemas.microsoft.com/office/drawing/2014/main" val="2212122078"/>
                    </a:ext>
                  </a:extLst>
                </a:gridCol>
                <a:gridCol w="621913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5: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lvl="0"/>
                      <a:r>
                        <a:rPr lang="en-US" sz="1800" b="1">
                          <a:solidFill>
                            <a:schemeClr val="bg2"/>
                          </a:solidFill>
                          <a:latin typeface="Bitter" pitchFamily="2" charset="0"/>
                        </a:rPr>
                        <a:t>Socialize housing capacity development updates with the Behavioral Health Committee, at least once quarterly throughout 2024.</a:t>
                      </a:r>
                      <a:endParaRPr lang="en-US" sz="18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3" name="Group 12">
            <a:extLst>
              <a:ext uri="{FF2B5EF4-FFF2-40B4-BE49-F238E27FC236}">
                <a16:creationId xmlns:a16="http://schemas.microsoft.com/office/drawing/2014/main" id="{088C4703-CBDC-83B4-1DA6-F2DF2BDB900E}"/>
              </a:ext>
            </a:extLst>
          </p:cNvPr>
          <p:cNvGrpSpPr/>
          <p:nvPr/>
        </p:nvGrpSpPr>
        <p:grpSpPr>
          <a:xfrm>
            <a:off x="74860" y="259561"/>
            <a:ext cx="1090013" cy="730292"/>
            <a:chOff x="35002" y="829947"/>
            <a:chExt cx="1239016" cy="897901"/>
          </a:xfrm>
        </p:grpSpPr>
        <p:pic>
          <p:nvPicPr>
            <p:cNvPr id="14" name="Graphic 13" descr="Bullseye with solid fill">
              <a:extLst>
                <a:ext uri="{FF2B5EF4-FFF2-40B4-BE49-F238E27FC236}">
                  <a16:creationId xmlns:a16="http://schemas.microsoft.com/office/drawing/2014/main" id="{8C1E6550-D818-EA03-FB5A-4D67578DEC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15" name="TextBox 14">
              <a:extLst>
                <a:ext uri="{FF2B5EF4-FFF2-40B4-BE49-F238E27FC236}">
                  <a16:creationId xmlns:a16="http://schemas.microsoft.com/office/drawing/2014/main" id="{9FBD0586-CA88-7E1E-5941-DA3DB56F5DA7}"/>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46804548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DE11C8-9FCB-0B99-84C8-7E141C28563B}"/>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pic>
        <p:nvPicPr>
          <p:cNvPr id="6" name="Picture 5" descr="A map of a town&#10;&#10;Description automatically generated">
            <a:extLst>
              <a:ext uri="{FF2B5EF4-FFF2-40B4-BE49-F238E27FC236}">
                <a16:creationId xmlns:a16="http://schemas.microsoft.com/office/drawing/2014/main" id="{99C661FE-6065-E679-1BAF-4FFC0D2F5C21}"/>
              </a:ext>
            </a:extLst>
          </p:cNvPr>
          <p:cNvPicPr>
            <a:picLocks noChangeAspect="1"/>
          </p:cNvPicPr>
          <p:nvPr/>
        </p:nvPicPr>
        <p:blipFill>
          <a:blip r:embed="rId3"/>
          <a:stretch>
            <a:fillRect/>
          </a:stretch>
        </p:blipFill>
        <p:spPr>
          <a:xfrm>
            <a:off x="4854025" y="1066188"/>
            <a:ext cx="3468181" cy="3424998"/>
          </a:xfrm>
          <a:prstGeom prst="rect">
            <a:avLst/>
          </a:prstGeom>
        </p:spPr>
      </p:pic>
      <p:graphicFrame>
        <p:nvGraphicFramePr>
          <p:cNvPr id="12" name="Table 11">
            <a:extLst>
              <a:ext uri="{FF2B5EF4-FFF2-40B4-BE49-F238E27FC236}">
                <a16:creationId xmlns:a16="http://schemas.microsoft.com/office/drawing/2014/main" id="{44CF89CB-E385-2BD1-A4DE-F2273E7C4018}"/>
              </a:ext>
            </a:extLst>
          </p:cNvPr>
          <p:cNvGraphicFramePr>
            <a:graphicFrameLocks noGrp="1"/>
          </p:cNvGraphicFramePr>
          <p:nvPr>
            <p:extLst>
              <p:ext uri="{D42A27DB-BD31-4B8C-83A1-F6EECF244321}">
                <p14:modId xmlns:p14="http://schemas.microsoft.com/office/powerpoint/2010/main" val="2427019054"/>
              </p:ext>
            </p:extLst>
          </p:nvPr>
        </p:nvGraphicFramePr>
        <p:xfrm>
          <a:off x="934255" y="122728"/>
          <a:ext cx="8064412" cy="914400"/>
        </p:xfrm>
        <a:graphic>
          <a:graphicData uri="http://schemas.openxmlformats.org/drawingml/2006/table">
            <a:tbl>
              <a:tblPr firstRow="1" bandRow="1">
                <a:tableStyleId>{5C22544A-7EE6-4342-B048-85BDC9FD1C3A}</a:tableStyleId>
              </a:tblPr>
              <a:tblGrid>
                <a:gridCol w="1845279">
                  <a:extLst>
                    <a:ext uri="{9D8B030D-6E8A-4147-A177-3AD203B41FA5}">
                      <a16:colId xmlns:a16="http://schemas.microsoft.com/office/drawing/2014/main" val="2212122078"/>
                    </a:ext>
                  </a:extLst>
                </a:gridCol>
                <a:gridCol w="621913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5: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lvl="0"/>
                      <a:r>
                        <a:rPr lang="en-US" sz="1800" b="1">
                          <a:solidFill>
                            <a:schemeClr val="bg2"/>
                          </a:solidFill>
                          <a:latin typeface="Bitter" pitchFamily="2" charset="0"/>
                        </a:rPr>
                        <a:t>Socialize housing capacity development updates with the Behavioral Health Committee, at least once quarterly throughout 2024.</a:t>
                      </a:r>
                      <a:endParaRPr lang="en-US" sz="18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3" name="Group 12">
            <a:extLst>
              <a:ext uri="{FF2B5EF4-FFF2-40B4-BE49-F238E27FC236}">
                <a16:creationId xmlns:a16="http://schemas.microsoft.com/office/drawing/2014/main" id="{99A59255-4F57-C8BF-5677-65F8A104833B}"/>
              </a:ext>
            </a:extLst>
          </p:cNvPr>
          <p:cNvGrpSpPr/>
          <p:nvPr/>
        </p:nvGrpSpPr>
        <p:grpSpPr>
          <a:xfrm>
            <a:off x="74860" y="259561"/>
            <a:ext cx="1090013" cy="730292"/>
            <a:chOff x="35002" y="829947"/>
            <a:chExt cx="1239016" cy="897901"/>
          </a:xfrm>
        </p:grpSpPr>
        <p:pic>
          <p:nvPicPr>
            <p:cNvPr id="14" name="Graphic 13" descr="Bullseye with solid fill">
              <a:extLst>
                <a:ext uri="{FF2B5EF4-FFF2-40B4-BE49-F238E27FC236}">
                  <a16:creationId xmlns:a16="http://schemas.microsoft.com/office/drawing/2014/main" id="{E8CBA529-DB31-5E63-E36A-AE954A7506CC}"/>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997" y="829947"/>
              <a:ext cx="650821" cy="650822"/>
            </a:xfrm>
            <a:prstGeom prst="rect">
              <a:avLst/>
            </a:prstGeom>
          </p:spPr>
        </p:pic>
        <p:sp>
          <p:nvSpPr>
            <p:cNvPr id="15" name="TextBox 14">
              <a:extLst>
                <a:ext uri="{FF2B5EF4-FFF2-40B4-BE49-F238E27FC236}">
                  <a16:creationId xmlns:a16="http://schemas.microsoft.com/office/drawing/2014/main" id="{93EF4EC7-9CB9-09AA-D48F-F2C89AFFBD9F}"/>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graphicFrame>
        <p:nvGraphicFramePr>
          <p:cNvPr id="17" name="Diagram 16">
            <a:extLst>
              <a:ext uri="{FF2B5EF4-FFF2-40B4-BE49-F238E27FC236}">
                <a16:creationId xmlns:a16="http://schemas.microsoft.com/office/drawing/2014/main" id="{7BB33E40-7291-D422-A5FF-A097733066F8}"/>
              </a:ext>
            </a:extLst>
          </p:cNvPr>
          <p:cNvGraphicFramePr/>
          <p:nvPr>
            <p:extLst>
              <p:ext uri="{D42A27DB-BD31-4B8C-83A1-F6EECF244321}">
                <p14:modId xmlns:p14="http://schemas.microsoft.com/office/powerpoint/2010/main" val="2073232762"/>
              </p:ext>
            </p:extLst>
          </p:nvPr>
        </p:nvGraphicFramePr>
        <p:xfrm>
          <a:off x="398405" y="1328566"/>
          <a:ext cx="4525574" cy="3181228"/>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13706366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DE11C8-9FCB-0B99-84C8-7E141C28563B}"/>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sp>
        <p:nvSpPr>
          <p:cNvPr id="9" name="Rectangle 8">
            <a:extLst>
              <a:ext uri="{FF2B5EF4-FFF2-40B4-BE49-F238E27FC236}">
                <a16:creationId xmlns:a16="http://schemas.microsoft.com/office/drawing/2014/main" id="{CAEF0510-6B38-0134-6162-20F77832CB40}"/>
              </a:ext>
            </a:extLst>
          </p:cNvPr>
          <p:cNvSpPr/>
          <p:nvPr/>
        </p:nvSpPr>
        <p:spPr>
          <a:xfrm>
            <a:off x="4597583" y="1445483"/>
            <a:ext cx="3577466" cy="2804863"/>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group of men working on a construction site&#10;&#10;Description automatically generated">
            <a:extLst>
              <a:ext uri="{FF2B5EF4-FFF2-40B4-BE49-F238E27FC236}">
                <a16:creationId xmlns:a16="http://schemas.microsoft.com/office/drawing/2014/main" id="{D1506B8D-F09D-E39E-1443-34E4BA7B8EEA}"/>
              </a:ext>
            </a:extLst>
          </p:cNvPr>
          <p:cNvPicPr>
            <a:picLocks noChangeAspect="1"/>
          </p:cNvPicPr>
          <p:nvPr/>
        </p:nvPicPr>
        <p:blipFill>
          <a:blip r:embed="rId3"/>
          <a:stretch>
            <a:fillRect/>
          </a:stretch>
        </p:blipFill>
        <p:spPr>
          <a:xfrm>
            <a:off x="4725132" y="1546714"/>
            <a:ext cx="3342543" cy="2467708"/>
          </a:xfrm>
          <a:prstGeom prst="rect">
            <a:avLst/>
          </a:prstGeom>
        </p:spPr>
      </p:pic>
      <p:sp>
        <p:nvSpPr>
          <p:cNvPr id="8" name="Text Placeholder 3">
            <a:extLst>
              <a:ext uri="{FF2B5EF4-FFF2-40B4-BE49-F238E27FC236}">
                <a16:creationId xmlns:a16="http://schemas.microsoft.com/office/drawing/2014/main" id="{24C3E9CF-1952-1EE1-E36E-739A5357414B}"/>
              </a:ext>
            </a:extLst>
          </p:cNvPr>
          <p:cNvSpPr txBox="1">
            <a:spLocks/>
          </p:cNvSpPr>
          <p:nvPr/>
        </p:nvSpPr>
        <p:spPr>
          <a:xfrm>
            <a:off x="644835" y="1781086"/>
            <a:ext cx="3468034" cy="188159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213995" indent="-213995">
              <a:lnSpc>
                <a:spcPct val="100000"/>
              </a:lnSpc>
              <a:buFont typeface="Arial,Sans-Serif"/>
              <a:buChar char="•"/>
            </a:pPr>
            <a:r>
              <a:rPr lang="en-US" sz="1200" b="1">
                <a:solidFill>
                  <a:srgbClr val="005B7B"/>
                </a:solidFill>
                <a:latin typeface="Figtree" pitchFamily="2" charset="0"/>
              </a:rPr>
              <a:t>Habitat for Humanity is building Twin Oaks Neighborhood in Riddle, Oregon.</a:t>
            </a:r>
          </a:p>
          <a:p>
            <a:pPr marL="671195" lvl="1">
              <a:lnSpc>
                <a:spcPct val="100000"/>
              </a:lnSpc>
              <a:buSzPts val="1400"/>
              <a:buFont typeface="Courier New"/>
              <a:buChar char="o"/>
            </a:pPr>
            <a:r>
              <a:rPr lang="en-US">
                <a:solidFill>
                  <a:srgbClr val="005B7B"/>
                </a:solidFill>
                <a:latin typeface="Figtree" pitchFamily="2" charset="0"/>
              </a:rPr>
              <a:t>20 affordable single-family home lots</a:t>
            </a:r>
          </a:p>
          <a:p>
            <a:pPr marL="671195" lvl="1">
              <a:lnSpc>
                <a:spcPct val="100000"/>
              </a:lnSpc>
              <a:buSzPts val="1400"/>
              <a:buFont typeface="Courier New"/>
              <a:buChar char="o"/>
            </a:pPr>
            <a:r>
              <a:rPr lang="en-US">
                <a:solidFill>
                  <a:srgbClr val="005B7B"/>
                </a:solidFill>
                <a:latin typeface="Figtree" pitchFamily="2" charset="0"/>
              </a:rPr>
              <a:t>Began construction in Fall 2024</a:t>
            </a:r>
            <a:br>
              <a:rPr lang="en-US">
                <a:solidFill>
                  <a:srgbClr val="005B7B"/>
                </a:solidFill>
                <a:latin typeface="Figtree" pitchFamily="2" charset="0"/>
              </a:rPr>
            </a:br>
            <a:endParaRPr lang="en-US">
              <a:solidFill>
                <a:srgbClr val="005B7B"/>
              </a:solidFill>
              <a:latin typeface="Figtree" pitchFamily="2" charset="0"/>
            </a:endParaRPr>
          </a:p>
          <a:p>
            <a:pPr marL="213995" indent="-213995">
              <a:lnSpc>
                <a:spcPct val="100000"/>
              </a:lnSpc>
              <a:buSzPts val="1200"/>
              <a:buFont typeface="Arial,Sans-Serif"/>
              <a:buChar char="•"/>
            </a:pPr>
            <a:r>
              <a:rPr lang="en-US" sz="1200" b="1">
                <a:solidFill>
                  <a:srgbClr val="005B7B"/>
                </a:solidFill>
                <a:latin typeface="Figtree" pitchFamily="2" charset="0"/>
              </a:rPr>
              <a:t>November 2024, the first Habitat ReStore opened in Roseburg, OR on 1026 NE Diamond Lake Blvd.</a:t>
            </a:r>
          </a:p>
          <a:p>
            <a:pPr marL="671195" lvl="1">
              <a:lnSpc>
                <a:spcPct val="100000"/>
              </a:lnSpc>
              <a:buFont typeface="Courier New"/>
              <a:buChar char="o"/>
            </a:pPr>
            <a:r>
              <a:rPr lang="en-US">
                <a:solidFill>
                  <a:srgbClr val="005B7B"/>
                </a:solidFill>
                <a:latin typeface="Figtree" pitchFamily="2" charset="0"/>
              </a:rPr>
              <a:t>Takes in donations of furniture, building supplies, and hardware.</a:t>
            </a:r>
          </a:p>
        </p:txBody>
      </p:sp>
      <p:sp>
        <p:nvSpPr>
          <p:cNvPr id="6" name="TextBox 5">
            <a:extLst>
              <a:ext uri="{FF2B5EF4-FFF2-40B4-BE49-F238E27FC236}">
                <a16:creationId xmlns:a16="http://schemas.microsoft.com/office/drawing/2014/main" id="{7B69943D-7F78-FE82-501F-29EF0700C6C2}"/>
              </a:ext>
            </a:extLst>
          </p:cNvPr>
          <p:cNvSpPr txBox="1"/>
          <p:nvPr/>
        </p:nvSpPr>
        <p:spPr>
          <a:xfrm>
            <a:off x="4617758" y="4019514"/>
            <a:ext cx="2998033" cy="215444"/>
          </a:xfrm>
          <a:prstGeom prst="rect">
            <a:avLst/>
          </a:prstGeom>
          <a:noFill/>
        </p:spPr>
        <p:txBody>
          <a:bodyPr wrap="square">
            <a:spAutoFit/>
          </a:bodyPr>
          <a:lstStyle/>
          <a:p>
            <a:r>
              <a:rPr lang="en-US" sz="800">
                <a:solidFill>
                  <a:srgbClr val="005B7B"/>
                </a:solidFill>
                <a:latin typeface="Bitter"/>
              </a:rPr>
              <a:t>SHARE Investment Reporting. (2024). [Photograph].</a:t>
            </a:r>
          </a:p>
        </p:txBody>
      </p:sp>
      <p:graphicFrame>
        <p:nvGraphicFramePr>
          <p:cNvPr id="12" name="Table 11">
            <a:extLst>
              <a:ext uri="{FF2B5EF4-FFF2-40B4-BE49-F238E27FC236}">
                <a16:creationId xmlns:a16="http://schemas.microsoft.com/office/drawing/2014/main" id="{B4A3178C-2090-0E78-598A-1EC1579250F6}"/>
              </a:ext>
            </a:extLst>
          </p:cNvPr>
          <p:cNvGraphicFramePr>
            <a:graphicFrameLocks noGrp="1"/>
          </p:cNvGraphicFramePr>
          <p:nvPr>
            <p:extLst>
              <p:ext uri="{D42A27DB-BD31-4B8C-83A1-F6EECF244321}">
                <p14:modId xmlns:p14="http://schemas.microsoft.com/office/powerpoint/2010/main" val="766438537"/>
              </p:ext>
            </p:extLst>
          </p:nvPr>
        </p:nvGraphicFramePr>
        <p:xfrm>
          <a:off x="934255" y="122728"/>
          <a:ext cx="8064412" cy="914400"/>
        </p:xfrm>
        <a:graphic>
          <a:graphicData uri="http://schemas.openxmlformats.org/drawingml/2006/table">
            <a:tbl>
              <a:tblPr firstRow="1" bandRow="1">
                <a:tableStyleId>{5C22544A-7EE6-4342-B048-85BDC9FD1C3A}</a:tableStyleId>
              </a:tblPr>
              <a:tblGrid>
                <a:gridCol w="1845279">
                  <a:extLst>
                    <a:ext uri="{9D8B030D-6E8A-4147-A177-3AD203B41FA5}">
                      <a16:colId xmlns:a16="http://schemas.microsoft.com/office/drawing/2014/main" val="2212122078"/>
                    </a:ext>
                  </a:extLst>
                </a:gridCol>
                <a:gridCol w="621913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5: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lvl="0"/>
                      <a:r>
                        <a:rPr lang="en-US" sz="1800" b="1">
                          <a:solidFill>
                            <a:schemeClr val="bg2"/>
                          </a:solidFill>
                          <a:latin typeface="Bitter" pitchFamily="2" charset="0"/>
                        </a:rPr>
                        <a:t>Socialize housing capacity development updates with the Behavioral Health Committee, at least once quarterly throughout 2024.</a:t>
                      </a:r>
                      <a:endParaRPr lang="en-US" sz="18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3" name="Group 12">
            <a:extLst>
              <a:ext uri="{FF2B5EF4-FFF2-40B4-BE49-F238E27FC236}">
                <a16:creationId xmlns:a16="http://schemas.microsoft.com/office/drawing/2014/main" id="{97A590D8-C75F-A5EB-9886-D4252BBB4336}"/>
              </a:ext>
            </a:extLst>
          </p:cNvPr>
          <p:cNvGrpSpPr/>
          <p:nvPr/>
        </p:nvGrpSpPr>
        <p:grpSpPr>
          <a:xfrm>
            <a:off x="74860" y="259561"/>
            <a:ext cx="1090013" cy="730292"/>
            <a:chOff x="35002" y="829947"/>
            <a:chExt cx="1239016" cy="897901"/>
          </a:xfrm>
        </p:grpSpPr>
        <p:pic>
          <p:nvPicPr>
            <p:cNvPr id="14" name="Graphic 13" descr="Bullseye with solid fill">
              <a:extLst>
                <a:ext uri="{FF2B5EF4-FFF2-40B4-BE49-F238E27FC236}">
                  <a16:creationId xmlns:a16="http://schemas.microsoft.com/office/drawing/2014/main" id="{3B831C97-5CF2-EDE5-E6EA-3AB20B0D7F9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997" y="829947"/>
              <a:ext cx="650821" cy="650822"/>
            </a:xfrm>
            <a:prstGeom prst="rect">
              <a:avLst/>
            </a:prstGeom>
          </p:spPr>
        </p:pic>
        <p:sp>
          <p:nvSpPr>
            <p:cNvPr id="15" name="TextBox 14">
              <a:extLst>
                <a:ext uri="{FF2B5EF4-FFF2-40B4-BE49-F238E27FC236}">
                  <a16:creationId xmlns:a16="http://schemas.microsoft.com/office/drawing/2014/main" id="{DC92C7D9-CA6A-2428-46CC-BD8F86097EE5}"/>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10583503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DE11C8-9FCB-0B99-84C8-7E141C28563B}"/>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sp>
        <p:nvSpPr>
          <p:cNvPr id="9" name="Rectangle 8">
            <a:extLst>
              <a:ext uri="{FF2B5EF4-FFF2-40B4-BE49-F238E27FC236}">
                <a16:creationId xmlns:a16="http://schemas.microsoft.com/office/drawing/2014/main" id="{CAEF0510-6B38-0134-6162-20F77832CB40}"/>
              </a:ext>
            </a:extLst>
          </p:cNvPr>
          <p:cNvSpPr/>
          <p:nvPr/>
        </p:nvSpPr>
        <p:spPr>
          <a:xfrm>
            <a:off x="4597583" y="1445483"/>
            <a:ext cx="3577466" cy="2637102"/>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291805C-27EA-EAFC-5212-699B8DEA9109}"/>
              </a:ext>
            </a:extLst>
          </p:cNvPr>
          <p:cNvPicPr>
            <a:picLocks noChangeAspect="1"/>
          </p:cNvPicPr>
          <p:nvPr/>
        </p:nvPicPr>
        <p:blipFill>
          <a:blip r:embed="rId3"/>
          <a:stretch>
            <a:fillRect/>
          </a:stretch>
        </p:blipFill>
        <p:spPr>
          <a:xfrm>
            <a:off x="4654771" y="1512890"/>
            <a:ext cx="3445734" cy="2398485"/>
          </a:xfrm>
          <a:prstGeom prst="rect">
            <a:avLst/>
          </a:prstGeom>
        </p:spPr>
      </p:pic>
      <p:sp>
        <p:nvSpPr>
          <p:cNvPr id="3" name="TextBox 2">
            <a:extLst>
              <a:ext uri="{FF2B5EF4-FFF2-40B4-BE49-F238E27FC236}">
                <a16:creationId xmlns:a16="http://schemas.microsoft.com/office/drawing/2014/main" id="{10706571-0A31-4E9F-0C8C-4470D602204A}"/>
              </a:ext>
            </a:extLst>
          </p:cNvPr>
          <p:cNvSpPr txBox="1"/>
          <p:nvPr/>
        </p:nvSpPr>
        <p:spPr>
          <a:xfrm>
            <a:off x="4654771" y="3881564"/>
            <a:ext cx="2998033" cy="215444"/>
          </a:xfrm>
          <a:prstGeom prst="rect">
            <a:avLst/>
          </a:prstGeom>
          <a:noFill/>
        </p:spPr>
        <p:txBody>
          <a:bodyPr wrap="square">
            <a:spAutoFit/>
          </a:bodyPr>
          <a:lstStyle/>
          <a:p>
            <a:r>
              <a:rPr lang="en-US" sz="800">
                <a:solidFill>
                  <a:srgbClr val="005B7B"/>
                </a:solidFill>
                <a:latin typeface="Bitter"/>
              </a:rPr>
              <a:t>SHARE Investment Reporting. (2024). [Photograph].</a:t>
            </a:r>
          </a:p>
        </p:txBody>
      </p:sp>
      <p:graphicFrame>
        <p:nvGraphicFramePr>
          <p:cNvPr id="5" name="Diagram 4">
            <a:extLst>
              <a:ext uri="{FF2B5EF4-FFF2-40B4-BE49-F238E27FC236}">
                <a16:creationId xmlns:a16="http://schemas.microsoft.com/office/drawing/2014/main" id="{00DDD1E5-2A4E-2BA2-FF74-9B29B56B322B}"/>
              </a:ext>
            </a:extLst>
          </p:cNvPr>
          <p:cNvGraphicFramePr/>
          <p:nvPr>
            <p:extLst>
              <p:ext uri="{D42A27DB-BD31-4B8C-83A1-F6EECF244321}">
                <p14:modId xmlns:p14="http://schemas.microsoft.com/office/powerpoint/2010/main" val="2858285587"/>
              </p:ext>
            </p:extLst>
          </p:nvPr>
        </p:nvGraphicFramePr>
        <p:xfrm>
          <a:off x="352913" y="1581420"/>
          <a:ext cx="3936206" cy="226142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Table 11">
            <a:extLst>
              <a:ext uri="{FF2B5EF4-FFF2-40B4-BE49-F238E27FC236}">
                <a16:creationId xmlns:a16="http://schemas.microsoft.com/office/drawing/2014/main" id="{5D9972EA-6C23-0794-8274-59F2E3DB398A}"/>
              </a:ext>
            </a:extLst>
          </p:cNvPr>
          <p:cNvGraphicFramePr>
            <a:graphicFrameLocks noGrp="1"/>
          </p:cNvGraphicFramePr>
          <p:nvPr>
            <p:extLst>
              <p:ext uri="{D42A27DB-BD31-4B8C-83A1-F6EECF244321}">
                <p14:modId xmlns:p14="http://schemas.microsoft.com/office/powerpoint/2010/main" val="1816767409"/>
              </p:ext>
            </p:extLst>
          </p:nvPr>
        </p:nvGraphicFramePr>
        <p:xfrm>
          <a:off x="934255" y="122728"/>
          <a:ext cx="8064412" cy="914400"/>
        </p:xfrm>
        <a:graphic>
          <a:graphicData uri="http://schemas.openxmlformats.org/drawingml/2006/table">
            <a:tbl>
              <a:tblPr firstRow="1" bandRow="1">
                <a:tableStyleId>{5C22544A-7EE6-4342-B048-85BDC9FD1C3A}</a:tableStyleId>
              </a:tblPr>
              <a:tblGrid>
                <a:gridCol w="1845279">
                  <a:extLst>
                    <a:ext uri="{9D8B030D-6E8A-4147-A177-3AD203B41FA5}">
                      <a16:colId xmlns:a16="http://schemas.microsoft.com/office/drawing/2014/main" val="2212122078"/>
                    </a:ext>
                  </a:extLst>
                </a:gridCol>
                <a:gridCol w="621913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5: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lvl="0"/>
                      <a:r>
                        <a:rPr lang="en-US" sz="1800" b="1">
                          <a:solidFill>
                            <a:schemeClr val="bg2"/>
                          </a:solidFill>
                          <a:latin typeface="Bitter" pitchFamily="2" charset="0"/>
                        </a:rPr>
                        <a:t>Socialize housing capacity development updates with the Behavioral Health Committee, at least once quarterly throughout 2024.</a:t>
                      </a:r>
                      <a:endParaRPr lang="en-US" sz="18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3" name="Group 12">
            <a:extLst>
              <a:ext uri="{FF2B5EF4-FFF2-40B4-BE49-F238E27FC236}">
                <a16:creationId xmlns:a16="http://schemas.microsoft.com/office/drawing/2014/main" id="{2B4ED300-4686-B34E-8E0A-FBA45FE2FE63}"/>
              </a:ext>
            </a:extLst>
          </p:cNvPr>
          <p:cNvGrpSpPr/>
          <p:nvPr/>
        </p:nvGrpSpPr>
        <p:grpSpPr>
          <a:xfrm>
            <a:off x="74860" y="259561"/>
            <a:ext cx="1090013" cy="730292"/>
            <a:chOff x="35002" y="829947"/>
            <a:chExt cx="1239016" cy="897901"/>
          </a:xfrm>
        </p:grpSpPr>
        <p:pic>
          <p:nvPicPr>
            <p:cNvPr id="14" name="Graphic 13" descr="Bullseye with solid fill">
              <a:extLst>
                <a:ext uri="{FF2B5EF4-FFF2-40B4-BE49-F238E27FC236}">
                  <a16:creationId xmlns:a16="http://schemas.microsoft.com/office/drawing/2014/main" id="{4F635D12-3B97-FA68-B2D3-FC564D1BE08C}"/>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3997" y="829947"/>
              <a:ext cx="650821" cy="650822"/>
            </a:xfrm>
            <a:prstGeom prst="rect">
              <a:avLst/>
            </a:prstGeom>
          </p:spPr>
        </p:pic>
        <p:sp>
          <p:nvSpPr>
            <p:cNvPr id="15" name="TextBox 14">
              <a:extLst>
                <a:ext uri="{FF2B5EF4-FFF2-40B4-BE49-F238E27FC236}">
                  <a16:creationId xmlns:a16="http://schemas.microsoft.com/office/drawing/2014/main" id="{F31FE793-B190-43CE-A402-25DD2C52742E}"/>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41209331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DE11C8-9FCB-0B99-84C8-7E141C28563B}"/>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sp>
        <p:nvSpPr>
          <p:cNvPr id="9" name="Rectangle 8">
            <a:extLst>
              <a:ext uri="{FF2B5EF4-FFF2-40B4-BE49-F238E27FC236}">
                <a16:creationId xmlns:a16="http://schemas.microsoft.com/office/drawing/2014/main" id="{CAEF0510-6B38-0134-6162-20F77832CB40}"/>
              </a:ext>
            </a:extLst>
          </p:cNvPr>
          <p:cNvSpPr/>
          <p:nvPr/>
        </p:nvSpPr>
        <p:spPr>
          <a:xfrm>
            <a:off x="5057811" y="1445482"/>
            <a:ext cx="3577466" cy="2333561"/>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9B3FB59-807A-7934-0ED9-0475A8FF800B}"/>
              </a:ext>
            </a:extLst>
          </p:cNvPr>
          <p:cNvPicPr>
            <a:picLocks noChangeAspect="1"/>
          </p:cNvPicPr>
          <p:nvPr/>
        </p:nvPicPr>
        <p:blipFill>
          <a:blip r:embed="rId3"/>
          <a:stretch>
            <a:fillRect/>
          </a:stretch>
        </p:blipFill>
        <p:spPr>
          <a:xfrm>
            <a:off x="5166608" y="1541219"/>
            <a:ext cx="3359872" cy="2056420"/>
          </a:xfrm>
          <a:prstGeom prst="rect">
            <a:avLst/>
          </a:prstGeom>
        </p:spPr>
      </p:pic>
      <p:sp>
        <p:nvSpPr>
          <p:cNvPr id="3" name="TextBox 2">
            <a:extLst>
              <a:ext uri="{FF2B5EF4-FFF2-40B4-BE49-F238E27FC236}">
                <a16:creationId xmlns:a16="http://schemas.microsoft.com/office/drawing/2014/main" id="{E155B780-F7E1-181B-8261-D264ECC24AEE}"/>
              </a:ext>
            </a:extLst>
          </p:cNvPr>
          <p:cNvSpPr txBox="1"/>
          <p:nvPr/>
        </p:nvSpPr>
        <p:spPr>
          <a:xfrm>
            <a:off x="5057811" y="3572925"/>
            <a:ext cx="2998033" cy="215444"/>
          </a:xfrm>
          <a:prstGeom prst="rect">
            <a:avLst/>
          </a:prstGeom>
          <a:noFill/>
        </p:spPr>
        <p:txBody>
          <a:bodyPr wrap="square">
            <a:spAutoFit/>
          </a:bodyPr>
          <a:lstStyle/>
          <a:p>
            <a:r>
              <a:rPr lang="en-US" sz="800">
                <a:solidFill>
                  <a:srgbClr val="005B7B"/>
                </a:solidFill>
                <a:latin typeface="Bitter"/>
              </a:rPr>
              <a:t>SHARE Investment Reporting. (2024). [Photograph].</a:t>
            </a:r>
          </a:p>
        </p:txBody>
      </p:sp>
      <p:graphicFrame>
        <p:nvGraphicFramePr>
          <p:cNvPr id="5" name="Diagram 4">
            <a:extLst>
              <a:ext uri="{FF2B5EF4-FFF2-40B4-BE49-F238E27FC236}">
                <a16:creationId xmlns:a16="http://schemas.microsoft.com/office/drawing/2014/main" id="{EEFF157E-335D-581A-2821-06A094A810BF}"/>
              </a:ext>
            </a:extLst>
          </p:cNvPr>
          <p:cNvGraphicFramePr/>
          <p:nvPr>
            <p:extLst>
              <p:ext uri="{D42A27DB-BD31-4B8C-83A1-F6EECF244321}">
                <p14:modId xmlns:p14="http://schemas.microsoft.com/office/powerpoint/2010/main" val="4163959185"/>
              </p:ext>
            </p:extLst>
          </p:nvPr>
        </p:nvGraphicFramePr>
        <p:xfrm>
          <a:off x="617520" y="726291"/>
          <a:ext cx="4141751" cy="39568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2" name="Table 11">
            <a:extLst>
              <a:ext uri="{FF2B5EF4-FFF2-40B4-BE49-F238E27FC236}">
                <a16:creationId xmlns:a16="http://schemas.microsoft.com/office/drawing/2014/main" id="{A631DEF2-141E-A50C-5313-DDA663F664F9}"/>
              </a:ext>
            </a:extLst>
          </p:cNvPr>
          <p:cNvGraphicFramePr>
            <a:graphicFrameLocks noGrp="1"/>
          </p:cNvGraphicFramePr>
          <p:nvPr>
            <p:extLst>
              <p:ext uri="{D42A27DB-BD31-4B8C-83A1-F6EECF244321}">
                <p14:modId xmlns:p14="http://schemas.microsoft.com/office/powerpoint/2010/main" val="82650233"/>
              </p:ext>
            </p:extLst>
          </p:nvPr>
        </p:nvGraphicFramePr>
        <p:xfrm>
          <a:off x="934255" y="122728"/>
          <a:ext cx="8064412" cy="914400"/>
        </p:xfrm>
        <a:graphic>
          <a:graphicData uri="http://schemas.openxmlformats.org/drawingml/2006/table">
            <a:tbl>
              <a:tblPr firstRow="1" bandRow="1">
                <a:tableStyleId>{5C22544A-7EE6-4342-B048-85BDC9FD1C3A}</a:tableStyleId>
              </a:tblPr>
              <a:tblGrid>
                <a:gridCol w="1845279">
                  <a:extLst>
                    <a:ext uri="{9D8B030D-6E8A-4147-A177-3AD203B41FA5}">
                      <a16:colId xmlns:a16="http://schemas.microsoft.com/office/drawing/2014/main" val="2212122078"/>
                    </a:ext>
                  </a:extLst>
                </a:gridCol>
                <a:gridCol w="621913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5: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lvl="0"/>
                      <a:r>
                        <a:rPr lang="en-US" sz="1800" b="1">
                          <a:solidFill>
                            <a:schemeClr val="bg2"/>
                          </a:solidFill>
                          <a:latin typeface="Bitter" pitchFamily="2" charset="0"/>
                        </a:rPr>
                        <a:t>Socialize housing capacity development updates with the Behavioral Health Committee, at least once quarterly throughout 2024.</a:t>
                      </a:r>
                      <a:endParaRPr lang="en-US" sz="18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3" name="Group 12">
            <a:extLst>
              <a:ext uri="{FF2B5EF4-FFF2-40B4-BE49-F238E27FC236}">
                <a16:creationId xmlns:a16="http://schemas.microsoft.com/office/drawing/2014/main" id="{07B06CBB-2097-C78B-9B70-D6BDB9938E2A}"/>
              </a:ext>
            </a:extLst>
          </p:cNvPr>
          <p:cNvGrpSpPr/>
          <p:nvPr/>
        </p:nvGrpSpPr>
        <p:grpSpPr>
          <a:xfrm>
            <a:off x="74860" y="259561"/>
            <a:ext cx="1090013" cy="730292"/>
            <a:chOff x="35002" y="829947"/>
            <a:chExt cx="1239016" cy="897901"/>
          </a:xfrm>
        </p:grpSpPr>
        <p:pic>
          <p:nvPicPr>
            <p:cNvPr id="14" name="Graphic 13" descr="Bullseye with solid fill">
              <a:extLst>
                <a:ext uri="{FF2B5EF4-FFF2-40B4-BE49-F238E27FC236}">
                  <a16:creationId xmlns:a16="http://schemas.microsoft.com/office/drawing/2014/main" id="{FAEEDC27-DFBA-43BF-B696-67D993D2DD9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43997" y="829947"/>
              <a:ext cx="650821" cy="650822"/>
            </a:xfrm>
            <a:prstGeom prst="rect">
              <a:avLst/>
            </a:prstGeom>
          </p:spPr>
        </p:pic>
        <p:sp>
          <p:nvSpPr>
            <p:cNvPr id="15" name="TextBox 14">
              <a:extLst>
                <a:ext uri="{FF2B5EF4-FFF2-40B4-BE49-F238E27FC236}">
                  <a16:creationId xmlns:a16="http://schemas.microsoft.com/office/drawing/2014/main" id="{729686FE-F462-77D3-9AD1-465D4FE4DD4B}"/>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92903509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12C016-DC85-2E0D-2D85-24D345CFDD9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B89228-5872-E824-F529-ACC8F5A5AF9F}"/>
              </a:ext>
            </a:extLst>
          </p:cNvPr>
          <p:cNvSpPr>
            <a:spLocks noGrp="1"/>
          </p:cNvSpPr>
          <p:nvPr>
            <p:ph type="title"/>
          </p:nvPr>
        </p:nvSpPr>
        <p:spPr>
          <a:xfrm>
            <a:off x="166508" y="284704"/>
            <a:ext cx="3975699"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rgbClr val="005B7B"/>
                </a:solidFill>
                <a:latin typeface="Bitter SemiBold"/>
              </a:rPr>
              <a:t>Umpqua Health: </a:t>
            </a:r>
            <a:br>
              <a:rPr lang="en-US" sz="3200" b="1">
                <a:solidFill>
                  <a:srgbClr val="005B7B"/>
                </a:solidFill>
                <a:latin typeface="Bitter SemiBold"/>
              </a:rPr>
            </a:br>
            <a:r>
              <a:rPr lang="en-US" sz="3200" b="1">
                <a:solidFill>
                  <a:srgbClr val="005B7B"/>
                </a:solidFill>
                <a:latin typeface="Bitter SemiBold"/>
              </a:rPr>
              <a:t>Deeply Rooted in Douglas County</a:t>
            </a:r>
            <a:br>
              <a:rPr lang="en-US" sz="3200" b="1">
                <a:solidFill>
                  <a:srgbClr val="005B7B"/>
                </a:solidFill>
                <a:latin typeface="Bitter SemiBold"/>
              </a:rPr>
            </a:br>
            <a:br>
              <a:rPr lang="en-US" sz="3200" b="1">
                <a:solidFill>
                  <a:srgbClr val="005B7B"/>
                </a:solidFill>
                <a:latin typeface="Bitter SemiBold"/>
              </a:rPr>
            </a:br>
            <a:r>
              <a:rPr lang="en-US" sz="1600" b="1" i="1">
                <a:solidFill>
                  <a:srgbClr val="005B7B"/>
                </a:solidFill>
                <a:latin typeface="Bitter SemiBold"/>
              </a:rPr>
              <a:t>We have served Oregon Health Plan members for over 27 years</a:t>
            </a:r>
            <a:endParaRPr lang="en-US" sz="3200" b="1" i="1">
              <a:solidFill>
                <a:srgbClr val="005B7B"/>
              </a:solidFill>
              <a:latin typeface="Bitter SemiBold"/>
            </a:endParaRPr>
          </a:p>
        </p:txBody>
      </p:sp>
      <p:sp>
        <p:nvSpPr>
          <p:cNvPr id="4" name="TextBox 3">
            <a:extLst>
              <a:ext uri="{FF2B5EF4-FFF2-40B4-BE49-F238E27FC236}">
                <a16:creationId xmlns:a16="http://schemas.microsoft.com/office/drawing/2014/main" id="{C8642C04-8AA4-E85E-9F75-6116620665FA}"/>
              </a:ext>
            </a:extLst>
          </p:cNvPr>
          <p:cNvSpPr txBox="1"/>
          <p:nvPr/>
        </p:nvSpPr>
        <p:spPr>
          <a:xfrm>
            <a:off x="4788941" y="4095528"/>
            <a:ext cx="3457832" cy="338554"/>
          </a:xfrm>
          <a:prstGeom prst="rect">
            <a:avLst/>
          </a:prstGeom>
          <a:noFill/>
        </p:spPr>
        <p:txBody>
          <a:bodyPr wrap="square">
            <a:spAutoFit/>
          </a:bodyPr>
          <a:lstStyle/>
          <a:p>
            <a:r>
              <a:rPr lang="en-US" sz="800">
                <a:solidFill>
                  <a:srgbClr val="005B7B"/>
                </a:solidFill>
                <a:latin typeface="Bitter"/>
              </a:rPr>
              <a:t>Data from Oregon by the Numbers from The Ford Family Foundation and Oregon State University, 2024 Report</a:t>
            </a:r>
          </a:p>
        </p:txBody>
      </p:sp>
      <p:pic>
        <p:nvPicPr>
          <p:cNvPr id="6" name="Picture 5">
            <a:extLst>
              <a:ext uri="{FF2B5EF4-FFF2-40B4-BE49-F238E27FC236}">
                <a16:creationId xmlns:a16="http://schemas.microsoft.com/office/drawing/2014/main" id="{30315560-0F4F-B7A2-F6B1-921354681708}"/>
              </a:ext>
            </a:extLst>
          </p:cNvPr>
          <p:cNvPicPr>
            <a:picLocks noChangeAspect="1"/>
          </p:cNvPicPr>
          <p:nvPr/>
        </p:nvPicPr>
        <p:blipFill>
          <a:blip r:embed="rId3"/>
          <a:srcRect t="42870"/>
          <a:stretch/>
        </p:blipFill>
        <p:spPr>
          <a:xfrm>
            <a:off x="3911962" y="437104"/>
            <a:ext cx="5065530" cy="3605917"/>
          </a:xfrm>
          <a:prstGeom prst="rect">
            <a:avLst/>
          </a:prstGeom>
        </p:spPr>
      </p:pic>
      <p:sp>
        <p:nvSpPr>
          <p:cNvPr id="8" name="Rectangle 7">
            <a:extLst>
              <a:ext uri="{FF2B5EF4-FFF2-40B4-BE49-F238E27FC236}">
                <a16:creationId xmlns:a16="http://schemas.microsoft.com/office/drawing/2014/main" id="{78B3DD85-428D-C971-77C8-638F1CDAEC61}"/>
              </a:ext>
            </a:extLst>
          </p:cNvPr>
          <p:cNvSpPr/>
          <p:nvPr/>
        </p:nvSpPr>
        <p:spPr>
          <a:xfrm>
            <a:off x="3977570" y="371235"/>
            <a:ext cx="4658988" cy="4115354"/>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96811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DE11C8-9FCB-0B99-84C8-7E141C28563B}"/>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sp>
        <p:nvSpPr>
          <p:cNvPr id="8" name="Text Placeholder 3">
            <a:extLst>
              <a:ext uri="{FF2B5EF4-FFF2-40B4-BE49-F238E27FC236}">
                <a16:creationId xmlns:a16="http://schemas.microsoft.com/office/drawing/2014/main" id="{24C3E9CF-1952-1EE1-E36E-739A5357414B}"/>
              </a:ext>
            </a:extLst>
          </p:cNvPr>
          <p:cNvSpPr txBox="1">
            <a:spLocks/>
          </p:cNvSpPr>
          <p:nvPr/>
        </p:nvSpPr>
        <p:spPr>
          <a:xfrm>
            <a:off x="777253" y="1653928"/>
            <a:ext cx="4462936" cy="188159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0">
              <a:lnSpc>
                <a:spcPct val="100000"/>
              </a:lnSpc>
              <a:spcAft>
                <a:spcPts val="600"/>
              </a:spcAft>
              <a:buNone/>
            </a:pPr>
            <a:r>
              <a:rPr lang="en-US" sz="1200" b="1">
                <a:solidFill>
                  <a:srgbClr val="005B7B"/>
                </a:solidFill>
                <a:latin typeface="Figtree" pitchFamily="2" charset="0"/>
              </a:rPr>
              <a:t>Regular community resource events are held on the first Thursday of each month to provide information regarding:</a:t>
            </a:r>
          </a:p>
          <a:p>
            <a:pPr marL="171450" indent="-171450">
              <a:lnSpc>
                <a:spcPct val="100000"/>
              </a:lnSpc>
            </a:pPr>
            <a:r>
              <a:rPr lang="en-US" sz="1200">
                <a:solidFill>
                  <a:srgbClr val="005B7B"/>
                </a:solidFill>
                <a:latin typeface="Figtree" pitchFamily="2" charset="0"/>
              </a:rPr>
              <a:t>Housing and homeless services</a:t>
            </a:r>
          </a:p>
          <a:p>
            <a:pPr marL="171450" indent="-171450">
              <a:lnSpc>
                <a:spcPct val="100000"/>
              </a:lnSpc>
            </a:pPr>
            <a:r>
              <a:rPr lang="en-US" sz="1200">
                <a:solidFill>
                  <a:srgbClr val="005B7B"/>
                </a:solidFill>
                <a:latin typeface="Figtree" pitchFamily="2" charset="0"/>
              </a:rPr>
              <a:t>Employment and training programs </a:t>
            </a:r>
          </a:p>
          <a:p>
            <a:pPr marL="171450" indent="-171450">
              <a:lnSpc>
                <a:spcPct val="100000"/>
              </a:lnSpc>
            </a:pPr>
            <a:r>
              <a:rPr lang="en-US" sz="1200">
                <a:solidFill>
                  <a:srgbClr val="005B7B"/>
                </a:solidFill>
                <a:latin typeface="Figtree" pitchFamily="2" charset="0"/>
              </a:rPr>
              <a:t>Children and family services</a:t>
            </a:r>
          </a:p>
          <a:p>
            <a:pPr marL="171450" indent="-171450">
              <a:lnSpc>
                <a:spcPct val="100000"/>
              </a:lnSpc>
            </a:pPr>
            <a:r>
              <a:rPr lang="en-US" sz="1200">
                <a:solidFill>
                  <a:srgbClr val="005B7B"/>
                </a:solidFill>
                <a:latin typeface="Figtree" pitchFamily="2" charset="0"/>
              </a:rPr>
              <a:t>Health and wellness resources </a:t>
            </a:r>
          </a:p>
          <a:p>
            <a:pPr marL="171450" indent="-171450">
              <a:lnSpc>
                <a:spcPct val="100000"/>
              </a:lnSpc>
            </a:pPr>
            <a:r>
              <a:rPr lang="en-US" sz="1200">
                <a:solidFill>
                  <a:srgbClr val="005B7B"/>
                </a:solidFill>
                <a:latin typeface="Figtree" pitchFamily="2" charset="0"/>
              </a:rPr>
              <a:t>Veteran's programs as well as senior and disability services</a:t>
            </a:r>
          </a:p>
        </p:txBody>
      </p:sp>
      <p:pic>
        <p:nvPicPr>
          <p:cNvPr id="4" name="Picture 3" descr="A blue and orange square with white text&#10;&#10;Description automatically generated">
            <a:extLst>
              <a:ext uri="{FF2B5EF4-FFF2-40B4-BE49-F238E27FC236}">
                <a16:creationId xmlns:a16="http://schemas.microsoft.com/office/drawing/2014/main" id="{873E15D8-8D64-3490-4711-4A2F1C2CEF56}"/>
              </a:ext>
            </a:extLst>
          </p:cNvPr>
          <p:cNvPicPr>
            <a:picLocks noChangeAspect="1"/>
          </p:cNvPicPr>
          <p:nvPr/>
        </p:nvPicPr>
        <p:blipFill>
          <a:blip r:embed="rId3"/>
          <a:stretch>
            <a:fillRect/>
          </a:stretch>
        </p:blipFill>
        <p:spPr>
          <a:xfrm>
            <a:off x="5664810" y="1241404"/>
            <a:ext cx="2028612" cy="3097825"/>
          </a:xfrm>
          <a:prstGeom prst="rect">
            <a:avLst/>
          </a:prstGeom>
        </p:spPr>
      </p:pic>
      <p:sp>
        <p:nvSpPr>
          <p:cNvPr id="6" name="Rectangle 5">
            <a:extLst>
              <a:ext uri="{FF2B5EF4-FFF2-40B4-BE49-F238E27FC236}">
                <a16:creationId xmlns:a16="http://schemas.microsoft.com/office/drawing/2014/main" id="{1CC55B53-E470-9320-5FC5-75BEE665888E}"/>
              </a:ext>
            </a:extLst>
          </p:cNvPr>
          <p:cNvSpPr/>
          <p:nvPr/>
        </p:nvSpPr>
        <p:spPr>
          <a:xfrm>
            <a:off x="5381729" y="1098750"/>
            <a:ext cx="2579312" cy="3371650"/>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1" name="Table 10">
            <a:extLst>
              <a:ext uri="{FF2B5EF4-FFF2-40B4-BE49-F238E27FC236}">
                <a16:creationId xmlns:a16="http://schemas.microsoft.com/office/drawing/2014/main" id="{95CAC83A-B7A6-BC04-5C07-5A2E23AEF80B}"/>
              </a:ext>
            </a:extLst>
          </p:cNvPr>
          <p:cNvGraphicFramePr>
            <a:graphicFrameLocks noGrp="1"/>
          </p:cNvGraphicFramePr>
          <p:nvPr>
            <p:extLst>
              <p:ext uri="{D42A27DB-BD31-4B8C-83A1-F6EECF244321}">
                <p14:modId xmlns:p14="http://schemas.microsoft.com/office/powerpoint/2010/main" val="965455009"/>
              </p:ext>
            </p:extLst>
          </p:nvPr>
        </p:nvGraphicFramePr>
        <p:xfrm>
          <a:off x="934255" y="122728"/>
          <a:ext cx="8064412" cy="914400"/>
        </p:xfrm>
        <a:graphic>
          <a:graphicData uri="http://schemas.openxmlformats.org/drawingml/2006/table">
            <a:tbl>
              <a:tblPr firstRow="1" bandRow="1">
                <a:tableStyleId>{5C22544A-7EE6-4342-B048-85BDC9FD1C3A}</a:tableStyleId>
              </a:tblPr>
              <a:tblGrid>
                <a:gridCol w="1845279">
                  <a:extLst>
                    <a:ext uri="{9D8B030D-6E8A-4147-A177-3AD203B41FA5}">
                      <a16:colId xmlns:a16="http://schemas.microsoft.com/office/drawing/2014/main" val="2212122078"/>
                    </a:ext>
                  </a:extLst>
                </a:gridCol>
                <a:gridCol w="621913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5: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lvl="0"/>
                      <a:r>
                        <a:rPr lang="en-US" sz="1800" b="1">
                          <a:solidFill>
                            <a:schemeClr val="bg2"/>
                          </a:solidFill>
                          <a:latin typeface="Bitter" pitchFamily="2" charset="0"/>
                        </a:rPr>
                        <a:t>Socialize housing capacity development updates with the Behavioral Health Committee, at least once quarterly throughout 2024.</a:t>
                      </a:r>
                      <a:endParaRPr lang="en-US" sz="18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2" name="Group 11">
            <a:extLst>
              <a:ext uri="{FF2B5EF4-FFF2-40B4-BE49-F238E27FC236}">
                <a16:creationId xmlns:a16="http://schemas.microsoft.com/office/drawing/2014/main" id="{14EC9887-C4AB-E4EB-4E1B-60C6441D933F}"/>
              </a:ext>
            </a:extLst>
          </p:cNvPr>
          <p:cNvGrpSpPr/>
          <p:nvPr/>
        </p:nvGrpSpPr>
        <p:grpSpPr>
          <a:xfrm>
            <a:off x="74860" y="259561"/>
            <a:ext cx="1090013" cy="730292"/>
            <a:chOff x="35002" y="829947"/>
            <a:chExt cx="1239016" cy="897901"/>
          </a:xfrm>
        </p:grpSpPr>
        <p:pic>
          <p:nvPicPr>
            <p:cNvPr id="13" name="Graphic 12" descr="Bullseye with solid fill">
              <a:extLst>
                <a:ext uri="{FF2B5EF4-FFF2-40B4-BE49-F238E27FC236}">
                  <a16:creationId xmlns:a16="http://schemas.microsoft.com/office/drawing/2014/main" id="{31D975D9-4121-9302-17E7-E929981AC9B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997" y="829947"/>
              <a:ext cx="650821" cy="650822"/>
            </a:xfrm>
            <a:prstGeom prst="rect">
              <a:avLst/>
            </a:prstGeom>
          </p:spPr>
        </p:pic>
        <p:sp>
          <p:nvSpPr>
            <p:cNvPr id="14" name="TextBox 13">
              <a:extLst>
                <a:ext uri="{FF2B5EF4-FFF2-40B4-BE49-F238E27FC236}">
                  <a16:creationId xmlns:a16="http://schemas.microsoft.com/office/drawing/2014/main" id="{ADC0DA4A-3B6D-AF9E-402A-801816E4214F}"/>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26443476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1B9BE2D-DCF4-F1DD-5022-648535DBF077}"/>
              </a:ext>
            </a:extLst>
          </p:cNvPr>
          <p:cNvGraphicFramePr/>
          <p:nvPr>
            <p:extLst>
              <p:ext uri="{D42A27DB-BD31-4B8C-83A1-F6EECF244321}">
                <p14:modId xmlns:p14="http://schemas.microsoft.com/office/powerpoint/2010/main" val="2608573769"/>
              </p:ext>
            </p:extLst>
          </p:nvPr>
        </p:nvGraphicFramePr>
        <p:xfrm>
          <a:off x="793785" y="881742"/>
          <a:ext cx="9144872" cy="34835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A84D8F4C-9741-5CF1-4CB0-CFCA30342E7B}"/>
              </a:ext>
            </a:extLst>
          </p:cNvPr>
          <p:cNvSpPr txBox="1"/>
          <p:nvPr/>
        </p:nvSpPr>
        <p:spPr>
          <a:xfrm>
            <a:off x="352913" y="4683125"/>
            <a:ext cx="710345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aphicFrame>
        <p:nvGraphicFramePr>
          <p:cNvPr id="12" name="Table 11">
            <a:extLst>
              <a:ext uri="{FF2B5EF4-FFF2-40B4-BE49-F238E27FC236}">
                <a16:creationId xmlns:a16="http://schemas.microsoft.com/office/drawing/2014/main" id="{F1AB9BBC-EF3A-C6FD-26AE-3A0B284D5764}"/>
              </a:ext>
            </a:extLst>
          </p:cNvPr>
          <p:cNvGraphicFramePr>
            <a:graphicFrameLocks noGrp="1"/>
          </p:cNvGraphicFramePr>
          <p:nvPr>
            <p:extLst>
              <p:ext uri="{D42A27DB-BD31-4B8C-83A1-F6EECF244321}">
                <p14:modId xmlns:p14="http://schemas.microsoft.com/office/powerpoint/2010/main" val="259342042"/>
              </p:ext>
            </p:extLst>
          </p:nvPr>
        </p:nvGraphicFramePr>
        <p:xfrm>
          <a:off x="214526" y="34096"/>
          <a:ext cx="8749860" cy="640080"/>
        </p:xfrm>
        <a:graphic>
          <a:graphicData uri="http://schemas.openxmlformats.org/drawingml/2006/table">
            <a:tbl>
              <a:tblPr firstRow="1" bandRow="1">
                <a:tableStyleId>{5C22544A-7EE6-4342-B048-85BDC9FD1C3A}</a:tableStyleId>
              </a:tblPr>
              <a:tblGrid>
                <a:gridCol w="1849093">
                  <a:extLst>
                    <a:ext uri="{9D8B030D-6E8A-4147-A177-3AD203B41FA5}">
                      <a16:colId xmlns:a16="http://schemas.microsoft.com/office/drawing/2014/main" val="2212122078"/>
                    </a:ext>
                  </a:extLst>
                </a:gridCol>
                <a:gridCol w="6900767">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Intervention 2: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Increase Investment in Infrastructure Development Focused on Housing for Individuals with Behavioral Health Needs</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sp>
        <p:nvSpPr>
          <p:cNvPr id="18" name="TextBox 17">
            <a:extLst>
              <a:ext uri="{FF2B5EF4-FFF2-40B4-BE49-F238E27FC236}">
                <a16:creationId xmlns:a16="http://schemas.microsoft.com/office/drawing/2014/main" id="{F31D0F1B-0D8F-2773-4EEB-29BBAE95BA61}"/>
              </a:ext>
            </a:extLst>
          </p:cNvPr>
          <p:cNvSpPr txBox="1"/>
          <p:nvPr/>
        </p:nvSpPr>
        <p:spPr>
          <a:xfrm>
            <a:off x="352913" y="1210209"/>
            <a:ext cx="1402632" cy="307777"/>
          </a:xfrm>
          <a:prstGeom prst="rect">
            <a:avLst/>
          </a:prstGeom>
          <a:noFill/>
        </p:spPr>
        <p:txBody>
          <a:bodyPr wrap="square" rtlCol="0">
            <a:spAutoFit/>
          </a:bodyPr>
          <a:lstStyle/>
          <a:p>
            <a:r>
              <a:rPr lang="en-US" b="1">
                <a:solidFill>
                  <a:srgbClr val="005B7B"/>
                </a:solidFill>
                <a:latin typeface="Bitter" pitchFamily="2" charset="0"/>
              </a:rPr>
              <a:t>IN PROGRESS</a:t>
            </a:r>
          </a:p>
        </p:txBody>
      </p:sp>
      <p:sp>
        <p:nvSpPr>
          <p:cNvPr id="19" name="TextBox 18">
            <a:extLst>
              <a:ext uri="{FF2B5EF4-FFF2-40B4-BE49-F238E27FC236}">
                <a16:creationId xmlns:a16="http://schemas.microsoft.com/office/drawing/2014/main" id="{C4544984-BC2A-28D7-E87D-4320901EF734}"/>
              </a:ext>
            </a:extLst>
          </p:cNvPr>
          <p:cNvSpPr txBox="1"/>
          <p:nvPr/>
        </p:nvSpPr>
        <p:spPr>
          <a:xfrm>
            <a:off x="352913" y="2479966"/>
            <a:ext cx="1402632" cy="307777"/>
          </a:xfrm>
          <a:prstGeom prst="rect">
            <a:avLst/>
          </a:prstGeom>
          <a:noFill/>
        </p:spPr>
        <p:txBody>
          <a:bodyPr wrap="square" rtlCol="0">
            <a:spAutoFit/>
          </a:bodyPr>
          <a:lstStyle/>
          <a:p>
            <a:r>
              <a:rPr lang="en-US" b="1">
                <a:solidFill>
                  <a:srgbClr val="005B7B"/>
                </a:solidFill>
                <a:latin typeface="Bitter" pitchFamily="2" charset="0"/>
              </a:rPr>
              <a:t>IN PROGRESS</a:t>
            </a:r>
          </a:p>
        </p:txBody>
      </p:sp>
      <p:sp>
        <p:nvSpPr>
          <p:cNvPr id="20" name="TextBox 19">
            <a:extLst>
              <a:ext uri="{FF2B5EF4-FFF2-40B4-BE49-F238E27FC236}">
                <a16:creationId xmlns:a16="http://schemas.microsoft.com/office/drawing/2014/main" id="{EF222D8B-6076-666F-C252-504B7D17C835}"/>
              </a:ext>
            </a:extLst>
          </p:cNvPr>
          <p:cNvSpPr txBox="1"/>
          <p:nvPr/>
        </p:nvSpPr>
        <p:spPr>
          <a:xfrm>
            <a:off x="464314" y="3726331"/>
            <a:ext cx="1179830" cy="307777"/>
          </a:xfrm>
          <a:prstGeom prst="rect">
            <a:avLst/>
          </a:prstGeom>
          <a:noFill/>
        </p:spPr>
        <p:txBody>
          <a:bodyPr wrap="square" rtlCol="0">
            <a:spAutoFit/>
          </a:bodyPr>
          <a:lstStyle/>
          <a:p>
            <a:r>
              <a:rPr lang="en-US" b="1">
                <a:solidFill>
                  <a:srgbClr val="005B7B"/>
                </a:solidFill>
                <a:latin typeface="Bitter" pitchFamily="2" charset="0"/>
              </a:rPr>
              <a:t>COMPLETE</a:t>
            </a:r>
          </a:p>
        </p:txBody>
      </p:sp>
    </p:spTree>
    <p:extLst>
      <p:ext uri="{BB962C8B-B14F-4D97-AF65-F5344CB8AC3E}">
        <p14:creationId xmlns:p14="http://schemas.microsoft.com/office/powerpoint/2010/main" val="408537486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DE11C8-9FCB-0B99-84C8-7E141C28563B}"/>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aphicFrame>
        <p:nvGraphicFramePr>
          <p:cNvPr id="4" name="Diagram 3">
            <a:extLst>
              <a:ext uri="{FF2B5EF4-FFF2-40B4-BE49-F238E27FC236}">
                <a16:creationId xmlns:a16="http://schemas.microsoft.com/office/drawing/2014/main" id="{C471C46B-D004-EBF4-F6E3-225D85F4DA6C}"/>
              </a:ext>
            </a:extLst>
          </p:cNvPr>
          <p:cNvGraphicFramePr/>
          <p:nvPr>
            <p:extLst>
              <p:ext uri="{D42A27DB-BD31-4B8C-83A1-F6EECF244321}">
                <p14:modId xmlns:p14="http://schemas.microsoft.com/office/powerpoint/2010/main" val="2956868306"/>
              </p:ext>
            </p:extLst>
          </p:nvPr>
        </p:nvGraphicFramePr>
        <p:xfrm>
          <a:off x="636820" y="1101839"/>
          <a:ext cx="4623289" cy="32716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D3F646B0-4AD6-EE1F-7A74-A56470A54C74}"/>
              </a:ext>
            </a:extLst>
          </p:cNvPr>
          <p:cNvSpPr txBox="1"/>
          <p:nvPr/>
        </p:nvSpPr>
        <p:spPr>
          <a:xfrm>
            <a:off x="1587581" y="4373451"/>
            <a:ext cx="2721769" cy="200055"/>
          </a:xfrm>
          <a:prstGeom prst="rect">
            <a:avLst/>
          </a:prstGeom>
          <a:noFill/>
        </p:spPr>
        <p:txBody>
          <a:bodyPr wrap="square">
            <a:spAutoFit/>
          </a:bodyPr>
          <a:lstStyle/>
          <a:p>
            <a:r>
              <a:rPr lang="en-US" sz="700">
                <a:solidFill>
                  <a:srgbClr val="005B7B"/>
                </a:solidFill>
                <a:latin typeface="Bitter"/>
              </a:rPr>
              <a:t>SHARE Investment Reporting. (2024). [Photograph].</a:t>
            </a:r>
          </a:p>
        </p:txBody>
      </p:sp>
      <p:graphicFrame>
        <p:nvGraphicFramePr>
          <p:cNvPr id="9" name="Table 8">
            <a:extLst>
              <a:ext uri="{FF2B5EF4-FFF2-40B4-BE49-F238E27FC236}">
                <a16:creationId xmlns:a16="http://schemas.microsoft.com/office/drawing/2014/main" id="{DA7BD34F-12F1-97AA-AC3A-F9C413EB421F}"/>
              </a:ext>
            </a:extLst>
          </p:cNvPr>
          <p:cNvGraphicFramePr>
            <a:graphicFrameLocks noGrp="1"/>
          </p:cNvGraphicFramePr>
          <p:nvPr>
            <p:extLst>
              <p:ext uri="{D42A27DB-BD31-4B8C-83A1-F6EECF244321}">
                <p14:modId xmlns:p14="http://schemas.microsoft.com/office/powerpoint/2010/main" val="1185046075"/>
              </p:ext>
            </p:extLst>
          </p:nvPr>
        </p:nvGraphicFramePr>
        <p:xfrm>
          <a:off x="5401623" y="1849107"/>
          <a:ext cx="2887530" cy="2478524"/>
        </p:xfrm>
        <a:graphic>
          <a:graphicData uri="http://schemas.openxmlformats.org/drawingml/2006/table">
            <a:tbl>
              <a:tblPr firstRow="1" firstCol="1" bandRow="1">
                <a:tableStyleId>{21E4AEA4-8DFA-4A89-87EB-49C32662AFE0}</a:tableStyleId>
              </a:tblPr>
              <a:tblGrid>
                <a:gridCol w="1685246">
                  <a:extLst>
                    <a:ext uri="{9D8B030D-6E8A-4147-A177-3AD203B41FA5}">
                      <a16:colId xmlns:a16="http://schemas.microsoft.com/office/drawing/2014/main" val="3618085484"/>
                    </a:ext>
                  </a:extLst>
                </a:gridCol>
                <a:gridCol w="1202284">
                  <a:extLst>
                    <a:ext uri="{9D8B030D-6E8A-4147-A177-3AD203B41FA5}">
                      <a16:colId xmlns:a16="http://schemas.microsoft.com/office/drawing/2014/main" val="3296289114"/>
                    </a:ext>
                  </a:extLst>
                </a:gridCol>
              </a:tblGrid>
              <a:tr h="442379">
                <a:tc>
                  <a:txBody>
                    <a:bodyPr/>
                    <a:lstStyle/>
                    <a:p>
                      <a:pPr marL="0" marR="0" algn="ctr"/>
                      <a:r>
                        <a:rPr lang="en-US" sz="1400">
                          <a:effectLst/>
                        </a:rPr>
                        <a:t>Quarter and Year</a:t>
                      </a:r>
                      <a:endParaRPr lang="en-US" sz="1600">
                        <a:effectLst/>
                        <a:latin typeface="Bitter" pitchFamily="2"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solidFill>
                      <a:schemeClr val="bg2"/>
                    </a:solidFill>
                  </a:tcPr>
                </a:tc>
                <a:tc>
                  <a:txBody>
                    <a:bodyPr/>
                    <a:lstStyle/>
                    <a:p>
                      <a:pPr marL="0" marR="0" algn="ctr"/>
                      <a:r>
                        <a:rPr lang="en-US" sz="1400">
                          <a:effectLst/>
                        </a:rPr>
                        <a:t>Tenants</a:t>
                      </a:r>
                      <a:endParaRPr lang="en-US" sz="1600">
                        <a:effectLst/>
                        <a:latin typeface="Bitter" pitchFamily="2" charset="0"/>
                        <a:ea typeface="Aptos" panose="020B0004020202020204" pitchFamily="34" charset="0"/>
                        <a:cs typeface="Aptos" panose="020B00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solidFill>
                      <a:schemeClr val="bg2"/>
                    </a:solidFill>
                  </a:tcPr>
                </a:tc>
                <a:extLst>
                  <a:ext uri="{0D108BD9-81ED-4DB2-BD59-A6C34878D82A}">
                    <a16:rowId xmlns:a16="http://schemas.microsoft.com/office/drawing/2014/main" val="551221070"/>
                  </a:ext>
                </a:extLst>
              </a:tr>
              <a:tr h="267426">
                <a:tc>
                  <a:txBody>
                    <a:bodyPr/>
                    <a:lstStyle/>
                    <a:p>
                      <a:pPr marL="0" marR="0" algn="ctr"/>
                      <a:r>
                        <a:rPr lang="en-US" sz="1100">
                          <a:effectLst/>
                        </a:rPr>
                        <a:t>Quarter 4 | 2023</a:t>
                      </a:r>
                      <a:endParaRPr lang="en-US" sz="1200">
                        <a:effectLst/>
                        <a:latin typeface="Bitter" pitchFamily="2"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2"/>
                    </a:solidFill>
                  </a:tcPr>
                </a:tc>
                <a:tc>
                  <a:txBody>
                    <a:bodyPr/>
                    <a:lstStyle/>
                    <a:p>
                      <a:pPr marL="0" marR="0" algn="ctr"/>
                      <a:r>
                        <a:rPr lang="en-US" sz="1100" b="1">
                          <a:effectLst/>
                        </a:rPr>
                        <a:t>19</a:t>
                      </a:r>
                      <a:endParaRPr lang="en-US" sz="1200" b="1">
                        <a:effectLst/>
                        <a:latin typeface="Bitter" pitchFamily="2" charset="0"/>
                        <a:ea typeface="Aptos" panose="020B0004020202020204" pitchFamily="34" charset="0"/>
                        <a:cs typeface="Aptos" panose="020B0004020202020204" pitchFamily="34" charset="0"/>
                      </a:endParaRPr>
                    </a:p>
                  </a:txBody>
                  <a:tcPr marL="68580" marR="68580" marT="0" marB="0"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634184"/>
                  </a:ext>
                </a:extLst>
              </a:tr>
              <a:tr h="267426">
                <a:tc>
                  <a:txBody>
                    <a:bodyPr/>
                    <a:lstStyle/>
                    <a:p>
                      <a:pPr marL="0" marR="0" algn="ctr"/>
                      <a:r>
                        <a:rPr lang="en-US" sz="1100">
                          <a:effectLst/>
                        </a:rPr>
                        <a:t>Quarter 1 | 2024</a:t>
                      </a:r>
                      <a:endParaRPr lang="en-US" sz="1200">
                        <a:effectLst/>
                        <a:latin typeface="Bitter" pitchFamily="2"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2"/>
                    </a:solidFill>
                  </a:tcPr>
                </a:tc>
                <a:tc>
                  <a:txBody>
                    <a:bodyPr/>
                    <a:lstStyle/>
                    <a:p>
                      <a:pPr marL="0" marR="0" algn="ctr"/>
                      <a:r>
                        <a:rPr lang="en-US" sz="1100" b="1">
                          <a:effectLst/>
                        </a:rPr>
                        <a:t>14</a:t>
                      </a:r>
                      <a:endParaRPr lang="en-US" sz="1200" b="1">
                        <a:effectLst/>
                        <a:latin typeface="Bitter" pitchFamily="2" charset="0"/>
                        <a:ea typeface="Aptos" panose="020B0004020202020204" pitchFamily="34" charset="0"/>
                        <a:cs typeface="Aptos" panose="020B00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28130459"/>
                  </a:ext>
                </a:extLst>
              </a:tr>
              <a:tr h="267426">
                <a:tc>
                  <a:txBody>
                    <a:bodyPr/>
                    <a:lstStyle/>
                    <a:p>
                      <a:pPr marL="0" marR="0" algn="ctr"/>
                      <a:r>
                        <a:rPr lang="en-US" sz="1100">
                          <a:effectLst/>
                        </a:rPr>
                        <a:t>Quarter 2 | 2024</a:t>
                      </a:r>
                      <a:endParaRPr lang="en-US" sz="1200">
                        <a:effectLst/>
                        <a:latin typeface="Bitter" pitchFamily="2"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2"/>
                    </a:solidFill>
                  </a:tcPr>
                </a:tc>
                <a:tc>
                  <a:txBody>
                    <a:bodyPr/>
                    <a:lstStyle/>
                    <a:p>
                      <a:pPr marL="0" marR="0" algn="ctr"/>
                      <a:r>
                        <a:rPr lang="en-US" sz="1100" b="1">
                          <a:effectLst/>
                        </a:rPr>
                        <a:t>29</a:t>
                      </a:r>
                      <a:endParaRPr lang="en-US" sz="1200" b="1">
                        <a:effectLst/>
                        <a:latin typeface="Bitter" pitchFamily="2" charset="0"/>
                        <a:ea typeface="Aptos" panose="020B0004020202020204" pitchFamily="34" charset="0"/>
                        <a:cs typeface="Aptos" panose="020B00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956452964"/>
                  </a:ext>
                </a:extLst>
              </a:tr>
              <a:tr h="267426">
                <a:tc>
                  <a:txBody>
                    <a:bodyPr/>
                    <a:lstStyle/>
                    <a:p>
                      <a:pPr marL="0" marR="0" algn="ctr"/>
                      <a:r>
                        <a:rPr lang="en-US" sz="1100">
                          <a:effectLst/>
                        </a:rPr>
                        <a:t>Quarter 3 | 2024</a:t>
                      </a:r>
                      <a:endParaRPr lang="en-US" sz="1200">
                        <a:effectLst/>
                        <a:latin typeface="Bitter" pitchFamily="2"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2"/>
                    </a:solidFill>
                  </a:tcPr>
                </a:tc>
                <a:tc>
                  <a:txBody>
                    <a:bodyPr/>
                    <a:lstStyle/>
                    <a:p>
                      <a:pPr marL="0" marR="0" algn="ctr"/>
                      <a:r>
                        <a:rPr lang="en-US" sz="1100" b="1">
                          <a:effectLst/>
                        </a:rPr>
                        <a:t>23</a:t>
                      </a:r>
                      <a:endParaRPr lang="en-US" sz="1200" b="1">
                        <a:effectLst/>
                        <a:latin typeface="Bitter" pitchFamily="2" charset="0"/>
                        <a:ea typeface="Aptos" panose="020B0004020202020204" pitchFamily="34" charset="0"/>
                        <a:cs typeface="Aptos" panose="020B00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93634667"/>
                  </a:ext>
                </a:extLst>
              </a:tr>
              <a:tr h="267426">
                <a:tc>
                  <a:txBody>
                    <a:bodyPr/>
                    <a:lstStyle/>
                    <a:p>
                      <a:pPr marL="0" marR="0" algn="ctr"/>
                      <a:r>
                        <a:rPr lang="en-US" sz="1100">
                          <a:effectLst/>
                        </a:rPr>
                        <a:t>Quarter 4 |2024</a:t>
                      </a:r>
                      <a:endParaRPr lang="en-US" sz="1200">
                        <a:effectLst/>
                        <a:latin typeface="Bitter" pitchFamily="2"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solidFill>
                      <a:schemeClr val="bg2"/>
                    </a:solidFill>
                  </a:tcPr>
                </a:tc>
                <a:tc>
                  <a:txBody>
                    <a:bodyPr/>
                    <a:lstStyle/>
                    <a:p>
                      <a:pPr marL="0" marR="0" algn="ctr"/>
                      <a:r>
                        <a:rPr lang="en-US" sz="1100" b="1">
                          <a:effectLst/>
                        </a:rPr>
                        <a:t>18</a:t>
                      </a:r>
                      <a:endParaRPr lang="en-US" sz="1200" b="1">
                        <a:effectLst/>
                        <a:latin typeface="Bitter" pitchFamily="2" charset="0"/>
                        <a:ea typeface="Aptos" panose="020B0004020202020204" pitchFamily="34" charset="0"/>
                        <a:cs typeface="Aptos" panose="020B00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95318510"/>
                  </a:ext>
                </a:extLst>
              </a:tr>
              <a:tr h="699015">
                <a:tc>
                  <a:txBody>
                    <a:bodyPr/>
                    <a:lstStyle/>
                    <a:p>
                      <a:pPr marL="0" marR="0" algn="ctr"/>
                      <a:r>
                        <a:rPr lang="en-US" sz="1100">
                          <a:effectLst/>
                        </a:rPr>
                        <a:t>Unduplicated </a:t>
                      </a:r>
                    </a:p>
                    <a:p>
                      <a:pPr marL="0" marR="0" algn="ctr"/>
                      <a:r>
                        <a:rPr lang="en-US" sz="1100">
                          <a:effectLst/>
                        </a:rPr>
                        <a:t>Tenants</a:t>
                      </a:r>
                      <a:endParaRPr lang="en-US" sz="1200">
                        <a:effectLst/>
                        <a:latin typeface="Bitter" pitchFamily="2" charset="0"/>
                        <a:ea typeface="Aptos" panose="020B0004020202020204" pitchFamily="34" charset="0"/>
                        <a:cs typeface="Aptos" panose="020B0004020202020204" pitchFamily="34" charset="0"/>
                      </a:endParaRPr>
                    </a:p>
                  </a:txBody>
                  <a:tcPr marL="68580" marR="68580" marT="0" marB="0"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chemeClr val="bg2"/>
                    </a:solidFill>
                  </a:tcPr>
                </a:tc>
                <a:tc>
                  <a:txBody>
                    <a:bodyPr/>
                    <a:lstStyle/>
                    <a:p>
                      <a:pPr marL="0" marR="0" algn="ctr"/>
                      <a:r>
                        <a:rPr lang="en-US" sz="1100" b="1">
                          <a:effectLst/>
                        </a:rPr>
                        <a:t>54</a:t>
                      </a:r>
                      <a:endParaRPr lang="en-US" sz="1200" b="1">
                        <a:effectLst/>
                        <a:latin typeface="Bitter" pitchFamily="2" charset="0"/>
                        <a:ea typeface="Aptos" panose="020B0004020202020204" pitchFamily="34" charset="0"/>
                        <a:cs typeface="Aptos" panose="020B0004020202020204" pitchFamily="34" charset="0"/>
                      </a:endParaRPr>
                    </a:p>
                  </a:txBody>
                  <a:tcPr marL="68580" marR="68580" marT="0" marB="0" anchor="ct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244737111"/>
                  </a:ext>
                </a:extLst>
              </a:tr>
            </a:tbl>
          </a:graphicData>
        </a:graphic>
      </p:graphicFrame>
      <p:graphicFrame>
        <p:nvGraphicFramePr>
          <p:cNvPr id="10" name="Table 9">
            <a:extLst>
              <a:ext uri="{FF2B5EF4-FFF2-40B4-BE49-F238E27FC236}">
                <a16:creationId xmlns:a16="http://schemas.microsoft.com/office/drawing/2014/main" id="{4FECF388-F7B4-C747-58D6-E322527D5BDA}"/>
              </a:ext>
            </a:extLst>
          </p:cNvPr>
          <p:cNvGraphicFramePr>
            <a:graphicFrameLocks noGrp="1"/>
          </p:cNvGraphicFramePr>
          <p:nvPr>
            <p:extLst>
              <p:ext uri="{D42A27DB-BD31-4B8C-83A1-F6EECF244321}">
                <p14:modId xmlns:p14="http://schemas.microsoft.com/office/powerpoint/2010/main" val="2746596961"/>
              </p:ext>
            </p:extLst>
          </p:nvPr>
        </p:nvGraphicFramePr>
        <p:xfrm>
          <a:off x="827314" y="36764"/>
          <a:ext cx="8124075" cy="914400"/>
        </p:xfrm>
        <a:graphic>
          <a:graphicData uri="http://schemas.openxmlformats.org/drawingml/2006/table">
            <a:tbl>
              <a:tblPr firstRow="1" bandRow="1">
                <a:tableStyleId>{5C22544A-7EE6-4342-B048-85BDC9FD1C3A}</a:tableStyleId>
              </a:tblPr>
              <a:tblGrid>
                <a:gridCol w="1476331">
                  <a:extLst>
                    <a:ext uri="{9D8B030D-6E8A-4147-A177-3AD203B41FA5}">
                      <a16:colId xmlns:a16="http://schemas.microsoft.com/office/drawing/2014/main" val="2212122078"/>
                    </a:ext>
                  </a:extLst>
                </a:gridCol>
                <a:gridCol w="6647744">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1: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dirty="0">
                          <a:solidFill>
                            <a:srgbClr val="005B7B"/>
                          </a:solidFill>
                          <a:latin typeface="Bitter" pitchFamily="2" charset="0"/>
                        </a:rPr>
                        <a:t>Increase the number of members with substance use disorders provided transitional housing through Adapt’s Progress Point by at least 2% in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1" name="Group 10">
            <a:extLst>
              <a:ext uri="{FF2B5EF4-FFF2-40B4-BE49-F238E27FC236}">
                <a16:creationId xmlns:a16="http://schemas.microsoft.com/office/drawing/2014/main" id="{5936CC66-8853-C82E-FDE8-6C89A97D1A82}"/>
              </a:ext>
            </a:extLst>
          </p:cNvPr>
          <p:cNvGrpSpPr/>
          <p:nvPr/>
        </p:nvGrpSpPr>
        <p:grpSpPr>
          <a:xfrm>
            <a:off x="-59471" y="259561"/>
            <a:ext cx="1208933" cy="750869"/>
            <a:chOff x="-117692" y="829947"/>
            <a:chExt cx="1374193" cy="923201"/>
          </a:xfrm>
        </p:grpSpPr>
        <p:pic>
          <p:nvPicPr>
            <p:cNvPr id="12" name="Graphic 11" descr="Checkmark with solid fill">
              <a:extLst>
                <a:ext uri="{FF2B5EF4-FFF2-40B4-BE49-F238E27FC236}">
                  <a16:creationId xmlns:a16="http://schemas.microsoft.com/office/drawing/2014/main" id="{9DDAFD51-D396-10FB-11C0-DB876D3BA93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268559" y="829947"/>
              <a:ext cx="601694" cy="650822"/>
            </a:xfrm>
            <a:prstGeom prst="rect">
              <a:avLst/>
            </a:prstGeom>
          </p:spPr>
        </p:pic>
        <p:sp>
          <p:nvSpPr>
            <p:cNvPr id="13" name="TextBox 12">
              <a:extLst>
                <a:ext uri="{FF2B5EF4-FFF2-40B4-BE49-F238E27FC236}">
                  <a16:creationId xmlns:a16="http://schemas.microsoft.com/office/drawing/2014/main" id="{A59D23D4-B832-BD52-887C-D2D6041682DB}"/>
                </a:ext>
              </a:extLst>
            </p:cNvPr>
            <p:cNvSpPr txBox="1"/>
            <p:nvPr/>
          </p:nvSpPr>
          <p:spPr>
            <a:xfrm>
              <a:off x="-117692" y="1412575"/>
              <a:ext cx="1374193" cy="340573"/>
            </a:xfrm>
            <a:prstGeom prst="rect">
              <a:avLst/>
            </a:prstGeom>
            <a:noFill/>
          </p:spPr>
          <p:txBody>
            <a:bodyPr wrap="square">
              <a:spAutoFit/>
            </a:bodyPr>
            <a:lstStyle/>
            <a:p>
              <a:r>
                <a:rPr lang="en-US" sz="1200" b="1">
                  <a:solidFill>
                    <a:schemeClr val="bg2"/>
                  </a:solidFill>
                  <a:latin typeface="Bitter" pitchFamily="2" charset="0"/>
                </a:rPr>
                <a:t>IN PROGRESS</a:t>
              </a:r>
            </a:p>
          </p:txBody>
        </p:sp>
      </p:grpSp>
    </p:spTree>
    <p:extLst>
      <p:ext uri="{BB962C8B-B14F-4D97-AF65-F5344CB8AC3E}">
        <p14:creationId xmlns:p14="http://schemas.microsoft.com/office/powerpoint/2010/main" val="24796601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DE11C8-9FCB-0B99-84C8-7E141C28563B}"/>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pic>
        <p:nvPicPr>
          <p:cNvPr id="6" name="Picture 5">
            <a:extLst>
              <a:ext uri="{FF2B5EF4-FFF2-40B4-BE49-F238E27FC236}">
                <a16:creationId xmlns:a16="http://schemas.microsoft.com/office/drawing/2014/main" id="{CF77A904-BBF5-1B00-24B6-3094825F6406}"/>
              </a:ext>
            </a:extLst>
          </p:cNvPr>
          <p:cNvPicPr>
            <a:picLocks noChangeAspect="1"/>
          </p:cNvPicPr>
          <p:nvPr/>
        </p:nvPicPr>
        <p:blipFill>
          <a:blip r:embed="rId3"/>
          <a:stretch>
            <a:fillRect/>
          </a:stretch>
        </p:blipFill>
        <p:spPr>
          <a:xfrm>
            <a:off x="4731370" y="1670902"/>
            <a:ext cx="3948407" cy="222992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10" name="TextBox 9">
            <a:extLst>
              <a:ext uri="{FF2B5EF4-FFF2-40B4-BE49-F238E27FC236}">
                <a16:creationId xmlns:a16="http://schemas.microsoft.com/office/drawing/2014/main" id="{C4A76EE1-3056-06CB-0E6E-D9D01F86EA90}"/>
              </a:ext>
            </a:extLst>
          </p:cNvPr>
          <p:cNvSpPr txBox="1"/>
          <p:nvPr/>
        </p:nvSpPr>
        <p:spPr>
          <a:xfrm>
            <a:off x="4572000" y="3793101"/>
            <a:ext cx="2721769" cy="215444"/>
          </a:xfrm>
          <a:prstGeom prst="rect">
            <a:avLst/>
          </a:prstGeom>
          <a:noFill/>
        </p:spPr>
        <p:txBody>
          <a:bodyPr wrap="square">
            <a:spAutoFit/>
          </a:bodyPr>
          <a:lstStyle/>
          <a:p>
            <a:r>
              <a:rPr lang="en-US" sz="800">
                <a:solidFill>
                  <a:srgbClr val="005B7B"/>
                </a:solidFill>
                <a:latin typeface="Bitter"/>
              </a:rPr>
              <a:t>SHARE Investment Reporting. (2024). [Photograph].</a:t>
            </a:r>
          </a:p>
        </p:txBody>
      </p:sp>
      <p:graphicFrame>
        <p:nvGraphicFramePr>
          <p:cNvPr id="11" name="Diagram 10">
            <a:extLst>
              <a:ext uri="{FF2B5EF4-FFF2-40B4-BE49-F238E27FC236}">
                <a16:creationId xmlns:a16="http://schemas.microsoft.com/office/drawing/2014/main" id="{F522D055-883F-AB48-B898-EFAE1D4F3854}"/>
              </a:ext>
            </a:extLst>
          </p:cNvPr>
          <p:cNvGraphicFramePr/>
          <p:nvPr>
            <p:extLst>
              <p:ext uri="{D42A27DB-BD31-4B8C-83A1-F6EECF244321}">
                <p14:modId xmlns:p14="http://schemas.microsoft.com/office/powerpoint/2010/main" val="1232131779"/>
              </p:ext>
            </p:extLst>
          </p:nvPr>
        </p:nvGraphicFramePr>
        <p:xfrm>
          <a:off x="464223" y="1178486"/>
          <a:ext cx="3948407" cy="317042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3" name="Table 12">
            <a:extLst>
              <a:ext uri="{FF2B5EF4-FFF2-40B4-BE49-F238E27FC236}">
                <a16:creationId xmlns:a16="http://schemas.microsoft.com/office/drawing/2014/main" id="{80381E21-3251-369A-3251-43A1B80AB0FC}"/>
              </a:ext>
            </a:extLst>
          </p:cNvPr>
          <p:cNvGraphicFramePr>
            <a:graphicFrameLocks noGrp="1"/>
          </p:cNvGraphicFramePr>
          <p:nvPr>
            <p:extLst>
              <p:ext uri="{D42A27DB-BD31-4B8C-83A1-F6EECF244321}">
                <p14:modId xmlns:p14="http://schemas.microsoft.com/office/powerpoint/2010/main" val="4025163067"/>
              </p:ext>
            </p:extLst>
          </p:nvPr>
        </p:nvGraphicFramePr>
        <p:xfrm>
          <a:off x="857201" y="204188"/>
          <a:ext cx="8137079" cy="640080"/>
        </p:xfrm>
        <a:graphic>
          <a:graphicData uri="http://schemas.openxmlformats.org/drawingml/2006/table">
            <a:tbl>
              <a:tblPr firstRow="1" bandRow="1">
                <a:tableStyleId>{5C22544A-7EE6-4342-B048-85BDC9FD1C3A}</a:tableStyleId>
              </a:tblPr>
              <a:tblGrid>
                <a:gridCol w="1719595">
                  <a:extLst>
                    <a:ext uri="{9D8B030D-6E8A-4147-A177-3AD203B41FA5}">
                      <a16:colId xmlns:a16="http://schemas.microsoft.com/office/drawing/2014/main" val="2212122078"/>
                    </a:ext>
                  </a:extLst>
                </a:gridCol>
                <a:gridCol w="6417484">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2: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dirty="0">
                          <a:solidFill>
                            <a:srgbClr val="005B7B"/>
                          </a:solidFill>
                          <a:latin typeface="Bitter" pitchFamily="2" charset="0"/>
                        </a:rPr>
                        <a:t>Increase the capacity of Adapt's Rodeway Project (Value Inn), by adding 10 beds by the end of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7" name="Group 16">
            <a:extLst>
              <a:ext uri="{FF2B5EF4-FFF2-40B4-BE49-F238E27FC236}">
                <a16:creationId xmlns:a16="http://schemas.microsoft.com/office/drawing/2014/main" id="{165D5A8D-ED8A-D426-86FD-3E040B0CC67E}"/>
              </a:ext>
            </a:extLst>
          </p:cNvPr>
          <p:cNvGrpSpPr/>
          <p:nvPr/>
        </p:nvGrpSpPr>
        <p:grpSpPr>
          <a:xfrm>
            <a:off x="-59471" y="259561"/>
            <a:ext cx="1208933" cy="750869"/>
            <a:chOff x="-117692" y="829947"/>
            <a:chExt cx="1374193" cy="923201"/>
          </a:xfrm>
        </p:grpSpPr>
        <p:pic>
          <p:nvPicPr>
            <p:cNvPr id="18" name="Graphic 17" descr="Checkmark with solid fill">
              <a:extLst>
                <a:ext uri="{FF2B5EF4-FFF2-40B4-BE49-F238E27FC236}">
                  <a16:creationId xmlns:a16="http://schemas.microsoft.com/office/drawing/2014/main" id="{D01C49A9-7E9C-5CEC-7101-0FC7A8AF73C6}"/>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268559" y="829947"/>
              <a:ext cx="601694" cy="650822"/>
            </a:xfrm>
            <a:prstGeom prst="rect">
              <a:avLst/>
            </a:prstGeom>
          </p:spPr>
        </p:pic>
        <p:sp>
          <p:nvSpPr>
            <p:cNvPr id="19" name="TextBox 18">
              <a:extLst>
                <a:ext uri="{FF2B5EF4-FFF2-40B4-BE49-F238E27FC236}">
                  <a16:creationId xmlns:a16="http://schemas.microsoft.com/office/drawing/2014/main" id="{D878B6FD-8183-FDFD-27F5-1D6FD375A66C}"/>
                </a:ext>
              </a:extLst>
            </p:cNvPr>
            <p:cNvSpPr txBox="1"/>
            <p:nvPr/>
          </p:nvSpPr>
          <p:spPr>
            <a:xfrm>
              <a:off x="-117692" y="1412575"/>
              <a:ext cx="1374193" cy="340573"/>
            </a:xfrm>
            <a:prstGeom prst="rect">
              <a:avLst/>
            </a:prstGeom>
            <a:noFill/>
          </p:spPr>
          <p:txBody>
            <a:bodyPr wrap="square">
              <a:spAutoFit/>
            </a:bodyPr>
            <a:lstStyle/>
            <a:p>
              <a:r>
                <a:rPr lang="en-US" sz="1200" b="1">
                  <a:solidFill>
                    <a:schemeClr val="bg2"/>
                  </a:solidFill>
                  <a:latin typeface="Bitter" pitchFamily="2" charset="0"/>
                </a:rPr>
                <a:t>IN PROGRESS</a:t>
              </a:r>
            </a:p>
          </p:txBody>
        </p:sp>
      </p:grpSp>
    </p:spTree>
    <p:extLst>
      <p:ext uri="{BB962C8B-B14F-4D97-AF65-F5344CB8AC3E}">
        <p14:creationId xmlns:p14="http://schemas.microsoft.com/office/powerpoint/2010/main" val="120173133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5DE11C8-9FCB-0B99-84C8-7E141C28563B}"/>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pic>
        <p:nvPicPr>
          <p:cNvPr id="4" name="Picture 3">
            <a:extLst>
              <a:ext uri="{FF2B5EF4-FFF2-40B4-BE49-F238E27FC236}">
                <a16:creationId xmlns:a16="http://schemas.microsoft.com/office/drawing/2014/main" id="{FEC6ECD6-98CB-ACFF-EA47-3C8AEBF81C6B}"/>
              </a:ext>
            </a:extLst>
          </p:cNvPr>
          <p:cNvPicPr>
            <a:picLocks noChangeAspect="1"/>
          </p:cNvPicPr>
          <p:nvPr/>
        </p:nvPicPr>
        <p:blipFill>
          <a:blip r:embed="rId3"/>
          <a:srcRect l="2064" t="2292" b="3390"/>
          <a:stretch/>
        </p:blipFill>
        <p:spPr>
          <a:xfrm>
            <a:off x="4069061" y="1125515"/>
            <a:ext cx="4576480" cy="311948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6" name="TextBox 5">
            <a:extLst>
              <a:ext uri="{FF2B5EF4-FFF2-40B4-BE49-F238E27FC236}">
                <a16:creationId xmlns:a16="http://schemas.microsoft.com/office/drawing/2014/main" id="{4732A15F-9309-4FB6-83E4-09A9A4F238B7}"/>
              </a:ext>
            </a:extLst>
          </p:cNvPr>
          <p:cNvSpPr txBox="1"/>
          <p:nvPr/>
        </p:nvSpPr>
        <p:spPr>
          <a:xfrm>
            <a:off x="544998" y="1567909"/>
            <a:ext cx="3172606" cy="1646605"/>
          </a:xfrm>
          <a:prstGeom prst="rect">
            <a:avLst/>
          </a:prstGeom>
          <a:noFill/>
        </p:spPr>
        <p:txBody>
          <a:bodyPr wrap="square" rtlCol="0">
            <a:spAutoFit/>
          </a:bodyPr>
          <a:lstStyle/>
          <a:p>
            <a:pPr algn="ctr"/>
            <a:r>
              <a:rPr lang="en-US" b="1">
                <a:solidFill>
                  <a:schemeClr val="bg2"/>
                </a:solidFill>
                <a:latin typeface="Bitter" pitchFamily="2" charset="0"/>
              </a:rPr>
              <a:t>2023 CCO Health-Related Services Spending Summary</a:t>
            </a:r>
          </a:p>
          <a:p>
            <a:endParaRPr lang="en-US" sz="1000">
              <a:latin typeface="Bitter" pitchFamily="2" charset="0"/>
            </a:endParaRPr>
          </a:p>
          <a:p>
            <a:r>
              <a:rPr lang="en-US" sz="1050" b="1">
                <a:solidFill>
                  <a:schemeClr val="bg2"/>
                </a:solidFill>
                <a:latin typeface="Bitter" pitchFamily="2" charset="0"/>
              </a:rPr>
              <a:t>Illustrates overall spending between 2022 and 2023 on Health-Related Services focused on:</a:t>
            </a:r>
            <a:endParaRPr lang="en-US" sz="1050">
              <a:solidFill>
                <a:schemeClr val="bg2"/>
              </a:solidFill>
              <a:latin typeface="Bitter" pitchFamily="2" charset="0"/>
            </a:endParaRPr>
          </a:p>
          <a:p>
            <a:pPr marL="171450" lvl="2" indent="-171450">
              <a:buFont typeface="Arial" panose="020B0604020202020204" pitchFamily="34" charset="0"/>
              <a:buChar char="•"/>
            </a:pPr>
            <a:r>
              <a:rPr lang="en-US" sz="1050">
                <a:solidFill>
                  <a:schemeClr val="bg2"/>
                </a:solidFill>
                <a:latin typeface="Bitter" pitchFamily="2" charset="0"/>
              </a:rPr>
              <a:t>Behavioral Health</a:t>
            </a:r>
          </a:p>
          <a:p>
            <a:pPr marL="171450" lvl="2" indent="-171450">
              <a:buFont typeface="Arial" panose="020B0604020202020204" pitchFamily="34" charset="0"/>
              <a:buChar char="•"/>
            </a:pPr>
            <a:r>
              <a:rPr lang="en-US" sz="1050">
                <a:solidFill>
                  <a:schemeClr val="bg2"/>
                </a:solidFill>
                <a:latin typeface="Bitter" pitchFamily="2" charset="0"/>
              </a:rPr>
              <a:t>Housing</a:t>
            </a:r>
          </a:p>
          <a:p>
            <a:pPr marL="171450" lvl="2" indent="-171450">
              <a:buFont typeface="Arial" panose="020B0604020202020204" pitchFamily="34" charset="0"/>
              <a:buChar char="•"/>
            </a:pPr>
            <a:r>
              <a:rPr lang="en-US" sz="1050">
                <a:solidFill>
                  <a:schemeClr val="bg2"/>
                </a:solidFill>
                <a:latin typeface="Bitter" pitchFamily="2" charset="0"/>
              </a:rPr>
              <a:t>Housing Improvements</a:t>
            </a:r>
          </a:p>
          <a:p>
            <a:pPr marL="171450" lvl="2" indent="-171450">
              <a:buFont typeface="Arial" panose="020B0604020202020204" pitchFamily="34" charset="0"/>
              <a:buChar char="•"/>
            </a:pPr>
            <a:r>
              <a:rPr lang="en-US" sz="1050">
                <a:solidFill>
                  <a:schemeClr val="bg2"/>
                </a:solidFill>
                <a:latin typeface="Bitter" pitchFamily="2" charset="0"/>
              </a:rPr>
              <a:t>Social Determinants of Health Resources</a:t>
            </a:r>
          </a:p>
        </p:txBody>
      </p:sp>
      <p:graphicFrame>
        <p:nvGraphicFramePr>
          <p:cNvPr id="10" name="Table 9">
            <a:extLst>
              <a:ext uri="{FF2B5EF4-FFF2-40B4-BE49-F238E27FC236}">
                <a16:creationId xmlns:a16="http://schemas.microsoft.com/office/drawing/2014/main" id="{34FE4236-8FB0-E9D3-30AF-DCEBE0C71054}"/>
              </a:ext>
            </a:extLst>
          </p:cNvPr>
          <p:cNvGraphicFramePr>
            <a:graphicFrameLocks noGrp="1"/>
          </p:cNvGraphicFramePr>
          <p:nvPr>
            <p:extLst>
              <p:ext uri="{D42A27DB-BD31-4B8C-83A1-F6EECF244321}">
                <p14:modId xmlns:p14="http://schemas.microsoft.com/office/powerpoint/2010/main" val="2686001716"/>
              </p:ext>
            </p:extLst>
          </p:nvPr>
        </p:nvGraphicFramePr>
        <p:xfrm>
          <a:off x="975343" y="103991"/>
          <a:ext cx="8093797" cy="914400"/>
        </p:xfrm>
        <a:graphic>
          <a:graphicData uri="http://schemas.openxmlformats.org/drawingml/2006/table">
            <a:tbl>
              <a:tblPr firstRow="1" bandRow="1">
                <a:tableStyleId>{5C22544A-7EE6-4342-B048-85BDC9FD1C3A}</a:tableStyleId>
              </a:tblPr>
              <a:tblGrid>
                <a:gridCol w="1586595">
                  <a:extLst>
                    <a:ext uri="{9D8B030D-6E8A-4147-A177-3AD203B41FA5}">
                      <a16:colId xmlns:a16="http://schemas.microsoft.com/office/drawing/2014/main" val="2212122078"/>
                    </a:ext>
                  </a:extLst>
                </a:gridCol>
                <a:gridCol w="6507202">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3: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Implement quarterly tracking and monitoring of the number of members with behavioral health needs receiving financial assistance for housing-related needs.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1" name="Group 10">
            <a:extLst>
              <a:ext uri="{FF2B5EF4-FFF2-40B4-BE49-F238E27FC236}">
                <a16:creationId xmlns:a16="http://schemas.microsoft.com/office/drawing/2014/main" id="{293A95BA-19F9-88CB-21E1-F535D1ED10C8}"/>
              </a:ext>
            </a:extLst>
          </p:cNvPr>
          <p:cNvGrpSpPr/>
          <p:nvPr/>
        </p:nvGrpSpPr>
        <p:grpSpPr>
          <a:xfrm>
            <a:off x="74860" y="259561"/>
            <a:ext cx="1090013" cy="730292"/>
            <a:chOff x="35002" y="829947"/>
            <a:chExt cx="1239016" cy="897901"/>
          </a:xfrm>
        </p:grpSpPr>
        <p:pic>
          <p:nvPicPr>
            <p:cNvPr id="12" name="Graphic 11" descr="Bullseye with solid fill">
              <a:extLst>
                <a:ext uri="{FF2B5EF4-FFF2-40B4-BE49-F238E27FC236}">
                  <a16:creationId xmlns:a16="http://schemas.microsoft.com/office/drawing/2014/main" id="{8E0EC214-0349-D15D-C32E-B5BA2E8D9BB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997" y="829947"/>
              <a:ext cx="650821" cy="650822"/>
            </a:xfrm>
            <a:prstGeom prst="rect">
              <a:avLst/>
            </a:prstGeom>
          </p:spPr>
        </p:pic>
        <p:sp>
          <p:nvSpPr>
            <p:cNvPr id="13" name="TextBox 12">
              <a:extLst>
                <a:ext uri="{FF2B5EF4-FFF2-40B4-BE49-F238E27FC236}">
                  <a16:creationId xmlns:a16="http://schemas.microsoft.com/office/drawing/2014/main" id="{B57FCEF4-268A-2F2A-F4BD-423161D376D3}"/>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
        <p:nvSpPr>
          <p:cNvPr id="15" name="TextBox 14">
            <a:extLst>
              <a:ext uri="{FF2B5EF4-FFF2-40B4-BE49-F238E27FC236}">
                <a16:creationId xmlns:a16="http://schemas.microsoft.com/office/drawing/2014/main" id="{C7F71D5C-27EF-13FE-1264-92454996B8FD}"/>
              </a:ext>
            </a:extLst>
          </p:cNvPr>
          <p:cNvSpPr txBox="1"/>
          <p:nvPr/>
        </p:nvSpPr>
        <p:spPr>
          <a:xfrm>
            <a:off x="1040054" y="4304369"/>
            <a:ext cx="7063891" cy="276999"/>
          </a:xfrm>
          <a:prstGeom prst="rect">
            <a:avLst/>
          </a:prstGeom>
          <a:noFill/>
        </p:spPr>
        <p:txBody>
          <a:bodyPr wrap="square">
            <a:spAutoFit/>
          </a:bodyPr>
          <a:lstStyle/>
          <a:p>
            <a:r>
              <a:rPr lang="en-US" sz="1200">
                <a:latin typeface="Bitter" pitchFamily="2" charset="0"/>
                <a:hlinkClick r:id="rId6"/>
              </a:rPr>
              <a:t>https://www.oregon.gov/oha/HPA/dsi-tc/Documents/2023-CCO-HRS-Spending-Summary.pdf</a:t>
            </a:r>
            <a:endParaRPr lang="en-US" sz="1200">
              <a:latin typeface="Bitter" pitchFamily="2" charset="0"/>
            </a:endParaRPr>
          </a:p>
        </p:txBody>
      </p:sp>
      <p:sp>
        <p:nvSpPr>
          <p:cNvPr id="17" name="TextBox 16">
            <a:extLst>
              <a:ext uri="{FF2B5EF4-FFF2-40B4-BE49-F238E27FC236}">
                <a16:creationId xmlns:a16="http://schemas.microsoft.com/office/drawing/2014/main" id="{59A262FB-76B7-11B2-A354-E91B04AD0B10}"/>
              </a:ext>
            </a:extLst>
          </p:cNvPr>
          <p:cNvSpPr txBox="1"/>
          <p:nvPr/>
        </p:nvSpPr>
        <p:spPr>
          <a:xfrm>
            <a:off x="258721" y="1344906"/>
            <a:ext cx="3617243" cy="2033516"/>
          </a:xfrm>
          <a:prstGeom prst="rect">
            <a:avLst/>
          </a:prstGeom>
          <a:noFill/>
          <a:ln>
            <a:solidFill>
              <a:schemeClr val="accent5"/>
            </a:solidFill>
          </a:ln>
        </p:spPr>
        <p:txBody>
          <a:bodyPr wrap="square" rtlCol="0">
            <a:spAutoFit/>
          </a:bodyPr>
          <a:lstStyle/>
          <a:p>
            <a:endParaRPr lang="en-US"/>
          </a:p>
        </p:txBody>
      </p:sp>
    </p:spTree>
    <p:extLst>
      <p:ext uri="{BB962C8B-B14F-4D97-AF65-F5344CB8AC3E}">
        <p14:creationId xmlns:p14="http://schemas.microsoft.com/office/powerpoint/2010/main" val="36370969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00CA4B5-B68D-C683-876D-2615F35EB694}"/>
              </a:ext>
            </a:extLst>
          </p:cNvPr>
          <p:cNvSpPr txBox="1">
            <a:spLocks/>
          </p:cNvSpPr>
          <p:nvPr/>
        </p:nvSpPr>
        <p:spPr>
          <a:xfrm>
            <a:off x="672175" y="1492878"/>
            <a:ext cx="4499332" cy="2687221"/>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0">
              <a:lnSpc>
                <a:spcPct val="100000"/>
              </a:lnSpc>
              <a:buNone/>
            </a:pPr>
            <a:r>
              <a:rPr lang="en-US" sz="1400" b="1">
                <a:solidFill>
                  <a:srgbClr val="005B7B"/>
                </a:solidFill>
                <a:latin typeface="Figtree"/>
                <a:ea typeface="Calibri"/>
              </a:rPr>
              <a:t>Last year, we were only capable of reporting the overall spend toward housing-related needs, we could not isolate whether these investments were made for members with behavioral health condition(s). </a:t>
            </a:r>
          </a:p>
          <a:p>
            <a:pPr marL="0" indent="0">
              <a:lnSpc>
                <a:spcPct val="100000"/>
              </a:lnSpc>
              <a:buNone/>
            </a:pPr>
            <a:endParaRPr lang="en-US" sz="1400" b="1">
              <a:solidFill>
                <a:srgbClr val="005B7B"/>
              </a:solidFill>
              <a:latin typeface="Figtree"/>
              <a:ea typeface="Calibri"/>
            </a:endParaRPr>
          </a:p>
          <a:p>
            <a:pPr marL="0" indent="0">
              <a:lnSpc>
                <a:spcPct val="100000"/>
              </a:lnSpc>
              <a:buNone/>
            </a:pPr>
            <a:r>
              <a:rPr lang="en-US" sz="1400" b="1">
                <a:solidFill>
                  <a:srgbClr val="005B7B"/>
                </a:solidFill>
                <a:latin typeface="Figtree"/>
                <a:ea typeface="Calibri"/>
              </a:rPr>
              <a:t>Umpqua Health designed and implemented a Tableau Dashboard to support tracking and monitoring of dollars spent on house-related needs, focusing on our target population. </a:t>
            </a:r>
          </a:p>
          <a:p>
            <a:pPr marL="213995" indent="-213995">
              <a:lnSpc>
                <a:spcPct val="100000"/>
              </a:lnSpc>
              <a:buFont typeface="Arial,Sans-Serif"/>
              <a:buChar char="•"/>
            </a:pPr>
            <a:endParaRPr lang="en-US" sz="1000" b="1">
              <a:solidFill>
                <a:srgbClr val="005B7B"/>
              </a:solidFill>
              <a:ea typeface="Calibri"/>
            </a:endParaRPr>
          </a:p>
          <a:p>
            <a:pPr marL="0" indent="0">
              <a:lnSpc>
                <a:spcPct val="100000"/>
              </a:lnSpc>
              <a:buSzPts val="1400"/>
              <a:buNone/>
            </a:pPr>
            <a:endParaRPr lang="en-US" sz="1000" b="1">
              <a:solidFill>
                <a:srgbClr val="005B7B"/>
              </a:solidFill>
              <a:latin typeface="Bitter"/>
            </a:endParaRPr>
          </a:p>
          <a:p>
            <a:pPr marL="671195" lvl="1" indent="-213995">
              <a:lnSpc>
                <a:spcPct val="100000"/>
              </a:lnSpc>
              <a:buSzPts val="1400"/>
              <a:buFont typeface="Courier New"/>
              <a:buChar char="o"/>
            </a:pPr>
            <a:endParaRPr lang="en-US" sz="600" b="1">
              <a:solidFill>
                <a:srgbClr val="005B7B"/>
              </a:solidFill>
              <a:latin typeface="Bitter"/>
            </a:endParaRPr>
          </a:p>
          <a:p>
            <a:pPr marL="671195" lvl="1">
              <a:lnSpc>
                <a:spcPct val="100000"/>
              </a:lnSpc>
              <a:buFont typeface="Courier New"/>
              <a:buChar char="o"/>
            </a:pPr>
            <a:endParaRPr lang="en-US" sz="600" b="1">
              <a:solidFill>
                <a:srgbClr val="005B7B"/>
              </a:solidFill>
              <a:latin typeface="Bitter"/>
            </a:endParaRPr>
          </a:p>
        </p:txBody>
      </p:sp>
      <p:sp>
        <p:nvSpPr>
          <p:cNvPr id="7" name="TextBox 6">
            <a:extLst>
              <a:ext uri="{FF2B5EF4-FFF2-40B4-BE49-F238E27FC236}">
                <a16:creationId xmlns:a16="http://schemas.microsoft.com/office/drawing/2014/main" id="{55DE11C8-9FCB-0B99-84C8-7E141C28563B}"/>
              </a:ext>
            </a:extLst>
          </p:cNvPr>
          <p:cNvSpPr txBox="1"/>
          <p:nvPr/>
        </p:nvSpPr>
        <p:spPr>
          <a:xfrm>
            <a:off x="352913" y="4683125"/>
            <a:ext cx="687326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aphicFrame>
        <p:nvGraphicFramePr>
          <p:cNvPr id="13" name="Table 12">
            <a:extLst>
              <a:ext uri="{FF2B5EF4-FFF2-40B4-BE49-F238E27FC236}">
                <a16:creationId xmlns:a16="http://schemas.microsoft.com/office/drawing/2014/main" id="{816361E0-BDFC-0E2D-C690-4FE0DBE7BDAB}"/>
              </a:ext>
            </a:extLst>
          </p:cNvPr>
          <p:cNvGraphicFramePr>
            <a:graphicFrameLocks noGrp="1"/>
          </p:cNvGraphicFramePr>
          <p:nvPr>
            <p:extLst>
              <p:ext uri="{D42A27DB-BD31-4B8C-83A1-F6EECF244321}">
                <p14:modId xmlns:p14="http://schemas.microsoft.com/office/powerpoint/2010/main" val="2521908228"/>
              </p:ext>
            </p:extLst>
          </p:nvPr>
        </p:nvGraphicFramePr>
        <p:xfrm>
          <a:off x="975343" y="103991"/>
          <a:ext cx="8093797" cy="914400"/>
        </p:xfrm>
        <a:graphic>
          <a:graphicData uri="http://schemas.openxmlformats.org/drawingml/2006/table">
            <a:tbl>
              <a:tblPr firstRow="1" bandRow="1">
                <a:tableStyleId>{5C22544A-7EE6-4342-B048-85BDC9FD1C3A}</a:tableStyleId>
              </a:tblPr>
              <a:tblGrid>
                <a:gridCol w="1586595">
                  <a:extLst>
                    <a:ext uri="{9D8B030D-6E8A-4147-A177-3AD203B41FA5}">
                      <a16:colId xmlns:a16="http://schemas.microsoft.com/office/drawing/2014/main" val="2212122078"/>
                    </a:ext>
                  </a:extLst>
                </a:gridCol>
                <a:gridCol w="6507202">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3: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Implement quarterly tracking and monitoring of the number of members with behavioral health needs receiving financial assistance for housing-related needs.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4" name="Group 13">
            <a:extLst>
              <a:ext uri="{FF2B5EF4-FFF2-40B4-BE49-F238E27FC236}">
                <a16:creationId xmlns:a16="http://schemas.microsoft.com/office/drawing/2014/main" id="{2421C91B-632B-F280-4DD9-E5BC86E15DC3}"/>
              </a:ext>
            </a:extLst>
          </p:cNvPr>
          <p:cNvGrpSpPr/>
          <p:nvPr/>
        </p:nvGrpSpPr>
        <p:grpSpPr>
          <a:xfrm>
            <a:off x="74860" y="259561"/>
            <a:ext cx="1090013" cy="730292"/>
            <a:chOff x="35002" y="829947"/>
            <a:chExt cx="1239016" cy="897901"/>
          </a:xfrm>
        </p:grpSpPr>
        <p:pic>
          <p:nvPicPr>
            <p:cNvPr id="15" name="Graphic 14" descr="Bullseye with solid fill">
              <a:extLst>
                <a:ext uri="{FF2B5EF4-FFF2-40B4-BE49-F238E27FC236}">
                  <a16:creationId xmlns:a16="http://schemas.microsoft.com/office/drawing/2014/main" id="{592432E1-BF9A-636F-95E6-12ED4964A3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997" y="829947"/>
              <a:ext cx="650821" cy="650822"/>
            </a:xfrm>
            <a:prstGeom prst="rect">
              <a:avLst/>
            </a:prstGeom>
          </p:spPr>
        </p:pic>
        <p:sp>
          <p:nvSpPr>
            <p:cNvPr id="16" name="TextBox 15">
              <a:extLst>
                <a:ext uri="{FF2B5EF4-FFF2-40B4-BE49-F238E27FC236}">
                  <a16:creationId xmlns:a16="http://schemas.microsoft.com/office/drawing/2014/main" id="{DAE355D1-BE50-CBFE-E74C-A284F14EF193}"/>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
        <p:nvSpPr>
          <p:cNvPr id="17" name="Flowchart: Connector 16">
            <a:extLst>
              <a:ext uri="{FF2B5EF4-FFF2-40B4-BE49-F238E27FC236}">
                <a16:creationId xmlns:a16="http://schemas.microsoft.com/office/drawing/2014/main" id="{973B98D3-0A86-1E7C-7BA3-BB34BEEC19B4}"/>
              </a:ext>
            </a:extLst>
          </p:cNvPr>
          <p:cNvSpPr/>
          <p:nvPr/>
        </p:nvSpPr>
        <p:spPr>
          <a:xfrm>
            <a:off x="5086728" y="1170469"/>
            <a:ext cx="3530432" cy="2822874"/>
          </a:xfrm>
          <a:prstGeom prst="flowChartConnector">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b="1">
                <a:latin typeface="Bitter" pitchFamily="2" charset="0"/>
              </a:rPr>
              <a:t>2.3% of members identified both a behavioral health condition and housing-related diagnosing need received financial housing assistance through Health-Related Spending or Health Related Social Needs Spending</a:t>
            </a:r>
          </a:p>
        </p:txBody>
      </p:sp>
      <p:sp>
        <p:nvSpPr>
          <p:cNvPr id="19" name="TextBox 18">
            <a:extLst>
              <a:ext uri="{FF2B5EF4-FFF2-40B4-BE49-F238E27FC236}">
                <a16:creationId xmlns:a16="http://schemas.microsoft.com/office/drawing/2014/main" id="{89DBB69D-0FB7-5C5C-EEEA-D298BCDF11BE}"/>
              </a:ext>
            </a:extLst>
          </p:cNvPr>
          <p:cNvSpPr txBox="1"/>
          <p:nvPr/>
        </p:nvSpPr>
        <p:spPr>
          <a:xfrm>
            <a:off x="1445781" y="4069382"/>
            <a:ext cx="6252438" cy="461665"/>
          </a:xfrm>
          <a:prstGeom prst="rect">
            <a:avLst/>
          </a:prstGeom>
          <a:noFill/>
        </p:spPr>
        <p:txBody>
          <a:bodyPr wrap="square">
            <a:spAutoFit/>
          </a:bodyPr>
          <a:lstStyle/>
          <a:p>
            <a:pPr>
              <a:lnSpc>
                <a:spcPct val="100000"/>
              </a:lnSpc>
            </a:pPr>
            <a:r>
              <a:rPr lang="en-US" sz="1200" i="1">
                <a:solidFill>
                  <a:srgbClr val="005B7B"/>
                </a:solidFill>
                <a:latin typeface="Figtree"/>
                <a:ea typeface="Calibri"/>
              </a:rPr>
              <a:t>*We anticipate significant improvements in this rate in subsequent progress reports, given the recency of the Social Determinant Metric and advent of HRSN benefits. </a:t>
            </a:r>
          </a:p>
        </p:txBody>
      </p:sp>
    </p:spTree>
    <p:extLst>
      <p:ext uri="{BB962C8B-B14F-4D97-AF65-F5344CB8AC3E}">
        <p14:creationId xmlns:p14="http://schemas.microsoft.com/office/powerpoint/2010/main" val="276525383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84D8F4C-9741-5CF1-4CB0-CFCA30342E7B}"/>
              </a:ext>
            </a:extLst>
          </p:cNvPr>
          <p:cNvSpPr txBox="1"/>
          <p:nvPr/>
        </p:nvSpPr>
        <p:spPr>
          <a:xfrm>
            <a:off x="269133" y="4672187"/>
            <a:ext cx="723510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pic>
        <p:nvPicPr>
          <p:cNvPr id="22" name="Picture 21">
            <a:extLst>
              <a:ext uri="{FF2B5EF4-FFF2-40B4-BE49-F238E27FC236}">
                <a16:creationId xmlns:a16="http://schemas.microsoft.com/office/drawing/2014/main" id="{52243779-BD64-1F86-0AB1-2BA7D18B9199}"/>
              </a:ext>
            </a:extLst>
          </p:cNvPr>
          <p:cNvPicPr>
            <a:picLocks noChangeAspect="1"/>
          </p:cNvPicPr>
          <p:nvPr/>
        </p:nvPicPr>
        <p:blipFill>
          <a:blip r:embed="rId3"/>
          <a:srcRect l="2202" t="5104" r="890" b="2413"/>
          <a:stretch/>
        </p:blipFill>
        <p:spPr>
          <a:xfrm>
            <a:off x="811263" y="737912"/>
            <a:ext cx="5113361" cy="3766784"/>
          </a:xfrm>
          <a:prstGeom prst="rect">
            <a:avLst/>
          </a:prstGeom>
        </p:spPr>
      </p:pic>
      <p:graphicFrame>
        <p:nvGraphicFramePr>
          <p:cNvPr id="4" name="Diagram 3">
            <a:extLst>
              <a:ext uri="{FF2B5EF4-FFF2-40B4-BE49-F238E27FC236}">
                <a16:creationId xmlns:a16="http://schemas.microsoft.com/office/drawing/2014/main" id="{6D1CD1E6-DE50-374F-7E85-FF75EA92CD7C}"/>
              </a:ext>
            </a:extLst>
          </p:cNvPr>
          <p:cNvGraphicFramePr/>
          <p:nvPr>
            <p:extLst>
              <p:ext uri="{D42A27DB-BD31-4B8C-83A1-F6EECF244321}">
                <p14:modId xmlns:p14="http://schemas.microsoft.com/office/powerpoint/2010/main" val="2410994591"/>
              </p:ext>
            </p:extLst>
          </p:nvPr>
        </p:nvGraphicFramePr>
        <p:xfrm>
          <a:off x="5924624" y="876243"/>
          <a:ext cx="2710720" cy="3490122"/>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Table 6">
            <a:extLst>
              <a:ext uri="{FF2B5EF4-FFF2-40B4-BE49-F238E27FC236}">
                <a16:creationId xmlns:a16="http://schemas.microsoft.com/office/drawing/2014/main" id="{BC03107B-7A86-C8BC-8DFA-3DCC94C21036}"/>
              </a:ext>
            </a:extLst>
          </p:cNvPr>
          <p:cNvGraphicFramePr>
            <a:graphicFrameLocks noGrp="1"/>
          </p:cNvGraphicFramePr>
          <p:nvPr>
            <p:extLst>
              <p:ext uri="{D42A27DB-BD31-4B8C-83A1-F6EECF244321}">
                <p14:modId xmlns:p14="http://schemas.microsoft.com/office/powerpoint/2010/main" val="3704504219"/>
              </p:ext>
            </p:extLst>
          </p:nvPr>
        </p:nvGraphicFramePr>
        <p:xfrm>
          <a:off x="214526" y="34096"/>
          <a:ext cx="8749860" cy="640080"/>
        </p:xfrm>
        <a:graphic>
          <a:graphicData uri="http://schemas.openxmlformats.org/drawingml/2006/table">
            <a:tbl>
              <a:tblPr firstRow="1" bandRow="1">
                <a:tableStyleId>{5C22544A-7EE6-4342-B048-85BDC9FD1C3A}</a:tableStyleId>
              </a:tblPr>
              <a:tblGrid>
                <a:gridCol w="1849093">
                  <a:extLst>
                    <a:ext uri="{9D8B030D-6E8A-4147-A177-3AD203B41FA5}">
                      <a16:colId xmlns:a16="http://schemas.microsoft.com/office/drawing/2014/main" val="2212122078"/>
                    </a:ext>
                  </a:extLst>
                </a:gridCol>
                <a:gridCol w="6900767">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Intervention 2: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Increase Investment in Infrastructure Development Focused on Housing for Individuals with Behavioral Health Needs</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spTree>
    <p:extLst>
      <p:ext uri="{BB962C8B-B14F-4D97-AF65-F5344CB8AC3E}">
        <p14:creationId xmlns:p14="http://schemas.microsoft.com/office/powerpoint/2010/main" val="2471392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A84D8F4C-9741-5CF1-4CB0-CFCA30342E7B}"/>
              </a:ext>
            </a:extLst>
          </p:cNvPr>
          <p:cNvSpPr txBox="1"/>
          <p:nvPr/>
        </p:nvSpPr>
        <p:spPr>
          <a:xfrm>
            <a:off x="343541" y="4672222"/>
            <a:ext cx="711270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sp>
        <p:nvSpPr>
          <p:cNvPr id="4" name="Rectangle 3">
            <a:extLst>
              <a:ext uri="{FF2B5EF4-FFF2-40B4-BE49-F238E27FC236}">
                <a16:creationId xmlns:a16="http://schemas.microsoft.com/office/drawing/2014/main" id="{4287860A-3221-4DBC-371E-F98A579B1A30}"/>
              </a:ext>
            </a:extLst>
          </p:cNvPr>
          <p:cNvSpPr/>
          <p:nvPr/>
        </p:nvSpPr>
        <p:spPr>
          <a:xfrm>
            <a:off x="626228" y="1274393"/>
            <a:ext cx="3212327" cy="2584016"/>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8">
            <a:extLst>
              <a:ext uri="{FF2B5EF4-FFF2-40B4-BE49-F238E27FC236}">
                <a16:creationId xmlns:a16="http://schemas.microsoft.com/office/drawing/2014/main" id="{87DADFB4-D4BF-5A38-1504-67890458EC98}"/>
              </a:ext>
            </a:extLst>
          </p:cNvPr>
          <p:cNvSpPr txBox="1"/>
          <p:nvPr/>
        </p:nvSpPr>
        <p:spPr>
          <a:xfrm>
            <a:off x="626227" y="3650863"/>
            <a:ext cx="2713907" cy="2154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005B7B"/>
                </a:solidFill>
                <a:latin typeface="Bitter"/>
              </a:rPr>
              <a:t>SHARE Investment Reporting. (2023). [Photograph].</a:t>
            </a:r>
          </a:p>
        </p:txBody>
      </p:sp>
      <p:pic>
        <p:nvPicPr>
          <p:cNvPr id="8" name="Picture 7" descr="A blue forklift lifting a building&#10;&#10;Description automatically generated">
            <a:extLst>
              <a:ext uri="{FF2B5EF4-FFF2-40B4-BE49-F238E27FC236}">
                <a16:creationId xmlns:a16="http://schemas.microsoft.com/office/drawing/2014/main" id="{A1A3CE2C-32FC-1732-04AF-3CE6F4B083E5}"/>
              </a:ext>
            </a:extLst>
          </p:cNvPr>
          <p:cNvPicPr>
            <a:picLocks noChangeAspect="1"/>
          </p:cNvPicPr>
          <p:nvPr/>
        </p:nvPicPr>
        <p:blipFill>
          <a:blip r:embed="rId3"/>
          <a:srcRect t="28314" b="14329"/>
          <a:stretch/>
        </p:blipFill>
        <p:spPr>
          <a:xfrm>
            <a:off x="739515" y="1381555"/>
            <a:ext cx="2985752" cy="2277206"/>
          </a:xfrm>
          <a:prstGeom prst="rect">
            <a:avLst/>
          </a:prstGeom>
        </p:spPr>
      </p:pic>
      <p:graphicFrame>
        <p:nvGraphicFramePr>
          <p:cNvPr id="3" name="Diagram 2">
            <a:extLst>
              <a:ext uri="{FF2B5EF4-FFF2-40B4-BE49-F238E27FC236}">
                <a16:creationId xmlns:a16="http://schemas.microsoft.com/office/drawing/2014/main" id="{FABB9624-76A2-97DB-7176-7F05788FE3B4}"/>
              </a:ext>
            </a:extLst>
          </p:cNvPr>
          <p:cNvGraphicFramePr/>
          <p:nvPr>
            <p:extLst>
              <p:ext uri="{D42A27DB-BD31-4B8C-83A1-F6EECF244321}">
                <p14:modId xmlns:p14="http://schemas.microsoft.com/office/powerpoint/2010/main" val="1128555843"/>
              </p:ext>
            </p:extLst>
          </p:nvPr>
        </p:nvGraphicFramePr>
        <p:xfrm>
          <a:off x="4043420" y="1043557"/>
          <a:ext cx="4771256" cy="35745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7" name="Table 6">
            <a:extLst>
              <a:ext uri="{FF2B5EF4-FFF2-40B4-BE49-F238E27FC236}">
                <a16:creationId xmlns:a16="http://schemas.microsoft.com/office/drawing/2014/main" id="{9C21CDE5-22CC-FD9B-BE5B-86F9194B43F5}"/>
              </a:ext>
            </a:extLst>
          </p:cNvPr>
          <p:cNvGraphicFramePr>
            <a:graphicFrameLocks noGrp="1"/>
          </p:cNvGraphicFramePr>
          <p:nvPr>
            <p:extLst>
              <p:ext uri="{D42A27DB-BD31-4B8C-83A1-F6EECF244321}">
                <p14:modId xmlns:p14="http://schemas.microsoft.com/office/powerpoint/2010/main" val="3704504219"/>
              </p:ext>
            </p:extLst>
          </p:nvPr>
        </p:nvGraphicFramePr>
        <p:xfrm>
          <a:off x="214526" y="34096"/>
          <a:ext cx="8749860" cy="640080"/>
        </p:xfrm>
        <a:graphic>
          <a:graphicData uri="http://schemas.openxmlformats.org/drawingml/2006/table">
            <a:tbl>
              <a:tblPr firstRow="1" bandRow="1">
                <a:tableStyleId>{5C22544A-7EE6-4342-B048-85BDC9FD1C3A}</a:tableStyleId>
              </a:tblPr>
              <a:tblGrid>
                <a:gridCol w="1849093">
                  <a:extLst>
                    <a:ext uri="{9D8B030D-6E8A-4147-A177-3AD203B41FA5}">
                      <a16:colId xmlns:a16="http://schemas.microsoft.com/office/drawing/2014/main" val="2212122078"/>
                    </a:ext>
                  </a:extLst>
                </a:gridCol>
                <a:gridCol w="6900767">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Intervention 2: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Increase Investment in Infrastructure Development Focused on Housing for Individuals with Behavioral Health Needs</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spTree>
    <p:extLst>
      <p:ext uri="{BB962C8B-B14F-4D97-AF65-F5344CB8AC3E}">
        <p14:creationId xmlns:p14="http://schemas.microsoft.com/office/powerpoint/2010/main" val="1575529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A1F451F-E0D3-B4CF-124D-D9D01C7998E9}"/>
              </a:ext>
            </a:extLst>
          </p:cNvPr>
          <p:cNvSpPr txBox="1"/>
          <p:nvPr/>
        </p:nvSpPr>
        <p:spPr>
          <a:xfrm>
            <a:off x="352913" y="4683125"/>
            <a:ext cx="7008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sp>
        <p:nvSpPr>
          <p:cNvPr id="5" name="Rectangle 4">
            <a:extLst>
              <a:ext uri="{FF2B5EF4-FFF2-40B4-BE49-F238E27FC236}">
                <a16:creationId xmlns:a16="http://schemas.microsoft.com/office/drawing/2014/main" id="{B9F64E70-4420-C147-683B-AD5EF38F1638}"/>
              </a:ext>
            </a:extLst>
          </p:cNvPr>
          <p:cNvSpPr/>
          <p:nvPr/>
        </p:nvSpPr>
        <p:spPr>
          <a:xfrm>
            <a:off x="759138" y="1148533"/>
            <a:ext cx="2776161" cy="2987022"/>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8">
            <a:extLst>
              <a:ext uri="{FF2B5EF4-FFF2-40B4-BE49-F238E27FC236}">
                <a16:creationId xmlns:a16="http://schemas.microsoft.com/office/drawing/2014/main" id="{47AEFD4C-7FEE-09D5-3070-102BC5E04BC7}"/>
              </a:ext>
            </a:extLst>
          </p:cNvPr>
          <p:cNvSpPr txBox="1"/>
          <p:nvPr/>
        </p:nvSpPr>
        <p:spPr>
          <a:xfrm>
            <a:off x="1181597" y="3513773"/>
            <a:ext cx="2675416" cy="2154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005B7B"/>
                </a:solidFill>
                <a:latin typeface="Bitter"/>
              </a:rPr>
              <a:t>Photo courtesy of </a:t>
            </a:r>
            <a:r>
              <a:rPr lang="en-US" sz="800">
                <a:solidFill>
                  <a:srgbClr val="005B7B"/>
                </a:solidFill>
                <a:latin typeface="Bitter"/>
                <a:hlinkClick r:id="rId3"/>
              </a:rPr>
              <a:t>Habitat for Humanity</a:t>
            </a:r>
            <a:endParaRPr lang="en-US" sz="800">
              <a:solidFill>
                <a:srgbClr val="005B7B"/>
              </a:solidFill>
              <a:latin typeface="Bitter"/>
            </a:endParaRPr>
          </a:p>
        </p:txBody>
      </p:sp>
      <p:pic>
        <p:nvPicPr>
          <p:cNvPr id="2050" name="Picture 2" descr="No photo description available.">
            <a:extLst>
              <a:ext uri="{FF2B5EF4-FFF2-40B4-BE49-F238E27FC236}">
                <a16:creationId xmlns:a16="http://schemas.microsoft.com/office/drawing/2014/main" id="{2C0E851E-F223-2D63-6FBD-1CB5D63950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749" b="4643"/>
          <a:stretch/>
        </p:blipFill>
        <p:spPr bwMode="auto">
          <a:xfrm>
            <a:off x="1065410" y="1430119"/>
            <a:ext cx="2163616" cy="2025313"/>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4" name="Diagram 3">
            <a:extLst>
              <a:ext uri="{FF2B5EF4-FFF2-40B4-BE49-F238E27FC236}">
                <a16:creationId xmlns:a16="http://schemas.microsoft.com/office/drawing/2014/main" id="{3D1B8F2E-81CE-51BA-DD4A-2FB50FE9F48D}"/>
              </a:ext>
            </a:extLst>
          </p:cNvPr>
          <p:cNvGraphicFramePr/>
          <p:nvPr>
            <p:extLst>
              <p:ext uri="{D42A27DB-BD31-4B8C-83A1-F6EECF244321}">
                <p14:modId xmlns:p14="http://schemas.microsoft.com/office/powerpoint/2010/main" val="3988695504"/>
              </p:ext>
            </p:extLst>
          </p:nvPr>
        </p:nvGraphicFramePr>
        <p:xfrm>
          <a:off x="3550854" y="1011289"/>
          <a:ext cx="5072361" cy="311864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graphicFrame>
        <p:nvGraphicFramePr>
          <p:cNvPr id="8" name="Table 7">
            <a:extLst>
              <a:ext uri="{FF2B5EF4-FFF2-40B4-BE49-F238E27FC236}">
                <a16:creationId xmlns:a16="http://schemas.microsoft.com/office/drawing/2014/main" id="{CD0C715A-7E12-E42E-B1FE-90C853609DF1}"/>
              </a:ext>
            </a:extLst>
          </p:cNvPr>
          <p:cNvGraphicFramePr>
            <a:graphicFrameLocks noGrp="1"/>
          </p:cNvGraphicFramePr>
          <p:nvPr>
            <p:extLst>
              <p:ext uri="{D42A27DB-BD31-4B8C-83A1-F6EECF244321}">
                <p14:modId xmlns:p14="http://schemas.microsoft.com/office/powerpoint/2010/main" val="3704504219"/>
              </p:ext>
            </p:extLst>
          </p:nvPr>
        </p:nvGraphicFramePr>
        <p:xfrm>
          <a:off x="214526" y="34096"/>
          <a:ext cx="8749860" cy="640080"/>
        </p:xfrm>
        <a:graphic>
          <a:graphicData uri="http://schemas.openxmlformats.org/drawingml/2006/table">
            <a:tbl>
              <a:tblPr firstRow="1" bandRow="1">
                <a:tableStyleId>{5C22544A-7EE6-4342-B048-85BDC9FD1C3A}</a:tableStyleId>
              </a:tblPr>
              <a:tblGrid>
                <a:gridCol w="1849093">
                  <a:extLst>
                    <a:ext uri="{9D8B030D-6E8A-4147-A177-3AD203B41FA5}">
                      <a16:colId xmlns:a16="http://schemas.microsoft.com/office/drawing/2014/main" val="2212122078"/>
                    </a:ext>
                  </a:extLst>
                </a:gridCol>
                <a:gridCol w="6900767">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Intervention 2: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Increase Investment in Infrastructure Development Focused on Housing for Individuals with Behavioral Health Needs</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spTree>
    <p:extLst>
      <p:ext uri="{BB962C8B-B14F-4D97-AF65-F5344CB8AC3E}">
        <p14:creationId xmlns:p14="http://schemas.microsoft.com/office/powerpoint/2010/main" val="409441675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1B9BE2D-DCF4-F1DD-5022-648535DBF077}"/>
              </a:ext>
            </a:extLst>
          </p:cNvPr>
          <p:cNvGraphicFramePr/>
          <p:nvPr>
            <p:extLst>
              <p:ext uri="{D42A27DB-BD31-4B8C-83A1-F6EECF244321}">
                <p14:modId xmlns:p14="http://schemas.microsoft.com/office/powerpoint/2010/main" val="1335836208"/>
              </p:ext>
            </p:extLst>
          </p:nvPr>
        </p:nvGraphicFramePr>
        <p:xfrm>
          <a:off x="505313" y="925353"/>
          <a:ext cx="9253730" cy="350648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658ECAC6-72B6-3A7F-797F-8E608C5C418D}"/>
              </a:ext>
            </a:extLst>
          </p:cNvPr>
          <p:cNvSpPr txBox="1"/>
          <p:nvPr/>
        </p:nvSpPr>
        <p:spPr>
          <a:xfrm>
            <a:off x="352913" y="4683125"/>
            <a:ext cx="68653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sp>
        <p:nvSpPr>
          <p:cNvPr id="18" name="TextBox 17">
            <a:extLst>
              <a:ext uri="{FF2B5EF4-FFF2-40B4-BE49-F238E27FC236}">
                <a16:creationId xmlns:a16="http://schemas.microsoft.com/office/drawing/2014/main" id="{2487BCCA-19F5-847B-1CED-C2BAF8EAC03C}"/>
              </a:ext>
            </a:extLst>
          </p:cNvPr>
          <p:cNvSpPr txBox="1"/>
          <p:nvPr/>
        </p:nvSpPr>
        <p:spPr>
          <a:xfrm>
            <a:off x="290143" y="3715445"/>
            <a:ext cx="1179830" cy="307777"/>
          </a:xfrm>
          <a:prstGeom prst="rect">
            <a:avLst/>
          </a:prstGeom>
          <a:noFill/>
        </p:spPr>
        <p:txBody>
          <a:bodyPr wrap="square" rtlCol="0">
            <a:spAutoFit/>
          </a:bodyPr>
          <a:lstStyle/>
          <a:p>
            <a:r>
              <a:rPr lang="en-US" b="1">
                <a:solidFill>
                  <a:srgbClr val="005B7B"/>
                </a:solidFill>
                <a:latin typeface="Bitter" pitchFamily="2" charset="0"/>
              </a:rPr>
              <a:t>COMPLETE</a:t>
            </a:r>
          </a:p>
        </p:txBody>
      </p:sp>
      <p:sp>
        <p:nvSpPr>
          <p:cNvPr id="19" name="TextBox 18">
            <a:extLst>
              <a:ext uri="{FF2B5EF4-FFF2-40B4-BE49-F238E27FC236}">
                <a16:creationId xmlns:a16="http://schemas.microsoft.com/office/drawing/2014/main" id="{FA5A1EC5-96EB-F5B6-00AD-8E9911E257EB}"/>
              </a:ext>
            </a:extLst>
          </p:cNvPr>
          <p:cNvSpPr txBox="1"/>
          <p:nvPr/>
        </p:nvSpPr>
        <p:spPr>
          <a:xfrm>
            <a:off x="178742" y="1188438"/>
            <a:ext cx="1402632" cy="307777"/>
          </a:xfrm>
          <a:prstGeom prst="rect">
            <a:avLst/>
          </a:prstGeom>
          <a:noFill/>
        </p:spPr>
        <p:txBody>
          <a:bodyPr wrap="square" rtlCol="0">
            <a:spAutoFit/>
          </a:bodyPr>
          <a:lstStyle/>
          <a:p>
            <a:r>
              <a:rPr lang="en-US" b="1">
                <a:solidFill>
                  <a:srgbClr val="005B7B"/>
                </a:solidFill>
                <a:latin typeface="Bitter" pitchFamily="2" charset="0"/>
              </a:rPr>
              <a:t>IN PROGRESS</a:t>
            </a:r>
          </a:p>
        </p:txBody>
      </p:sp>
      <p:sp>
        <p:nvSpPr>
          <p:cNvPr id="20" name="TextBox 19">
            <a:extLst>
              <a:ext uri="{FF2B5EF4-FFF2-40B4-BE49-F238E27FC236}">
                <a16:creationId xmlns:a16="http://schemas.microsoft.com/office/drawing/2014/main" id="{1DADCBAD-838D-BCE0-7AEF-2F3FBC9E2251}"/>
              </a:ext>
            </a:extLst>
          </p:cNvPr>
          <p:cNvSpPr txBox="1"/>
          <p:nvPr/>
        </p:nvSpPr>
        <p:spPr>
          <a:xfrm>
            <a:off x="178742" y="2568249"/>
            <a:ext cx="1402632" cy="307777"/>
          </a:xfrm>
          <a:prstGeom prst="rect">
            <a:avLst/>
          </a:prstGeom>
          <a:noFill/>
        </p:spPr>
        <p:txBody>
          <a:bodyPr wrap="square" rtlCol="0">
            <a:spAutoFit/>
          </a:bodyPr>
          <a:lstStyle/>
          <a:p>
            <a:r>
              <a:rPr lang="en-US" b="1">
                <a:solidFill>
                  <a:srgbClr val="005B7B"/>
                </a:solidFill>
                <a:latin typeface="Bitter" pitchFamily="2" charset="0"/>
              </a:rPr>
              <a:t>IN PROGRESS</a:t>
            </a:r>
          </a:p>
        </p:txBody>
      </p:sp>
      <p:graphicFrame>
        <p:nvGraphicFramePr>
          <p:cNvPr id="21" name="Table 20">
            <a:extLst>
              <a:ext uri="{FF2B5EF4-FFF2-40B4-BE49-F238E27FC236}">
                <a16:creationId xmlns:a16="http://schemas.microsoft.com/office/drawing/2014/main" id="{217C64E2-E1A3-094E-B4B4-6A31E57A170E}"/>
              </a:ext>
            </a:extLst>
          </p:cNvPr>
          <p:cNvGraphicFramePr>
            <a:graphicFrameLocks noGrp="1"/>
          </p:cNvGraphicFramePr>
          <p:nvPr>
            <p:extLst>
              <p:ext uri="{D42A27DB-BD31-4B8C-83A1-F6EECF244321}">
                <p14:modId xmlns:p14="http://schemas.microsoft.com/office/powerpoint/2010/main" val="1215377478"/>
              </p:ext>
            </p:extLst>
          </p:nvPr>
        </p:nvGraphicFramePr>
        <p:xfrm>
          <a:off x="423180" y="156792"/>
          <a:ext cx="8564371" cy="370840"/>
        </p:xfrm>
        <a:graphic>
          <a:graphicData uri="http://schemas.openxmlformats.org/drawingml/2006/table">
            <a:tbl>
              <a:tblPr firstRow="1" bandRow="1">
                <a:tableStyleId>{5C22544A-7EE6-4342-B048-85BDC9FD1C3A}</a:tableStyleId>
              </a:tblPr>
              <a:tblGrid>
                <a:gridCol w="1809894">
                  <a:extLst>
                    <a:ext uri="{9D8B030D-6E8A-4147-A177-3AD203B41FA5}">
                      <a16:colId xmlns:a16="http://schemas.microsoft.com/office/drawing/2014/main" val="2212122078"/>
                    </a:ext>
                  </a:extLst>
                </a:gridCol>
                <a:gridCol w="6754477">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Intervention 3: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Increase Youth and Family-Centered Housing Resources</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spTree>
    <p:extLst>
      <p:ext uri="{BB962C8B-B14F-4D97-AF65-F5344CB8AC3E}">
        <p14:creationId xmlns:p14="http://schemas.microsoft.com/office/powerpoint/2010/main" val="28955110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1545792" y="175461"/>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rgbClr val="005B7B"/>
                </a:solidFill>
                <a:latin typeface="Bitter SemiBold"/>
              </a:rPr>
              <a:t>Who We Serve, Our Members</a:t>
            </a:r>
            <a:endParaRPr lang="en-US" sz="3200" b="1" i="1">
              <a:solidFill>
                <a:srgbClr val="005B7B"/>
              </a:solidFill>
              <a:latin typeface="Bitter SemiBold"/>
            </a:endParaRPr>
          </a:p>
        </p:txBody>
      </p:sp>
      <p:pic>
        <p:nvPicPr>
          <p:cNvPr id="4" name="Picture 3">
            <a:extLst>
              <a:ext uri="{FF2B5EF4-FFF2-40B4-BE49-F238E27FC236}">
                <a16:creationId xmlns:a16="http://schemas.microsoft.com/office/drawing/2014/main" id="{3B6335B2-E96D-62F5-95A4-88326BBC6B34}"/>
              </a:ext>
            </a:extLst>
          </p:cNvPr>
          <p:cNvPicPr>
            <a:picLocks noChangeAspect="1"/>
          </p:cNvPicPr>
          <p:nvPr/>
        </p:nvPicPr>
        <p:blipFill>
          <a:blip r:embed="rId3"/>
          <a:srcRect r="2856" b="58681"/>
          <a:stretch/>
        </p:blipFill>
        <p:spPr>
          <a:xfrm>
            <a:off x="141727" y="1559419"/>
            <a:ext cx="4264703" cy="2004605"/>
          </a:xfrm>
          <a:prstGeom prst="rect">
            <a:avLst/>
          </a:prstGeom>
        </p:spPr>
      </p:pic>
      <p:sp>
        <p:nvSpPr>
          <p:cNvPr id="7" name="Rectangle 6">
            <a:extLst>
              <a:ext uri="{FF2B5EF4-FFF2-40B4-BE49-F238E27FC236}">
                <a16:creationId xmlns:a16="http://schemas.microsoft.com/office/drawing/2014/main" id="{AC3B6A8E-B90B-DD1E-C4A1-9C3757D13595}"/>
              </a:ext>
            </a:extLst>
          </p:cNvPr>
          <p:cNvSpPr/>
          <p:nvPr/>
        </p:nvSpPr>
        <p:spPr>
          <a:xfrm>
            <a:off x="224511" y="1512353"/>
            <a:ext cx="4281354" cy="2375002"/>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F04E4890-24AF-9A37-F2B5-874CDB826CE3}"/>
              </a:ext>
            </a:extLst>
          </p:cNvPr>
          <p:cNvGrpSpPr/>
          <p:nvPr/>
        </p:nvGrpSpPr>
        <p:grpSpPr>
          <a:xfrm>
            <a:off x="4562710" y="1181326"/>
            <a:ext cx="4390080" cy="2852299"/>
            <a:chOff x="4472564" y="1035055"/>
            <a:chExt cx="4390080" cy="2852299"/>
          </a:xfrm>
        </p:grpSpPr>
        <p:pic>
          <p:nvPicPr>
            <p:cNvPr id="6" name="Picture 5">
              <a:extLst>
                <a:ext uri="{FF2B5EF4-FFF2-40B4-BE49-F238E27FC236}">
                  <a16:creationId xmlns:a16="http://schemas.microsoft.com/office/drawing/2014/main" id="{12FCFC26-8B03-6EF4-A602-B16CB45A7B64}"/>
                </a:ext>
              </a:extLst>
            </p:cNvPr>
            <p:cNvPicPr>
              <a:picLocks noChangeAspect="1"/>
            </p:cNvPicPr>
            <p:nvPr/>
          </p:nvPicPr>
          <p:blipFill>
            <a:blip r:embed="rId3"/>
            <a:srcRect t="41384"/>
            <a:stretch/>
          </p:blipFill>
          <p:spPr>
            <a:xfrm>
              <a:off x="4472564" y="1035055"/>
              <a:ext cx="4390080" cy="2843807"/>
            </a:xfrm>
            <a:prstGeom prst="rect">
              <a:avLst/>
            </a:prstGeom>
          </p:spPr>
        </p:pic>
        <p:sp>
          <p:nvSpPr>
            <p:cNvPr id="8" name="Rectangle 7">
              <a:extLst>
                <a:ext uri="{FF2B5EF4-FFF2-40B4-BE49-F238E27FC236}">
                  <a16:creationId xmlns:a16="http://schemas.microsoft.com/office/drawing/2014/main" id="{5028ECD3-9510-97B0-77A4-08E9894E4CCA}"/>
                </a:ext>
              </a:extLst>
            </p:cNvPr>
            <p:cNvSpPr/>
            <p:nvPr/>
          </p:nvSpPr>
          <p:spPr>
            <a:xfrm>
              <a:off x="4571999" y="1035055"/>
              <a:ext cx="4207861" cy="2852299"/>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TextBox 8">
            <a:extLst>
              <a:ext uri="{FF2B5EF4-FFF2-40B4-BE49-F238E27FC236}">
                <a16:creationId xmlns:a16="http://schemas.microsoft.com/office/drawing/2014/main" id="{F2EED778-748B-5CF6-089A-5407E08AC635}"/>
              </a:ext>
            </a:extLst>
          </p:cNvPr>
          <p:cNvSpPr txBox="1"/>
          <p:nvPr/>
        </p:nvSpPr>
        <p:spPr>
          <a:xfrm>
            <a:off x="1611106" y="4179895"/>
            <a:ext cx="5722915" cy="215444"/>
          </a:xfrm>
          <a:prstGeom prst="rect">
            <a:avLst/>
          </a:prstGeom>
          <a:noFill/>
        </p:spPr>
        <p:txBody>
          <a:bodyPr wrap="square">
            <a:spAutoFit/>
          </a:bodyPr>
          <a:lstStyle/>
          <a:p>
            <a:r>
              <a:rPr lang="en-US" sz="800">
                <a:solidFill>
                  <a:srgbClr val="005B7B"/>
                </a:solidFill>
                <a:latin typeface="Bitter"/>
              </a:rPr>
              <a:t>Data from Oregon by the Numbers from The Ford Family Foundation and Oregon State University, 2024 Report</a:t>
            </a:r>
          </a:p>
        </p:txBody>
      </p:sp>
      <p:pic>
        <p:nvPicPr>
          <p:cNvPr id="5" name="Picture 4">
            <a:extLst>
              <a:ext uri="{FF2B5EF4-FFF2-40B4-BE49-F238E27FC236}">
                <a16:creationId xmlns:a16="http://schemas.microsoft.com/office/drawing/2014/main" id="{1D396CF8-B33E-BD6C-A4DC-8564B7B5773C}"/>
              </a:ext>
            </a:extLst>
          </p:cNvPr>
          <p:cNvPicPr>
            <a:picLocks noChangeAspect="1"/>
          </p:cNvPicPr>
          <p:nvPr/>
        </p:nvPicPr>
        <p:blipFill>
          <a:blip r:embed="rId4"/>
          <a:stretch>
            <a:fillRect/>
          </a:stretch>
        </p:blipFill>
        <p:spPr>
          <a:xfrm>
            <a:off x="281356" y="3611090"/>
            <a:ext cx="2267266" cy="245474"/>
          </a:xfrm>
          <a:prstGeom prst="rect">
            <a:avLst/>
          </a:prstGeom>
        </p:spPr>
      </p:pic>
    </p:spTree>
    <p:extLst>
      <p:ext uri="{BB962C8B-B14F-4D97-AF65-F5344CB8AC3E}">
        <p14:creationId xmlns:p14="http://schemas.microsoft.com/office/powerpoint/2010/main" val="172390174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1B9BE2D-DCF4-F1DD-5022-648535DBF077}"/>
              </a:ext>
            </a:extLst>
          </p:cNvPr>
          <p:cNvGraphicFramePr/>
          <p:nvPr>
            <p:extLst>
              <p:ext uri="{D42A27DB-BD31-4B8C-83A1-F6EECF244321}">
                <p14:modId xmlns:p14="http://schemas.microsoft.com/office/powerpoint/2010/main" val="1132176992"/>
              </p:ext>
            </p:extLst>
          </p:nvPr>
        </p:nvGraphicFramePr>
        <p:xfrm>
          <a:off x="199618" y="1230800"/>
          <a:ext cx="4115195" cy="28140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658ECAC6-72B6-3A7F-797F-8E608C5C418D}"/>
              </a:ext>
            </a:extLst>
          </p:cNvPr>
          <p:cNvSpPr txBox="1"/>
          <p:nvPr/>
        </p:nvSpPr>
        <p:spPr>
          <a:xfrm>
            <a:off x="352913" y="4683125"/>
            <a:ext cx="68653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pic>
        <p:nvPicPr>
          <p:cNvPr id="6" name="Picture 5">
            <a:extLst>
              <a:ext uri="{FF2B5EF4-FFF2-40B4-BE49-F238E27FC236}">
                <a16:creationId xmlns:a16="http://schemas.microsoft.com/office/drawing/2014/main" id="{8AB43E5D-E7F1-FC88-62A0-21C56848E3E2}"/>
              </a:ext>
            </a:extLst>
          </p:cNvPr>
          <p:cNvPicPr>
            <a:picLocks noChangeAspect="1"/>
          </p:cNvPicPr>
          <p:nvPr/>
        </p:nvPicPr>
        <p:blipFill>
          <a:blip r:embed="rId8"/>
          <a:stretch>
            <a:fillRect/>
          </a:stretch>
        </p:blipFill>
        <p:spPr>
          <a:xfrm>
            <a:off x="4419260" y="1261511"/>
            <a:ext cx="4603475" cy="26053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
        <p:nvSpPr>
          <p:cNvPr id="8" name="TextBox 7">
            <a:extLst>
              <a:ext uri="{FF2B5EF4-FFF2-40B4-BE49-F238E27FC236}">
                <a16:creationId xmlns:a16="http://schemas.microsoft.com/office/drawing/2014/main" id="{9D06744F-3584-CBAB-02CB-C9A87565A86F}"/>
              </a:ext>
            </a:extLst>
          </p:cNvPr>
          <p:cNvSpPr txBox="1"/>
          <p:nvPr/>
        </p:nvSpPr>
        <p:spPr>
          <a:xfrm>
            <a:off x="4419260" y="3774267"/>
            <a:ext cx="2686050" cy="215444"/>
          </a:xfrm>
          <a:prstGeom prst="rect">
            <a:avLst/>
          </a:prstGeom>
          <a:noFill/>
        </p:spPr>
        <p:txBody>
          <a:bodyPr wrap="square">
            <a:spAutoFit/>
          </a:bodyPr>
          <a:lstStyle/>
          <a:p>
            <a:r>
              <a:rPr lang="en-US" sz="800">
                <a:solidFill>
                  <a:srgbClr val="005B7B"/>
                </a:solidFill>
                <a:latin typeface="Bitter"/>
              </a:rPr>
              <a:t>SHARE Investment Reporting. (2023). [Photograph].</a:t>
            </a:r>
          </a:p>
        </p:txBody>
      </p:sp>
      <p:graphicFrame>
        <p:nvGraphicFramePr>
          <p:cNvPr id="13" name="Table 12">
            <a:extLst>
              <a:ext uri="{FF2B5EF4-FFF2-40B4-BE49-F238E27FC236}">
                <a16:creationId xmlns:a16="http://schemas.microsoft.com/office/drawing/2014/main" id="{E3B2E7DF-1F22-BE06-3506-07933BC404C7}"/>
              </a:ext>
            </a:extLst>
          </p:cNvPr>
          <p:cNvGraphicFramePr>
            <a:graphicFrameLocks noGrp="1"/>
          </p:cNvGraphicFramePr>
          <p:nvPr>
            <p:extLst>
              <p:ext uri="{D42A27DB-BD31-4B8C-83A1-F6EECF244321}">
                <p14:modId xmlns:p14="http://schemas.microsoft.com/office/powerpoint/2010/main" val="921647929"/>
              </p:ext>
            </p:extLst>
          </p:nvPr>
        </p:nvGraphicFramePr>
        <p:xfrm>
          <a:off x="1226118" y="169864"/>
          <a:ext cx="7576503" cy="640080"/>
        </p:xfrm>
        <a:graphic>
          <a:graphicData uri="http://schemas.openxmlformats.org/drawingml/2006/table">
            <a:tbl>
              <a:tblPr firstRow="1" bandRow="1">
                <a:tableStyleId>{5C22544A-7EE6-4342-B048-85BDC9FD1C3A}</a:tableStyleId>
              </a:tblPr>
              <a:tblGrid>
                <a:gridCol w="1601129">
                  <a:extLst>
                    <a:ext uri="{9D8B030D-6E8A-4147-A177-3AD203B41FA5}">
                      <a16:colId xmlns:a16="http://schemas.microsoft.com/office/drawing/2014/main" val="2212122078"/>
                    </a:ext>
                  </a:extLst>
                </a:gridCol>
                <a:gridCol w="5975374">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1: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a:solidFill>
                            <a:srgbClr val="005B7B"/>
                          </a:solidFill>
                          <a:latin typeface="Bitter" pitchFamily="2" charset="0"/>
                        </a:rPr>
                        <a:t>Increase </a:t>
                      </a:r>
                      <a:r>
                        <a:rPr lang="en-US" sz="1800" b="1" i="0" u="none">
                          <a:solidFill>
                            <a:schemeClr val="bg2"/>
                          </a:solidFill>
                          <a:latin typeface="Bitter" pitchFamily="2" charset="0"/>
                        </a:rPr>
                        <a:t>family occupancy of Hillside Terrace in 2024 from 50% to 75% by the end of Q4​</a:t>
                      </a:r>
                      <a:r>
                        <a:rPr lang="en-US" sz="1800" b="1" i="0">
                          <a:solidFill>
                            <a:schemeClr val="bg2"/>
                          </a:solidFill>
                          <a:latin typeface="Bitter" pitchFamily="2" charset="0"/>
                        </a:rPr>
                        <a:t>​</a:t>
                      </a:r>
                      <a:endParaRPr lang="en-US" sz="18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7" name="Group 16">
            <a:extLst>
              <a:ext uri="{FF2B5EF4-FFF2-40B4-BE49-F238E27FC236}">
                <a16:creationId xmlns:a16="http://schemas.microsoft.com/office/drawing/2014/main" id="{55076842-E203-AFD5-3295-CD17CC1A1C62}"/>
              </a:ext>
            </a:extLst>
          </p:cNvPr>
          <p:cNvGrpSpPr/>
          <p:nvPr/>
        </p:nvGrpSpPr>
        <p:grpSpPr>
          <a:xfrm>
            <a:off x="0" y="169864"/>
            <a:ext cx="1654628" cy="668318"/>
            <a:chOff x="6756468" y="444375"/>
            <a:chExt cx="1654628" cy="668318"/>
          </a:xfrm>
        </p:grpSpPr>
        <p:sp>
          <p:nvSpPr>
            <p:cNvPr id="18" name="TextBox 17">
              <a:extLst>
                <a:ext uri="{FF2B5EF4-FFF2-40B4-BE49-F238E27FC236}">
                  <a16:creationId xmlns:a16="http://schemas.microsoft.com/office/drawing/2014/main" id="{39AE1901-DBAB-A635-1A46-0AC9E8E57C66}"/>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19" name="Graphic 18" descr="Checkmark with solid fill">
              <a:extLst>
                <a:ext uri="{FF2B5EF4-FFF2-40B4-BE49-F238E27FC236}">
                  <a16:creationId xmlns:a16="http://schemas.microsoft.com/office/drawing/2014/main" id="{3D1381B1-2D51-0FC6-DB15-389E28B4AD4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00041" y="444375"/>
              <a:ext cx="430802" cy="430802"/>
            </a:xfrm>
            <a:prstGeom prst="rect">
              <a:avLst/>
            </a:prstGeom>
          </p:spPr>
        </p:pic>
      </p:grpSp>
    </p:spTree>
    <p:extLst>
      <p:ext uri="{BB962C8B-B14F-4D97-AF65-F5344CB8AC3E}">
        <p14:creationId xmlns:p14="http://schemas.microsoft.com/office/powerpoint/2010/main" val="215946616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A1F451F-E0D3-B4CF-124D-D9D01C7998E9}"/>
              </a:ext>
            </a:extLst>
          </p:cNvPr>
          <p:cNvSpPr txBox="1"/>
          <p:nvPr/>
        </p:nvSpPr>
        <p:spPr>
          <a:xfrm>
            <a:off x="352913" y="4683125"/>
            <a:ext cx="7008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aphicFrame>
        <p:nvGraphicFramePr>
          <p:cNvPr id="4" name="Diagram 3">
            <a:extLst>
              <a:ext uri="{FF2B5EF4-FFF2-40B4-BE49-F238E27FC236}">
                <a16:creationId xmlns:a16="http://schemas.microsoft.com/office/drawing/2014/main" id="{F40F2E50-308F-249B-B537-1F600FE75341}"/>
              </a:ext>
            </a:extLst>
          </p:cNvPr>
          <p:cNvGraphicFramePr/>
          <p:nvPr>
            <p:extLst>
              <p:ext uri="{D42A27DB-BD31-4B8C-83A1-F6EECF244321}">
                <p14:modId xmlns:p14="http://schemas.microsoft.com/office/powerpoint/2010/main" val="2086244497"/>
              </p:ext>
            </p:extLst>
          </p:nvPr>
        </p:nvGraphicFramePr>
        <p:xfrm>
          <a:off x="658974" y="916076"/>
          <a:ext cx="8178771" cy="34879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0" name="Table 9">
            <a:extLst>
              <a:ext uri="{FF2B5EF4-FFF2-40B4-BE49-F238E27FC236}">
                <a16:creationId xmlns:a16="http://schemas.microsoft.com/office/drawing/2014/main" id="{4AF4738A-44FF-A171-9005-1C0E306ED029}"/>
              </a:ext>
            </a:extLst>
          </p:cNvPr>
          <p:cNvGraphicFramePr>
            <a:graphicFrameLocks noGrp="1"/>
          </p:cNvGraphicFramePr>
          <p:nvPr>
            <p:extLst>
              <p:ext uri="{D42A27DB-BD31-4B8C-83A1-F6EECF244321}">
                <p14:modId xmlns:p14="http://schemas.microsoft.com/office/powerpoint/2010/main" val="3194780816"/>
              </p:ext>
            </p:extLst>
          </p:nvPr>
        </p:nvGraphicFramePr>
        <p:xfrm>
          <a:off x="1180227" y="97527"/>
          <a:ext cx="7724777" cy="640080"/>
        </p:xfrm>
        <a:graphic>
          <a:graphicData uri="http://schemas.openxmlformats.org/drawingml/2006/table">
            <a:tbl>
              <a:tblPr firstRow="1" bandRow="1">
                <a:tableStyleId>{5C22544A-7EE6-4342-B048-85BDC9FD1C3A}</a:tableStyleId>
              </a:tblPr>
              <a:tblGrid>
                <a:gridCol w="1632464">
                  <a:extLst>
                    <a:ext uri="{9D8B030D-6E8A-4147-A177-3AD203B41FA5}">
                      <a16:colId xmlns:a16="http://schemas.microsoft.com/office/drawing/2014/main" val="2212122078"/>
                    </a:ext>
                  </a:extLst>
                </a:gridCol>
                <a:gridCol w="609231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2: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Open a supportive housing program for transitional </a:t>
                      </a:r>
                    </a:p>
                    <a:p>
                      <a:r>
                        <a:rPr lang="en-US" sz="1800">
                          <a:solidFill>
                            <a:srgbClr val="005B7B"/>
                          </a:solidFill>
                          <a:latin typeface="Bitter" pitchFamily="2" charset="0"/>
                        </a:rPr>
                        <a:t>aged youth, 18-24, by the end of 2025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1" name="Group 10">
            <a:extLst>
              <a:ext uri="{FF2B5EF4-FFF2-40B4-BE49-F238E27FC236}">
                <a16:creationId xmlns:a16="http://schemas.microsoft.com/office/drawing/2014/main" id="{07BEA674-6034-5A78-CAD6-35E2CB158516}"/>
              </a:ext>
            </a:extLst>
          </p:cNvPr>
          <p:cNvGrpSpPr/>
          <p:nvPr/>
        </p:nvGrpSpPr>
        <p:grpSpPr>
          <a:xfrm>
            <a:off x="0" y="169864"/>
            <a:ext cx="1654628" cy="668318"/>
            <a:chOff x="6756468" y="444375"/>
            <a:chExt cx="1654628" cy="668318"/>
          </a:xfrm>
        </p:grpSpPr>
        <p:sp>
          <p:nvSpPr>
            <p:cNvPr id="13" name="TextBox 12">
              <a:extLst>
                <a:ext uri="{FF2B5EF4-FFF2-40B4-BE49-F238E27FC236}">
                  <a16:creationId xmlns:a16="http://schemas.microsoft.com/office/drawing/2014/main" id="{E2404A0D-8910-FB64-0BCD-75D4B662036B}"/>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14" name="Graphic 13" descr="Checkmark with solid fill">
              <a:extLst>
                <a:ext uri="{FF2B5EF4-FFF2-40B4-BE49-F238E27FC236}">
                  <a16:creationId xmlns:a16="http://schemas.microsoft.com/office/drawing/2014/main" id="{F0B3A7F7-1439-02DD-8947-BCA9F3ACD66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00041" y="444375"/>
              <a:ext cx="430802" cy="430802"/>
            </a:xfrm>
            <a:prstGeom prst="rect">
              <a:avLst/>
            </a:prstGeom>
          </p:spPr>
        </p:pic>
      </p:grpSp>
    </p:spTree>
    <p:extLst>
      <p:ext uri="{BB962C8B-B14F-4D97-AF65-F5344CB8AC3E}">
        <p14:creationId xmlns:p14="http://schemas.microsoft.com/office/powerpoint/2010/main" val="224838280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A1F451F-E0D3-B4CF-124D-D9D01C7998E9}"/>
              </a:ext>
            </a:extLst>
          </p:cNvPr>
          <p:cNvSpPr txBox="1"/>
          <p:nvPr/>
        </p:nvSpPr>
        <p:spPr>
          <a:xfrm>
            <a:off x="352913" y="4683125"/>
            <a:ext cx="7008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aphicFrame>
        <p:nvGraphicFramePr>
          <p:cNvPr id="4" name="Diagram 3">
            <a:extLst>
              <a:ext uri="{FF2B5EF4-FFF2-40B4-BE49-F238E27FC236}">
                <a16:creationId xmlns:a16="http://schemas.microsoft.com/office/drawing/2014/main" id="{F40F2E50-308F-249B-B537-1F600FE75341}"/>
              </a:ext>
            </a:extLst>
          </p:cNvPr>
          <p:cNvGraphicFramePr/>
          <p:nvPr>
            <p:extLst>
              <p:ext uri="{D42A27DB-BD31-4B8C-83A1-F6EECF244321}">
                <p14:modId xmlns:p14="http://schemas.microsoft.com/office/powerpoint/2010/main" val="2972758530"/>
              </p:ext>
            </p:extLst>
          </p:nvPr>
        </p:nvGraphicFramePr>
        <p:xfrm>
          <a:off x="4407601" y="1128926"/>
          <a:ext cx="4322742" cy="297982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A house with a fence and grass&#10;&#10;Description automatically generated with medium confidence">
            <a:extLst>
              <a:ext uri="{FF2B5EF4-FFF2-40B4-BE49-F238E27FC236}">
                <a16:creationId xmlns:a16="http://schemas.microsoft.com/office/drawing/2014/main" id="{D110881D-FFAC-00BC-0A93-4B1097951769}"/>
              </a:ext>
            </a:extLst>
          </p:cNvPr>
          <p:cNvPicPr>
            <a:picLocks noChangeAspect="1"/>
          </p:cNvPicPr>
          <p:nvPr/>
        </p:nvPicPr>
        <p:blipFill>
          <a:blip r:embed="rId8"/>
          <a:srcRect l="14985" t="175" r="21039" b="-175"/>
          <a:stretch/>
        </p:blipFill>
        <p:spPr>
          <a:xfrm rot="5400000">
            <a:off x="1032464" y="782494"/>
            <a:ext cx="2943205" cy="3450420"/>
          </a:xfrm>
          <a:prstGeom prst="rect">
            <a:avLst/>
          </a:prstGeom>
        </p:spPr>
      </p:pic>
      <p:sp>
        <p:nvSpPr>
          <p:cNvPr id="7" name="TextBox 8">
            <a:extLst>
              <a:ext uri="{FF2B5EF4-FFF2-40B4-BE49-F238E27FC236}">
                <a16:creationId xmlns:a16="http://schemas.microsoft.com/office/drawing/2014/main" id="{25ACA421-2B94-741C-E984-14EA3D371F07}"/>
              </a:ext>
            </a:extLst>
          </p:cNvPr>
          <p:cNvSpPr txBox="1"/>
          <p:nvPr/>
        </p:nvSpPr>
        <p:spPr>
          <a:xfrm>
            <a:off x="849085" y="4038857"/>
            <a:ext cx="3286124"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solidFill>
                  <a:srgbClr val="005B7B"/>
                </a:solidFill>
                <a:latin typeface="Bitter"/>
              </a:rPr>
              <a:t>Photo courtesy of Thomas McGregor, Peace at Home Youth and Housing Project Manager</a:t>
            </a:r>
          </a:p>
        </p:txBody>
      </p:sp>
      <p:sp>
        <p:nvSpPr>
          <p:cNvPr id="3" name="Rectangle 2">
            <a:extLst>
              <a:ext uri="{FF2B5EF4-FFF2-40B4-BE49-F238E27FC236}">
                <a16:creationId xmlns:a16="http://schemas.microsoft.com/office/drawing/2014/main" id="{75CFC21A-5751-3B80-7DB0-7B1198ED83D6}"/>
              </a:ext>
            </a:extLst>
          </p:cNvPr>
          <p:cNvSpPr/>
          <p:nvPr/>
        </p:nvSpPr>
        <p:spPr>
          <a:xfrm>
            <a:off x="702834" y="976552"/>
            <a:ext cx="3602466" cy="3400860"/>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a:extLst>
              <a:ext uri="{FF2B5EF4-FFF2-40B4-BE49-F238E27FC236}">
                <a16:creationId xmlns:a16="http://schemas.microsoft.com/office/drawing/2014/main" id="{D29F207D-BEE1-B3D3-EC47-701C16AD9674}"/>
              </a:ext>
            </a:extLst>
          </p:cNvPr>
          <p:cNvGraphicFramePr>
            <a:graphicFrameLocks noGrp="1"/>
          </p:cNvGraphicFramePr>
          <p:nvPr>
            <p:extLst>
              <p:ext uri="{D42A27DB-BD31-4B8C-83A1-F6EECF244321}">
                <p14:modId xmlns:p14="http://schemas.microsoft.com/office/powerpoint/2010/main" val="3380745815"/>
              </p:ext>
            </p:extLst>
          </p:nvPr>
        </p:nvGraphicFramePr>
        <p:xfrm>
          <a:off x="1180227" y="97527"/>
          <a:ext cx="7724777" cy="640080"/>
        </p:xfrm>
        <a:graphic>
          <a:graphicData uri="http://schemas.openxmlformats.org/drawingml/2006/table">
            <a:tbl>
              <a:tblPr firstRow="1" bandRow="1">
                <a:tableStyleId>{5C22544A-7EE6-4342-B048-85BDC9FD1C3A}</a:tableStyleId>
              </a:tblPr>
              <a:tblGrid>
                <a:gridCol w="1632464">
                  <a:extLst>
                    <a:ext uri="{9D8B030D-6E8A-4147-A177-3AD203B41FA5}">
                      <a16:colId xmlns:a16="http://schemas.microsoft.com/office/drawing/2014/main" val="2212122078"/>
                    </a:ext>
                  </a:extLst>
                </a:gridCol>
                <a:gridCol w="609231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2: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Open a supportive housing program for transitional </a:t>
                      </a:r>
                    </a:p>
                    <a:p>
                      <a:r>
                        <a:rPr lang="en-US" sz="1800">
                          <a:solidFill>
                            <a:srgbClr val="005B7B"/>
                          </a:solidFill>
                          <a:latin typeface="Bitter" pitchFamily="2" charset="0"/>
                        </a:rPr>
                        <a:t>aged youth, 18-24, by the end of 2025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6" name="Group 15">
            <a:extLst>
              <a:ext uri="{FF2B5EF4-FFF2-40B4-BE49-F238E27FC236}">
                <a16:creationId xmlns:a16="http://schemas.microsoft.com/office/drawing/2014/main" id="{E594EF0E-E6A5-3187-DFFC-53717DDA4452}"/>
              </a:ext>
            </a:extLst>
          </p:cNvPr>
          <p:cNvGrpSpPr/>
          <p:nvPr/>
        </p:nvGrpSpPr>
        <p:grpSpPr>
          <a:xfrm>
            <a:off x="0" y="169864"/>
            <a:ext cx="1654628" cy="668318"/>
            <a:chOff x="6756468" y="444375"/>
            <a:chExt cx="1654628" cy="668318"/>
          </a:xfrm>
        </p:grpSpPr>
        <p:sp>
          <p:nvSpPr>
            <p:cNvPr id="17" name="TextBox 16">
              <a:extLst>
                <a:ext uri="{FF2B5EF4-FFF2-40B4-BE49-F238E27FC236}">
                  <a16:creationId xmlns:a16="http://schemas.microsoft.com/office/drawing/2014/main" id="{8FCB803C-A12F-E4A8-6FC1-58C13FE9E5EC}"/>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18" name="Graphic 17" descr="Checkmark with solid fill">
              <a:extLst>
                <a:ext uri="{FF2B5EF4-FFF2-40B4-BE49-F238E27FC236}">
                  <a16:creationId xmlns:a16="http://schemas.microsoft.com/office/drawing/2014/main" id="{36140B72-377D-2C16-B16B-1D466AB3F340}"/>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00041" y="444375"/>
              <a:ext cx="430802" cy="430802"/>
            </a:xfrm>
            <a:prstGeom prst="rect">
              <a:avLst/>
            </a:prstGeom>
          </p:spPr>
        </p:pic>
      </p:grpSp>
    </p:spTree>
    <p:extLst>
      <p:ext uri="{BB962C8B-B14F-4D97-AF65-F5344CB8AC3E}">
        <p14:creationId xmlns:p14="http://schemas.microsoft.com/office/powerpoint/2010/main" val="8704117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658ECAC6-72B6-3A7F-797F-8E608C5C418D}"/>
              </a:ext>
            </a:extLst>
          </p:cNvPr>
          <p:cNvSpPr txBox="1"/>
          <p:nvPr/>
        </p:nvSpPr>
        <p:spPr>
          <a:xfrm>
            <a:off x="352913" y="4683125"/>
            <a:ext cx="686532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aphicFrame>
        <p:nvGraphicFramePr>
          <p:cNvPr id="5" name="Chart 4">
            <a:extLst>
              <a:ext uri="{FF2B5EF4-FFF2-40B4-BE49-F238E27FC236}">
                <a16:creationId xmlns:a16="http://schemas.microsoft.com/office/drawing/2014/main" id="{3E43EA3F-DCDA-52CB-5214-A3E54EF1E545}"/>
              </a:ext>
            </a:extLst>
          </p:cNvPr>
          <p:cNvGraphicFramePr/>
          <p:nvPr>
            <p:extLst>
              <p:ext uri="{D42A27DB-BD31-4B8C-83A1-F6EECF244321}">
                <p14:modId xmlns:p14="http://schemas.microsoft.com/office/powerpoint/2010/main" val="2701243400"/>
              </p:ext>
            </p:extLst>
          </p:nvPr>
        </p:nvGraphicFramePr>
        <p:xfrm>
          <a:off x="4540155" y="1699821"/>
          <a:ext cx="3979442" cy="234934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8FFD58E7-B9B3-DDEC-3038-5008A9C16AF3}"/>
              </a:ext>
            </a:extLst>
          </p:cNvPr>
          <p:cNvSpPr txBox="1"/>
          <p:nvPr/>
        </p:nvSpPr>
        <p:spPr>
          <a:xfrm>
            <a:off x="547479" y="1488272"/>
            <a:ext cx="5352903" cy="1200329"/>
          </a:xfrm>
          <a:prstGeom prst="rect">
            <a:avLst/>
          </a:prstGeom>
          <a:noFill/>
        </p:spPr>
        <p:txBody>
          <a:bodyPr wrap="square" rtlCol="0">
            <a:spAutoFit/>
          </a:bodyPr>
          <a:lstStyle/>
          <a:p>
            <a:r>
              <a:rPr lang="en-US" sz="1200">
                <a:solidFill>
                  <a:srgbClr val="005B7B"/>
                </a:solidFill>
                <a:latin typeface="Figtree" pitchFamily="2" charset="0"/>
                <a:ea typeface="Calibri"/>
                <a:cs typeface="Calibri"/>
              </a:rPr>
              <a:t>The Gary Leif Navigation center operates as a low barrier shelter/housing first option and directs community members to needed resources and services. </a:t>
            </a:r>
          </a:p>
          <a:p>
            <a:endParaRPr lang="en-US" sz="1200" b="1">
              <a:solidFill>
                <a:srgbClr val="005B7B"/>
              </a:solidFill>
              <a:latin typeface="Figtree" pitchFamily="2" charset="0"/>
              <a:ea typeface="Calibri"/>
              <a:cs typeface="Calibri"/>
            </a:endParaRPr>
          </a:p>
          <a:p>
            <a:endParaRPr lang="en-US" sz="1200" b="1">
              <a:solidFill>
                <a:srgbClr val="005B7B"/>
              </a:solidFill>
              <a:latin typeface="Figtree" pitchFamily="2" charset="0"/>
              <a:ea typeface="Calibri"/>
              <a:cs typeface="Calibri"/>
            </a:endParaRPr>
          </a:p>
          <a:p>
            <a:r>
              <a:rPr lang="en-US" sz="1200" b="1">
                <a:solidFill>
                  <a:srgbClr val="005B7B"/>
                </a:solidFill>
                <a:latin typeface="Figtree" pitchFamily="2" charset="0"/>
                <a:ea typeface="Calibri"/>
                <a:cs typeface="Calibri"/>
              </a:rPr>
              <a:t>In 2024, 91 Families were served across four quarters </a:t>
            </a:r>
            <a:endParaRPr lang="en-US" b="1"/>
          </a:p>
        </p:txBody>
      </p:sp>
      <p:graphicFrame>
        <p:nvGraphicFramePr>
          <p:cNvPr id="4" name="Table 3">
            <a:extLst>
              <a:ext uri="{FF2B5EF4-FFF2-40B4-BE49-F238E27FC236}">
                <a16:creationId xmlns:a16="http://schemas.microsoft.com/office/drawing/2014/main" id="{0B00EEAD-59D5-B7AC-21FD-E63BF36A6D8B}"/>
              </a:ext>
            </a:extLst>
          </p:cNvPr>
          <p:cNvGraphicFramePr>
            <a:graphicFrameLocks noGrp="1"/>
          </p:cNvGraphicFramePr>
          <p:nvPr>
            <p:extLst>
              <p:ext uri="{D42A27DB-BD31-4B8C-83A1-F6EECF244321}">
                <p14:modId xmlns:p14="http://schemas.microsoft.com/office/powerpoint/2010/main" val="3144403842"/>
              </p:ext>
            </p:extLst>
          </p:nvPr>
        </p:nvGraphicFramePr>
        <p:xfrm>
          <a:off x="619866" y="2855607"/>
          <a:ext cx="3734056" cy="662826"/>
        </p:xfrm>
        <a:graphic>
          <a:graphicData uri="http://schemas.openxmlformats.org/drawingml/2006/table">
            <a:tbl>
              <a:tblPr firstRow="1" bandRow="1">
                <a:tableStyleId>{5C22544A-7EE6-4342-B048-85BDC9FD1C3A}</a:tableStyleId>
              </a:tblPr>
              <a:tblGrid>
                <a:gridCol w="933514">
                  <a:extLst>
                    <a:ext uri="{9D8B030D-6E8A-4147-A177-3AD203B41FA5}">
                      <a16:colId xmlns:a16="http://schemas.microsoft.com/office/drawing/2014/main" val="451591949"/>
                    </a:ext>
                  </a:extLst>
                </a:gridCol>
                <a:gridCol w="933514">
                  <a:extLst>
                    <a:ext uri="{9D8B030D-6E8A-4147-A177-3AD203B41FA5}">
                      <a16:colId xmlns:a16="http://schemas.microsoft.com/office/drawing/2014/main" val="698083320"/>
                    </a:ext>
                  </a:extLst>
                </a:gridCol>
                <a:gridCol w="933514">
                  <a:extLst>
                    <a:ext uri="{9D8B030D-6E8A-4147-A177-3AD203B41FA5}">
                      <a16:colId xmlns:a16="http://schemas.microsoft.com/office/drawing/2014/main" val="550785136"/>
                    </a:ext>
                  </a:extLst>
                </a:gridCol>
                <a:gridCol w="933514">
                  <a:extLst>
                    <a:ext uri="{9D8B030D-6E8A-4147-A177-3AD203B41FA5}">
                      <a16:colId xmlns:a16="http://schemas.microsoft.com/office/drawing/2014/main" val="4158565991"/>
                    </a:ext>
                  </a:extLst>
                </a:gridCol>
              </a:tblGrid>
              <a:tr h="331413">
                <a:tc>
                  <a:txBody>
                    <a:bodyPr/>
                    <a:lstStyle/>
                    <a:p>
                      <a:pPr algn="ctr"/>
                      <a:r>
                        <a:rPr lang="en-US" sz="1200">
                          <a:solidFill>
                            <a:schemeClr val="bg1"/>
                          </a:solidFill>
                          <a:latin typeface="Bitter" pitchFamily="2" charset="0"/>
                        </a:rPr>
                        <a:t>Quarter 1 </a:t>
                      </a:r>
                    </a:p>
                  </a:txBody>
                  <a:tcPr/>
                </a:tc>
                <a:tc>
                  <a:txBody>
                    <a:bodyPr/>
                    <a:lstStyle/>
                    <a:p>
                      <a:pPr algn="ctr"/>
                      <a:r>
                        <a:rPr lang="en-US" sz="1200">
                          <a:solidFill>
                            <a:schemeClr val="bg1"/>
                          </a:solidFill>
                          <a:latin typeface="Bitter" pitchFamily="2" charset="0"/>
                        </a:rPr>
                        <a:t>Quarter 2</a:t>
                      </a:r>
                    </a:p>
                  </a:txBody>
                  <a:tcPr/>
                </a:tc>
                <a:tc>
                  <a:txBody>
                    <a:bodyPr/>
                    <a:lstStyle/>
                    <a:p>
                      <a:pPr algn="ctr"/>
                      <a:r>
                        <a:rPr lang="en-US" sz="1200">
                          <a:solidFill>
                            <a:schemeClr val="bg1"/>
                          </a:solidFill>
                          <a:latin typeface="Bitter" pitchFamily="2" charset="0"/>
                        </a:rPr>
                        <a:t>Quarter 3</a:t>
                      </a:r>
                    </a:p>
                  </a:txBody>
                  <a:tcPr/>
                </a:tc>
                <a:tc>
                  <a:txBody>
                    <a:bodyPr/>
                    <a:lstStyle/>
                    <a:p>
                      <a:pPr algn="ctr"/>
                      <a:r>
                        <a:rPr lang="en-US" sz="1200">
                          <a:solidFill>
                            <a:schemeClr val="bg1"/>
                          </a:solidFill>
                          <a:latin typeface="Bitter" pitchFamily="2" charset="0"/>
                        </a:rPr>
                        <a:t>Quarter 4</a:t>
                      </a:r>
                    </a:p>
                  </a:txBody>
                  <a:tcPr/>
                </a:tc>
                <a:extLst>
                  <a:ext uri="{0D108BD9-81ED-4DB2-BD59-A6C34878D82A}">
                    <a16:rowId xmlns:a16="http://schemas.microsoft.com/office/drawing/2014/main" val="1159308651"/>
                  </a:ext>
                </a:extLst>
              </a:tr>
              <a:tr h="331413">
                <a:tc>
                  <a:txBody>
                    <a:bodyPr/>
                    <a:lstStyle/>
                    <a:p>
                      <a:pPr algn="ctr"/>
                      <a:r>
                        <a:rPr lang="en-US" sz="1200">
                          <a:solidFill>
                            <a:schemeClr val="bg2"/>
                          </a:solidFill>
                          <a:latin typeface="Bitter" pitchFamily="2" charset="0"/>
                        </a:rPr>
                        <a:t>23</a:t>
                      </a:r>
                    </a:p>
                  </a:txBody>
                  <a:tcPr/>
                </a:tc>
                <a:tc>
                  <a:txBody>
                    <a:bodyPr/>
                    <a:lstStyle/>
                    <a:p>
                      <a:pPr algn="ctr"/>
                      <a:r>
                        <a:rPr lang="en-US" sz="1200">
                          <a:solidFill>
                            <a:schemeClr val="bg2"/>
                          </a:solidFill>
                          <a:latin typeface="Bitter" pitchFamily="2" charset="0"/>
                        </a:rPr>
                        <a:t>32</a:t>
                      </a:r>
                    </a:p>
                  </a:txBody>
                  <a:tcPr/>
                </a:tc>
                <a:tc>
                  <a:txBody>
                    <a:bodyPr/>
                    <a:lstStyle/>
                    <a:p>
                      <a:pPr algn="ctr"/>
                      <a:r>
                        <a:rPr lang="en-US" sz="1200">
                          <a:solidFill>
                            <a:schemeClr val="bg2"/>
                          </a:solidFill>
                          <a:latin typeface="Bitter" pitchFamily="2" charset="0"/>
                        </a:rPr>
                        <a:t>23</a:t>
                      </a:r>
                    </a:p>
                  </a:txBody>
                  <a:tcPr/>
                </a:tc>
                <a:tc>
                  <a:txBody>
                    <a:bodyPr/>
                    <a:lstStyle/>
                    <a:p>
                      <a:pPr algn="ctr"/>
                      <a:r>
                        <a:rPr lang="en-US" sz="1200">
                          <a:solidFill>
                            <a:schemeClr val="bg2"/>
                          </a:solidFill>
                          <a:latin typeface="Bitter" pitchFamily="2" charset="0"/>
                        </a:rPr>
                        <a:t>13</a:t>
                      </a:r>
                    </a:p>
                  </a:txBody>
                  <a:tcPr/>
                </a:tc>
                <a:extLst>
                  <a:ext uri="{0D108BD9-81ED-4DB2-BD59-A6C34878D82A}">
                    <a16:rowId xmlns:a16="http://schemas.microsoft.com/office/drawing/2014/main" val="537702253"/>
                  </a:ext>
                </a:extLst>
              </a:tr>
            </a:tbl>
          </a:graphicData>
        </a:graphic>
      </p:graphicFrame>
      <p:graphicFrame>
        <p:nvGraphicFramePr>
          <p:cNvPr id="13" name="Table 12">
            <a:extLst>
              <a:ext uri="{FF2B5EF4-FFF2-40B4-BE49-F238E27FC236}">
                <a16:creationId xmlns:a16="http://schemas.microsoft.com/office/drawing/2014/main" id="{02E28C81-B47E-D273-C072-C57E6097DBE1}"/>
              </a:ext>
            </a:extLst>
          </p:cNvPr>
          <p:cNvGraphicFramePr>
            <a:graphicFrameLocks noGrp="1"/>
          </p:cNvGraphicFramePr>
          <p:nvPr>
            <p:extLst>
              <p:ext uri="{D42A27DB-BD31-4B8C-83A1-F6EECF244321}">
                <p14:modId xmlns:p14="http://schemas.microsoft.com/office/powerpoint/2010/main" val="1128047189"/>
              </p:ext>
            </p:extLst>
          </p:nvPr>
        </p:nvGraphicFramePr>
        <p:xfrm>
          <a:off x="1000881" y="158123"/>
          <a:ext cx="8018143" cy="640080"/>
        </p:xfrm>
        <a:graphic>
          <a:graphicData uri="http://schemas.openxmlformats.org/drawingml/2006/table">
            <a:tbl>
              <a:tblPr firstRow="1" bandRow="1">
                <a:tableStyleId>{5C22544A-7EE6-4342-B048-85BDC9FD1C3A}</a:tableStyleId>
              </a:tblPr>
              <a:tblGrid>
                <a:gridCol w="1694461">
                  <a:extLst>
                    <a:ext uri="{9D8B030D-6E8A-4147-A177-3AD203B41FA5}">
                      <a16:colId xmlns:a16="http://schemas.microsoft.com/office/drawing/2014/main" val="2212122078"/>
                    </a:ext>
                  </a:extLst>
                </a:gridCol>
                <a:gridCol w="6323682">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3: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Increase the number of families sheltered through the Gary Leif Navigation Center by 10% by the end of Q4 in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4" name="Group 13">
            <a:extLst>
              <a:ext uri="{FF2B5EF4-FFF2-40B4-BE49-F238E27FC236}">
                <a16:creationId xmlns:a16="http://schemas.microsoft.com/office/drawing/2014/main" id="{89DCA11F-0B01-66A1-7F64-30AB0CB8D93E}"/>
              </a:ext>
            </a:extLst>
          </p:cNvPr>
          <p:cNvGrpSpPr/>
          <p:nvPr/>
        </p:nvGrpSpPr>
        <p:grpSpPr>
          <a:xfrm>
            <a:off x="74860" y="259561"/>
            <a:ext cx="1090013" cy="730292"/>
            <a:chOff x="35002" y="829947"/>
            <a:chExt cx="1239016" cy="897901"/>
          </a:xfrm>
        </p:grpSpPr>
        <p:pic>
          <p:nvPicPr>
            <p:cNvPr id="15" name="Graphic 14" descr="Bullseye with solid fill">
              <a:extLst>
                <a:ext uri="{FF2B5EF4-FFF2-40B4-BE49-F238E27FC236}">
                  <a16:creationId xmlns:a16="http://schemas.microsoft.com/office/drawing/2014/main" id="{0E05DF02-70F2-4150-53C4-FBDB61C0CE2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997" y="829947"/>
              <a:ext cx="650821" cy="650822"/>
            </a:xfrm>
            <a:prstGeom prst="rect">
              <a:avLst/>
            </a:prstGeom>
          </p:spPr>
        </p:pic>
        <p:sp>
          <p:nvSpPr>
            <p:cNvPr id="16" name="TextBox 15">
              <a:extLst>
                <a:ext uri="{FF2B5EF4-FFF2-40B4-BE49-F238E27FC236}">
                  <a16:creationId xmlns:a16="http://schemas.microsoft.com/office/drawing/2014/main" id="{87F24624-B909-24C5-B2A6-9114710D53DE}"/>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3188732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CA1F451F-E0D3-B4CF-124D-D9D01C7998E9}"/>
              </a:ext>
            </a:extLst>
          </p:cNvPr>
          <p:cNvSpPr txBox="1"/>
          <p:nvPr/>
        </p:nvSpPr>
        <p:spPr>
          <a:xfrm>
            <a:off x="352913" y="4683125"/>
            <a:ext cx="700820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pSp>
        <p:nvGrpSpPr>
          <p:cNvPr id="9" name="Group 8">
            <a:extLst>
              <a:ext uri="{FF2B5EF4-FFF2-40B4-BE49-F238E27FC236}">
                <a16:creationId xmlns:a16="http://schemas.microsoft.com/office/drawing/2014/main" id="{96C15211-85F6-F802-D5B9-46EA385B73C9}"/>
              </a:ext>
            </a:extLst>
          </p:cNvPr>
          <p:cNvGrpSpPr/>
          <p:nvPr/>
        </p:nvGrpSpPr>
        <p:grpSpPr>
          <a:xfrm>
            <a:off x="423180" y="562353"/>
            <a:ext cx="7763029" cy="3584870"/>
            <a:chOff x="848075" y="701174"/>
            <a:chExt cx="7763029" cy="3584870"/>
          </a:xfrm>
        </p:grpSpPr>
        <p:graphicFrame>
          <p:nvGraphicFramePr>
            <p:cNvPr id="6" name="Diagram 5">
              <a:extLst>
                <a:ext uri="{FF2B5EF4-FFF2-40B4-BE49-F238E27FC236}">
                  <a16:creationId xmlns:a16="http://schemas.microsoft.com/office/drawing/2014/main" id="{58AF0783-E95F-6F73-2C87-B9A028BB6DD6}"/>
                </a:ext>
              </a:extLst>
            </p:cNvPr>
            <p:cNvGraphicFramePr/>
            <p:nvPr>
              <p:extLst>
                <p:ext uri="{D42A27DB-BD31-4B8C-83A1-F6EECF244321}">
                  <p14:modId xmlns:p14="http://schemas.microsoft.com/office/powerpoint/2010/main" val="3544635063"/>
                </p:ext>
              </p:extLst>
            </p:nvPr>
          </p:nvGraphicFramePr>
          <p:xfrm>
            <a:off x="848075" y="701174"/>
            <a:ext cx="7763029" cy="358487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050" name="Picture 2" descr="Tasha's Place: Serving the LGBTQIA+ community of Douglas County">
              <a:extLst>
                <a:ext uri="{FF2B5EF4-FFF2-40B4-BE49-F238E27FC236}">
                  <a16:creationId xmlns:a16="http://schemas.microsoft.com/office/drawing/2014/main" id="{2B22FCBF-A8F1-64C5-0CC4-705E64A3A5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75526" y="2180027"/>
              <a:ext cx="1505710" cy="1670012"/>
            </a:xfrm>
            <a:prstGeom prst="rect">
              <a:avLst/>
            </a:prstGeom>
            <a:noFill/>
            <a:extLst>
              <a:ext uri="{909E8E84-426E-40DD-AFC4-6F175D3DCCD1}">
                <a14:hiddenFill xmlns:a14="http://schemas.microsoft.com/office/drawing/2010/main">
                  <a:solidFill>
                    <a:srgbClr val="FFFFFF"/>
                  </a:solidFill>
                </a14:hiddenFill>
              </a:ext>
            </a:extLst>
          </p:spPr>
        </p:pic>
      </p:grpSp>
      <p:graphicFrame>
        <p:nvGraphicFramePr>
          <p:cNvPr id="8" name="Table 7">
            <a:extLst>
              <a:ext uri="{FF2B5EF4-FFF2-40B4-BE49-F238E27FC236}">
                <a16:creationId xmlns:a16="http://schemas.microsoft.com/office/drawing/2014/main" id="{849359A6-4306-7F9F-2B7A-D27168892907}"/>
              </a:ext>
            </a:extLst>
          </p:cNvPr>
          <p:cNvGraphicFramePr>
            <a:graphicFrameLocks noGrp="1"/>
          </p:cNvGraphicFramePr>
          <p:nvPr>
            <p:extLst>
              <p:ext uri="{D42A27DB-BD31-4B8C-83A1-F6EECF244321}">
                <p14:modId xmlns:p14="http://schemas.microsoft.com/office/powerpoint/2010/main" val="2470818404"/>
              </p:ext>
            </p:extLst>
          </p:nvPr>
        </p:nvGraphicFramePr>
        <p:xfrm>
          <a:off x="423180" y="156792"/>
          <a:ext cx="8564371" cy="370840"/>
        </p:xfrm>
        <a:graphic>
          <a:graphicData uri="http://schemas.openxmlformats.org/drawingml/2006/table">
            <a:tbl>
              <a:tblPr firstRow="1" bandRow="1">
                <a:tableStyleId>{5C22544A-7EE6-4342-B048-85BDC9FD1C3A}</a:tableStyleId>
              </a:tblPr>
              <a:tblGrid>
                <a:gridCol w="1809894">
                  <a:extLst>
                    <a:ext uri="{9D8B030D-6E8A-4147-A177-3AD203B41FA5}">
                      <a16:colId xmlns:a16="http://schemas.microsoft.com/office/drawing/2014/main" val="2212122078"/>
                    </a:ext>
                  </a:extLst>
                </a:gridCol>
                <a:gridCol w="6754477">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Intervention 3: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Increase Youth and Family-Centered Housing Resources</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sp>
        <p:nvSpPr>
          <p:cNvPr id="3" name="TextBox 2">
            <a:extLst>
              <a:ext uri="{FF2B5EF4-FFF2-40B4-BE49-F238E27FC236}">
                <a16:creationId xmlns:a16="http://schemas.microsoft.com/office/drawing/2014/main" id="{4D003990-61BE-2760-1D20-B7C40E3671FA}"/>
              </a:ext>
            </a:extLst>
          </p:cNvPr>
          <p:cNvSpPr txBox="1"/>
          <p:nvPr/>
        </p:nvSpPr>
        <p:spPr>
          <a:xfrm>
            <a:off x="1950631" y="3653981"/>
            <a:ext cx="1767525" cy="200055"/>
          </a:xfrm>
          <a:prstGeom prst="rect">
            <a:avLst/>
          </a:prstGeom>
          <a:noFill/>
        </p:spPr>
        <p:txBody>
          <a:bodyPr wrap="square" rtlCol="0">
            <a:spAutoFit/>
          </a:bodyPr>
          <a:lstStyle/>
          <a:p>
            <a:r>
              <a:rPr lang="en-US" sz="700">
                <a:latin typeface="Bitter" pitchFamily="2" charset="0"/>
              </a:rPr>
              <a:t>Photo courtesy of </a:t>
            </a:r>
            <a:r>
              <a:rPr lang="en-US" sz="700">
                <a:latin typeface="Bitter" pitchFamily="2" charset="0"/>
                <a:hlinkClick r:id="rId9"/>
              </a:rPr>
              <a:t>Tasha’s house</a:t>
            </a:r>
            <a:endParaRPr lang="en-US" sz="700">
              <a:latin typeface="Bitter" pitchFamily="2" charset="0"/>
            </a:endParaRPr>
          </a:p>
        </p:txBody>
      </p:sp>
    </p:spTree>
    <p:extLst>
      <p:ext uri="{BB962C8B-B14F-4D97-AF65-F5344CB8AC3E}">
        <p14:creationId xmlns:p14="http://schemas.microsoft.com/office/powerpoint/2010/main" val="14086190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1947989" y="199405"/>
            <a:ext cx="5248022"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rgbClr val="005B7B"/>
                </a:solidFill>
                <a:latin typeface="Bitter" pitchFamily="2" charset="0"/>
              </a:rPr>
              <a:t>Community Engagement Activities</a:t>
            </a:r>
          </a:p>
        </p:txBody>
      </p:sp>
      <p:sp>
        <p:nvSpPr>
          <p:cNvPr id="5" name="TextBox 4">
            <a:extLst>
              <a:ext uri="{FF2B5EF4-FFF2-40B4-BE49-F238E27FC236}">
                <a16:creationId xmlns:a16="http://schemas.microsoft.com/office/drawing/2014/main" id="{075BE0FF-2138-A53A-837B-F7B44929FB7A}"/>
              </a:ext>
            </a:extLst>
          </p:cNvPr>
          <p:cNvSpPr txBox="1"/>
          <p:nvPr/>
        </p:nvSpPr>
        <p:spPr>
          <a:xfrm>
            <a:off x="352913" y="4691063"/>
            <a:ext cx="695263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sp>
        <p:nvSpPr>
          <p:cNvPr id="6" name="TextBox 5">
            <a:extLst>
              <a:ext uri="{FF2B5EF4-FFF2-40B4-BE49-F238E27FC236}">
                <a16:creationId xmlns:a16="http://schemas.microsoft.com/office/drawing/2014/main" id="{8FB9F1A4-3DBD-437B-DA8C-6E5A5CE11243}"/>
              </a:ext>
            </a:extLst>
          </p:cNvPr>
          <p:cNvSpPr txBox="1"/>
          <p:nvPr/>
        </p:nvSpPr>
        <p:spPr>
          <a:xfrm>
            <a:off x="4055532" y="1391479"/>
            <a:ext cx="4487335" cy="2369880"/>
          </a:xfrm>
          <a:prstGeom prst="rect">
            <a:avLst/>
          </a:prstGeom>
          <a:noFill/>
        </p:spPr>
        <p:txBody>
          <a:bodyPr wrap="square" lIns="91440" tIns="45720" rIns="91440" bIns="45720" anchor="t">
            <a:spAutoFit/>
          </a:bodyPr>
          <a:lstStyle/>
          <a:p>
            <a:r>
              <a:rPr lang="en-US" b="1">
                <a:solidFill>
                  <a:srgbClr val="005B7B"/>
                </a:solidFill>
                <a:latin typeface="Figtree"/>
              </a:rPr>
              <a:t>The 2023</a:t>
            </a:r>
            <a:r>
              <a:rPr lang="en-US" b="1">
                <a:solidFill>
                  <a:srgbClr val="005B7B"/>
                </a:solidFill>
                <a:effectLst/>
                <a:latin typeface="Figtree"/>
              </a:rPr>
              <a:t> - 2024 </a:t>
            </a:r>
            <a:r>
              <a:rPr lang="en-US" b="1">
                <a:solidFill>
                  <a:srgbClr val="005B7B"/>
                </a:solidFill>
                <a:latin typeface="Figtree"/>
              </a:rPr>
              <a:t>System of Care</a:t>
            </a:r>
            <a:r>
              <a:rPr lang="en-US" b="1">
                <a:solidFill>
                  <a:srgbClr val="005B7B"/>
                </a:solidFill>
                <a:effectLst/>
                <a:latin typeface="Figtree"/>
              </a:rPr>
              <a:t> Grant contributed</a:t>
            </a:r>
            <a:r>
              <a:rPr lang="en-US" b="1">
                <a:solidFill>
                  <a:srgbClr val="005B7B"/>
                </a:solidFill>
                <a:latin typeface="Figtree"/>
              </a:rPr>
              <a:t>:</a:t>
            </a:r>
            <a:br>
              <a:rPr lang="en-US" sz="1200">
                <a:solidFill>
                  <a:srgbClr val="005B7B"/>
                </a:solidFill>
                <a:latin typeface="Figtree"/>
              </a:rPr>
            </a:br>
            <a:endParaRPr lang="en-US"/>
          </a:p>
          <a:p>
            <a:pPr marL="285750" indent="-285750">
              <a:buFont typeface="Arial" panose="020B0604020202020204" pitchFamily="34" charset="0"/>
              <a:buChar char="•"/>
            </a:pPr>
            <a:r>
              <a:rPr lang="en-US" sz="1200" b="1">
                <a:solidFill>
                  <a:srgbClr val="005B7B"/>
                </a:solidFill>
                <a:latin typeface="Figtree"/>
              </a:rPr>
              <a:t>$35,000 to </a:t>
            </a:r>
            <a:r>
              <a:rPr lang="en-US" sz="1200" b="1">
                <a:solidFill>
                  <a:srgbClr val="005B7B"/>
                </a:solidFill>
                <a:effectLst/>
                <a:latin typeface="Figtree"/>
              </a:rPr>
              <a:t>FARA's Homeless Youth Rural Outreach </a:t>
            </a:r>
            <a:r>
              <a:rPr lang="en-US" sz="1200">
                <a:solidFill>
                  <a:srgbClr val="005B7B"/>
                </a:solidFill>
                <a:effectLst/>
                <a:latin typeface="Figtree"/>
              </a:rPr>
              <a:t>for backpack and winter clothing giveaway</a:t>
            </a:r>
            <a:r>
              <a:rPr lang="en-US" sz="1200">
                <a:solidFill>
                  <a:srgbClr val="005B7B"/>
                </a:solidFill>
                <a:latin typeface="Figtree"/>
              </a:rPr>
              <a:t> as well as </a:t>
            </a:r>
            <a:r>
              <a:rPr lang="en-US" sz="1200">
                <a:solidFill>
                  <a:srgbClr val="005B7B"/>
                </a:solidFill>
                <a:effectLst/>
                <a:latin typeface="Figtree"/>
              </a:rPr>
              <a:t>back to school supplies. temporary shelter options for youth program and high school affinity group, and YES groups. The grant also supported their crisis/weekly drop-in center services. </a:t>
            </a:r>
            <a:br>
              <a:rPr lang="en-US" sz="1200">
                <a:solidFill>
                  <a:srgbClr val="005B7B"/>
                </a:solidFill>
                <a:effectLst/>
                <a:latin typeface="Figtree"/>
              </a:rPr>
            </a:br>
            <a:endParaRPr lang="en-US" sz="1200">
              <a:solidFill>
                <a:srgbClr val="005B7B"/>
              </a:solidFill>
              <a:effectLst/>
              <a:latin typeface="Figtree"/>
            </a:endParaRPr>
          </a:p>
          <a:p>
            <a:pPr marL="285750" indent="-285750">
              <a:buFont typeface="Arial" panose="020B0604020202020204" pitchFamily="34" charset="0"/>
              <a:buChar char="•"/>
            </a:pPr>
            <a:r>
              <a:rPr lang="en-US" sz="1200" b="1">
                <a:solidFill>
                  <a:srgbClr val="005B7B"/>
                </a:solidFill>
                <a:latin typeface="Figtree"/>
              </a:rPr>
              <a:t>$14,000 to </a:t>
            </a:r>
            <a:r>
              <a:rPr lang="en-US" sz="1200" b="1">
                <a:solidFill>
                  <a:srgbClr val="005B7B"/>
                </a:solidFill>
                <a:effectLst/>
                <a:latin typeface="Figtree"/>
              </a:rPr>
              <a:t>Phoenix </a:t>
            </a:r>
            <a:r>
              <a:rPr lang="en-US" sz="1200" b="1">
                <a:solidFill>
                  <a:srgbClr val="005B7B"/>
                </a:solidFill>
                <a:latin typeface="Figtree"/>
              </a:rPr>
              <a:t>S</a:t>
            </a:r>
            <a:r>
              <a:rPr lang="en-US" sz="1200" b="1">
                <a:solidFill>
                  <a:srgbClr val="005B7B"/>
                </a:solidFill>
                <a:effectLst/>
                <a:latin typeface="Figtree"/>
              </a:rPr>
              <a:t>chools’ EPIC </a:t>
            </a:r>
            <a:r>
              <a:rPr lang="en-US" sz="1200" b="1">
                <a:solidFill>
                  <a:srgbClr val="005B7B"/>
                </a:solidFill>
                <a:latin typeface="Figtree"/>
              </a:rPr>
              <a:t>P</a:t>
            </a:r>
            <a:r>
              <a:rPr lang="en-US" sz="1200" b="1">
                <a:solidFill>
                  <a:srgbClr val="005B7B"/>
                </a:solidFill>
                <a:effectLst/>
                <a:latin typeface="Figtree"/>
              </a:rPr>
              <a:t>rogram</a:t>
            </a:r>
            <a:r>
              <a:rPr lang="en-US" sz="1200" b="1">
                <a:solidFill>
                  <a:srgbClr val="005B7B"/>
                </a:solidFill>
                <a:latin typeface="Figtree"/>
              </a:rPr>
              <a:t> </a:t>
            </a:r>
            <a:r>
              <a:rPr lang="en-US" sz="1200">
                <a:solidFill>
                  <a:srgbClr val="005B7B"/>
                </a:solidFill>
                <a:effectLst/>
                <a:latin typeface="Figtree"/>
              </a:rPr>
              <a:t>to </a:t>
            </a:r>
            <a:r>
              <a:rPr lang="en-US" sz="1200">
                <a:solidFill>
                  <a:srgbClr val="005B7B"/>
                </a:solidFill>
                <a:latin typeface="Figtree"/>
              </a:rPr>
              <a:t>r</a:t>
            </a:r>
            <a:r>
              <a:rPr lang="en-US" sz="1200">
                <a:solidFill>
                  <a:srgbClr val="005B7B"/>
                </a:solidFill>
                <a:effectLst/>
                <a:latin typeface="Figtree"/>
              </a:rPr>
              <a:t>e-engage </a:t>
            </a:r>
            <a:r>
              <a:rPr lang="en-US" sz="1200">
                <a:solidFill>
                  <a:srgbClr val="005B7B"/>
                </a:solidFill>
                <a:latin typeface="Figtree"/>
              </a:rPr>
              <a:t>y</a:t>
            </a:r>
            <a:r>
              <a:rPr lang="en-US" sz="1200">
                <a:solidFill>
                  <a:srgbClr val="005B7B"/>
                </a:solidFill>
                <a:effectLst/>
                <a:latin typeface="Figtree"/>
              </a:rPr>
              <a:t>outh. The grant funded transportation, wages, housing, and childcare needs.</a:t>
            </a:r>
          </a:p>
        </p:txBody>
      </p:sp>
      <p:sp>
        <p:nvSpPr>
          <p:cNvPr id="7" name="Rectangle 6">
            <a:extLst>
              <a:ext uri="{FF2B5EF4-FFF2-40B4-BE49-F238E27FC236}">
                <a16:creationId xmlns:a16="http://schemas.microsoft.com/office/drawing/2014/main" id="{AA56059D-7503-865C-96F2-9BDE853C6DC9}"/>
              </a:ext>
            </a:extLst>
          </p:cNvPr>
          <p:cNvSpPr/>
          <p:nvPr/>
        </p:nvSpPr>
        <p:spPr>
          <a:xfrm>
            <a:off x="601133" y="1391479"/>
            <a:ext cx="3239347" cy="2418142"/>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No photo description available.">
            <a:extLst>
              <a:ext uri="{FF2B5EF4-FFF2-40B4-BE49-F238E27FC236}">
                <a16:creationId xmlns:a16="http://schemas.microsoft.com/office/drawing/2014/main" id="{117DE062-F18A-70CE-195B-53FBC29A36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2462" y="1499176"/>
            <a:ext cx="3048274" cy="208556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8">
            <a:extLst>
              <a:ext uri="{FF2B5EF4-FFF2-40B4-BE49-F238E27FC236}">
                <a16:creationId xmlns:a16="http://schemas.microsoft.com/office/drawing/2014/main" id="{608A76A3-9154-AE64-5E70-B10CE0F34A49}"/>
              </a:ext>
            </a:extLst>
          </p:cNvPr>
          <p:cNvSpPr txBox="1"/>
          <p:nvPr/>
        </p:nvSpPr>
        <p:spPr>
          <a:xfrm>
            <a:off x="601133" y="3594177"/>
            <a:ext cx="3499264" cy="2154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005B7B"/>
                </a:solidFill>
                <a:latin typeface="Bitter"/>
              </a:rPr>
              <a:t>Photo courtesy of https://www.fara4kids.org/</a:t>
            </a:r>
          </a:p>
        </p:txBody>
      </p:sp>
    </p:spTree>
    <p:extLst>
      <p:ext uri="{BB962C8B-B14F-4D97-AF65-F5344CB8AC3E}">
        <p14:creationId xmlns:p14="http://schemas.microsoft.com/office/powerpoint/2010/main" val="25734236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75BE0FF-2138-A53A-837B-F7B44929FB7A}"/>
              </a:ext>
            </a:extLst>
          </p:cNvPr>
          <p:cNvSpPr txBox="1"/>
          <p:nvPr/>
        </p:nvSpPr>
        <p:spPr>
          <a:xfrm>
            <a:off x="352913" y="4691063"/>
            <a:ext cx="695263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aphicFrame>
        <p:nvGraphicFramePr>
          <p:cNvPr id="3" name="Diagram 2">
            <a:extLst>
              <a:ext uri="{FF2B5EF4-FFF2-40B4-BE49-F238E27FC236}">
                <a16:creationId xmlns:a16="http://schemas.microsoft.com/office/drawing/2014/main" id="{4E02EDFF-2986-10CD-AF16-779B25776E20}"/>
              </a:ext>
            </a:extLst>
          </p:cNvPr>
          <p:cNvGraphicFramePr/>
          <p:nvPr>
            <p:extLst>
              <p:ext uri="{D42A27DB-BD31-4B8C-83A1-F6EECF244321}">
                <p14:modId xmlns:p14="http://schemas.microsoft.com/office/powerpoint/2010/main" val="1384407524"/>
              </p:ext>
            </p:extLst>
          </p:nvPr>
        </p:nvGraphicFramePr>
        <p:xfrm>
          <a:off x="1095681" y="560419"/>
          <a:ext cx="7533882" cy="364119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8">
            <a:extLst>
              <a:ext uri="{FF2B5EF4-FFF2-40B4-BE49-F238E27FC236}">
                <a16:creationId xmlns:a16="http://schemas.microsoft.com/office/drawing/2014/main" id="{33CC5029-BD56-53E1-A79F-22514FAA10AD}"/>
              </a:ext>
            </a:extLst>
          </p:cNvPr>
          <p:cNvSpPr txBox="1"/>
          <p:nvPr/>
        </p:nvSpPr>
        <p:spPr>
          <a:xfrm>
            <a:off x="1118850" y="3530634"/>
            <a:ext cx="2124173" cy="33855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800">
                <a:solidFill>
                  <a:srgbClr val="005B7B"/>
                </a:solidFill>
                <a:latin typeface="Bitter"/>
              </a:rPr>
              <a:t>Photo courtesy of Heather Carter, UH Care Navigation Manager-2024</a:t>
            </a:r>
          </a:p>
        </p:txBody>
      </p:sp>
      <p:sp>
        <p:nvSpPr>
          <p:cNvPr id="10" name="Rectangle 9">
            <a:extLst>
              <a:ext uri="{FF2B5EF4-FFF2-40B4-BE49-F238E27FC236}">
                <a16:creationId xmlns:a16="http://schemas.microsoft.com/office/drawing/2014/main" id="{12D10793-0ECD-5816-BF68-8886FD69B040}"/>
              </a:ext>
            </a:extLst>
          </p:cNvPr>
          <p:cNvSpPr/>
          <p:nvPr/>
        </p:nvSpPr>
        <p:spPr>
          <a:xfrm>
            <a:off x="1006929" y="1094014"/>
            <a:ext cx="2348016" cy="2781300"/>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a:extLst>
              <a:ext uri="{FF2B5EF4-FFF2-40B4-BE49-F238E27FC236}">
                <a16:creationId xmlns:a16="http://schemas.microsoft.com/office/drawing/2014/main" id="{0C252BED-6C06-B41D-41AD-77B2D762BB95}"/>
              </a:ext>
            </a:extLst>
          </p:cNvPr>
          <p:cNvSpPr>
            <a:spLocks noGrp="1"/>
          </p:cNvSpPr>
          <p:nvPr>
            <p:ph type="title"/>
          </p:nvPr>
        </p:nvSpPr>
        <p:spPr>
          <a:xfrm>
            <a:off x="1947989" y="192741"/>
            <a:ext cx="5248022"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rgbClr val="005B7B"/>
                </a:solidFill>
                <a:latin typeface="Bitter" pitchFamily="2" charset="0"/>
              </a:rPr>
              <a:t>Community Engagement Activities</a:t>
            </a:r>
          </a:p>
        </p:txBody>
      </p:sp>
    </p:spTree>
    <p:extLst>
      <p:ext uri="{BB962C8B-B14F-4D97-AF65-F5344CB8AC3E}">
        <p14:creationId xmlns:p14="http://schemas.microsoft.com/office/powerpoint/2010/main" val="189742820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2">
            <a:extLst>
              <a:ext uri="{FF2B5EF4-FFF2-40B4-BE49-F238E27FC236}">
                <a16:creationId xmlns:a16="http://schemas.microsoft.com/office/drawing/2014/main" id="{96F28A76-D845-0546-E6B4-19AA966D32CC}"/>
              </a:ext>
            </a:extLst>
          </p:cNvPr>
          <p:cNvGraphicFramePr>
            <a:graphicFrameLocks/>
          </p:cNvGraphicFramePr>
          <p:nvPr>
            <p:extLst>
              <p:ext uri="{D42A27DB-BD31-4B8C-83A1-F6EECF244321}">
                <p14:modId xmlns:p14="http://schemas.microsoft.com/office/powerpoint/2010/main" val="2001986799"/>
              </p:ext>
            </p:extLst>
          </p:nvPr>
        </p:nvGraphicFramePr>
        <p:xfrm>
          <a:off x="450376" y="1023581"/>
          <a:ext cx="8243248" cy="33768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8" name="Title 1">
            <a:extLst>
              <a:ext uri="{FF2B5EF4-FFF2-40B4-BE49-F238E27FC236}">
                <a16:creationId xmlns:a16="http://schemas.microsoft.com/office/drawing/2014/main" id="{746C7E86-D63A-DBC5-E415-632D781C4E4C}"/>
              </a:ext>
            </a:extLst>
          </p:cNvPr>
          <p:cNvSpPr>
            <a:spLocks noGrp="1"/>
          </p:cNvSpPr>
          <p:nvPr>
            <p:ph type="title"/>
          </p:nvPr>
        </p:nvSpPr>
        <p:spPr>
          <a:xfrm>
            <a:off x="2580592" y="-171955"/>
            <a:ext cx="3982816" cy="8013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rgbClr val="005B7B"/>
                </a:solidFill>
                <a:latin typeface="Bitter" pitchFamily="2" charset="0"/>
              </a:rPr>
              <a:t>Community Engagement</a:t>
            </a:r>
          </a:p>
        </p:txBody>
      </p:sp>
      <p:sp>
        <p:nvSpPr>
          <p:cNvPr id="10" name="TextBox 9">
            <a:extLst>
              <a:ext uri="{FF2B5EF4-FFF2-40B4-BE49-F238E27FC236}">
                <a16:creationId xmlns:a16="http://schemas.microsoft.com/office/drawing/2014/main" id="{10EE9350-C8AB-553A-67BF-FCD25815D1DE}"/>
              </a:ext>
            </a:extLst>
          </p:cNvPr>
          <p:cNvSpPr txBox="1"/>
          <p:nvPr/>
        </p:nvSpPr>
        <p:spPr>
          <a:xfrm>
            <a:off x="2503433" y="504354"/>
            <a:ext cx="4137134" cy="400110"/>
          </a:xfrm>
          <a:prstGeom prst="rect">
            <a:avLst/>
          </a:prstGeom>
          <a:noFill/>
        </p:spPr>
        <p:txBody>
          <a:bodyPr wrap="square" rtlCol="0">
            <a:spAutoFit/>
          </a:bodyPr>
          <a:lstStyle/>
          <a:p>
            <a:pPr algn="ctr"/>
            <a:r>
              <a:rPr lang="en-US" sz="2000">
                <a:solidFill>
                  <a:srgbClr val="005B7B"/>
                </a:solidFill>
                <a:latin typeface="Bitter" pitchFamily="2" charset="0"/>
              </a:rPr>
              <a:t>Summary of 2024 CHP Activities</a:t>
            </a:r>
          </a:p>
        </p:txBody>
      </p:sp>
    </p:spTree>
    <p:extLst>
      <p:ext uri="{BB962C8B-B14F-4D97-AF65-F5344CB8AC3E}">
        <p14:creationId xmlns:p14="http://schemas.microsoft.com/office/powerpoint/2010/main" val="84243763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a:extLst>
              <a:ext uri="{FF2B5EF4-FFF2-40B4-BE49-F238E27FC236}">
                <a16:creationId xmlns:a16="http://schemas.microsoft.com/office/drawing/2014/main" id="{4893B0DB-B42E-005C-382B-507E170A9981}"/>
              </a:ext>
            </a:extLst>
          </p:cNvPr>
          <p:cNvGraphicFramePr/>
          <p:nvPr>
            <p:extLst>
              <p:ext uri="{D42A27DB-BD31-4B8C-83A1-F6EECF244321}">
                <p14:modId xmlns:p14="http://schemas.microsoft.com/office/powerpoint/2010/main" val="2248590801"/>
              </p:ext>
            </p:extLst>
          </p:nvPr>
        </p:nvGraphicFramePr>
        <p:xfrm>
          <a:off x="-2125980" y="833266"/>
          <a:ext cx="13395960" cy="33118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1513879" y="119524"/>
            <a:ext cx="6273687"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rgbClr val="005B7B"/>
                </a:solidFill>
                <a:latin typeface="Bitter" pitchFamily="2" charset="0"/>
              </a:rPr>
              <a:t>Equitable Access to Community Resources</a:t>
            </a:r>
          </a:p>
        </p:txBody>
      </p:sp>
      <p:sp>
        <p:nvSpPr>
          <p:cNvPr id="6" name="TextBox 5">
            <a:extLst>
              <a:ext uri="{FF2B5EF4-FFF2-40B4-BE49-F238E27FC236}">
                <a16:creationId xmlns:a16="http://schemas.microsoft.com/office/drawing/2014/main" id="{E933008A-6C79-5F9B-D42C-B49FFC696EF8}"/>
              </a:ext>
            </a:extLst>
          </p:cNvPr>
          <p:cNvSpPr txBox="1"/>
          <p:nvPr/>
        </p:nvSpPr>
        <p:spPr>
          <a:xfrm>
            <a:off x="352913" y="4683125"/>
            <a:ext cx="695263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spTree>
    <p:extLst>
      <p:ext uri="{BB962C8B-B14F-4D97-AF65-F5344CB8AC3E}">
        <p14:creationId xmlns:p14="http://schemas.microsoft.com/office/powerpoint/2010/main" val="62319891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1708300" y="177610"/>
            <a:ext cx="5727400" cy="8013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rgbClr val="005B7B"/>
                </a:solidFill>
                <a:latin typeface="Bitter" pitchFamily="2" charset="0"/>
              </a:rPr>
              <a:t>Health Equity Considerations for 2025</a:t>
            </a:r>
          </a:p>
        </p:txBody>
      </p:sp>
      <p:sp>
        <p:nvSpPr>
          <p:cNvPr id="12" name="TextBox 11">
            <a:extLst>
              <a:ext uri="{FF2B5EF4-FFF2-40B4-BE49-F238E27FC236}">
                <a16:creationId xmlns:a16="http://schemas.microsoft.com/office/drawing/2014/main" id="{F742867E-F542-0119-FC37-EC1873923ECA}"/>
              </a:ext>
            </a:extLst>
          </p:cNvPr>
          <p:cNvSpPr txBox="1"/>
          <p:nvPr/>
        </p:nvSpPr>
        <p:spPr>
          <a:xfrm>
            <a:off x="352913" y="4683125"/>
            <a:ext cx="69050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pic>
        <p:nvPicPr>
          <p:cNvPr id="7" name="Picture 6">
            <a:extLst>
              <a:ext uri="{FF2B5EF4-FFF2-40B4-BE49-F238E27FC236}">
                <a16:creationId xmlns:a16="http://schemas.microsoft.com/office/drawing/2014/main" id="{6A16C502-E62A-9EAE-4556-A4545831B177}"/>
              </a:ext>
            </a:extLst>
          </p:cNvPr>
          <p:cNvPicPr>
            <a:picLocks noChangeAspect="1"/>
          </p:cNvPicPr>
          <p:nvPr/>
        </p:nvPicPr>
        <p:blipFill>
          <a:blip r:embed="rId3"/>
          <a:stretch>
            <a:fillRect/>
          </a:stretch>
        </p:blipFill>
        <p:spPr>
          <a:xfrm>
            <a:off x="1484854" y="1144494"/>
            <a:ext cx="6174292" cy="3337684"/>
          </a:xfrm>
          <a:prstGeom prst="rect">
            <a:avLst/>
          </a:prstGeom>
        </p:spPr>
      </p:pic>
      <p:sp>
        <p:nvSpPr>
          <p:cNvPr id="9" name="TextBox 8">
            <a:extLst>
              <a:ext uri="{FF2B5EF4-FFF2-40B4-BE49-F238E27FC236}">
                <a16:creationId xmlns:a16="http://schemas.microsoft.com/office/drawing/2014/main" id="{F98338C5-E6C0-BB9E-AB9A-86868C24D3E0}"/>
              </a:ext>
            </a:extLst>
          </p:cNvPr>
          <p:cNvSpPr txBox="1"/>
          <p:nvPr/>
        </p:nvSpPr>
        <p:spPr>
          <a:xfrm>
            <a:off x="416924" y="661322"/>
            <a:ext cx="8176014" cy="400110"/>
          </a:xfrm>
          <a:prstGeom prst="rect">
            <a:avLst/>
          </a:prstGeom>
          <a:noFill/>
        </p:spPr>
        <p:txBody>
          <a:bodyPr wrap="square" rtlCol="0">
            <a:spAutoFit/>
          </a:bodyPr>
          <a:lstStyle/>
          <a:p>
            <a:pPr algn="ctr"/>
            <a:r>
              <a:rPr lang="en-US" sz="2000">
                <a:solidFill>
                  <a:srgbClr val="005B7B"/>
                </a:solidFill>
                <a:latin typeface="Bitter" pitchFamily="2" charset="0"/>
              </a:rPr>
              <a:t>2023 Community Health Assessment Findings on Housing Needs</a:t>
            </a:r>
          </a:p>
        </p:txBody>
      </p:sp>
      <p:sp>
        <p:nvSpPr>
          <p:cNvPr id="4" name="Rectangle: Rounded Corners 3">
            <a:extLst>
              <a:ext uri="{FF2B5EF4-FFF2-40B4-BE49-F238E27FC236}">
                <a16:creationId xmlns:a16="http://schemas.microsoft.com/office/drawing/2014/main" id="{B4E82080-8905-5F82-FFA5-EA0192C0FD94}"/>
              </a:ext>
            </a:extLst>
          </p:cNvPr>
          <p:cNvSpPr/>
          <p:nvPr/>
        </p:nvSpPr>
        <p:spPr>
          <a:xfrm>
            <a:off x="3201458" y="3584900"/>
            <a:ext cx="452387" cy="45719"/>
          </a:xfrm>
          <a:prstGeom prst="round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882706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196068" y="151884"/>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rgbClr val="005B7B"/>
                </a:solidFill>
                <a:latin typeface="Bitter SemiBold"/>
              </a:rPr>
              <a:t>Land Acknowledgement</a:t>
            </a:r>
          </a:p>
        </p:txBody>
      </p:sp>
      <p:sp>
        <p:nvSpPr>
          <p:cNvPr id="4" name="Text Placeholder 3">
            <a:extLst>
              <a:ext uri="{FF2B5EF4-FFF2-40B4-BE49-F238E27FC236}">
                <a16:creationId xmlns:a16="http://schemas.microsoft.com/office/drawing/2014/main" id="{550B315E-480D-7EB0-8BA0-9BA87259B978}"/>
              </a:ext>
            </a:extLst>
          </p:cNvPr>
          <p:cNvSpPr>
            <a:spLocks noGrp="1"/>
          </p:cNvSpPr>
          <p:nvPr>
            <p:ph type="body" idx="1"/>
          </p:nvPr>
        </p:nvSpPr>
        <p:spPr>
          <a:xfrm>
            <a:off x="3871843" y="724584"/>
            <a:ext cx="5176857" cy="2288862"/>
          </a:xfrm>
        </p:spPr>
        <p:txBody>
          <a:bodyPr>
            <a:noAutofit/>
          </a:bodyPr>
          <a:lstStyle/>
          <a:p>
            <a:pPr marL="213995" indent="-213995">
              <a:lnSpc>
                <a:spcPct val="100000"/>
              </a:lnSpc>
              <a:buFont typeface="Arial,Sans-Serif"/>
              <a:buChar char="•"/>
            </a:pPr>
            <a:r>
              <a:rPr lang="en-US" sz="1200">
                <a:solidFill>
                  <a:srgbClr val="005B7B"/>
                </a:solidFill>
                <a:latin typeface="Figtree"/>
              </a:rPr>
              <a:t>We want to respectfully acknowledge the Cow Creek Band of Umpqua Tribe of Indians ("Tribe" or "Cow Creek"), who have stewarded these lands since time immemorial. ​</a:t>
            </a:r>
          </a:p>
          <a:p>
            <a:pPr marL="213995" indent="-213995">
              <a:lnSpc>
                <a:spcPct val="100000"/>
              </a:lnSpc>
              <a:buFont typeface="Arial,Sans-Serif"/>
              <a:buChar char="•"/>
            </a:pPr>
            <a:endParaRPr lang="en-US" sz="1200">
              <a:solidFill>
                <a:srgbClr val="005B7B"/>
              </a:solidFill>
              <a:latin typeface="Figtree" pitchFamily="2" charset="0"/>
            </a:endParaRPr>
          </a:p>
          <a:p>
            <a:pPr marL="213995" indent="-213995">
              <a:lnSpc>
                <a:spcPct val="100000"/>
              </a:lnSpc>
              <a:buFont typeface="Arial,Sans-Serif"/>
              <a:buChar char="•"/>
            </a:pPr>
            <a:r>
              <a:rPr lang="en-US" sz="1200">
                <a:solidFill>
                  <a:srgbClr val="005B7B"/>
                </a:solidFill>
                <a:latin typeface="Figtree"/>
              </a:rPr>
              <a:t>We want to further acknowledge the Tribe's deep cultural and spiritual connection to these lands in addition to its entire interest and ancestral areas, which includes more than six million acres located within the Rogue and Umpqua River Watersheds. These lands and the vibrant resources within them have been important since time immemorial and will continue to be a vibrant part of Tribe's cultural identity for generations to come. ​</a:t>
            </a:r>
          </a:p>
          <a:p>
            <a:pPr marL="213995" indent="-213995">
              <a:lnSpc>
                <a:spcPct val="100000"/>
              </a:lnSpc>
              <a:buFont typeface="Arial,Sans-Serif"/>
              <a:buChar char="•"/>
            </a:pPr>
            <a:endParaRPr lang="en-US" sz="1200">
              <a:solidFill>
                <a:srgbClr val="005B7B"/>
              </a:solidFill>
              <a:latin typeface="Figtree" pitchFamily="2" charset="0"/>
            </a:endParaRPr>
          </a:p>
          <a:p>
            <a:pPr marL="213995" indent="-213995">
              <a:lnSpc>
                <a:spcPct val="100000"/>
              </a:lnSpc>
              <a:buFont typeface="Arial,Sans-Serif"/>
              <a:buChar char="•"/>
            </a:pPr>
            <a:r>
              <a:rPr lang="en-US" sz="1200">
                <a:solidFill>
                  <a:srgbClr val="005B7B"/>
                </a:solidFill>
                <a:latin typeface="Figtree"/>
              </a:rPr>
              <a:t>We recognize the preexisting and continued sovereignty of the Tribe and thank them for continuing to share their Indigenous knowledge and perspective on how we might work together to manage and care for these shared resources sustainably, with mutually beneficial outcomes. ​</a:t>
            </a:r>
          </a:p>
          <a:p>
            <a:pPr marL="213995" indent="-213995">
              <a:lnSpc>
                <a:spcPct val="100000"/>
              </a:lnSpc>
              <a:buFont typeface="Arial,Sans-Serif"/>
              <a:buChar char="•"/>
            </a:pPr>
            <a:endParaRPr lang="en-US" sz="1200">
              <a:solidFill>
                <a:srgbClr val="005B7B"/>
              </a:solidFill>
              <a:latin typeface="Figtree" pitchFamily="2" charset="0"/>
            </a:endParaRPr>
          </a:p>
          <a:p>
            <a:pPr marL="213995" indent="-213995">
              <a:lnSpc>
                <a:spcPct val="100000"/>
              </a:lnSpc>
              <a:buFont typeface="Arial,Sans-Serif"/>
              <a:buChar char="•"/>
            </a:pPr>
            <a:r>
              <a:rPr lang="en-US" sz="1200">
                <a:solidFill>
                  <a:srgbClr val="005B7B"/>
                </a:solidFill>
                <a:latin typeface="Figtree"/>
              </a:rPr>
              <a:t>We commit to engaging in a respectful, meaningful, and successful partnership as we explore shared stewardship of these lands. </a:t>
            </a:r>
          </a:p>
        </p:txBody>
      </p:sp>
      <p:pic>
        <p:nvPicPr>
          <p:cNvPr id="1026" name="Picture 2" descr="A waterfall in a forest&#10;&#10;Description automatically generated">
            <a:extLst>
              <a:ext uri="{FF2B5EF4-FFF2-40B4-BE49-F238E27FC236}">
                <a16:creationId xmlns:a16="http://schemas.microsoft.com/office/drawing/2014/main" id="{EE0E663F-15DD-A8BA-C521-3A562472A2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9833" y="1298417"/>
            <a:ext cx="2975037" cy="2546663"/>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7F679EB-6C81-5A6E-E081-14F9FD0D5E84}"/>
              </a:ext>
            </a:extLst>
          </p:cNvPr>
          <p:cNvSpPr/>
          <p:nvPr/>
        </p:nvSpPr>
        <p:spPr>
          <a:xfrm>
            <a:off x="490793" y="1170708"/>
            <a:ext cx="3259550" cy="2784765"/>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717782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F742867E-F542-0119-FC37-EC1873923ECA}"/>
              </a:ext>
            </a:extLst>
          </p:cNvPr>
          <p:cNvSpPr txBox="1"/>
          <p:nvPr/>
        </p:nvSpPr>
        <p:spPr>
          <a:xfrm>
            <a:off x="352913" y="4683125"/>
            <a:ext cx="69050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sp>
        <p:nvSpPr>
          <p:cNvPr id="9" name="TextBox 8">
            <a:extLst>
              <a:ext uri="{FF2B5EF4-FFF2-40B4-BE49-F238E27FC236}">
                <a16:creationId xmlns:a16="http://schemas.microsoft.com/office/drawing/2014/main" id="{F98338C5-E6C0-BB9E-AB9A-86868C24D3E0}"/>
              </a:ext>
            </a:extLst>
          </p:cNvPr>
          <p:cNvSpPr txBox="1"/>
          <p:nvPr/>
        </p:nvSpPr>
        <p:spPr>
          <a:xfrm>
            <a:off x="-15862" y="697108"/>
            <a:ext cx="9144000" cy="400110"/>
          </a:xfrm>
          <a:prstGeom prst="rect">
            <a:avLst/>
          </a:prstGeom>
          <a:noFill/>
        </p:spPr>
        <p:txBody>
          <a:bodyPr wrap="square" rtlCol="0">
            <a:spAutoFit/>
          </a:bodyPr>
          <a:lstStyle/>
          <a:p>
            <a:pPr algn="ctr"/>
            <a:r>
              <a:rPr lang="en-US" sz="2000">
                <a:solidFill>
                  <a:srgbClr val="005B7B"/>
                </a:solidFill>
                <a:latin typeface="Bitter" pitchFamily="2" charset="0"/>
              </a:rPr>
              <a:t>From Our Community Health Assessment</a:t>
            </a:r>
          </a:p>
        </p:txBody>
      </p:sp>
      <p:graphicFrame>
        <p:nvGraphicFramePr>
          <p:cNvPr id="3" name="Diagram 2">
            <a:extLst>
              <a:ext uri="{FF2B5EF4-FFF2-40B4-BE49-F238E27FC236}">
                <a16:creationId xmlns:a16="http://schemas.microsoft.com/office/drawing/2014/main" id="{B832FC76-2F33-BFEF-E184-5B7F130A784D}"/>
              </a:ext>
            </a:extLst>
          </p:cNvPr>
          <p:cNvGraphicFramePr/>
          <p:nvPr>
            <p:extLst>
              <p:ext uri="{D42A27DB-BD31-4B8C-83A1-F6EECF244321}">
                <p14:modId xmlns:p14="http://schemas.microsoft.com/office/powerpoint/2010/main" val="2322427419"/>
              </p:ext>
            </p:extLst>
          </p:nvPr>
        </p:nvGraphicFramePr>
        <p:xfrm>
          <a:off x="645240" y="1097218"/>
          <a:ext cx="7991355" cy="334971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itle 1">
            <a:extLst>
              <a:ext uri="{FF2B5EF4-FFF2-40B4-BE49-F238E27FC236}">
                <a16:creationId xmlns:a16="http://schemas.microsoft.com/office/drawing/2014/main" id="{D09F9416-55B8-1779-6C36-22CA93FF1070}"/>
              </a:ext>
            </a:extLst>
          </p:cNvPr>
          <p:cNvSpPr txBox="1">
            <a:spLocks/>
          </p:cNvSpPr>
          <p:nvPr/>
        </p:nvSpPr>
        <p:spPr>
          <a:xfrm>
            <a:off x="1553771" y="178362"/>
            <a:ext cx="6174292" cy="8013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RPr lang="en-US"/>
            </a:defPPr>
            <a:lvl1pPr marL="0" marR="0" lvl="0"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baseline="0">
                <a:solidFill>
                  <a:schemeClr val="tx1"/>
                </a:solidFill>
                <a:latin typeface="+mn-lt"/>
                <a:ea typeface="+mn-ea"/>
                <a:cs typeface="+mn-cs"/>
                <a:sym typeface="Arial"/>
              </a:defRPr>
            </a:lvl1pPr>
            <a:lvl2pPr marL="342900" marR="0" lvl="1"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2pPr>
            <a:lvl3pPr marL="685800" marR="0" lvl="2"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3pPr>
            <a:lvl4pPr marL="1028700" marR="0" lvl="3"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4pPr>
            <a:lvl5pPr marL="1371600" marR="0" lvl="4"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5pPr>
            <a:lvl6pPr marL="1714500" marR="0" lvl="5"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6pPr>
            <a:lvl7pPr marL="2057400" marR="0" lvl="6"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7pPr>
            <a:lvl8pPr marL="2400300" marR="0" lvl="7"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8pPr>
            <a:lvl9pPr marL="2743200" marR="0" lvl="8" algn="l" defTabSz="685800" rtl="0" eaLnBrk="1" latinLnBrk="0" hangingPunct="1">
              <a:lnSpc>
                <a:spcPct val="100000"/>
              </a:lnSpc>
              <a:spcBef>
                <a:spcPts val="0"/>
              </a:spcBef>
              <a:spcAft>
                <a:spcPts val="0"/>
              </a:spcAft>
              <a:buClr>
                <a:schemeClr val="dk1"/>
              </a:buClr>
              <a:buSzPts val="2800"/>
              <a:buFont typeface="Arial"/>
              <a:buNone/>
              <a:defRPr sz="1350" b="0" i="0" u="none" strike="noStrike" kern="1200" cap="none">
                <a:solidFill>
                  <a:schemeClr val="tx1"/>
                </a:solidFill>
                <a:latin typeface="+mn-lt"/>
                <a:ea typeface="+mn-ea"/>
                <a:cs typeface="+mn-cs"/>
                <a:sym typeface="Arial"/>
              </a:defRPr>
            </a:lvl9pPr>
          </a:lstStyle>
          <a:p>
            <a:r>
              <a:rPr lang="en-US" sz="2400" b="1">
                <a:solidFill>
                  <a:srgbClr val="005B7B"/>
                </a:solidFill>
                <a:latin typeface="Bitter" pitchFamily="2" charset="0"/>
              </a:rPr>
              <a:t>Health Equity Considerations for 2025</a:t>
            </a:r>
          </a:p>
        </p:txBody>
      </p:sp>
    </p:spTree>
    <p:extLst>
      <p:ext uri="{BB962C8B-B14F-4D97-AF65-F5344CB8AC3E}">
        <p14:creationId xmlns:p14="http://schemas.microsoft.com/office/powerpoint/2010/main" val="39786570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3138977" y="5764"/>
            <a:ext cx="2668371" cy="8013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rgbClr val="005B7B"/>
                </a:solidFill>
                <a:latin typeface="Bitter SemiBold"/>
              </a:rPr>
              <a:t>2024 Milestones</a:t>
            </a:r>
          </a:p>
        </p:txBody>
      </p:sp>
      <p:sp>
        <p:nvSpPr>
          <p:cNvPr id="12" name="TextBox 11">
            <a:extLst>
              <a:ext uri="{FF2B5EF4-FFF2-40B4-BE49-F238E27FC236}">
                <a16:creationId xmlns:a16="http://schemas.microsoft.com/office/drawing/2014/main" id="{F742867E-F542-0119-FC37-EC1873923ECA}"/>
              </a:ext>
            </a:extLst>
          </p:cNvPr>
          <p:cNvSpPr txBox="1"/>
          <p:nvPr/>
        </p:nvSpPr>
        <p:spPr>
          <a:xfrm>
            <a:off x="352913" y="4683125"/>
            <a:ext cx="690501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graphicFrame>
        <p:nvGraphicFramePr>
          <p:cNvPr id="8" name="Content Placeholder 3">
            <a:extLst>
              <a:ext uri="{FF2B5EF4-FFF2-40B4-BE49-F238E27FC236}">
                <a16:creationId xmlns:a16="http://schemas.microsoft.com/office/drawing/2014/main" id="{5382DDA4-C4B7-7547-CAFF-7E7F1894FADA}"/>
              </a:ext>
            </a:extLst>
          </p:cNvPr>
          <p:cNvGraphicFramePr>
            <a:graphicFrameLocks noGrp="1"/>
          </p:cNvGraphicFramePr>
          <p:nvPr>
            <p:extLst>
              <p:ext uri="{D42A27DB-BD31-4B8C-83A1-F6EECF244321}">
                <p14:modId xmlns:p14="http://schemas.microsoft.com/office/powerpoint/2010/main" val="3287306949"/>
              </p:ext>
            </p:extLst>
          </p:nvPr>
        </p:nvGraphicFramePr>
        <p:xfrm>
          <a:off x="25141" y="30132"/>
          <a:ext cx="9093718" cy="50832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0736925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299569" y="-16885"/>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rgbClr val="005B7B"/>
                </a:solidFill>
                <a:latin typeface="Bitter SemiBold"/>
              </a:rPr>
              <a:t>Priority Area 1: Commentary</a:t>
            </a:r>
          </a:p>
        </p:txBody>
      </p:sp>
      <p:sp>
        <p:nvSpPr>
          <p:cNvPr id="4" name="TextBox 3">
            <a:extLst>
              <a:ext uri="{FF2B5EF4-FFF2-40B4-BE49-F238E27FC236}">
                <a16:creationId xmlns:a16="http://schemas.microsoft.com/office/drawing/2014/main" id="{EADA7B9F-A46E-E50E-5AC4-29CCAD2FD2DB}"/>
              </a:ext>
            </a:extLst>
          </p:cNvPr>
          <p:cNvSpPr txBox="1"/>
          <p:nvPr/>
        </p:nvSpPr>
        <p:spPr>
          <a:xfrm>
            <a:off x="6030989" y="111005"/>
            <a:ext cx="1851282" cy="307777"/>
          </a:xfrm>
          <a:prstGeom prst="rect">
            <a:avLst/>
          </a:prstGeom>
          <a:noFill/>
        </p:spPr>
        <p:txBody>
          <a:bodyPr wrap="square">
            <a:spAutoFit/>
          </a:bodyPr>
          <a:lstStyle/>
          <a:p>
            <a:r>
              <a:rPr lang="en-US" b="1">
                <a:solidFill>
                  <a:srgbClr val="005B7B"/>
                </a:solidFill>
                <a:latin typeface="Bitter SemiBold"/>
              </a:rPr>
              <a:t>Goals for Next Year</a:t>
            </a:r>
            <a:endParaRPr lang="en-US"/>
          </a:p>
        </p:txBody>
      </p:sp>
      <p:sp>
        <p:nvSpPr>
          <p:cNvPr id="3" name="Rectangle 2">
            <a:extLst>
              <a:ext uri="{FF2B5EF4-FFF2-40B4-BE49-F238E27FC236}">
                <a16:creationId xmlns:a16="http://schemas.microsoft.com/office/drawing/2014/main" id="{F4EE7E05-1E96-8E1C-A0BA-4CBF56C54BC0}"/>
              </a:ext>
            </a:extLst>
          </p:cNvPr>
          <p:cNvSpPr/>
          <p:nvPr/>
        </p:nvSpPr>
        <p:spPr>
          <a:xfrm>
            <a:off x="6069417" y="93751"/>
            <a:ext cx="1774426" cy="307777"/>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Diagram 9">
            <a:extLst>
              <a:ext uri="{FF2B5EF4-FFF2-40B4-BE49-F238E27FC236}">
                <a16:creationId xmlns:a16="http://schemas.microsoft.com/office/drawing/2014/main" id="{40B373CA-D097-AD5A-4746-51CED0FA1FE8}"/>
              </a:ext>
            </a:extLst>
          </p:cNvPr>
          <p:cNvGraphicFramePr/>
          <p:nvPr>
            <p:extLst>
              <p:ext uri="{D42A27DB-BD31-4B8C-83A1-F6EECF244321}">
                <p14:modId xmlns:p14="http://schemas.microsoft.com/office/powerpoint/2010/main" val="3156575756"/>
              </p:ext>
            </p:extLst>
          </p:nvPr>
        </p:nvGraphicFramePr>
        <p:xfrm>
          <a:off x="149785" y="454492"/>
          <a:ext cx="8844430" cy="44200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2">
            <a:extLst>
              <a:ext uri="{FF2B5EF4-FFF2-40B4-BE49-F238E27FC236}">
                <a16:creationId xmlns:a16="http://schemas.microsoft.com/office/drawing/2014/main" id="{3AAED42A-1718-B0A8-E45D-9D501455BF53}"/>
              </a:ext>
            </a:extLst>
          </p:cNvPr>
          <p:cNvSpPr txBox="1"/>
          <p:nvPr/>
        </p:nvSpPr>
        <p:spPr>
          <a:xfrm>
            <a:off x="299569" y="454492"/>
            <a:ext cx="8354891" cy="461665"/>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a:solidFill>
                  <a:srgbClr val="005B7B"/>
                </a:solidFill>
                <a:latin typeface="Bitter" pitchFamily="2" charset="0"/>
                <a:ea typeface="Calibri"/>
                <a:cs typeface="Calibri"/>
              </a:rPr>
              <a:t>Many of the interventions set within priority area 1 were achieved between 2024-2025, these completed interventions have been re-evaluated and updated to reflect ongoing population-specific needs.</a:t>
            </a:r>
          </a:p>
        </p:txBody>
      </p:sp>
      <p:sp>
        <p:nvSpPr>
          <p:cNvPr id="7" name="TextBox 6">
            <a:extLst>
              <a:ext uri="{FF2B5EF4-FFF2-40B4-BE49-F238E27FC236}">
                <a16:creationId xmlns:a16="http://schemas.microsoft.com/office/drawing/2014/main" id="{3B581B5B-A7B7-ADB4-6CFE-0AF4517AA393}"/>
              </a:ext>
            </a:extLst>
          </p:cNvPr>
          <p:cNvSpPr txBox="1"/>
          <p:nvPr/>
        </p:nvSpPr>
        <p:spPr>
          <a:xfrm>
            <a:off x="352913" y="4683125"/>
            <a:ext cx="689707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ea typeface="Calibri"/>
                <a:cs typeface="Calibri"/>
              </a:rPr>
              <a:t>Priority area 1: IMPROVE INVOLVEMENT IN COMMUNITY HOUSING INITIATIVES TO IMPROVE ACCESSIBILITY, AFFORDABILITY,  AND AVAILABILITY FOR MEMBERS WITH BEHAVIORAL HEALTH CONCERNS</a:t>
            </a:r>
            <a:endParaRPr lang="en-US">
              <a:solidFill>
                <a:schemeClr val="bg1"/>
              </a:solidFill>
              <a:latin typeface="Bitter"/>
            </a:endParaRPr>
          </a:p>
        </p:txBody>
      </p:sp>
    </p:spTree>
    <p:extLst>
      <p:ext uri="{BB962C8B-B14F-4D97-AF65-F5344CB8AC3E}">
        <p14:creationId xmlns:p14="http://schemas.microsoft.com/office/powerpoint/2010/main" val="1719392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B680C9-87B7-2923-4EAE-58BE02489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B66DF4-793D-3FF7-6380-ECCBB9883EC2}"/>
              </a:ext>
            </a:extLst>
          </p:cNvPr>
          <p:cNvSpPr>
            <a:spLocks noGrp="1"/>
          </p:cNvSpPr>
          <p:nvPr>
            <p:ph type="title"/>
          </p:nvPr>
        </p:nvSpPr>
        <p:spPr>
          <a:xfrm>
            <a:off x="667265" y="924941"/>
            <a:ext cx="7805194" cy="486384"/>
          </a:xfrm>
        </p:spPr>
        <p:txBody>
          <a:bodyPr wrap="square" anchor="t">
            <a:noAutofit/>
          </a:bodyPr>
          <a:lstStyle/>
          <a:p>
            <a:pPr>
              <a:lnSpc>
                <a:spcPct val="90000"/>
              </a:lnSpc>
            </a:pPr>
            <a:r>
              <a:rPr lang="en-US" sz="2400" b="1"/>
              <a:t>Priority Area 2</a:t>
            </a:r>
          </a:p>
        </p:txBody>
      </p:sp>
      <p:sp>
        <p:nvSpPr>
          <p:cNvPr id="3" name="Text Placeholder 2">
            <a:extLst>
              <a:ext uri="{FF2B5EF4-FFF2-40B4-BE49-F238E27FC236}">
                <a16:creationId xmlns:a16="http://schemas.microsoft.com/office/drawing/2014/main" id="{EEAA9706-0872-29A5-5494-AF95663A0489}"/>
              </a:ext>
            </a:extLst>
          </p:cNvPr>
          <p:cNvSpPr>
            <a:spLocks noGrp="1"/>
          </p:cNvSpPr>
          <p:nvPr>
            <p:ph type="body" idx="1"/>
          </p:nvPr>
        </p:nvSpPr>
        <p:spPr>
          <a:xfrm>
            <a:off x="667265" y="2422135"/>
            <a:ext cx="7805194" cy="2038864"/>
          </a:xfrm>
        </p:spPr>
        <p:txBody>
          <a:bodyPr wrap="square" anchor="t">
            <a:normAutofit/>
          </a:bodyPr>
          <a:lstStyle/>
          <a:p>
            <a:pPr marL="139700" indent="0">
              <a:spcAft>
                <a:spcPts val="600"/>
              </a:spcAft>
              <a:buNone/>
            </a:pPr>
            <a:r>
              <a:rPr lang="en-US" b="1">
                <a:solidFill>
                  <a:schemeClr val="bg2"/>
                </a:solidFill>
                <a:latin typeface="Figtree" pitchFamily="2" charset="0"/>
              </a:rPr>
              <a:t>INCREASE CONTINUUM OF CARE AND COMMUNITY CAPACITY TO PROVIDE TREATMENT AT HIGHER LEVELS OF CARE</a:t>
            </a:r>
          </a:p>
        </p:txBody>
      </p:sp>
    </p:spTree>
    <p:extLst>
      <p:ext uri="{BB962C8B-B14F-4D97-AF65-F5344CB8AC3E}">
        <p14:creationId xmlns:p14="http://schemas.microsoft.com/office/powerpoint/2010/main" val="25946068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1891CC0-2E50-D568-4C2B-B2B6CFBE565D}"/>
              </a:ext>
            </a:extLst>
          </p:cNvPr>
          <p:cNvGraphicFramePr/>
          <p:nvPr>
            <p:extLst>
              <p:ext uri="{D42A27DB-BD31-4B8C-83A1-F6EECF244321}">
                <p14:modId xmlns:p14="http://schemas.microsoft.com/office/powerpoint/2010/main" val="3497372066"/>
              </p:ext>
            </p:extLst>
          </p:nvPr>
        </p:nvGraphicFramePr>
        <p:xfrm>
          <a:off x="163772" y="504132"/>
          <a:ext cx="10167581" cy="36876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TextBox 26">
            <a:extLst>
              <a:ext uri="{FF2B5EF4-FFF2-40B4-BE49-F238E27FC236}">
                <a16:creationId xmlns:a16="http://schemas.microsoft.com/office/drawing/2014/main" id="{F41F91A5-6B11-530D-1838-B951BF0B4823}"/>
              </a:ext>
            </a:extLst>
          </p:cNvPr>
          <p:cNvSpPr txBox="1"/>
          <p:nvPr/>
        </p:nvSpPr>
        <p:spPr>
          <a:xfrm>
            <a:off x="273866" y="4685713"/>
            <a:ext cx="69453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sp>
        <p:nvSpPr>
          <p:cNvPr id="3" name="TextBox 7">
            <a:extLst>
              <a:ext uri="{FF2B5EF4-FFF2-40B4-BE49-F238E27FC236}">
                <a16:creationId xmlns:a16="http://schemas.microsoft.com/office/drawing/2014/main" id="{BCAF7D3D-23DE-7186-D660-662AB5FDAFFC}"/>
              </a:ext>
            </a:extLst>
          </p:cNvPr>
          <p:cNvSpPr txBox="1"/>
          <p:nvPr/>
        </p:nvSpPr>
        <p:spPr>
          <a:xfrm>
            <a:off x="273868" y="687417"/>
            <a:ext cx="1654628" cy="2769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a:solidFill>
                  <a:schemeClr val="bg2"/>
                </a:solidFill>
                <a:latin typeface="Bitter" pitchFamily="2" charset="0"/>
              </a:rPr>
              <a:t>IN PROGRESS</a:t>
            </a:r>
          </a:p>
        </p:txBody>
      </p:sp>
      <p:sp>
        <p:nvSpPr>
          <p:cNvPr id="4" name="TextBox 3">
            <a:extLst>
              <a:ext uri="{FF2B5EF4-FFF2-40B4-BE49-F238E27FC236}">
                <a16:creationId xmlns:a16="http://schemas.microsoft.com/office/drawing/2014/main" id="{91FC8D66-B510-7722-2085-7848A485F215}"/>
              </a:ext>
            </a:extLst>
          </p:cNvPr>
          <p:cNvSpPr txBox="1"/>
          <p:nvPr/>
        </p:nvSpPr>
        <p:spPr>
          <a:xfrm>
            <a:off x="273866" y="1458388"/>
            <a:ext cx="1091295" cy="254335"/>
          </a:xfrm>
          <a:prstGeom prst="rect">
            <a:avLst/>
          </a:prstGeom>
          <a:noFill/>
        </p:spPr>
        <p:txBody>
          <a:bodyPr wrap="square">
            <a:spAutoFit/>
          </a:bodyPr>
          <a:lstStyle/>
          <a:p>
            <a:r>
              <a:rPr lang="en-US" sz="1200" b="1">
                <a:solidFill>
                  <a:schemeClr val="bg2"/>
                </a:solidFill>
                <a:latin typeface="Bitter" pitchFamily="2" charset="0"/>
              </a:rPr>
              <a:t>COMPLETE</a:t>
            </a:r>
          </a:p>
        </p:txBody>
      </p:sp>
      <p:sp>
        <p:nvSpPr>
          <p:cNvPr id="5" name="TextBox 4">
            <a:extLst>
              <a:ext uri="{FF2B5EF4-FFF2-40B4-BE49-F238E27FC236}">
                <a16:creationId xmlns:a16="http://schemas.microsoft.com/office/drawing/2014/main" id="{35EC30FA-F4E6-6F88-A60D-B31DD26E123C}"/>
              </a:ext>
            </a:extLst>
          </p:cNvPr>
          <p:cNvSpPr txBox="1"/>
          <p:nvPr/>
        </p:nvSpPr>
        <p:spPr>
          <a:xfrm>
            <a:off x="273868" y="2220768"/>
            <a:ext cx="1091295" cy="254335"/>
          </a:xfrm>
          <a:prstGeom prst="rect">
            <a:avLst/>
          </a:prstGeom>
          <a:noFill/>
        </p:spPr>
        <p:txBody>
          <a:bodyPr wrap="square">
            <a:spAutoFit/>
          </a:bodyPr>
          <a:lstStyle/>
          <a:p>
            <a:r>
              <a:rPr lang="en-US" sz="1200" b="1">
                <a:solidFill>
                  <a:schemeClr val="bg2"/>
                </a:solidFill>
                <a:latin typeface="Bitter" pitchFamily="2" charset="0"/>
              </a:rPr>
              <a:t>COMPLETE</a:t>
            </a:r>
          </a:p>
        </p:txBody>
      </p:sp>
      <p:sp>
        <p:nvSpPr>
          <p:cNvPr id="10" name="TextBox 9">
            <a:extLst>
              <a:ext uri="{FF2B5EF4-FFF2-40B4-BE49-F238E27FC236}">
                <a16:creationId xmlns:a16="http://schemas.microsoft.com/office/drawing/2014/main" id="{51F8284D-2B12-64B8-388B-56A99D16FF06}"/>
              </a:ext>
            </a:extLst>
          </p:cNvPr>
          <p:cNvSpPr txBox="1"/>
          <p:nvPr/>
        </p:nvSpPr>
        <p:spPr>
          <a:xfrm>
            <a:off x="273867" y="3734731"/>
            <a:ext cx="1091295" cy="254335"/>
          </a:xfrm>
          <a:prstGeom prst="rect">
            <a:avLst/>
          </a:prstGeom>
          <a:noFill/>
        </p:spPr>
        <p:txBody>
          <a:bodyPr wrap="square">
            <a:spAutoFit/>
          </a:bodyPr>
          <a:lstStyle/>
          <a:p>
            <a:r>
              <a:rPr lang="en-US" sz="1200" b="1">
                <a:solidFill>
                  <a:schemeClr val="bg2"/>
                </a:solidFill>
                <a:latin typeface="Bitter" pitchFamily="2" charset="0"/>
              </a:rPr>
              <a:t>COMPLETE</a:t>
            </a:r>
          </a:p>
        </p:txBody>
      </p:sp>
      <p:sp>
        <p:nvSpPr>
          <p:cNvPr id="11" name="TextBox 7">
            <a:extLst>
              <a:ext uri="{FF2B5EF4-FFF2-40B4-BE49-F238E27FC236}">
                <a16:creationId xmlns:a16="http://schemas.microsoft.com/office/drawing/2014/main" id="{FE7D911A-1F49-99BC-F0EB-A775DA5B1175}"/>
              </a:ext>
            </a:extLst>
          </p:cNvPr>
          <p:cNvSpPr txBox="1"/>
          <p:nvPr/>
        </p:nvSpPr>
        <p:spPr>
          <a:xfrm>
            <a:off x="305440" y="3006201"/>
            <a:ext cx="1654628" cy="2769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a:solidFill>
                  <a:schemeClr val="bg2"/>
                </a:solidFill>
                <a:latin typeface="Bitter" pitchFamily="2" charset="0"/>
              </a:rPr>
              <a:t>IN PROGRESS</a:t>
            </a:r>
          </a:p>
        </p:txBody>
      </p:sp>
    </p:spTree>
    <p:extLst>
      <p:ext uri="{BB962C8B-B14F-4D97-AF65-F5344CB8AC3E}">
        <p14:creationId xmlns:p14="http://schemas.microsoft.com/office/powerpoint/2010/main" val="1720154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ED0B02-07CB-2F10-290F-B6A83AE44299}"/>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4355ECF6-FB40-A7A0-958E-14F64EF366E6}"/>
              </a:ext>
            </a:extLst>
          </p:cNvPr>
          <p:cNvSpPr/>
          <p:nvPr/>
        </p:nvSpPr>
        <p:spPr>
          <a:xfrm>
            <a:off x="493224" y="1402554"/>
            <a:ext cx="3772597" cy="2681037"/>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FC19C91C-1AEB-CDDB-120F-B21544F91421}"/>
              </a:ext>
            </a:extLst>
          </p:cNvPr>
          <p:cNvSpPr txBox="1"/>
          <p:nvPr/>
        </p:nvSpPr>
        <p:spPr>
          <a:xfrm>
            <a:off x="1337628" y="4111874"/>
            <a:ext cx="6468743" cy="215444"/>
          </a:xfrm>
          <a:prstGeom prst="rect">
            <a:avLst/>
          </a:prstGeom>
          <a:noFill/>
        </p:spPr>
        <p:txBody>
          <a:bodyPr wrap="square">
            <a:spAutoFit/>
          </a:bodyPr>
          <a:lstStyle/>
          <a:p>
            <a:r>
              <a:rPr lang="en-US" sz="800">
                <a:solidFill>
                  <a:srgbClr val="005B7B"/>
                </a:solidFill>
                <a:latin typeface="Bitter"/>
              </a:rPr>
              <a:t>Data from University of Michigan, Oregon Health Authority September 2024 Presentation of Emergency Department Boarding</a:t>
            </a:r>
          </a:p>
        </p:txBody>
      </p:sp>
      <p:pic>
        <p:nvPicPr>
          <p:cNvPr id="4" name="Picture 3">
            <a:extLst>
              <a:ext uri="{FF2B5EF4-FFF2-40B4-BE49-F238E27FC236}">
                <a16:creationId xmlns:a16="http://schemas.microsoft.com/office/drawing/2014/main" id="{A4D6CCC6-1D43-EDD8-E952-CFBB4467109B}"/>
              </a:ext>
            </a:extLst>
          </p:cNvPr>
          <p:cNvPicPr>
            <a:picLocks noChangeAspect="1"/>
          </p:cNvPicPr>
          <p:nvPr/>
        </p:nvPicPr>
        <p:blipFill>
          <a:blip r:embed="rId2"/>
          <a:stretch>
            <a:fillRect/>
          </a:stretch>
        </p:blipFill>
        <p:spPr>
          <a:xfrm>
            <a:off x="4400986" y="1586793"/>
            <a:ext cx="4327805" cy="2282441"/>
          </a:xfrm>
          <a:prstGeom prst="rect">
            <a:avLst/>
          </a:prstGeom>
        </p:spPr>
      </p:pic>
      <p:sp>
        <p:nvSpPr>
          <p:cNvPr id="6" name="Rectangle 5">
            <a:extLst>
              <a:ext uri="{FF2B5EF4-FFF2-40B4-BE49-F238E27FC236}">
                <a16:creationId xmlns:a16="http://schemas.microsoft.com/office/drawing/2014/main" id="{A4E61D2C-3C46-D066-14EB-E7496517F90F}"/>
              </a:ext>
            </a:extLst>
          </p:cNvPr>
          <p:cNvSpPr/>
          <p:nvPr/>
        </p:nvSpPr>
        <p:spPr>
          <a:xfrm>
            <a:off x="4372196" y="1450788"/>
            <a:ext cx="4304122" cy="2584569"/>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e 7">
            <a:extLst>
              <a:ext uri="{FF2B5EF4-FFF2-40B4-BE49-F238E27FC236}">
                <a16:creationId xmlns:a16="http://schemas.microsoft.com/office/drawing/2014/main" id="{2769CA26-25C9-0B36-0B19-84D35D1F9A1D}"/>
              </a:ext>
            </a:extLst>
          </p:cNvPr>
          <p:cNvGraphicFramePr>
            <a:graphicFrameLocks noGrp="1"/>
          </p:cNvGraphicFramePr>
          <p:nvPr>
            <p:extLst>
              <p:ext uri="{D42A27DB-BD31-4B8C-83A1-F6EECF244321}">
                <p14:modId xmlns:p14="http://schemas.microsoft.com/office/powerpoint/2010/main" val="2713439859"/>
              </p:ext>
            </p:extLst>
          </p:nvPr>
        </p:nvGraphicFramePr>
        <p:xfrm>
          <a:off x="1187553" y="46549"/>
          <a:ext cx="7815770" cy="1188720"/>
        </p:xfrm>
        <a:graphic>
          <a:graphicData uri="http://schemas.openxmlformats.org/drawingml/2006/table">
            <a:tbl>
              <a:tblPr firstRow="1" bandRow="1">
                <a:tableStyleId>{5C22544A-7EE6-4342-B048-85BDC9FD1C3A}</a:tableStyleId>
              </a:tblPr>
              <a:tblGrid>
                <a:gridCol w="1499434">
                  <a:extLst>
                    <a:ext uri="{9D8B030D-6E8A-4147-A177-3AD203B41FA5}">
                      <a16:colId xmlns:a16="http://schemas.microsoft.com/office/drawing/2014/main" val="2212122078"/>
                    </a:ext>
                  </a:extLst>
                </a:gridCol>
                <a:gridCol w="6316336">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1: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139700" indent="0" algn="l">
                        <a:buNone/>
                      </a:pPr>
                      <a:r>
                        <a:rPr lang="en-US" sz="1800" b="1">
                          <a:solidFill>
                            <a:srgbClr val="005B7B"/>
                          </a:solidFill>
                          <a:latin typeface="Bitter" pitchFamily="2" charset="0"/>
                        </a:rPr>
                        <a:t>Reduce Emergency Department Boarding for children and young adults through tracking and monitoring of ED Boarding metrics using specifications from the Oregon Hospital Reporting Program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2" name="Group 11">
            <a:extLst>
              <a:ext uri="{FF2B5EF4-FFF2-40B4-BE49-F238E27FC236}">
                <a16:creationId xmlns:a16="http://schemas.microsoft.com/office/drawing/2014/main" id="{C9E001E4-BE49-9BCF-447D-9692153051B2}"/>
              </a:ext>
            </a:extLst>
          </p:cNvPr>
          <p:cNvGrpSpPr/>
          <p:nvPr/>
        </p:nvGrpSpPr>
        <p:grpSpPr>
          <a:xfrm>
            <a:off x="0" y="169864"/>
            <a:ext cx="1654628" cy="668318"/>
            <a:chOff x="6756468" y="444375"/>
            <a:chExt cx="1654628" cy="668318"/>
          </a:xfrm>
        </p:grpSpPr>
        <p:sp>
          <p:nvSpPr>
            <p:cNvPr id="13" name="TextBox 12">
              <a:extLst>
                <a:ext uri="{FF2B5EF4-FFF2-40B4-BE49-F238E27FC236}">
                  <a16:creationId xmlns:a16="http://schemas.microsoft.com/office/drawing/2014/main" id="{20A68AA0-3D9B-9AEC-2D52-5A368FE7E7E7}"/>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14" name="Graphic 13" descr="Checkmark with solid fill">
              <a:extLst>
                <a:ext uri="{FF2B5EF4-FFF2-40B4-BE49-F238E27FC236}">
                  <a16:creationId xmlns:a16="http://schemas.microsoft.com/office/drawing/2014/main" id="{5C11BB79-B5A7-13A2-D1DA-4674BFAE8E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0041" y="444375"/>
              <a:ext cx="430802" cy="430802"/>
            </a:xfrm>
            <a:prstGeom prst="rect">
              <a:avLst/>
            </a:prstGeom>
          </p:spPr>
        </p:pic>
      </p:grpSp>
      <p:sp>
        <p:nvSpPr>
          <p:cNvPr id="15" name="TextBox 14">
            <a:extLst>
              <a:ext uri="{FF2B5EF4-FFF2-40B4-BE49-F238E27FC236}">
                <a16:creationId xmlns:a16="http://schemas.microsoft.com/office/drawing/2014/main" id="{797E1E94-BB75-6690-9D43-9768609ABD98}"/>
              </a:ext>
            </a:extLst>
          </p:cNvPr>
          <p:cNvSpPr txBox="1"/>
          <p:nvPr/>
        </p:nvSpPr>
        <p:spPr>
          <a:xfrm>
            <a:off x="273866" y="4685713"/>
            <a:ext cx="69453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pic>
        <p:nvPicPr>
          <p:cNvPr id="11" name="Picture 2" descr="A map of the federal health system&#10;&#10;Description automatically generated">
            <a:extLst>
              <a:ext uri="{FF2B5EF4-FFF2-40B4-BE49-F238E27FC236}">
                <a16:creationId xmlns:a16="http://schemas.microsoft.com/office/drawing/2014/main" id="{9478AD39-295B-B660-6531-DDCF53AD7DB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182" b="3033"/>
          <a:stretch/>
        </p:blipFill>
        <p:spPr bwMode="auto">
          <a:xfrm>
            <a:off x="599599" y="1454476"/>
            <a:ext cx="3600022" cy="25778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128283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32AA7B0-5DBE-6A27-0F46-3F45ACF2EAFC}"/>
              </a:ext>
            </a:extLst>
          </p:cNvPr>
          <p:cNvSpPr/>
          <p:nvPr/>
        </p:nvSpPr>
        <p:spPr>
          <a:xfrm>
            <a:off x="202796" y="1352816"/>
            <a:ext cx="4311905" cy="2977998"/>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222FB9A-5A3E-BB1B-5519-24FAEBD4DC72}"/>
              </a:ext>
            </a:extLst>
          </p:cNvPr>
          <p:cNvSpPr/>
          <p:nvPr/>
        </p:nvSpPr>
        <p:spPr>
          <a:xfrm>
            <a:off x="4629299" y="1483981"/>
            <a:ext cx="3926351" cy="2843563"/>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157A6293-93BB-2C47-BFA0-054F878A0631}"/>
              </a:ext>
            </a:extLst>
          </p:cNvPr>
          <p:cNvSpPr txBox="1"/>
          <p:nvPr/>
        </p:nvSpPr>
        <p:spPr>
          <a:xfrm>
            <a:off x="1710542" y="4356199"/>
            <a:ext cx="5722915" cy="215444"/>
          </a:xfrm>
          <a:prstGeom prst="rect">
            <a:avLst/>
          </a:prstGeom>
          <a:noFill/>
        </p:spPr>
        <p:txBody>
          <a:bodyPr wrap="square">
            <a:spAutoFit/>
          </a:bodyPr>
          <a:lstStyle/>
          <a:p>
            <a:r>
              <a:rPr lang="en-US" sz="800">
                <a:solidFill>
                  <a:srgbClr val="005B7B"/>
                </a:solidFill>
                <a:latin typeface="Bitter"/>
              </a:rPr>
              <a:t>Data from </a:t>
            </a:r>
            <a:r>
              <a:rPr lang="en-US" sz="800" err="1">
                <a:solidFill>
                  <a:srgbClr val="005B7B"/>
                </a:solidFill>
                <a:latin typeface="Bitter"/>
              </a:rPr>
              <a:t>PointClickCare</a:t>
            </a:r>
            <a:r>
              <a:rPr lang="en-US" sz="800">
                <a:solidFill>
                  <a:srgbClr val="005B7B"/>
                </a:solidFill>
                <a:latin typeface="Bitter"/>
              </a:rPr>
              <a:t>, UHA Metric Developed in 2024 to Calculate Time Spent in the Emergency Department </a:t>
            </a:r>
          </a:p>
        </p:txBody>
      </p:sp>
      <p:sp>
        <p:nvSpPr>
          <p:cNvPr id="15" name="TextBox 14">
            <a:extLst>
              <a:ext uri="{FF2B5EF4-FFF2-40B4-BE49-F238E27FC236}">
                <a16:creationId xmlns:a16="http://schemas.microsoft.com/office/drawing/2014/main" id="{DE1C6864-1667-C90B-1BF1-D129744AE595}"/>
              </a:ext>
            </a:extLst>
          </p:cNvPr>
          <p:cNvSpPr txBox="1"/>
          <p:nvPr/>
        </p:nvSpPr>
        <p:spPr>
          <a:xfrm>
            <a:off x="273866" y="4685713"/>
            <a:ext cx="69453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graphicFrame>
        <p:nvGraphicFramePr>
          <p:cNvPr id="3" name="Table 2">
            <a:extLst>
              <a:ext uri="{FF2B5EF4-FFF2-40B4-BE49-F238E27FC236}">
                <a16:creationId xmlns:a16="http://schemas.microsoft.com/office/drawing/2014/main" id="{0CFE5BC9-51F5-AEAB-0770-265D9AA551FF}"/>
              </a:ext>
            </a:extLst>
          </p:cNvPr>
          <p:cNvGraphicFramePr>
            <a:graphicFrameLocks noGrp="1"/>
          </p:cNvGraphicFramePr>
          <p:nvPr>
            <p:extLst>
              <p:ext uri="{D42A27DB-BD31-4B8C-83A1-F6EECF244321}">
                <p14:modId xmlns:p14="http://schemas.microsoft.com/office/powerpoint/2010/main" val="3937153236"/>
              </p:ext>
            </p:extLst>
          </p:nvPr>
        </p:nvGraphicFramePr>
        <p:xfrm>
          <a:off x="1187553" y="46549"/>
          <a:ext cx="7815770" cy="1188720"/>
        </p:xfrm>
        <a:graphic>
          <a:graphicData uri="http://schemas.openxmlformats.org/drawingml/2006/table">
            <a:tbl>
              <a:tblPr firstRow="1" bandRow="1">
                <a:tableStyleId>{5C22544A-7EE6-4342-B048-85BDC9FD1C3A}</a:tableStyleId>
              </a:tblPr>
              <a:tblGrid>
                <a:gridCol w="1499434">
                  <a:extLst>
                    <a:ext uri="{9D8B030D-6E8A-4147-A177-3AD203B41FA5}">
                      <a16:colId xmlns:a16="http://schemas.microsoft.com/office/drawing/2014/main" val="2212122078"/>
                    </a:ext>
                  </a:extLst>
                </a:gridCol>
                <a:gridCol w="6316336">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1: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139700" indent="0" algn="l">
                        <a:buNone/>
                      </a:pPr>
                      <a:r>
                        <a:rPr lang="en-US" sz="1800" b="1">
                          <a:solidFill>
                            <a:srgbClr val="005B7B"/>
                          </a:solidFill>
                          <a:latin typeface="Bitter" pitchFamily="2" charset="0"/>
                        </a:rPr>
                        <a:t>Reduce Emergency Department Boarding for children and young adults through tracking and monitoring of ED Boarding metrics using specifications from the Oregon Hospital Reporting Program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1" name="Group 10">
            <a:extLst>
              <a:ext uri="{FF2B5EF4-FFF2-40B4-BE49-F238E27FC236}">
                <a16:creationId xmlns:a16="http://schemas.microsoft.com/office/drawing/2014/main" id="{510DA0E5-6379-7450-2778-B90FCA5311AC}"/>
              </a:ext>
            </a:extLst>
          </p:cNvPr>
          <p:cNvGrpSpPr/>
          <p:nvPr/>
        </p:nvGrpSpPr>
        <p:grpSpPr>
          <a:xfrm>
            <a:off x="0" y="169864"/>
            <a:ext cx="1654628" cy="668318"/>
            <a:chOff x="6756468" y="444375"/>
            <a:chExt cx="1654628" cy="668318"/>
          </a:xfrm>
        </p:grpSpPr>
        <p:sp>
          <p:nvSpPr>
            <p:cNvPr id="12" name="TextBox 11">
              <a:extLst>
                <a:ext uri="{FF2B5EF4-FFF2-40B4-BE49-F238E27FC236}">
                  <a16:creationId xmlns:a16="http://schemas.microsoft.com/office/drawing/2014/main" id="{CC5954FD-2EBB-3562-4DBF-2B54ADD67834}"/>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13" name="Graphic 12" descr="Checkmark with solid fill">
              <a:extLst>
                <a:ext uri="{FF2B5EF4-FFF2-40B4-BE49-F238E27FC236}">
                  <a16:creationId xmlns:a16="http://schemas.microsoft.com/office/drawing/2014/main" id="{C0D5279E-3D37-8178-70BC-AF9C871B417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200041" y="444375"/>
              <a:ext cx="430802" cy="430802"/>
            </a:xfrm>
            <a:prstGeom prst="rect">
              <a:avLst/>
            </a:prstGeom>
          </p:spPr>
        </p:pic>
      </p:grpSp>
      <p:graphicFrame>
        <p:nvGraphicFramePr>
          <p:cNvPr id="18" name="Chart 17">
            <a:extLst>
              <a:ext uri="{FF2B5EF4-FFF2-40B4-BE49-F238E27FC236}">
                <a16:creationId xmlns:a16="http://schemas.microsoft.com/office/drawing/2014/main" id="{32E93491-C817-457D-998E-FDBCEB3C64B6}"/>
              </a:ext>
            </a:extLst>
          </p:cNvPr>
          <p:cNvGraphicFramePr/>
          <p:nvPr>
            <p:extLst>
              <p:ext uri="{D42A27DB-BD31-4B8C-83A1-F6EECF244321}">
                <p14:modId xmlns:p14="http://schemas.microsoft.com/office/powerpoint/2010/main" val="4107206407"/>
              </p:ext>
            </p:extLst>
          </p:nvPr>
        </p:nvGraphicFramePr>
        <p:xfrm>
          <a:off x="280206" y="1352816"/>
          <a:ext cx="4157083" cy="3000057"/>
        </p:xfrm>
        <a:graphic>
          <a:graphicData uri="http://schemas.openxmlformats.org/drawingml/2006/chart">
            <c:chart xmlns:c="http://schemas.openxmlformats.org/drawingml/2006/chart" xmlns:r="http://schemas.openxmlformats.org/officeDocument/2006/relationships" r:id="rId4"/>
          </a:graphicData>
        </a:graphic>
      </p:graphicFrame>
      <p:grpSp>
        <p:nvGrpSpPr>
          <p:cNvPr id="22" name="Group 21">
            <a:extLst>
              <a:ext uri="{FF2B5EF4-FFF2-40B4-BE49-F238E27FC236}">
                <a16:creationId xmlns:a16="http://schemas.microsoft.com/office/drawing/2014/main" id="{BBA0267B-D62F-14A1-8DEA-382CC258632A}"/>
              </a:ext>
            </a:extLst>
          </p:cNvPr>
          <p:cNvGrpSpPr/>
          <p:nvPr/>
        </p:nvGrpSpPr>
        <p:grpSpPr>
          <a:xfrm>
            <a:off x="4679325" y="1912420"/>
            <a:ext cx="3740149" cy="1485350"/>
            <a:chOff x="0" y="1925305"/>
            <a:chExt cx="3602842" cy="1485350"/>
          </a:xfrm>
        </p:grpSpPr>
        <p:sp>
          <p:nvSpPr>
            <p:cNvPr id="23" name="Rectangle 22">
              <a:extLst>
                <a:ext uri="{FF2B5EF4-FFF2-40B4-BE49-F238E27FC236}">
                  <a16:creationId xmlns:a16="http://schemas.microsoft.com/office/drawing/2014/main" id="{EDE1ED81-6FE9-6933-E657-F02DDC63241B}"/>
                </a:ext>
              </a:extLst>
            </p:cNvPr>
            <p:cNvSpPr/>
            <p:nvPr/>
          </p:nvSpPr>
          <p:spPr>
            <a:xfrm>
              <a:off x="0" y="1925305"/>
              <a:ext cx="3602842" cy="894240"/>
            </a:xfrm>
            <a:prstGeom prst="rect">
              <a:avLst/>
            </a:prstGeom>
          </p:spPr>
          <p:style>
            <a:lnRef idx="0">
              <a:schemeClr val="dk1">
                <a:alpha val="0"/>
                <a:hueOff val="0"/>
                <a:satOff val="0"/>
                <a:lumOff val="0"/>
                <a:alphaOff val="0"/>
              </a:schemeClr>
            </a:lnRef>
            <a:fillRef idx="0">
              <a:schemeClr val="lt2">
                <a:alpha val="0"/>
                <a:hueOff val="0"/>
                <a:satOff val="0"/>
                <a:lumOff val="0"/>
                <a:alphaOff val="0"/>
              </a:schemeClr>
            </a:fillRef>
            <a:effectRef idx="0">
              <a:schemeClr val="lt2">
                <a:alpha val="0"/>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24" name="TextBox 23">
              <a:extLst>
                <a:ext uri="{FF2B5EF4-FFF2-40B4-BE49-F238E27FC236}">
                  <a16:creationId xmlns:a16="http://schemas.microsoft.com/office/drawing/2014/main" id="{5CF099E1-E7C5-5DFE-2D96-C4A56BB26C2B}"/>
                </a:ext>
              </a:extLst>
            </p:cNvPr>
            <p:cNvSpPr txBox="1"/>
            <p:nvPr/>
          </p:nvSpPr>
          <p:spPr>
            <a:xfrm>
              <a:off x="0" y="1925305"/>
              <a:ext cx="3602842" cy="148535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14390" tIns="15240" rIns="85344" bIns="15240" numCol="1" spcCol="1270" anchor="t" anchorCtr="0">
              <a:noAutofit/>
            </a:bodyPr>
            <a:lstStyle/>
            <a:p>
              <a:pPr marL="114300" lvl="1" indent="-114300" algn="l" defTabSz="533400">
                <a:lnSpc>
                  <a:spcPct val="90000"/>
                </a:lnSpc>
                <a:spcBef>
                  <a:spcPct val="0"/>
                </a:spcBef>
                <a:spcAft>
                  <a:spcPct val="20000"/>
                </a:spcAft>
                <a:buChar char="•"/>
              </a:pPr>
              <a:r>
                <a:rPr lang="en-US" sz="1200" b="1" i="0" kern="1200">
                  <a:solidFill>
                    <a:schemeClr val="bg2"/>
                  </a:solidFill>
                  <a:latin typeface="Bitter" pitchFamily="2" charset="0"/>
                </a:rPr>
                <a:t>Data shown is generated from Point Click Care between April 2024-December 2024</a:t>
              </a:r>
              <a:r>
                <a:rPr lang="en-US" sz="1200" b="1" kern="1200">
                  <a:solidFill>
                    <a:schemeClr val="bg2"/>
                  </a:solidFill>
                  <a:latin typeface="Bitter" pitchFamily="2" charset="0"/>
                </a:rPr>
                <a:t>. </a:t>
              </a:r>
              <a:r>
                <a:rPr lang="en-US" sz="1200" b="1" i="0" kern="1200">
                  <a:solidFill>
                    <a:schemeClr val="bg2"/>
                  </a:solidFill>
                  <a:latin typeface="Bitter" pitchFamily="2" charset="0"/>
                </a:rPr>
                <a:t>Average time spent (hours) in ED:</a:t>
              </a:r>
              <a:br>
                <a:rPr lang="en-US" sz="1200" b="1" i="0" kern="1200">
                  <a:solidFill>
                    <a:schemeClr val="bg2"/>
                  </a:solidFill>
                  <a:latin typeface="Bitter" pitchFamily="2" charset="0"/>
                </a:rPr>
              </a:br>
              <a:endParaRPr lang="en-US" sz="1200" b="1" i="0" kern="1200">
                <a:solidFill>
                  <a:schemeClr val="bg2"/>
                </a:solidFill>
                <a:latin typeface="Bitter" pitchFamily="2" charset="0"/>
              </a:endParaRPr>
            </a:p>
            <a:p>
              <a:pPr marL="228600" lvl="2" indent="-114300" algn="l" defTabSz="533400">
                <a:lnSpc>
                  <a:spcPct val="90000"/>
                </a:lnSpc>
                <a:spcBef>
                  <a:spcPct val="0"/>
                </a:spcBef>
                <a:spcAft>
                  <a:spcPct val="20000"/>
                </a:spcAft>
                <a:buChar char="•"/>
              </a:pPr>
              <a:r>
                <a:rPr lang="en-US" sz="1200" b="0" i="0" kern="1200">
                  <a:solidFill>
                    <a:schemeClr val="bg2"/>
                  </a:solidFill>
                  <a:latin typeface="Bitter" pitchFamily="2" charset="0"/>
                </a:rPr>
                <a:t>Children for birth to five: 2.89 hours</a:t>
              </a:r>
            </a:p>
            <a:p>
              <a:pPr marL="228600" lvl="2" indent="-114300" algn="l" defTabSz="533400">
                <a:lnSpc>
                  <a:spcPct val="90000"/>
                </a:lnSpc>
                <a:spcBef>
                  <a:spcPct val="0"/>
                </a:spcBef>
                <a:spcAft>
                  <a:spcPct val="20000"/>
                </a:spcAft>
                <a:buChar char="•"/>
              </a:pPr>
              <a:r>
                <a:rPr lang="en-US" sz="1200" kern="1200">
                  <a:solidFill>
                    <a:schemeClr val="bg2"/>
                  </a:solidFill>
                  <a:latin typeface="Bitter" pitchFamily="2" charset="0"/>
                </a:rPr>
                <a:t>Individuals</a:t>
              </a:r>
              <a:r>
                <a:rPr lang="en-US" sz="1200" b="0" i="0" kern="1200">
                  <a:solidFill>
                    <a:schemeClr val="bg2"/>
                  </a:solidFill>
                  <a:latin typeface="Bitter" pitchFamily="2" charset="0"/>
                </a:rPr>
                <a:t> ages six and older: 23.75 hours</a:t>
              </a:r>
              <a:endParaRPr lang="en-US" sz="1200" kern="1200">
                <a:solidFill>
                  <a:schemeClr val="bg2"/>
                </a:solidFill>
                <a:latin typeface="Bitter" pitchFamily="2" charset="0"/>
              </a:endParaRPr>
            </a:p>
          </p:txBody>
        </p:sp>
      </p:grpSp>
    </p:spTree>
    <p:extLst>
      <p:ext uri="{BB962C8B-B14F-4D97-AF65-F5344CB8AC3E}">
        <p14:creationId xmlns:p14="http://schemas.microsoft.com/office/powerpoint/2010/main" val="79272403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970B7-B9FC-C235-DE3E-51BC75A6329D}"/>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11F6F41C-1097-FDA9-C79B-A0D5D2C57094}"/>
              </a:ext>
            </a:extLst>
          </p:cNvPr>
          <p:cNvSpPr/>
          <p:nvPr/>
        </p:nvSpPr>
        <p:spPr>
          <a:xfrm>
            <a:off x="613473" y="1312377"/>
            <a:ext cx="7971463" cy="2938609"/>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Chart 7">
            <a:extLst>
              <a:ext uri="{FF2B5EF4-FFF2-40B4-BE49-F238E27FC236}">
                <a16:creationId xmlns:a16="http://schemas.microsoft.com/office/drawing/2014/main" id="{2D1F979B-190C-58A1-131D-790FE8A6AACB}"/>
              </a:ext>
            </a:extLst>
          </p:cNvPr>
          <p:cNvGraphicFramePr/>
          <p:nvPr>
            <p:extLst>
              <p:ext uri="{D42A27DB-BD31-4B8C-83A1-F6EECF244321}">
                <p14:modId xmlns:p14="http://schemas.microsoft.com/office/powerpoint/2010/main" val="464434762"/>
              </p:ext>
            </p:extLst>
          </p:nvPr>
        </p:nvGraphicFramePr>
        <p:xfrm>
          <a:off x="273866" y="1352816"/>
          <a:ext cx="8475107" cy="3115533"/>
        </p:xfrm>
        <a:graphic>
          <a:graphicData uri="http://schemas.openxmlformats.org/drawingml/2006/chart">
            <c:chart xmlns:c="http://schemas.openxmlformats.org/drawingml/2006/chart" xmlns:r="http://schemas.openxmlformats.org/officeDocument/2006/relationships" r:id="rId2"/>
          </a:graphicData>
        </a:graphic>
      </p:graphicFrame>
      <p:sp>
        <p:nvSpPr>
          <p:cNvPr id="12" name="TextBox 11">
            <a:extLst>
              <a:ext uri="{FF2B5EF4-FFF2-40B4-BE49-F238E27FC236}">
                <a16:creationId xmlns:a16="http://schemas.microsoft.com/office/drawing/2014/main" id="{21720884-C169-CC84-4A4D-ED288873DB3F}"/>
              </a:ext>
            </a:extLst>
          </p:cNvPr>
          <p:cNvSpPr txBox="1"/>
          <p:nvPr/>
        </p:nvSpPr>
        <p:spPr>
          <a:xfrm>
            <a:off x="273866" y="4685713"/>
            <a:ext cx="69453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graphicFrame>
        <p:nvGraphicFramePr>
          <p:cNvPr id="3" name="Table 2">
            <a:extLst>
              <a:ext uri="{FF2B5EF4-FFF2-40B4-BE49-F238E27FC236}">
                <a16:creationId xmlns:a16="http://schemas.microsoft.com/office/drawing/2014/main" id="{2354B360-FFEF-5D7F-1242-717AD4C1CBE4}"/>
              </a:ext>
            </a:extLst>
          </p:cNvPr>
          <p:cNvGraphicFramePr>
            <a:graphicFrameLocks noGrp="1"/>
          </p:cNvGraphicFramePr>
          <p:nvPr>
            <p:extLst>
              <p:ext uri="{D42A27DB-BD31-4B8C-83A1-F6EECF244321}">
                <p14:modId xmlns:p14="http://schemas.microsoft.com/office/powerpoint/2010/main" val="1428270316"/>
              </p:ext>
            </p:extLst>
          </p:nvPr>
        </p:nvGraphicFramePr>
        <p:xfrm>
          <a:off x="1187552" y="46549"/>
          <a:ext cx="7909069" cy="1188720"/>
        </p:xfrm>
        <a:graphic>
          <a:graphicData uri="http://schemas.openxmlformats.org/drawingml/2006/table">
            <a:tbl>
              <a:tblPr firstRow="1" bandRow="1">
                <a:tableStyleId>{5C22544A-7EE6-4342-B048-85BDC9FD1C3A}</a:tableStyleId>
              </a:tblPr>
              <a:tblGrid>
                <a:gridCol w="1517333">
                  <a:extLst>
                    <a:ext uri="{9D8B030D-6E8A-4147-A177-3AD203B41FA5}">
                      <a16:colId xmlns:a16="http://schemas.microsoft.com/office/drawing/2014/main" val="2212122078"/>
                    </a:ext>
                  </a:extLst>
                </a:gridCol>
                <a:gridCol w="6391736">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1: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139700" indent="0" algn="l">
                        <a:buNone/>
                      </a:pPr>
                      <a:r>
                        <a:rPr lang="en-US" sz="1800" b="1">
                          <a:solidFill>
                            <a:srgbClr val="005B7B"/>
                          </a:solidFill>
                          <a:latin typeface="Bitter" pitchFamily="2" charset="0"/>
                        </a:rPr>
                        <a:t>Reduce Emergency Department Boarding for children and young adults through tracking and monitoring of ED Boarding metrics using specifications from the Oregon Hospital Reporting Program</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9" name="Group 8">
            <a:extLst>
              <a:ext uri="{FF2B5EF4-FFF2-40B4-BE49-F238E27FC236}">
                <a16:creationId xmlns:a16="http://schemas.microsoft.com/office/drawing/2014/main" id="{4E671DD9-5783-8DC8-3BF8-D795C1BF5138}"/>
              </a:ext>
            </a:extLst>
          </p:cNvPr>
          <p:cNvGrpSpPr/>
          <p:nvPr/>
        </p:nvGrpSpPr>
        <p:grpSpPr>
          <a:xfrm>
            <a:off x="0" y="169864"/>
            <a:ext cx="1654628" cy="668318"/>
            <a:chOff x="6756468" y="444375"/>
            <a:chExt cx="1654628" cy="668318"/>
          </a:xfrm>
        </p:grpSpPr>
        <p:sp>
          <p:nvSpPr>
            <p:cNvPr id="10" name="TextBox 9">
              <a:extLst>
                <a:ext uri="{FF2B5EF4-FFF2-40B4-BE49-F238E27FC236}">
                  <a16:creationId xmlns:a16="http://schemas.microsoft.com/office/drawing/2014/main" id="{37CE17E7-C954-5A47-427C-A35F3FA10B08}"/>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13" name="Graphic 12" descr="Checkmark with solid fill">
              <a:extLst>
                <a:ext uri="{FF2B5EF4-FFF2-40B4-BE49-F238E27FC236}">
                  <a16:creationId xmlns:a16="http://schemas.microsoft.com/office/drawing/2014/main" id="{C9371E97-16A0-AED8-61B6-36F46254067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0041" y="444375"/>
              <a:ext cx="430802" cy="430802"/>
            </a:xfrm>
            <a:prstGeom prst="rect">
              <a:avLst/>
            </a:prstGeom>
          </p:spPr>
        </p:pic>
      </p:grpSp>
      <p:sp>
        <p:nvSpPr>
          <p:cNvPr id="16" name="TextBox 15">
            <a:extLst>
              <a:ext uri="{FF2B5EF4-FFF2-40B4-BE49-F238E27FC236}">
                <a16:creationId xmlns:a16="http://schemas.microsoft.com/office/drawing/2014/main" id="{3ABA7C31-3BB4-ADC1-D090-0F6BC35E3CBF}"/>
              </a:ext>
            </a:extLst>
          </p:cNvPr>
          <p:cNvSpPr txBox="1"/>
          <p:nvPr/>
        </p:nvSpPr>
        <p:spPr>
          <a:xfrm>
            <a:off x="1710542" y="4356199"/>
            <a:ext cx="5722915" cy="215444"/>
          </a:xfrm>
          <a:prstGeom prst="rect">
            <a:avLst/>
          </a:prstGeom>
          <a:noFill/>
        </p:spPr>
        <p:txBody>
          <a:bodyPr wrap="square">
            <a:spAutoFit/>
          </a:bodyPr>
          <a:lstStyle/>
          <a:p>
            <a:r>
              <a:rPr lang="en-US" sz="800">
                <a:solidFill>
                  <a:srgbClr val="005B7B"/>
                </a:solidFill>
                <a:latin typeface="Bitter"/>
              </a:rPr>
              <a:t>Data from </a:t>
            </a:r>
            <a:r>
              <a:rPr lang="en-US" sz="800" err="1">
                <a:solidFill>
                  <a:srgbClr val="005B7B"/>
                </a:solidFill>
                <a:latin typeface="Bitter"/>
              </a:rPr>
              <a:t>PointClickCare</a:t>
            </a:r>
            <a:r>
              <a:rPr lang="en-US" sz="800">
                <a:solidFill>
                  <a:srgbClr val="005B7B"/>
                </a:solidFill>
                <a:latin typeface="Bitter"/>
              </a:rPr>
              <a:t>, UHA Metric Developed in 2024 to Calculate Time Spent in the Emergency Department </a:t>
            </a:r>
          </a:p>
        </p:txBody>
      </p:sp>
    </p:spTree>
    <p:extLst>
      <p:ext uri="{BB962C8B-B14F-4D97-AF65-F5344CB8AC3E}">
        <p14:creationId xmlns:p14="http://schemas.microsoft.com/office/powerpoint/2010/main" val="361624745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9D1AC5-9154-F8F5-AC0B-0C91CAF703EA}"/>
              </a:ext>
            </a:extLst>
          </p:cNvPr>
          <p:cNvSpPr txBox="1"/>
          <p:nvPr/>
        </p:nvSpPr>
        <p:spPr>
          <a:xfrm>
            <a:off x="319088" y="4660900"/>
            <a:ext cx="69307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graphicFrame>
        <p:nvGraphicFramePr>
          <p:cNvPr id="36" name="Chart 35">
            <a:extLst>
              <a:ext uri="{FF2B5EF4-FFF2-40B4-BE49-F238E27FC236}">
                <a16:creationId xmlns:a16="http://schemas.microsoft.com/office/drawing/2014/main" id="{9CEC92A3-FF13-A7FF-9942-CC08E760DC98}"/>
              </a:ext>
            </a:extLst>
          </p:cNvPr>
          <p:cNvGraphicFramePr/>
          <p:nvPr>
            <p:extLst>
              <p:ext uri="{D42A27DB-BD31-4B8C-83A1-F6EECF244321}">
                <p14:modId xmlns:p14="http://schemas.microsoft.com/office/powerpoint/2010/main" val="986324845"/>
              </p:ext>
            </p:extLst>
          </p:nvPr>
        </p:nvGraphicFramePr>
        <p:xfrm>
          <a:off x="319087" y="1165504"/>
          <a:ext cx="8516954" cy="31698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Table 5">
            <a:extLst>
              <a:ext uri="{FF2B5EF4-FFF2-40B4-BE49-F238E27FC236}">
                <a16:creationId xmlns:a16="http://schemas.microsoft.com/office/drawing/2014/main" id="{5465C3E0-53B5-EBAC-8654-9220DF881719}"/>
              </a:ext>
            </a:extLst>
          </p:cNvPr>
          <p:cNvGraphicFramePr>
            <a:graphicFrameLocks noGrp="1"/>
          </p:cNvGraphicFramePr>
          <p:nvPr>
            <p:extLst>
              <p:ext uri="{D42A27DB-BD31-4B8C-83A1-F6EECF244321}">
                <p14:modId xmlns:p14="http://schemas.microsoft.com/office/powerpoint/2010/main" val="2391354362"/>
              </p:ext>
            </p:extLst>
          </p:nvPr>
        </p:nvGraphicFramePr>
        <p:xfrm>
          <a:off x="1120786" y="32523"/>
          <a:ext cx="7944402" cy="914400"/>
        </p:xfrm>
        <a:graphic>
          <a:graphicData uri="http://schemas.openxmlformats.org/drawingml/2006/table">
            <a:tbl>
              <a:tblPr firstRow="1" bandRow="1">
                <a:tableStyleId>{5C22544A-7EE6-4342-B048-85BDC9FD1C3A}</a:tableStyleId>
              </a:tblPr>
              <a:tblGrid>
                <a:gridCol w="1505682">
                  <a:extLst>
                    <a:ext uri="{9D8B030D-6E8A-4147-A177-3AD203B41FA5}">
                      <a16:colId xmlns:a16="http://schemas.microsoft.com/office/drawing/2014/main" val="2212122078"/>
                    </a:ext>
                  </a:extLst>
                </a:gridCol>
                <a:gridCol w="6438720">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2: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a:solidFill>
                            <a:srgbClr val="005B7B"/>
                          </a:solidFill>
                          <a:latin typeface="Bitter" pitchFamily="2" charset="0"/>
                        </a:rPr>
                        <a:t>Reduce emergency department readmissions rate for individuals with behavioral health conditions by at least 10% in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C54B336F-DD67-BF01-228B-D8F70E43D8CF}"/>
              </a:ext>
            </a:extLst>
          </p:cNvPr>
          <p:cNvGrpSpPr/>
          <p:nvPr/>
        </p:nvGrpSpPr>
        <p:grpSpPr>
          <a:xfrm>
            <a:off x="0" y="169864"/>
            <a:ext cx="1654628" cy="668318"/>
            <a:chOff x="6756468" y="444375"/>
            <a:chExt cx="1654628" cy="668318"/>
          </a:xfrm>
        </p:grpSpPr>
        <p:sp>
          <p:nvSpPr>
            <p:cNvPr id="4" name="TextBox 3">
              <a:extLst>
                <a:ext uri="{FF2B5EF4-FFF2-40B4-BE49-F238E27FC236}">
                  <a16:creationId xmlns:a16="http://schemas.microsoft.com/office/drawing/2014/main" id="{FCC54A27-2C2E-6CE2-3FD9-2EBC1EE014BD}"/>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5" name="Graphic 4" descr="Checkmark with solid fill">
              <a:extLst>
                <a:ext uri="{FF2B5EF4-FFF2-40B4-BE49-F238E27FC236}">
                  <a16:creationId xmlns:a16="http://schemas.microsoft.com/office/drawing/2014/main" id="{695F2A24-BB63-2143-58D9-DCDFF30D3D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0041" y="444375"/>
              <a:ext cx="430802" cy="430802"/>
            </a:xfrm>
            <a:prstGeom prst="rect">
              <a:avLst/>
            </a:prstGeom>
          </p:spPr>
        </p:pic>
      </p:grpSp>
    </p:spTree>
    <p:extLst>
      <p:ext uri="{BB962C8B-B14F-4D97-AF65-F5344CB8AC3E}">
        <p14:creationId xmlns:p14="http://schemas.microsoft.com/office/powerpoint/2010/main" val="317687960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8F9E4B-4909-AF30-6728-48BF5F086022}"/>
            </a:ext>
          </a:extLst>
        </p:cNvPr>
        <p:cNvGrpSpPr/>
        <p:nvPr/>
      </p:nvGrpSpPr>
      <p:grpSpPr>
        <a:xfrm>
          <a:off x="0" y="0"/>
          <a:ext cx="0" cy="0"/>
          <a:chOff x="0" y="0"/>
          <a:chExt cx="0" cy="0"/>
        </a:xfrm>
      </p:grpSpPr>
      <p:sp>
        <p:nvSpPr>
          <p:cNvPr id="3" name="Text Placeholder 3">
            <a:extLst>
              <a:ext uri="{FF2B5EF4-FFF2-40B4-BE49-F238E27FC236}">
                <a16:creationId xmlns:a16="http://schemas.microsoft.com/office/drawing/2014/main" id="{7851189A-729E-CEC0-20E9-5B75728B189F}"/>
              </a:ext>
            </a:extLst>
          </p:cNvPr>
          <p:cNvSpPr txBox="1">
            <a:spLocks/>
          </p:cNvSpPr>
          <p:nvPr/>
        </p:nvSpPr>
        <p:spPr>
          <a:xfrm>
            <a:off x="319088" y="1660774"/>
            <a:ext cx="3174342" cy="2632619"/>
          </a:xfrm>
          <a:prstGeom prst="rect">
            <a:avLst/>
          </a:prstGeom>
          <a:noFill/>
          <a:ln>
            <a:noFill/>
          </a:ln>
        </p:spPr>
        <p:txBody>
          <a:bodyPr spcFirstLastPara="1" wrap="square" lIns="91425" tIns="91425" rIns="91425" bIns="91425" anchor="t" anchorCtr="0">
            <a:normAutofit fontScale="250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457200" lvl="1" indent="0">
              <a:lnSpc>
                <a:spcPct val="100000"/>
              </a:lnSpc>
              <a:buNone/>
            </a:pPr>
            <a:r>
              <a:rPr lang="en-US" sz="4800" b="1" dirty="0">
                <a:solidFill>
                  <a:srgbClr val="005B7B"/>
                </a:solidFill>
                <a:latin typeface="Figtree" pitchFamily="2" charset="0"/>
              </a:rPr>
              <a:t>UH amended Adapt’s contract in 2024, introducing new Value Based Payment and Quality Metrics focused on Emergency Department diversion within fidelity programs (IIBHT, Wraparound, ACT, Support Employment). </a:t>
            </a:r>
            <a:br>
              <a:rPr lang="en-US" sz="4800" dirty="0">
                <a:solidFill>
                  <a:srgbClr val="005B7B"/>
                </a:solidFill>
                <a:latin typeface="Figtree" pitchFamily="2" charset="0"/>
              </a:rPr>
            </a:br>
            <a:endParaRPr lang="en-US" sz="4800" dirty="0">
              <a:solidFill>
                <a:srgbClr val="005B7B"/>
              </a:solidFill>
              <a:latin typeface="Figtree" pitchFamily="2" charset="0"/>
            </a:endParaRPr>
          </a:p>
          <a:p>
            <a:pPr marL="671195" lvl="1" indent="-213995">
              <a:lnSpc>
                <a:spcPct val="100000"/>
              </a:lnSpc>
              <a:buFont typeface="Arial,Sans-Serif"/>
              <a:buChar char="•"/>
            </a:pPr>
            <a:r>
              <a:rPr lang="en-US" sz="4800" dirty="0">
                <a:solidFill>
                  <a:srgbClr val="005B7B"/>
                </a:solidFill>
                <a:latin typeface="Figtree" pitchFamily="2" charset="0"/>
              </a:rPr>
              <a:t>We increased metric targets after conducting a year over year performance analysis, which demonstrated consistent achievement between 95% - 100%.</a:t>
            </a:r>
          </a:p>
        </p:txBody>
      </p:sp>
      <p:sp>
        <p:nvSpPr>
          <p:cNvPr id="8" name="TextBox 7">
            <a:extLst>
              <a:ext uri="{FF2B5EF4-FFF2-40B4-BE49-F238E27FC236}">
                <a16:creationId xmlns:a16="http://schemas.microsoft.com/office/drawing/2014/main" id="{ADF7B0B4-8817-FFA6-89D0-66EADC7B05FF}"/>
              </a:ext>
            </a:extLst>
          </p:cNvPr>
          <p:cNvSpPr txBox="1"/>
          <p:nvPr/>
        </p:nvSpPr>
        <p:spPr>
          <a:xfrm>
            <a:off x="319088" y="4660900"/>
            <a:ext cx="69307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sp>
        <p:nvSpPr>
          <p:cNvPr id="9" name="Rectangle 8">
            <a:extLst>
              <a:ext uri="{FF2B5EF4-FFF2-40B4-BE49-F238E27FC236}">
                <a16:creationId xmlns:a16="http://schemas.microsoft.com/office/drawing/2014/main" id="{C79E4EC9-EA56-3508-C0BE-37CB090D87CD}"/>
              </a:ext>
            </a:extLst>
          </p:cNvPr>
          <p:cNvSpPr/>
          <p:nvPr/>
        </p:nvSpPr>
        <p:spPr>
          <a:xfrm>
            <a:off x="658974" y="1428099"/>
            <a:ext cx="2933528" cy="2704612"/>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0" name="Table 9">
            <a:extLst>
              <a:ext uri="{FF2B5EF4-FFF2-40B4-BE49-F238E27FC236}">
                <a16:creationId xmlns:a16="http://schemas.microsoft.com/office/drawing/2014/main" id="{29B1F05E-85D3-3096-D381-5C9DC0A59D95}"/>
              </a:ext>
            </a:extLst>
          </p:cNvPr>
          <p:cNvGraphicFramePr>
            <a:graphicFrameLocks noGrp="1"/>
          </p:cNvGraphicFramePr>
          <p:nvPr>
            <p:extLst>
              <p:ext uri="{D42A27DB-BD31-4B8C-83A1-F6EECF244321}">
                <p14:modId xmlns:p14="http://schemas.microsoft.com/office/powerpoint/2010/main" val="401980153"/>
              </p:ext>
            </p:extLst>
          </p:nvPr>
        </p:nvGraphicFramePr>
        <p:xfrm>
          <a:off x="1082464" y="0"/>
          <a:ext cx="7984299" cy="914400"/>
        </p:xfrm>
        <a:graphic>
          <a:graphicData uri="http://schemas.openxmlformats.org/drawingml/2006/table">
            <a:tbl>
              <a:tblPr firstRow="1" bandRow="1">
                <a:tableStyleId>{5C22544A-7EE6-4342-B048-85BDC9FD1C3A}</a:tableStyleId>
              </a:tblPr>
              <a:tblGrid>
                <a:gridCol w="1515090">
                  <a:extLst>
                    <a:ext uri="{9D8B030D-6E8A-4147-A177-3AD203B41FA5}">
                      <a16:colId xmlns:a16="http://schemas.microsoft.com/office/drawing/2014/main" val="2212122078"/>
                    </a:ext>
                  </a:extLst>
                </a:gridCol>
                <a:gridCol w="6469209">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2: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Reduce emergency department readmissions rate for individuals with behavioral health conditions by at least 10% in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FA2FF982-BC9B-567C-C07B-F587ACCF7DBB}"/>
              </a:ext>
            </a:extLst>
          </p:cNvPr>
          <p:cNvGrpSpPr/>
          <p:nvPr/>
        </p:nvGrpSpPr>
        <p:grpSpPr>
          <a:xfrm>
            <a:off x="0" y="169864"/>
            <a:ext cx="1654628" cy="668318"/>
            <a:chOff x="6756468" y="444375"/>
            <a:chExt cx="1654628" cy="668318"/>
          </a:xfrm>
        </p:grpSpPr>
        <p:sp>
          <p:nvSpPr>
            <p:cNvPr id="4" name="TextBox 3">
              <a:extLst>
                <a:ext uri="{FF2B5EF4-FFF2-40B4-BE49-F238E27FC236}">
                  <a16:creationId xmlns:a16="http://schemas.microsoft.com/office/drawing/2014/main" id="{3472A2E4-CCE2-D7DA-5CF7-1C6E7F605FE5}"/>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6" name="Graphic 5" descr="Checkmark with solid fill">
              <a:extLst>
                <a:ext uri="{FF2B5EF4-FFF2-40B4-BE49-F238E27FC236}">
                  <a16:creationId xmlns:a16="http://schemas.microsoft.com/office/drawing/2014/main" id="{FFFF3FD4-9760-379E-41F6-D94A9EBF02E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00041" y="444375"/>
              <a:ext cx="430802" cy="430802"/>
            </a:xfrm>
            <a:prstGeom prst="rect">
              <a:avLst/>
            </a:prstGeom>
          </p:spPr>
        </p:pic>
      </p:grpSp>
      <p:graphicFrame>
        <p:nvGraphicFramePr>
          <p:cNvPr id="12" name="Diagram 11">
            <a:extLst>
              <a:ext uri="{FF2B5EF4-FFF2-40B4-BE49-F238E27FC236}">
                <a16:creationId xmlns:a16="http://schemas.microsoft.com/office/drawing/2014/main" id="{D3CD4EA0-CB32-D4FF-C163-B03CB9395B75}"/>
              </a:ext>
            </a:extLst>
          </p:cNvPr>
          <p:cNvGraphicFramePr/>
          <p:nvPr>
            <p:extLst>
              <p:ext uri="{D42A27DB-BD31-4B8C-83A1-F6EECF244321}">
                <p14:modId xmlns:p14="http://schemas.microsoft.com/office/powerpoint/2010/main" val="3207371722"/>
              </p:ext>
            </p:extLst>
          </p:nvPr>
        </p:nvGraphicFramePr>
        <p:xfrm>
          <a:off x="3784487" y="1428099"/>
          <a:ext cx="4818874" cy="27046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679734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369756" y="0"/>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rgbClr val="005B7B"/>
                </a:solidFill>
                <a:latin typeface="Bitter SemiBold"/>
              </a:rPr>
              <a:t>Umpqua Health Overview</a:t>
            </a:r>
            <a:endParaRPr lang="en-US" sz="3200" b="1" i="1">
              <a:solidFill>
                <a:srgbClr val="005B7B"/>
              </a:solidFill>
              <a:latin typeface="Bitter SemiBold"/>
            </a:endParaRPr>
          </a:p>
        </p:txBody>
      </p:sp>
      <p:graphicFrame>
        <p:nvGraphicFramePr>
          <p:cNvPr id="3" name="Diagram 2">
            <a:extLst>
              <a:ext uri="{FF2B5EF4-FFF2-40B4-BE49-F238E27FC236}">
                <a16:creationId xmlns:a16="http://schemas.microsoft.com/office/drawing/2014/main" id="{C87B58EC-6E24-4A1C-28A2-CBFFDAA69C78}"/>
              </a:ext>
            </a:extLst>
          </p:cNvPr>
          <p:cNvGraphicFramePr/>
          <p:nvPr>
            <p:extLst>
              <p:ext uri="{D42A27DB-BD31-4B8C-83A1-F6EECF244321}">
                <p14:modId xmlns:p14="http://schemas.microsoft.com/office/powerpoint/2010/main" val="1354093446"/>
              </p:ext>
            </p:extLst>
          </p:nvPr>
        </p:nvGraphicFramePr>
        <p:xfrm>
          <a:off x="191628" y="-129611"/>
          <a:ext cx="8817833" cy="39753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2295678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6DF648-587F-7C0F-167D-DB9A817063B6}"/>
            </a:ext>
          </a:extLst>
        </p:cNvPr>
        <p:cNvGrpSpPr/>
        <p:nvPr/>
      </p:nvGrpSpPr>
      <p:grpSpPr>
        <a:xfrm>
          <a:off x="0" y="0"/>
          <a:ext cx="0" cy="0"/>
          <a:chOff x="0" y="0"/>
          <a:chExt cx="0" cy="0"/>
        </a:xfrm>
      </p:grpSpPr>
      <p:sp>
        <p:nvSpPr>
          <p:cNvPr id="8" name="TextBox 7">
            <a:extLst>
              <a:ext uri="{FF2B5EF4-FFF2-40B4-BE49-F238E27FC236}">
                <a16:creationId xmlns:a16="http://schemas.microsoft.com/office/drawing/2014/main" id="{95153D2F-A4FA-570B-CBC6-6FC00CAD6970}"/>
              </a:ext>
            </a:extLst>
          </p:cNvPr>
          <p:cNvSpPr txBox="1"/>
          <p:nvPr/>
        </p:nvSpPr>
        <p:spPr>
          <a:xfrm>
            <a:off x="319088" y="4660900"/>
            <a:ext cx="69307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graphicFrame>
        <p:nvGraphicFramePr>
          <p:cNvPr id="10" name="Chart 9">
            <a:extLst>
              <a:ext uri="{FF2B5EF4-FFF2-40B4-BE49-F238E27FC236}">
                <a16:creationId xmlns:a16="http://schemas.microsoft.com/office/drawing/2014/main" id="{24CBC46F-5220-B20E-B76C-0CB8946312A9}"/>
              </a:ext>
            </a:extLst>
          </p:cNvPr>
          <p:cNvGraphicFramePr/>
          <p:nvPr>
            <p:extLst>
              <p:ext uri="{D42A27DB-BD31-4B8C-83A1-F6EECF244321}">
                <p14:modId xmlns:p14="http://schemas.microsoft.com/office/powerpoint/2010/main" val="2006764101"/>
              </p:ext>
            </p:extLst>
          </p:nvPr>
        </p:nvGraphicFramePr>
        <p:xfrm>
          <a:off x="209007" y="940770"/>
          <a:ext cx="8725985" cy="367927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 name="Table 1">
            <a:extLst>
              <a:ext uri="{FF2B5EF4-FFF2-40B4-BE49-F238E27FC236}">
                <a16:creationId xmlns:a16="http://schemas.microsoft.com/office/drawing/2014/main" id="{E6A5F253-78AD-5142-9746-69E95EAA4DF1}"/>
              </a:ext>
            </a:extLst>
          </p:cNvPr>
          <p:cNvGraphicFramePr>
            <a:graphicFrameLocks noGrp="1"/>
          </p:cNvGraphicFramePr>
          <p:nvPr>
            <p:extLst>
              <p:ext uri="{D42A27DB-BD31-4B8C-83A1-F6EECF244321}">
                <p14:modId xmlns:p14="http://schemas.microsoft.com/office/powerpoint/2010/main" val="2764785458"/>
              </p:ext>
            </p:extLst>
          </p:nvPr>
        </p:nvGraphicFramePr>
        <p:xfrm>
          <a:off x="1087433" y="26370"/>
          <a:ext cx="7984299" cy="914400"/>
        </p:xfrm>
        <a:graphic>
          <a:graphicData uri="http://schemas.openxmlformats.org/drawingml/2006/table">
            <a:tbl>
              <a:tblPr firstRow="1" bandRow="1">
                <a:tableStyleId>{5C22544A-7EE6-4342-B048-85BDC9FD1C3A}</a:tableStyleId>
              </a:tblPr>
              <a:tblGrid>
                <a:gridCol w="1515090">
                  <a:extLst>
                    <a:ext uri="{9D8B030D-6E8A-4147-A177-3AD203B41FA5}">
                      <a16:colId xmlns:a16="http://schemas.microsoft.com/office/drawing/2014/main" val="2212122078"/>
                    </a:ext>
                  </a:extLst>
                </a:gridCol>
                <a:gridCol w="6469209">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2: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Reduce emergency department readmissions rate for individuals with behavioral health conditions by at least 10% in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4" name="Group 3">
            <a:extLst>
              <a:ext uri="{FF2B5EF4-FFF2-40B4-BE49-F238E27FC236}">
                <a16:creationId xmlns:a16="http://schemas.microsoft.com/office/drawing/2014/main" id="{CC2E3C91-DC10-B106-9735-1CC7CBA13BF6}"/>
              </a:ext>
            </a:extLst>
          </p:cNvPr>
          <p:cNvGrpSpPr/>
          <p:nvPr/>
        </p:nvGrpSpPr>
        <p:grpSpPr>
          <a:xfrm>
            <a:off x="0" y="169864"/>
            <a:ext cx="1654628" cy="668318"/>
            <a:chOff x="6756468" y="444375"/>
            <a:chExt cx="1654628" cy="668318"/>
          </a:xfrm>
        </p:grpSpPr>
        <p:sp>
          <p:nvSpPr>
            <p:cNvPr id="5" name="TextBox 4">
              <a:extLst>
                <a:ext uri="{FF2B5EF4-FFF2-40B4-BE49-F238E27FC236}">
                  <a16:creationId xmlns:a16="http://schemas.microsoft.com/office/drawing/2014/main" id="{DA3B0A2A-F246-5470-3472-6B7EDF0722C1}"/>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12" name="Graphic 11" descr="Checkmark with solid fill">
              <a:extLst>
                <a:ext uri="{FF2B5EF4-FFF2-40B4-BE49-F238E27FC236}">
                  <a16:creationId xmlns:a16="http://schemas.microsoft.com/office/drawing/2014/main" id="{A3F8C135-C020-00A1-E4C7-B512A6D360A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7200041" y="444375"/>
              <a:ext cx="430802" cy="430802"/>
            </a:xfrm>
            <a:prstGeom prst="rect">
              <a:avLst/>
            </a:prstGeom>
          </p:spPr>
        </p:pic>
      </p:grpSp>
    </p:spTree>
    <p:extLst>
      <p:ext uri="{BB962C8B-B14F-4D97-AF65-F5344CB8AC3E}">
        <p14:creationId xmlns:p14="http://schemas.microsoft.com/office/powerpoint/2010/main" val="54087499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00CA4B5-B68D-C683-876D-2615F35EB694}"/>
              </a:ext>
            </a:extLst>
          </p:cNvPr>
          <p:cNvSpPr txBox="1">
            <a:spLocks/>
          </p:cNvSpPr>
          <p:nvPr/>
        </p:nvSpPr>
        <p:spPr>
          <a:xfrm>
            <a:off x="5123621" y="1230296"/>
            <a:ext cx="3585240" cy="2966322"/>
          </a:xfrm>
          <a:prstGeom prst="rect">
            <a:avLst/>
          </a:prstGeom>
          <a:noFill/>
          <a:ln>
            <a:noFill/>
          </a:ln>
        </p:spPr>
        <p:txBody>
          <a:bodyPr spcFirstLastPara="1" wrap="square" lIns="91425" tIns="91425" rIns="91425" bIns="91425" anchor="t" anchorCtr="0">
            <a:normAutofit fontScale="92500" lnSpcReduction="200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0">
              <a:lnSpc>
                <a:spcPct val="100000"/>
              </a:lnSpc>
              <a:buNone/>
            </a:pPr>
            <a:r>
              <a:rPr lang="en-US" sz="1700" b="1">
                <a:solidFill>
                  <a:srgbClr val="005B7B"/>
                </a:solidFill>
                <a:latin typeface="Bitter" pitchFamily="2" charset="0"/>
              </a:rPr>
              <a:t>Services Included:</a:t>
            </a:r>
          </a:p>
          <a:p>
            <a:pPr marL="671195" lvl="1" indent="-213995">
              <a:lnSpc>
                <a:spcPct val="100000"/>
              </a:lnSpc>
              <a:buFont typeface="Arial,Sans-Serif"/>
              <a:buChar char="•"/>
            </a:pPr>
            <a:r>
              <a:rPr lang="en-US" sz="1500">
                <a:solidFill>
                  <a:srgbClr val="005B7B"/>
                </a:solidFill>
                <a:latin typeface="Bitter" pitchFamily="2" charset="0"/>
              </a:rPr>
              <a:t>Food Services</a:t>
            </a:r>
          </a:p>
          <a:p>
            <a:pPr marL="671195" lvl="1" indent="-213995">
              <a:lnSpc>
                <a:spcPct val="100000"/>
              </a:lnSpc>
              <a:buFont typeface="Arial,Sans-Serif"/>
              <a:buChar char="•"/>
            </a:pPr>
            <a:r>
              <a:rPr lang="en-US" sz="1500">
                <a:solidFill>
                  <a:srgbClr val="005B7B"/>
                </a:solidFill>
                <a:latin typeface="Bitter" pitchFamily="2" charset="0"/>
              </a:rPr>
              <a:t>Peer Services</a:t>
            </a:r>
          </a:p>
          <a:p>
            <a:pPr marL="671195" lvl="1" indent="-213995">
              <a:lnSpc>
                <a:spcPct val="100000"/>
              </a:lnSpc>
              <a:buFont typeface="Arial,Sans-Serif"/>
              <a:buChar char="•"/>
            </a:pPr>
            <a:r>
              <a:rPr lang="en-US" sz="1500">
                <a:solidFill>
                  <a:srgbClr val="005B7B"/>
                </a:solidFill>
                <a:latin typeface="Bitter" pitchFamily="2" charset="0"/>
              </a:rPr>
              <a:t>Case Management </a:t>
            </a:r>
            <a:br>
              <a:rPr lang="en-US" sz="1400">
                <a:solidFill>
                  <a:srgbClr val="005B7B"/>
                </a:solidFill>
                <a:latin typeface="Bitter" pitchFamily="2" charset="0"/>
              </a:rPr>
            </a:br>
            <a:endParaRPr lang="en-US" sz="1400">
              <a:solidFill>
                <a:srgbClr val="005B7B"/>
              </a:solidFill>
              <a:latin typeface="Bitter" pitchFamily="2" charset="0"/>
            </a:endParaRPr>
          </a:p>
          <a:p>
            <a:pPr marL="0" indent="0">
              <a:lnSpc>
                <a:spcPct val="100000"/>
              </a:lnSpc>
              <a:buNone/>
            </a:pPr>
            <a:r>
              <a:rPr lang="en-US" sz="1700" b="1">
                <a:solidFill>
                  <a:srgbClr val="005B7B"/>
                </a:solidFill>
                <a:latin typeface="Bitter" pitchFamily="2" charset="0"/>
              </a:rPr>
              <a:t>Items Provided:</a:t>
            </a:r>
          </a:p>
          <a:p>
            <a:pPr marL="671195" lvl="1" indent="-213995">
              <a:lnSpc>
                <a:spcPct val="100000"/>
              </a:lnSpc>
              <a:buFont typeface="Arial,Sans-Serif"/>
              <a:buChar char="•"/>
            </a:pPr>
            <a:r>
              <a:rPr lang="en-US" sz="1500">
                <a:solidFill>
                  <a:srgbClr val="005B7B"/>
                </a:solidFill>
                <a:latin typeface="Bitter" pitchFamily="2" charset="0"/>
              </a:rPr>
              <a:t>Food Items </a:t>
            </a:r>
          </a:p>
          <a:p>
            <a:pPr marL="671195" lvl="1" indent="-213995">
              <a:lnSpc>
                <a:spcPct val="100000"/>
              </a:lnSpc>
              <a:buFont typeface="Arial,Sans-Serif"/>
              <a:buChar char="•"/>
            </a:pPr>
            <a:r>
              <a:rPr lang="en-US" sz="1500">
                <a:solidFill>
                  <a:srgbClr val="005B7B"/>
                </a:solidFill>
                <a:latin typeface="Bitter" pitchFamily="2" charset="0"/>
              </a:rPr>
              <a:t>Liquid </a:t>
            </a:r>
          </a:p>
          <a:p>
            <a:pPr marL="671195" lvl="1" indent="-213995">
              <a:lnSpc>
                <a:spcPct val="100000"/>
              </a:lnSpc>
              <a:buFont typeface="Arial,Sans-Serif"/>
              <a:buChar char="•"/>
            </a:pPr>
            <a:r>
              <a:rPr lang="en-US" sz="1500">
                <a:solidFill>
                  <a:srgbClr val="005B7B"/>
                </a:solidFill>
                <a:latin typeface="Bitter" pitchFamily="2" charset="0"/>
              </a:rPr>
              <a:t>Laundry</a:t>
            </a:r>
          </a:p>
          <a:p>
            <a:pPr marL="671195" lvl="1" indent="-213995">
              <a:lnSpc>
                <a:spcPct val="100000"/>
              </a:lnSpc>
              <a:buFont typeface="Arial,Sans-Serif"/>
              <a:buChar char="•"/>
            </a:pPr>
            <a:r>
              <a:rPr lang="en-US" sz="1500">
                <a:solidFill>
                  <a:srgbClr val="005B7B"/>
                </a:solidFill>
                <a:latin typeface="Bitter" pitchFamily="2" charset="0"/>
              </a:rPr>
              <a:t>Clothing</a:t>
            </a:r>
          </a:p>
          <a:p>
            <a:pPr marL="671195" lvl="1" indent="-213995">
              <a:lnSpc>
                <a:spcPct val="100000"/>
              </a:lnSpc>
              <a:buFont typeface="Arial,Sans-Serif"/>
              <a:buChar char="•"/>
            </a:pPr>
            <a:r>
              <a:rPr lang="en-US" sz="1500">
                <a:solidFill>
                  <a:srgbClr val="005B7B"/>
                </a:solidFill>
                <a:latin typeface="Bitter" pitchFamily="2" charset="0"/>
              </a:rPr>
              <a:t>Hygiene Kit </a:t>
            </a:r>
          </a:p>
          <a:p>
            <a:pPr marL="671195" lvl="1" indent="-213995">
              <a:lnSpc>
                <a:spcPct val="100000"/>
              </a:lnSpc>
              <a:buFont typeface="Arial,Sans-Serif"/>
              <a:buChar char="•"/>
            </a:pPr>
            <a:r>
              <a:rPr lang="en-US" sz="1500">
                <a:solidFill>
                  <a:srgbClr val="005B7B"/>
                </a:solidFill>
                <a:latin typeface="Bitter" pitchFamily="2" charset="0"/>
              </a:rPr>
              <a:t>Tarp </a:t>
            </a:r>
          </a:p>
          <a:p>
            <a:pPr marL="671195" lvl="1" indent="-213995">
              <a:lnSpc>
                <a:spcPct val="100000"/>
              </a:lnSpc>
              <a:buFont typeface="Arial,Sans-Serif"/>
              <a:buChar char="•"/>
            </a:pPr>
            <a:r>
              <a:rPr lang="en-US" sz="1500">
                <a:solidFill>
                  <a:srgbClr val="005B7B"/>
                </a:solidFill>
                <a:latin typeface="Bitter" pitchFamily="2" charset="0"/>
              </a:rPr>
              <a:t>Tent</a:t>
            </a:r>
          </a:p>
          <a:p>
            <a:pPr marL="671195" lvl="1" indent="-213995">
              <a:lnSpc>
                <a:spcPct val="100000"/>
              </a:lnSpc>
              <a:buFont typeface="Arial,Sans-Serif"/>
              <a:buChar char="•"/>
            </a:pPr>
            <a:r>
              <a:rPr lang="en-US" sz="1500">
                <a:solidFill>
                  <a:srgbClr val="005B7B"/>
                </a:solidFill>
                <a:latin typeface="Bitter" pitchFamily="2" charset="0"/>
              </a:rPr>
              <a:t>Sleeping Bag </a:t>
            </a:r>
          </a:p>
          <a:p>
            <a:pPr marL="671195" lvl="1" indent="-213995">
              <a:lnSpc>
                <a:spcPct val="100000"/>
              </a:lnSpc>
              <a:buFont typeface="Arial,Sans-Serif"/>
              <a:buChar char="•"/>
            </a:pPr>
            <a:r>
              <a:rPr lang="en-US" sz="1500">
                <a:solidFill>
                  <a:srgbClr val="005B7B"/>
                </a:solidFill>
                <a:latin typeface="Bitter" pitchFamily="2" charset="0"/>
              </a:rPr>
              <a:t>Naloxone</a:t>
            </a:r>
          </a:p>
          <a:p>
            <a:pPr marL="671195" lvl="1" indent="-213995">
              <a:lnSpc>
                <a:spcPct val="100000"/>
              </a:lnSpc>
              <a:buFont typeface="Arial,Sans-Serif"/>
              <a:buChar char="•"/>
            </a:pPr>
            <a:r>
              <a:rPr lang="en-US" sz="1500">
                <a:solidFill>
                  <a:srgbClr val="005B7B"/>
                </a:solidFill>
                <a:latin typeface="Bitter" pitchFamily="2" charset="0"/>
              </a:rPr>
              <a:t>Wood Care Kit</a:t>
            </a:r>
          </a:p>
          <a:p>
            <a:pPr marL="0" indent="0">
              <a:lnSpc>
                <a:spcPct val="100000"/>
              </a:lnSpc>
              <a:buNone/>
            </a:pPr>
            <a:endParaRPr lang="en-US" sz="1100" b="1">
              <a:solidFill>
                <a:srgbClr val="005B7B"/>
              </a:solidFill>
              <a:latin typeface="Bitter"/>
            </a:endParaRPr>
          </a:p>
        </p:txBody>
      </p:sp>
      <p:sp>
        <p:nvSpPr>
          <p:cNvPr id="8" name="TextBox 7">
            <a:extLst>
              <a:ext uri="{FF2B5EF4-FFF2-40B4-BE49-F238E27FC236}">
                <a16:creationId xmlns:a16="http://schemas.microsoft.com/office/drawing/2014/main" id="{ED9D1AC5-9154-F8F5-AC0B-0C91CAF703EA}"/>
              </a:ext>
            </a:extLst>
          </p:cNvPr>
          <p:cNvSpPr txBox="1"/>
          <p:nvPr/>
        </p:nvSpPr>
        <p:spPr>
          <a:xfrm>
            <a:off x="319088" y="4660900"/>
            <a:ext cx="698112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graphicFrame>
        <p:nvGraphicFramePr>
          <p:cNvPr id="4" name="Table 3">
            <a:extLst>
              <a:ext uri="{FF2B5EF4-FFF2-40B4-BE49-F238E27FC236}">
                <a16:creationId xmlns:a16="http://schemas.microsoft.com/office/drawing/2014/main" id="{0CF760C0-7DA6-E296-C523-A080E57FA667}"/>
              </a:ext>
            </a:extLst>
          </p:cNvPr>
          <p:cNvGraphicFramePr>
            <a:graphicFrameLocks noGrp="1"/>
          </p:cNvGraphicFramePr>
          <p:nvPr>
            <p:extLst>
              <p:ext uri="{D42A27DB-BD31-4B8C-83A1-F6EECF244321}">
                <p14:modId xmlns:p14="http://schemas.microsoft.com/office/powerpoint/2010/main" val="1595079703"/>
              </p:ext>
            </p:extLst>
          </p:nvPr>
        </p:nvGraphicFramePr>
        <p:xfrm>
          <a:off x="1693635" y="2253551"/>
          <a:ext cx="2234372" cy="1878247"/>
        </p:xfrm>
        <a:graphic>
          <a:graphicData uri="http://schemas.openxmlformats.org/drawingml/2006/table">
            <a:tbl>
              <a:tblPr firstRow="1" firstCol="1" bandRow="1">
                <a:tableStyleId>{21E4AEA4-8DFA-4A89-87EB-49C32662AFE0}</a:tableStyleId>
              </a:tblPr>
              <a:tblGrid>
                <a:gridCol w="608330">
                  <a:extLst>
                    <a:ext uri="{9D8B030D-6E8A-4147-A177-3AD203B41FA5}">
                      <a16:colId xmlns:a16="http://schemas.microsoft.com/office/drawing/2014/main" val="4249389561"/>
                    </a:ext>
                  </a:extLst>
                </a:gridCol>
                <a:gridCol w="1626042">
                  <a:extLst>
                    <a:ext uri="{9D8B030D-6E8A-4147-A177-3AD203B41FA5}">
                      <a16:colId xmlns:a16="http://schemas.microsoft.com/office/drawing/2014/main" val="2476074511"/>
                    </a:ext>
                  </a:extLst>
                </a:gridCol>
              </a:tblGrid>
              <a:tr h="518777">
                <a:tc>
                  <a:txBody>
                    <a:bodyPr/>
                    <a:lstStyle/>
                    <a:p>
                      <a:pPr algn="ctr"/>
                      <a:r>
                        <a:rPr lang="en-US"/>
                        <a:t>Year</a:t>
                      </a:r>
                      <a:endParaRPr lang="en-US">
                        <a:latin typeface="Bitter" pitchFamily="2" charset="0"/>
                      </a:endParaRPr>
                    </a:p>
                  </a:txBody>
                  <a:tcPr anchor="ctr"/>
                </a:tc>
                <a:tc>
                  <a:txBody>
                    <a:bodyPr/>
                    <a:lstStyle/>
                    <a:p>
                      <a:pPr algn="ctr"/>
                      <a:r>
                        <a:rPr lang="en-US"/>
                        <a:t>Individuals Served</a:t>
                      </a:r>
                      <a:endParaRPr lang="en-US">
                        <a:latin typeface="Bitter" pitchFamily="2" charset="0"/>
                      </a:endParaRPr>
                    </a:p>
                  </a:txBody>
                  <a:tcPr anchor="ctr"/>
                </a:tc>
                <a:extLst>
                  <a:ext uri="{0D108BD9-81ED-4DB2-BD59-A6C34878D82A}">
                    <a16:rowId xmlns:a16="http://schemas.microsoft.com/office/drawing/2014/main" val="431586129"/>
                  </a:ext>
                </a:extLst>
              </a:tr>
              <a:tr h="679735">
                <a:tc>
                  <a:txBody>
                    <a:bodyPr/>
                    <a:lstStyle/>
                    <a:p>
                      <a:pPr algn="ctr"/>
                      <a:r>
                        <a:rPr lang="en-US" b="1">
                          <a:solidFill>
                            <a:schemeClr val="bg1"/>
                          </a:solidFill>
                        </a:rPr>
                        <a:t>2023</a:t>
                      </a:r>
                      <a:endParaRPr lang="en-US" b="1">
                        <a:solidFill>
                          <a:schemeClr val="bg1"/>
                        </a:solidFill>
                        <a:latin typeface="Bitter" pitchFamily="2" charset="0"/>
                      </a:endParaRPr>
                    </a:p>
                  </a:txBody>
                  <a:tcPr anchor="ctr"/>
                </a:tc>
                <a:tc>
                  <a:txBody>
                    <a:bodyPr/>
                    <a:lstStyle/>
                    <a:p>
                      <a:pPr algn="ctr"/>
                      <a:r>
                        <a:rPr lang="en-US">
                          <a:solidFill>
                            <a:schemeClr val="bg2"/>
                          </a:solidFill>
                        </a:rPr>
                        <a:t>113</a:t>
                      </a:r>
                      <a:endParaRPr lang="en-US">
                        <a:solidFill>
                          <a:schemeClr val="bg2"/>
                        </a:solidFill>
                        <a:latin typeface="Bitter" pitchFamily="2" charset="0"/>
                      </a:endParaRPr>
                    </a:p>
                  </a:txBody>
                  <a:tcPr anchor="ctr"/>
                </a:tc>
                <a:extLst>
                  <a:ext uri="{0D108BD9-81ED-4DB2-BD59-A6C34878D82A}">
                    <a16:rowId xmlns:a16="http://schemas.microsoft.com/office/drawing/2014/main" val="550668620"/>
                  </a:ext>
                </a:extLst>
              </a:tr>
              <a:tr h="679735">
                <a:tc>
                  <a:txBody>
                    <a:bodyPr/>
                    <a:lstStyle/>
                    <a:p>
                      <a:pPr algn="ctr"/>
                      <a:r>
                        <a:rPr lang="en-US" b="1">
                          <a:solidFill>
                            <a:schemeClr val="bg1"/>
                          </a:solidFill>
                        </a:rPr>
                        <a:t>2024</a:t>
                      </a:r>
                      <a:endParaRPr lang="en-US" b="1">
                        <a:solidFill>
                          <a:schemeClr val="bg1"/>
                        </a:solidFill>
                        <a:latin typeface="Bitter" pitchFamily="2" charset="0"/>
                      </a:endParaRPr>
                    </a:p>
                  </a:txBody>
                  <a:tcPr anchor="ctr"/>
                </a:tc>
                <a:tc>
                  <a:txBody>
                    <a:bodyPr/>
                    <a:lstStyle/>
                    <a:p>
                      <a:pPr algn="ctr"/>
                      <a:r>
                        <a:rPr lang="en-US">
                          <a:solidFill>
                            <a:schemeClr val="bg2"/>
                          </a:solidFill>
                        </a:rPr>
                        <a:t>127</a:t>
                      </a:r>
                      <a:endParaRPr lang="en-US">
                        <a:solidFill>
                          <a:schemeClr val="bg2"/>
                        </a:solidFill>
                        <a:latin typeface="Bitter" pitchFamily="2" charset="0"/>
                      </a:endParaRPr>
                    </a:p>
                  </a:txBody>
                  <a:tcPr anchor="ctr"/>
                </a:tc>
                <a:extLst>
                  <a:ext uri="{0D108BD9-81ED-4DB2-BD59-A6C34878D82A}">
                    <a16:rowId xmlns:a16="http://schemas.microsoft.com/office/drawing/2014/main" val="3254208772"/>
                  </a:ext>
                </a:extLst>
              </a:tr>
            </a:tbl>
          </a:graphicData>
        </a:graphic>
      </p:graphicFrame>
      <p:sp>
        <p:nvSpPr>
          <p:cNvPr id="9" name="Ribbon: Tilted Down 8">
            <a:extLst>
              <a:ext uri="{FF2B5EF4-FFF2-40B4-BE49-F238E27FC236}">
                <a16:creationId xmlns:a16="http://schemas.microsoft.com/office/drawing/2014/main" id="{F8919A33-60C9-50A7-8F5D-5FD8E4D34217}"/>
              </a:ext>
            </a:extLst>
          </p:cNvPr>
          <p:cNvSpPr/>
          <p:nvPr/>
        </p:nvSpPr>
        <p:spPr>
          <a:xfrm>
            <a:off x="1187909" y="1317674"/>
            <a:ext cx="3245824" cy="731085"/>
          </a:xfrm>
          <a:prstGeom prst="ribbon">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r>
              <a:rPr lang="en-US" b="1">
                <a:latin typeface="Bitter" pitchFamily="2" charset="0"/>
              </a:rPr>
              <a:t>12% more members served</a:t>
            </a:r>
          </a:p>
        </p:txBody>
      </p:sp>
      <p:graphicFrame>
        <p:nvGraphicFramePr>
          <p:cNvPr id="12" name="Table 11">
            <a:extLst>
              <a:ext uri="{FF2B5EF4-FFF2-40B4-BE49-F238E27FC236}">
                <a16:creationId xmlns:a16="http://schemas.microsoft.com/office/drawing/2014/main" id="{7FED7750-CDAB-2469-875C-1C4A45B6A60E}"/>
              </a:ext>
            </a:extLst>
          </p:cNvPr>
          <p:cNvGraphicFramePr>
            <a:graphicFrameLocks noGrp="1"/>
          </p:cNvGraphicFramePr>
          <p:nvPr>
            <p:extLst>
              <p:ext uri="{D42A27DB-BD31-4B8C-83A1-F6EECF244321}">
                <p14:modId xmlns:p14="http://schemas.microsoft.com/office/powerpoint/2010/main" val="2489612326"/>
              </p:ext>
            </p:extLst>
          </p:nvPr>
        </p:nvGraphicFramePr>
        <p:xfrm>
          <a:off x="1015136" y="224610"/>
          <a:ext cx="7977736" cy="640080"/>
        </p:xfrm>
        <a:graphic>
          <a:graphicData uri="http://schemas.openxmlformats.org/drawingml/2006/table">
            <a:tbl>
              <a:tblPr firstRow="1" bandRow="1">
                <a:tableStyleId>{5C22544A-7EE6-4342-B048-85BDC9FD1C3A}</a:tableStyleId>
              </a:tblPr>
              <a:tblGrid>
                <a:gridCol w="1516380">
                  <a:extLst>
                    <a:ext uri="{9D8B030D-6E8A-4147-A177-3AD203B41FA5}">
                      <a16:colId xmlns:a16="http://schemas.microsoft.com/office/drawing/2014/main" val="2212122078"/>
                    </a:ext>
                  </a:extLst>
                </a:gridCol>
                <a:gridCol w="6461356">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3: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a:solidFill>
                            <a:srgbClr val="005B7B"/>
                          </a:solidFill>
                          <a:latin typeface="Bitter" pitchFamily="2" charset="0"/>
                        </a:rPr>
                        <a:t>Increase the number of members served at the Sobering Center by at least 10%.</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sp>
        <p:nvSpPr>
          <p:cNvPr id="2" name="Rectangle 1">
            <a:extLst>
              <a:ext uri="{FF2B5EF4-FFF2-40B4-BE49-F238E27FC236}">
                <a16:creationId xmlns:a16="http://schemas.microsoft.com/office/drawing/2014/main" id="{C3E2DE86-BA58-BDC1-1DCB-2DE7A384836F}"/>
              </a:ext>
            </a:extLst>
          </p:cNvPr>
          <p:cNvSpPr/>
          <p:nvPr/>
        </p:nvSpPr>
        <p:spPr>
          <a:xfrm>
            <a:off x="697956" y="1122051"/>
            <a:ext cx="4246762" cy="3281921"/>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58BEB0BD-6B35-54D5-C247-2477C15AC5BC}"/>
              </a:ext>
            </a:extLst>
          </p:cNvPr>
          <p:cNvGrpSpPr/>
          <p:nvPr/>
        </p:nvGrpSpPr>
        <p:grpSpPr>
          <a:xfrm>
            <a:off x="74860" y="259561"/>
            <a:ext cx="1090013" cy="730292"/>
            <a:chOff x="35002" y="829947"/>
            <a:chExt cx="1239016" cy="897901"/>
          </a:xfrm>
        </p:grpSpPr>
        <p:pic>
          <p:nvPicPr>
            <p:cNvPr id="11" name="Graphic 10" descr="Bullseye with solid fill">
              <a:extLst>
                <a:ext uri="{FF2B5EF4-FFF2-40B4-BE49-F238E27FC236}">
                  <a16:creationId xmlns:a16="http://schemas.microsoft.com/office/drawing/2014/main" id="{A9BE01CD-D871-AA4A-2A55-361DCD587BF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997" y="829947"/>
              <a:ext cx="650821" cy="650822"/>
            </a:xfrm>
            <a:prstGeom prst="rect">
              <a:avLst/>
            </a:prstGeom>
          </p:spPr>
        </p:pic>
        <p:sp>
          <p:nvSpPr>
            <p:cNvPr id="13" name="TextBox 12">
              <a:extLst>
                <a:ext uri="{FF2B5EF4-FFF2-40B4-BE49-F238E27FC236}">
                  <a16:creationId xmlns:a16="http://schemas.microsoft.com/office/drawing/2014/main" id="{19BC35A4-6110-FDE0-E1A7-821FF186CADD}"/>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42780370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9D1AC5-9154-F8F5-AC0B-0C91CAF703EA}"/>
              </a:ext>
            </a:extLst>
          </p:cNvPr>
          <p:cNvSpPr txBox="1"/>
          <p:nvPr/>
        </p:nvSpPr>
        <p:spPr>
          <a:xfrm>
            <a:off x="319088" y="4660900"/>
            <a:ext cx="71122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graphicFrame>
        <p:nvGraphicFramePr>
          <p:cNvPr id="20" name="Chart 19">
            <a:extLst>
              <a:ext uri="{FF2B5EF4-FFF2-40B4-BE49-F238E27FC236}">
                <a16:creationId xmlns:a16="http://schemas.microsoft.com/office/drawing/2014/main" id="{478D9EF3-BD33-5D4E-4A54-AD962449B196}"/>
              </a:ext>
            </a:extLst>
          </p:cNvPr>
          <p:cNvGraphicFramePr/>
          <p:nvPr>
            <p:extLst>
              <p:ext uri="{D42A27DB-BD31-4B8C-83A1-F6EECF244321}">
                <p14:modId xmlns:p14="http://schemas.microsoft.com/office/powerpoint/2010/main" val="1397789382"/>
              </p:ext>
            </p:extLst>
          </p:nvPr>
        </p:nvGraphicFramePr>
        <p:xfrm>
          <a:off x="2756889" y="1221573"/>
          <a:ext cx="6153541" cy="3251036"/>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4">
            <a:extLst>
              <a:ext uri="{FF2B5EF4-FFF2-40B4-BE49-F238E27FC236}">
                <a16:creationId xmlns:a16="http://schemas.microsoft.com/office/drawing/2014/main" id="{4CDB8033-DC64-F2E3-29FF-AB954FF33C47}"/>
              </a:ext>
            </a:extLst>
          </p:cNvPr>
          <p:cNvPicPr>
            <a:picLocks noChangeAspect="1"/>
          </p:cNvPicPr>
          <p:nvPr/>
        </p:nvPicPr>
        <p:blipFill>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66000"/>
                    </a14:imgEffect>
                  </a14:imgLayer>
                </a14:imgProps>
              </a:ext>
            </a:extLst>
          </a:blip>
          <a:stretch>
            <a:fillRect/>
          </a:stretch>
        </p:blipFill>
        <p:spPr>
          <a:xfrm>
            <a:off x="464922" y="1268863"/>
            <a:ext cx="2291967" cy="2945421"/>
          </a:xfrm>
          <a:prstGeom prst="rect">
            <a:avLst/>
          </a:prstGeom>
        </p:spPr>
      </p:pic>
      <p:graphicFrame>
        <p:nvGraphicFramePr>
          <p:cNvPr id="11" name="Table 10">
            <a:extLst>
              <a:ext uri="{FF2B5EF4-FFF2-40B4-BE49-F238E27FC236}">
                <a16:creationId xmlns:a16="http://schemas.microsoft.com/office/drawing/2014/main" id="{D317D728-6721-2D1E-4C7F-4D3654CB8FC6}"/>
              </a:ext>
            </a:extLst>
          </p:cNvPr>
          <p:cNvGraphicFramePr>
            <a:graphicFrameLocks noGrp="1"/>
          </p:cNvGraphicFramePr>
          <p:nvPr>
            <p:extLst>
              <p:ext uri="{D42A27DB-BD31-4B8C-83A1-F6EECF244321}">
                <p14:modId xmlns:p14="http://schemas.microsoft.com/office/powerpoint/2010/main" val="3470773733"/>
              </p:ext>
            </p:extLst>
          </p:nvPr>
        </p:nvGraphicFramePr>
        <p:xfrm>
          <a:off x="892459" y="212238"/>
          <a:ext cx="8251541" cy="640080"/>
        </p:xfrm>
        <a:graphic>
          <a:graphicData uri="http://schemas.openxmlformats.org/drawingml/2006/table">
            <a:tbl>
              <a:tblPr firstRow="1" bandRow="1">
                <a:tableStyleId>{5C22544A-7EE6-4342-B048-85BDC9FD1C3A}</a:tableStyleId>
              </a:tblPr>
              <a:tblGrid>
                <a:gridCol w="1790185">
                  <a:extLst>
                    <a:ext uri="{9D8B030D-6E8A-4147-A177-3AD203B41FA5}">
                      <a16:colId xmlns:a16="http://schemas.microsoft.com/office/drawing/2014/main" val="2212122078"/>
                    </a:ext>
                  </a:extLst>
                </a:gridCol>
                <a:gridCol w="6461356">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4: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Increase number of members served by the mobile crisis response team by 20%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CA059AEA-D5E1-D396-71D4-A86568FBC407}"/>
              </a:ext>
            </a:extLst>
          </p:cNvPr>
          <p:cNvGrpSpPr/>
          <p:nvPr/>
        </p:nvGrpSpPr>
        <p:grpSpPr>
          <a:xfrm>
            <a:off x="74860" y="259561"/>
            <a:ext cx="1090013" cy="730292"/>
            <a:chOff x="35002" y="829947"/>
            <a:chExt cx="1239016" cy="897901"/>
          </a:xfrm>
        </p:grpSpPr>
        <p:pic>
          <p:nvPicPr>
            <p:cNvPr id="9" name="Graphic 8" descr="Bullseye with solid fill">
              <a:extLst>
                <a:ext uri="{FF2B5EF4-FFF2-40B4-BE49-F238E27FC236}">
                  <a16:creationId xmlns:a16="http://schemas.microsoft.com/office/drawing/2014/main" id="{CEA0F7C8-D0CB-A5E4-0BD7-1D0B4C31ECE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3997" y="829947"/>
              <a:ext cx="650821" cy="650822"/>
            </a:xfrm>
            <a:prstGeom prst="rect">
              <a:avLst/>
            </a:prstGeom>
          </p:spPr>
        </p:pic>
        <p:sp>
          <p:nvSpPr>
            <p:cNvPr id="10" name="TextBox 9">
              <a:extLst>
                <a:ext uri="{FF2B5EF4-FFF2-40B4-BE49-F238E27FC236}">
                  <a16:creationId xmlns:a16="http://schemas.microsoft.com/office/drawing/2014/main" id="{2B122F53-714A-3B0D-4F15-2DDB85995745}"/>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101320210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9D1AC5-9154-F8F5-AC0B-0C91CAF703EA}"/>
              </a:ext>
            </a:extLst>
          </p:cNvPr>
          <p:cNvSpPr txBox="1"/>
          <p:nvPr/>
        </p:nvSpPr>
        <p:spPr>
          <a:xfrm>
            <a:off x="319088" y="4660900"/>
            <a:ext cx="69525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pic>
        <p:nvPicPr>
          <p:cNvPr id="6" name="Picture 5" descr="Tribe Joins Mercy Medical Center in Expanding Behavioral Health in Roseburg  - Cow Creek Band of Umpqua Tribe of Indians">
            <a:extLst>
              <a:ext uri="{FF2B5EF4-FFF2-40B4-BE49-F238E27FC236}">
                <a16:creationId xmlns:a16="http://schemas.microsoft.com/office/drawing/2014/main" id="{1E07E88D-16D9-67E6-C876-E39EC66D9B64}"/>
              </a:ext>
            </a:extLst>
          </p:cNvPr>
          <p:cNvPicPr>
            <a:picLocks noChangeAspect="1"/>
          </p:cNvPicPr>
          <p:nvPr/>
        </p:nvPicPr>
        <p:blipFill>
          <a:blip r:embed="rId3"/>
          <a:stretch>
            <a:fillRect/>
          </a:stretch>
        </p:blipFill>
        <p:spPr>
          <a:xfrm>
            <a:off x="707173" y="1541528"/>
            <a:ext cx="3352719" cy="2518583"/>
          </a:xfrm>
          <a:prstGeom prst="rect">
            <a:avLst/>
          </a:prstGeom>
        </p:spPr>
      </p:pic>
      <p:sp>
        <p:nvSpPr>
          <p:cNvPr id="11" name="Text Placeholder 1">
            <a:extLst>
              <a:ext uri="{FF2B5EF4-FFF2-40B4-BE49-F238E27FC236}">
                <a16:creationId xmlns:a16="http://schemas.microsoft.com/office/drawing/2014/main" id="{B7DEFEF2-E114-6179-7D82-3C082CB0E9C6}"/>
              </a:ext>
            </a:extLst>
          </p:cNvPr>
          <p:cNvSpPr txBox="1">
            <a:spLocks/>
          </p:cNvSpPr>
          <p:nvPr/>
        </p:nvSpPr>
        <p:spPr>
          <a:xfrm>
            <a:off x="4575053" y="1543207"/>
            <a:ext cx="4219177" cy="2368481"/>
          </a:xfrm>
          <a:prstGeom prst="rect">
            <a:avLst/>
          </a:prstGeom>
          <a:noFill/>
          <a:ln>
            <a:noFill/>
          </a:ln>
        </p:spPr>
        <p:txBody>
          <a:bodyPr spcFirstLastPara="1" wrap="square" lIns="91425" tIns="91425" rIns="91425" bIns="91425" anchor="ctr"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a:spcAft>
                <a:spcPts val="600"/>
              </a:spcAft>
            </a:pPr>
            <a:r>
              <a:rPr lang="en-US" sz="1200" b="1">
                <a:solidFill>
                  <a:srgbClr val="005B7B"/>
                </a:solidFill>
                <a:latin typeface="Figtree" pitchFamily="2" charset="0"/>
              </a:rPr>
              <a:t>January 23, 2024, Mercy Medical Center Opened their Behavioral Health Unit, </a:t>
            </a:r>
            <a:r>
              <a:rPr lang="en-US" sz="1200">
                <a:solidFill>
                  <a:srgbClr val="005B7B"/>
                </a:solidFill>
                <a:latin typeface="Figtree" pitchFamily="2" charset="0"/>
              </a:rPr>
              <a:t>expanding inpatient adult behavioral health services by 12-beds</a:t>
            </a:r>
          </a:p>
          <a:p>
            <a:pPr>
              <a:spcAft>
                <a:spcPts val="600"/>
              </a:spcAft>
            </a:pPr>
            <a:endParaRPr lang="en-US" sz="1200">
              <a:solidFill>
                <a:srgbClr val="005B7B"/>
              </a:solidFill>
              <a:latin typeface="Figtree" pitchFamily="2" charset="0"/>
            </a:endParaRPr>
          </a:p>
          <a:p>
            <a:pPr>
              <a:spcAft>
                <a:spcPts val="600"/>
              </a:spcAft>
            </a:pPr>
            <a:r>
              <a:rPr lang="en-US" sz="1200" b="1">
                <a:solidFill>
                  <a:srgbClr val="005B7B"/>
                </a:solidFill>
                <a:latin typeface="Figtree" pitchFamily="2" charset="0"/>
              </a:rPr>
              <a:t>The Cow Creek Band of Umpqua Tribe of Indians donated $150,000 to Mercy Medical Center’s Behavioral Health Unit </a:t>
            </a:r>
            <a:r>
              <a:rPr lang="en-US" sz="1200">
                <a:solidFill>
                  <a:srgbClr val="005B7B"/>
                </a:solidFill>
                <a:latin typeface="Figtree" pitchFamily="2" charset="0"/>
              </a:rPr>
              <a:t>to expand access to services across southern Oregon </a:t>
            </a:r>
          </a:p>
        </p:txBody>
      </p:sp>
      <p:sp>
        <p:nvSpPr>
          <p:cNvPr id="13" name="Rectangle 12">
            <a:extLst>
              <a:ext uri="{FF2B5EF4-FFF2-40B4-BE49-F238E27FC236}">
                <a16:creationId xmlns:a16="http://schemas.microsoft.com/office/drawing/2014/main" id="{BCC91E42-B44D-48DE-756D-DF65D70785F6}"/>
              </a:ext>
            </a:extLst>
          </p:cNvPr>
          <p:cNvSpPr/>
          <p:nvPr/>
        </p:nvSpPr>
        <p:spPr>
          <a:xfrm>
            <a:off x="637381" y="1461969"/>
            <a:ext cx="3510912" cy="2889898"/>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8">
            <a:extLst>
              <a:ext uri="{FF2B5EF4-FFF2-40B4-BE49-F238E27FC236}">
                <a16:creationId xmlns:a16="http://schemas.microsoft.com/office/drawing/2014/main" id="{B9E333ED-07FD-EA9D-E4BF-1719DFB80A82}"/>
              </a:ext>
            </a:extLst>
          </p:cNvPr>
          <p:cNvSpPr txBox="1"/>
          <p:nvPr/>
        </p:nvSpPr>
        <p:spPr>
          <a:xfrm>
            <a:off x="649029" y="4098267"/>
            <a:ext cx="3499264" cy="215444"/>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a:solidFill>
                  <a:srgbClr val="005B7B"/>
                </a:solidFill>
                <a:latin typeface="Bitter"/>
              </a:rPr>
              <a:t>Photo courtesy of the Cow Creek Band of Umpqua Tribe of Indians</a:t>
            </a:r>
          </a:p>
        </p:txBody>
      </p:sp>
      <p:graphicFrame>
        <p:nvGraphicFramePr>
          <p:cNvPr id="7" name="Table 6">
            <a:extLst>
              <a:ext uri="{FF2B5EF4-FFF2-40B4-BE49-F238E27FC236}">
                <a16:creationId xmlns:a16="http://schemas.microsoft.com/office/drawing/2014/main" id="{A59A0BA5-4E9A-1E1E-473A-8772701AEFFD}"/>
              </a:ext>
            </a:extLst>
          </p:cNvPr>
          <p:cNvGraphicFramePr>
            <a:graphicFrameLocks noGrp="1"/>
          </p:cNvGraphicFramePr>
          <p:nvPr>
            <p:extLst>
              <p:ext uri="{D42A27DB-BD31-4B8C-83A1-F6EECF244321}">
                <p14:modId xmlns:p14="http://schemas.microsoft.com/office/powerpoint/2010/main" val="55190824"/>
              </p:ext>
            </p:extLst>
          </p:nvPr>
        </p:nvGraphicFramePr>
        <p:xfrm>
          <a:off x="446229" y="126503"/>
          <a:ext cx="8251541" cy="640080"/>
        </p:xfrm>
        <a:graphic>
          <a:graphicData uri="http://schemas.openxmlformats.org/drawingml/2006/table">
            <a:tbl>
              <a:tblPr firstRow="1" bandRow="1">
                <a:tableStyleId>{5C22544A-7EE6-4342-B048-85BDC9FD1C3A}</a:tableStyleId>
              </a:tblPr>
              <a:tblGrid>
                <a:gridCol w="1790185">
                  <a:extLst>
                    <a:ext uri="{9D8B030D-6E8A-4147-A177-3AD203B41FA5}">
                      <a16:colId xmlns:a16="http://schemas.microsoft.com/office/drawing/2014/main" val="2212122078"/>
                    </a:ext>
                  </a:extLst>
                </a:gridCol>
                <a:gridCol w="6461356">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Intervention 1: </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Decrease Inappropriate Use of Emergency Departments Among Individuals with Behavioral Health Needs</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spTree>
    <p:extLst>
      <p:ext uri="{BB962C8B-B14F-4D97-AF65-F5344CB8AC3E}">
        <p14:creationId xmlns:p14="http://schemas.microsoft.com/office/powerpoint/2010/main" val="79170744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1B9BE2D-DCF4-F1DD-5022-648535DBF077}"/>
              </a:ext>
            </a:extLst>
          </p:cNvPr>
          <p:cNvGraphicFramePr/>
          <p:nvPr>
            <p:extLst>
              <p:ext uri="{D42A27DB-BD31-4B8C-83A1-F6EECF244321}">
                <p14:modId xmlns:p14="http://schemas.microsoft.com/office/powerpoint/2010/main" val="1178927568"/>
              </p:ext>
            </p:extLst>
          </p:nvPr>
        </p:nvGraphicFramePr>
        <p:xfrm>
          <a:off x="616527" y="1503218"/>
          <a:ext cx="7779328" cy="2757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660106E5-9C08-FA3B-B724-EAE6C7C116F7}"/>
              </a:ext>
            </a:extLst>
          </p:cNvPr>
          <p:cNvSpPr txBox="1"/>
          <p:nvPr/>
        </p:nvSpPr>
        <p:spPr>
          <a:xfrm>
            <a:off x="319088" y="4660900"/>
            <a:ext cx="71630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grpSp>
        <p:nvGrpSpPr>
          <p:cNvPr id="3" name="Group 2">
            <a:extLst>
              <a:ext uri="{FF2B5EF4-FFF2-40B4-BE49-F238E27FC236}">
                <a16:creationId xmlns:a16="http://schemas.microsoft.com/office/drawing/2014/main" id="{F9838C3A-AA4C-0B8A-4402-6AB360F1B845}"/>
              </a:ext>
            </a:extLst>
          </p:cNvPr>
          <p:cNvGrpSpPr/>
          <p:nvPr/>
        </p:nvGrpSpPr>
        <p:grpSpPr>
          <a:xfrm>
            <a:off x="2064272" y="800273"/>
            <a:ext cx="1038541" cy="702945"/>
            <a:chOff x="70263" y="832551"/>
            <a:chExt cx="1239016" cy="929503"/>
          </a:xfrm>
        </p:grpSpPr>
        <p:pic>
          <p:nvPicPr>
            <p:cNvPr id="4" name="Graphic 27" descr="Bullseye with solid fill">
              <a:extLst>
                <a:ext uri="{FF2B5EF4-FFF2-40B4-BE49-F238E27FC236}">
                  <a16:creationId xmlns:a16="http://schemas.microsoft.com/office/drawing/2014/main" id="{D805125C-5D3F-A21D-3051-9A6EDDDAE3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3469" y="832551"/>
              <a:ext cx="650821" cy="650822"/>
            </a:xfrm>
            <a:prstGeom prst="rect">
              <a:avLst/>
            </a:prstGeom>
          </p:spPr>
        </p:pic>
        <p:sp>
          <p:nvSpPr>
            <p:cNvPr id="6" name="TextBox 28">
              <a:extLst>
                <a:ext uri="{FF2B5EF4-FFF2-40B4-BE49-F238E27FC236}">
                  <a16:creationId xmlns:a16="http://schemas.microsoft.com/office/drawing/2014/main" id="{F40728E3-CF2A-572C-F3D0-C05BF9A9485C}"/>
                </a:ext>
              </a:extLst>
            </p:cNvPr>
            <p:cNvSpPr txBox="1"/>
            <p:nvPr/>
          </p:nvSpPr>
          <p:spPr>
            <a:xfrm>
              <a:off x="70263" y="1454277"/>
              <a:ext cx="1239016" cy="30777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a:solidFill>
                    <a:schemeClr val="bg2"/>
                  </a:solidFill>
                  <a:latin typeface="Bitter" pitchFamily="2" charset="0"/>
                </a:rPr>
                <a:t>COMPLETE</a:t>
              </a:r>
            </a:p>
          </p:txBody>
        </p:sp>
      </p:grpSp>
      <p:grpSp>
        <p:nvGrpSpPr>
          <p:cNvPr id="10" name="Group 9">
            <a:extLst>
              <a:ext uri="{FF2B5EF4-FFF2-40B4-BE49-F238E27FC236}">
                <a16:creationId xmlns:a16="http://schemas.microsoft.com/office/drawing/2014/main" id="{1B368C5E-B327-81F6-44F5-F8C1F1602FCE}"/>
              </a:ext>
            </a:extLst>
          </p:cNvPr>
          <p:cNvGrpSpPr/>
          <p:nvPr/>
        </p:nvGrpSpPr>
        <p:grpSpPr>
          <a:xfrm>
            <a:off x="5878286" y="865945"/>
            <a:ext cx="1654628" cy="633791"/>
            <a:chOff x="6756468" y="478902"/>
            <a:chExt cx="1654628" cy="633791"/>
          </a:xfrm>
        </p:grpSpPr>
        <p:sp>
          <p:nvSpPr>
            <p:cNvPr id="11" name="TextBox 7">
              <a:extLst>
                <a:ext uri="{FF2B5EF4-FFF2-40B4-BE49-F238E27FC236}">
                  <a16:creationId xmlns:a16="http://schemas.microsoft.com/office/drawing/2014/main" id="{37504668-3A10-F5D2-778C-7E7BE6EBC400}"/>
                </a:ext>
              </a:extLst>
            </p:cNvPr>
            <p:cNvSpPr txBox="1"/>
            <p:nvPr/>
          </p:nvSpPr>
          <p:spPr>
            <a:xfrm>
              <a:off x="6756468" y="835694"/>
              <a:ext cx="1654628" cy="276999"/>
            </a:xfrm>
            <a:prstGeom prst="rect">
              <a:avLst/>
            </a:prstGeom>
            <a:noFill/>
          </p:spPr>
          <p:txBody>
            <a:bodyPr wrap="square">
              <a:spAutoFit/>
            </a:bodyPr>
            <a:lstStyle>
              <a:defPPr marR="0" lvl="0" algn="l" rtl="0">
                <a:lnSpc>
                  <a:spcPct val="100000"/>
                </a:lnSpc>
                <a:spcBef>
                  <a:spcPts val="0"/>
                </a:spcBef>
                <a:spcAft>
                  <a:spcPts val="0"/>
                </a:spcAft>
                <a:defRPr/>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a:solidFill>
                    <a:schemeClr val="bg2"/>
                  </a:solidFill>
                  <a:latin typeface="Bitter" pitchFamily="2" charset="0"/>
                </a:rPr>
                <a:t>IN PROGRESS</a:t>
              </a:r>
            </a:p>
          </p:txBody>
        </p:sp>
        <p:pic>
          <p:nvPicPr>
            <p:cNvPr id="13" name="Graphic 8" descr="Checkmark with solid fill">
              <a:extLst>
                <a:ext uri="{FF2B5EF4-FFF2-40B4-BE49-F238E27FC236}">
                  <a16:creationId xmlns:a16="http://schemas.microsoft.com/office/drawing/2014/main" id="{710E4AAD-FFC4-1E00-16D8-FA8C35C6C1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41307" y="478902"/>
              <a:ext cx="430802" cy="430802"/>
            </a:xfrm>
            <a:prstGeom prst="rect">
              <a:avLst/>
            </a:prstGeom>
          </p:spPr>
        </p:pic>
      </p:grpSp>
      <p:graphicFrame>
        <p:nvGraphicFramePr>
          <p:cNvPr id="7" name="Table 6">
            <a:extLst>
              <a:ext uri="{FF2B5EF4-FFF2-40B4-BE49-F238E27FC236}">
                <a16:creationId xmlns:a16="http://schemas.microsoft.com/office/drawing/2014/main" id="{638B2BAD-491E-5B40-F147-F243E354A8E4}"/>
              </a:ext>
            </a:extLst>
          </p:cNvPr>
          <p:cNvGraphicFramePr>
            <a:graphicFrameLocks noGrp="1"/>
          </p:cNvGraphicFramePr>
          <p:nvPr>
            <p:extLst>
              <p:ext uri="{D42A27DB-BD31-4B8C-83A1-F6EECF244321}">
                <p14:modId xmlns:p14="http://schemas.microsoft.com/office/powerpoint/2010/main" val="1461876698"/>
              </p:ext>
            </p:extLst>
          </p:nvPr>
        </p:nvGraphicFramePr>
        <p:xfrm>
          <a:off x="393073" y="84221"/>
          <a:ext cx="8357853" cy="640080"/>
        </p:xfrm>
        <a:graphic>
          <a:graphicData uri="http://schemas.openxmlformats.org/drawingml/2006/table">
            <a:tbl>
              <a:tblPr firstRow="1" bandRow="1">
                <a:tableStyleId>{5C22544A-7EE6-4342-B048-85BDC9FD1C3A}</a:tableStyleId>
              </a:tblPr>
              <a:tblGrid>
                <a:gridCol w="1813250">
                  <a:extLst>
                    <a:ext uri="{9D8B030D-6E8A-4147-A177-3AD203B41FA5}">
                      <a16:colId xmlns:a16="http://schemas.microsoft.com/office/drawing/2014/main" val="2212122078"/>
                    </a:ext>
                  </a:extLst>
                </a:gridCol>
                <a:gridCol w="654460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Intervention 2:</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Increase Array of Behavioral Health Services Available to Treat Individuals in Need of Higher Levels of Care</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spTree>
    <p:extLst>
      <p:ext uri="{BB962C8B-B14F-4D97-AF65-F5344CB8AC3E}">
        <p14:creationId xmlns:p14="http://schemas.microsoft.com/office/powerpoint/2010/main" val="165939183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9D1AC5-9154-F8F5-AC0B-0C91CAF703EA}"/>
              </a:ext>
            </a:extLst>
          </p:cNvPr>
          <p:cNvSpPr txBox="1"/>
          <p:nvPr/>
        </p:nvSpPr>
        <p:spPr>
          <a:xfrm>
            <a:off x="319088" y="4660900"/>
            <a:ext cx="717754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sp>
        <p:nvSpPr>
          <p:cNvPr id="7" name="Rectangle 6">
            <a:extLst>
              <a:ext uri="{FF2B5EF4-FFF2-40B4-BE49-F238E27FC236}">
                <a16:creationId xmlns:a16="http://schemas.microsoft.com/office/drawing/2014/main" id="{482687BC-B67C-7141-65DF-DB2561364F02}"/>
              </a:ext>
            </a:extLst>
          </p:cNvPr>
          <p:cNvSpPr/>
          <p:nvPr/>
        </p:nvSpPr>
        <p:spPr>
          <a:xfrm>
            <a:off x="804468" y="2091497"/>
            <a:ext cx="3282355" cy="2191972"/>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DAA2E8F3-06AC-A1BB-6F89-ED674F2273EA}"/>
              </a:ext>
            </a:extLst>
          </p:cNvPr>
          <p:cNvSpPr/>
          <p:nvPr/>
        </p:nvSpPr>
        <p:spPr>
          <a:xfrm>
            <a:off x="4893599" y="2080626"/>
            <a:ext cx="3606800" cy="2191972"/>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1E0618C-C2A2-463C-DBE9-43C187C103E0}"/>
              </a:ext>
            </a:extLst>
          </p:cNvPr>
          <p:cNvSpPr txBox="1"/>
          <p:nvPr/>
        </p:nvSpPr>
        <p:spPr>
          <a:xfrm>
            <a:off x="1238212" y="1730277"/>
            <a:ext cx="2542954" cy="307777"/>
          </a:xfrm>
          <a:prstGeom prst="rect">
            <a:avLst/>
          </a:prstGeom>
          <a:noFill/>
        </p:spPr>
        <p:txBody>
          <a:bodyPr wrap="square" rtlCol="0">
            <a:spAutoFit/>
          </a:bodyPr>
          <a:lstStyle/>
          <a:p>
            <a:r>
              <a:rPr lang="en-US" b="1">
                <a:solidFill>
                  <a:srgbClr val="005B7B"/>
                </a:solidFill>
                <a:latin typeface="Bitter" pitchFamily="2" charset="0"/>
              </a:rPr>
              <a:t>July 2023 to December 2023</a:t>
            </a:r>
          </a:p>
        </p:txBody>
      </p:sp>
      <p:sp>
        <p:nvSpPr>
          <p:cNvPr id="15" name="TextBox 14">
            <a:extLst>
              <a:ext uri="{FF2B5EF4-FFF2-40B4-BE49-F238E27FC236}">
                <a16:creationId xmlns:a16="http://schemas.microsoft.com/office/drawing/2014/main" id="{48ACEEAE-BA29-9750-6D0F-A9864F49899C}"/>
              </a:ext>
            </a:extLst>
          </p:cNvPr>
          <p:cNvSpPr txBox="1"/>
          <p:nvPr/>
        </p:nvSpPr>
        <p:spPr>
          <a:xfrm>
            <a:off x="5400172" y="1734568"/>
            <a:ext cx="2693597" cy="307777"/>
          </a:xfrm>
          <a:prstGeom prst="rect">
            <a:avLst/>
          </a:prstGeom>
          <a:noFill/>
        </p:spPr>
        <p:txBody>
          <a:bodyPr wrap="square" rtlCol="0">
            <a:spAutoFit/>
          </a:bodyPr>
          <a:lstStyle/>
          <a:p>
            <a:r>
              <a:rPr lang="en-US" b="1">
                <a:solidFill>
                  <a:srgbClr val="005B7B"/>
                </a:solidFill>
                <a:latin typeface="Bitter" pitchFamily="2" charset="0"/>
              </a:rPr>
              <a:t>January 2024 to October 2024</a:t>
            </a:r>
          </a:p>
        </p:txBody>
      </p:sp>
      <p:pic>
        <p:nvPicPr>
          <p:cNvPr id="21" name="Picture 20">
            <a:extLst>
              <a:ext uri="{FF2B5EF4-FFF2-40B4-BE49-F238E27FC236}">
                <a16:creationId xmlns:a16="http://schemas.microsoft.com/office/drawing/2014/main" id="{D2AE5DBB-D74B-D52F-CBB3-2F31C2A4957A}"/>
              </a:ext>
            </a:extLst>
          </p:cNvPr>
          <p:cNvPicPr>
            <a:picLocks noChangeAspect="1"/>
          </p:cNvPicPr>
          <p:nvPr/>
        </p:nvPicPr>
        <p:blipFill>
          <a:blip r:embed="rId3"/>
          <a:srcRect b="66344"/>
          <a:stretch/>
        </p:blipFill>
        <p:spPr>
          <a:xfrm>
            <a:off x="859354" y="2226733"/>
            <a:ext cx="1601108" cy="624198"/>
          </a:xfrm>
          <a:prstGeom prst="rect">
            <a:avLst/>
          </a:prstGeom>
        </p:spPr>
      </p:pic>
      <p:pic>
        <p:nvPicPr>
          <p:cNvPr id="23" name="Picture 22">
            <a:extLst>
              <a:ext uri="{FF2B5EF4-FFF2-40B4-BE49-F238E27FC236}">
                <a16:creationId xmlns:a16="http://schemas.microsoft.com/office/drawing/2014/main" id="{B561904E-2572-A9F1-05C6-7000C831F8B4}"/>
              </a:ext>
            </a:extLst>
          </p:cNvPr>
          <p:cNvPicPr>
            <a:picLocks noChangeAspect="1"/>
          </p:cNvPicPr>
          <p:nvPr/>
        </p:nvPicPr>
        <p:blipFill>
          <a:blip r:embed="rId4"/>
          <a:srcRect b="60583"/>
          <a:stretch/>
        </p:blipFill>
        <p:spPr>
          <a:xfrm>
            <a:off x="2509689" y="2182260"/>
            <a:ext cx="1527906" cy="765806"/>
          </a:xfrm>
          <a:prstGeom prst="rect">
            <a:avLst/>
          </a:prstGeom>
        </p:spPr>
      </p:pic>
      <p:pic>
        <p:nvPicPr>
          <p:cNvPr id="25" name="Picture 24">
            <a:extLst>
              <a:ext uri="{FF2B5EF4-FFF2-40B4-BE49-F238E27FC236}">
                <a16:creationId xmlns:a16="http://schemas.microsoft.com/office/drawing/2014/main" id="{481279EC-38D9-1E4D-1477-E51D321D63DE}"/>
              </a:ext>
            </a:extLst>
          </p:cNvPr>
          <p:cNvPicPr>
            <a:picLocks noChangeAspect="1"/>
          </p:cNvPicPr>
          <p:nvPr/>
        </p:nvPicPr>
        <p:blipFill>
          <a:blip r:embed="rId5"/>
          <a:srcRect b="60457"/>
          <a:stretch/>
        </p:blipFill>
        <p:spPr>
          <a:xfrm>
            <a:off x="6746971" y="2236496"/>
            <a:ext cx="1698275" cy="798002"/>
          </a:xfrm>
          <a:prstGeom prst="rect">
            <a:avLst/>
          </a:prstGeom>
        </p:spPr>
      </p:pic>
      <p:pic>
        <p:nvPicPr>
          <p:cNvPr id="27" name="Picture 26">
            <a:extLst>
              <a:ext uri="{FF2B5EF4-FFF2-40B4-BE49-F238E27FC236}">
                <a16:creationId xmlns:a16="http://schemas.microsoft.com/office/drawing/2014/main" id="{4B45FD25-4606-3364-251B-7C489560C3F3}"/>
              </a:ext>
            </a:extLst>
          </p:cNvPr>
          <p:cNvPicPr>
            <a:picLocks noChangeAspect="1"/>
          </p:cNvPicPr>
          <p:nvPr/>
        </p:nvPicPr>
        <p:blipFill>
          <a:blip r:embed="rId6"/>
          <a:srcRect b="65491"/>
          <a:stretch/>
        </p:blipFill>
        <p:spPr>
          <a:xfrm>
            <a:off x="5016928" y="2207031"/>
            <a:ext cx="1730043" cy="701062"/>
          </a:xfrm>
          <a:prstGeom prst="rect">
            <a:avLst/>
          </a:prstGeom>
        </p:spPr>
      </p:pic>
      <p:graphicFrame>
        <p:nvGraphicFramePr>
          <p:cNvPr id="11" name="Table 10">
            <a:extLst>
              <a:ext uri="{FF2B5EF4-FFF2-40B4-BE49-F238E27FC236}">
                <a16:creationId xmlns:a16="http://schemas.microsoft.com/office/drawing/2014/main" id="{9A8AFBFA-E717-43E7-FDBE-7C9FBE2F0539}"/>
              </a:ext>
            </a:extLst>
          </p:cNvPr>
          <p:cNvGraphicFramePr>
            <a:graphicFrameLocks noGrp="1"/>
          </p:cNvGraphicFramePr>
          <p:nvPr>
            <p:extLst>
              <p:ext uri="{D42A27DB-BD31-4B8C-83A1-F6EECF244321}">
                <p14:modId xmlns:p14="http://schemas.microsoft.com/office/powerpoint/2010/main" val="1754730867"/>
              </p:ext>
            </p:extLst>
          </p:nvPr>
        </p:nvGraphicFramePr>
        <p:xfrm>
          <a:off x="838039" y="104028"/>
          <a:ext cx="8269575" cy="914400"/>
        </p:xfrm>
        <a:graphic>
          <a:graphicData uri="http://schemas.openxmlformats.org/drawingml/2006/table">
            <a:tbl>
              <a:tblPr firstRow="1" bandRow="1">
                <a:tableStyleId>{5C22544A-7EE6-4342-B048-85BDC9FD1C3A}</a:tableStyleId>
              </a:tblPr>
              <a:tblGrid>
                <a:gridCol w="1558978">
                  <a:extLst>
                    <a:ext uri="{9D8B030D-6E8A-4147-A177-3AD203B41FA5}">
                      <a16:colId xmlns:a16="http://schemas.microsoft.com/office/drawing/2014/main" val="2212122078"/>
                    </a:ext>
                  </a:extLst>
                </a:gridCol>
                <a:gridCol w="6710597">
                  <a:extLst>
                    <a:ext uri="{9D8B030D-6E8A-4147-A177-3AD203B41FA5}">
                      <a16:colId xmlns:a16="http://schemas.microsoft.com/office/drawing/2014/main" val="3746898212"/>
                    </a:ext>
                  </a:extLst>
                </a:gridCol>
              </a:tblGrid>
              <a:tr h="370840">
                <a:tc>
                  <a:txBody>
                    <a:bodyPr/>
                    <a:lstStyle/>
                    <a:p>
                      <a:pPr algn="l"/>
                      <a:r>
                        <a:rPr lang="en-US" sz="1800" b="1" u="sng">
                          <a:solidFill>
                            <a:srgbClr val="005B7B"/>
                          </a:solidFill>
                          <a:latin typeface="Bitter" pitchFamily="2" charset="0"/>
                        </a:rPr>
                        <a:t>Objective 1:</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indent="0" algn="l">
                        <a:lnSpc>
                          <a:spcPct val="100000"/>
                        </a:lnSpc>
                        <a:buNone/>
                      </a:pPr>
                      <a:r>
                        <a:rPr lang="en-US" sz="1800" b="1">
                          <a:solidFill>
                            <a:srgbClr val="005B7B"/>
                          </a:solidFill>
                          <a:latin typeface="Bitter"/>
                        </a:rPr>
                        <a:t>Monitor the number of members utilizing SUD residential and withdrawal management services with a goal to increase their utilization by 10% compared to 2023.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BAA70A3F-19BD-C2EA-F0A9-898ADA6A230D}"/>
              </a:ext>
            </a:extLst>
          </p:cNvPr>
          <p:cNvGrpSpPr/>
          <p:nvPr/>
        </p:nvGrpSpPr>
        <p:grpSpPr>
          <a:xfrm>
            <a:off x="74860" y="259561"/>
            <a:ext cx="1090013" cy="730292"/>
            <a:chOff x="35002" y="829947"/>
            <a:chExt cx="1239016" cy="897901"/>
          </a:xfrm>
        </p:grpSpPr>
        <p:pic>
          <p:nvPicPr>
            <p:cNvPr id="9" name="Graphic 8" descr="Bullseye with solid fill">
              <a:extLst>
                <a:ext uri="{FF2B5EF4-FFF2-40B4-BE49-F238E27FC236}">
                  <a16:creationId xmlns:a16="http://schemas.microsoft.com/office/drawing/2014/main" id="{20A37ADE-6DC7-DDDA-D885-860A438E9EB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3997" y="829947"/>
              <a:ext cx="650821" cy="650822"/>
            </a:xfrm>
            <a:prstGeom prst="rect">
              <a:avLst/>
            </a:prstGeom>
          </p:spPr>
        </p:pic>
        <p:sp>
          <p:nvSpPr>
            <p:cNvPr id="10" name="TextBox 9">
              <a:extLst>
                <a:ext uri="{FF2B5EF4-FFF2-40B4-BE49-F238E27FC236}">
                  <a16:creationId xmlns:a16="http://schemas.microsoft.com/office/drawing/2014/main" id="{582B30EA-BD6F-B212-D340-E6FB221D4851}"/>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
        <p:nvSpPr>
          <p:cNvPr id="12" name="Oval 11">
            <a:extLst>
              <a:ext uri="{FF2B5EF4-FFF2-40B4-BE49-F238E27FC236}">
                <a16:creationId xmlns:a16="http://schemas.microsoft.com/office/drawing/2014/main" id="{8738CF3C-5DA2-1FA5-5EE5-6EE8C1D5FEFB}"/>
              </a:ext>
            </a:extLst>
          </p:cNvPr>
          <p:cNvSpPr/>
          <p:nvPr/>
        </p:nvSpPr>
        <p:spPr>
          <a:xfrm>
            <a:off x="5455317" y="3124695"/>
            <a:ext cx="2583305" cy="931300"/>
          </a:xfrm>
          <a:prstGeom prst="ellipse">
            <a:avLst/>
          </a:prstGeom>
          <a:solidFill>
            <a:schemeClr val="bg2"/>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411 Members Served</a:t>
            </a:r>
          </a:p>
        </p:txBody>
      </p:sp>
      <p:sp>
        <p:nvSpPr>
          <p:cNvPr id="16" name="Oval 15">
            <a:extLst>
              <a:ext uri="{FF2B5EF4-FFF2-40B4-BE49-F238E27FC236}">
                <a16:creationId xmlns:a16="http://schemas.microsoft.com/office/drawing/2014/main" id="{7938BFAA-1607-3C33-930D-F1F5455A3756}"/>
              </a:ext>
            </a:extLst>
          </p:cNvPr>
          <p:cNvSpPr/>
          <p:nvPr/>
        </p:nvSpPr>
        <p:spPr>
          <a:xfrm>
            <a:off x="1105378" y="3127926"/>
            <a:ext cx="2583305" cy="931300"/>
          </a:xfrm>
          <a:prstGeom prst="ellipse">
            <a:avLst/>
          </a:prstGeom>
          <a:solidFill>
            <a:schemeClr val="bg2"/>
          </a:solidFill>
          <a:ln>
            <a:solidFill>
              <a:schemeClr val="accent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419 Members Served</a:t>
            </a:r>
          </a:p>
        </p:txBody>
      </p:sp>
    </p:spTree>
    <p:extLst>
      <p:ext uri="{BB962C8B-B14F-4D97-AF65-F5344CB8AC3E}">
        <p14:creationId xmlns:p14="http://schemas.microsoft.com/office/powerpoint/2010/main" val="268278885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00CA4B5-B68D-C683-876D-2615F35EB694}"/>
              </a:ext>
            </a:extLst>
          </p:cNvPr>
          <p:cNvSpPr txBox="1">
            <a:spLocks/>
          </p:cNvSpPr>
          <p:nvPr/>
        </p:nvSpPr>
        <p:spPr>
          <a:xfrm>
            <a:off x="94343" y="1705428"/>
            <a:ext cx="2317410" cy="1988457"/>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213995" indent="-213995">
              <a:lnSpc>
                <a:spcPct val="100000"/>
              </a:lnSpc>
              <a:buFont typeface="Arial,Sans-Serif"/>
              <a:buChar char="•"/>
            </a:pPr>
            <a:endParaRPr lang="en-US" sz="1200" b="1">
              <a:solidFill>
                <a:srgbClr val="005B7B"/>
              </a:solidFill>
              <a:latin typeface="Bitter"/>
            </a:endParaRPr>
          </a:p>
          <a:p>
            <a:pPr marL="0" indent="0" algn="ctr">
              <a:lnSpc>
                <a:spcPct val="100000"/>
              </a:lnSpc>
              <a:buNone/>
            </a:pPr>
            <a:r>
              <a:rPr lang="en-US" sz="1200" b="1">
                <a:solidFill>
                  <a:srgbClr val="005B7B"/>
                </a:solidFill>
                <a:latin typeface="Bitter"/>
              </a:rPr>
              <a:t>Residential and Withdrawal Management Services for Substance Use Disorder have Declined in 2024, as compared to service rates in 2023. </a:t>
            </a:r>
          </a:p>
          <a:p>
            <a:pPr marL="213995" indent="-213995">
              <a:lnSpc>
                <a:spcPct val="100000"/>
              </a:lnSpc>
              <a:buFont typeface="Arial,Sans-Serif"/>
              <a:buChar char="•"/>
            </a:pPr>
            <a:endParaRPr lang="en-US" sz="1100" b="1">
              <a:solidFill>
                <a:srgbClr val="005B7B"/>
              </a:solidFill>
              <a:latin typeface="Bitter"/>
            </a:endParaRPr>
          </a:p>
        </p:txBody>
      </p:sp>
      <p:sp>
        <p:nvSpPr>
          <p:cNvPr id="8" name="TextBox 7">
            <a:extLst>
              <a:ext uri="{FF2B5EF4-FFF2-40B4-BE49-F238E27FC236}">
                <a16:creationId xmlns:a16="http://schemas.microsoft.com/office/drawing/2014/main" id="{ED9D1AC5-9154-F8F5-AC0B-0C91CAF703EA}"/>
              </a:ext>
            </a:extLst>
          </p:cNvPr>
          <p:cNvSpPr txBox="1"/>
          <p:nvPr/>
        </p:nvSpPr>
        <p:spPr>
          <a:xfrm>
            <a:off x="319088" y="4660900"/>
            <a:ext cx="71485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sp>
        <p:nvSpPr>
          <p:cNvPr id="7" name="Rectangle 6">
            <a:extLst>
              <a:ext uri="{FF2B5EF4-FFF2-40B4-BE49-F238E27FC236}">
                <a16:creationId xmlns:a16="http://schemas.microsoft.com/office/drawing/2014/main" id="{482687BC-B67C-7141-65DF-DB2561364F02}"/>
              </a:ext>
            </a:extLst>
          </p:cNvPr>
          <p:cNvSpPr/>
          <p:nvPr/>
        </p:nvSpPr>
        <p:spPr>
          <a:xfrm>
            <a:off x="2610479" y="1365606"/>
            <a:ext cx="2578697" cy="2832637"/>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8F09C143-25D0-91DF-8180-06593534A638}"/>
              </a:ext>
            </a:extLst>
          </p:cNvPr>
          <p:cNvPicPr>
            <a:picLocks noChangeAspect="1"/>
          </p:cNvPicPr>
          <p:nvPr/>
        </p:nvPicPr>
        <p:blipFill>
          <a:blip r:embed="rId3"/>
          <a:srcRect t="56452" r="-909" b="-1"/>
          <a:stretch/>
        </p:blipFill>
        <p:spPr>
          <a:xfrm>
            <a:off x="5846094" y="1445061"/>
            <a:ext cx="2058807" cy="1147181"/>
          </a:xfrm>
          <a:prstGeom prst="rect">
            <a:avLst/>
          </a:prstGeom>
        </p:spPr>
      </p:pic>
      <p:pic>
        <p:nvPicPr>
          <p:cNvPr id="10" name="Picture 9">
            <a:extLst>
              <a:ext uri="{FF2B5EF4-FFF2-40B4-BE49-F238E27FC236}">
                <a16:creationId xmlns:a16="http://schemas.microsoft.com/office/drawing/2014/main" id="{46BA391F-0D82-C848-FC88-92ADDE47DF16}"/>
              </a:ext>
            </a:extLst>
          </p:cNvPr>
          <p:cNvPicPr>
            <a:picLocks noChangeAspect="1"/>
          </p:cNvPicPr>
          <p:nvPr/>
        </p:nvPicPr>
        <p:blipFill>
          <a:blip r:embed="rId4"/>
          <a:srcRect l="640" t="56355" r="666" b="-532"/>
          <a:stretch/>
        </p:blipFill>
        <p:spPr>
          <a:xfrm>
            <a:off x="5898197" y="3213724"/>
            <a:ext cx="2118705" cy="1168098"/>
          </a:xfrm>
          <a:prstGeom prst="rect">
            <a:avLst/>
          </a:prstGeom>
        </p:spPr>
      </p:pic>
      <p:pic>
        <p:nvPicPr>
          <p:cNvPr id="12" name="Picture 11">
            <a:extLst>
              <a:ext uri="{FF2B5EF4-FFF2-40B4-BE49-F238E27FC236}">
                <a16:creationId xmlns:a16="http://schemas.microsoft.com/office/drawing/2014/main" id="{B8D1F424-7379-22BD-B2DB-199487095CD0}"/>
              </a:ext>
            </a:extLst>
          </p:cNvPr>
          <p:cNvPicPr>
            <a:picLocks noChangeAspect="1"/>
          </p:cNvPicPr>
          <p:nvPr/>
        </p:nvPicPr>
        <p:blipFill>
          <a:blip r:embed="rId5"/>
          <a:stretch>
            <a:fillRect/>
          </a:stretch>
        </p:blipFill>
        <p:spPr>
          <a:xfrm>
            <a:off x="2724127" y="1390343"/>
            <a:ext cx="2324424" cy="2734057"/>
          </a:xfrm>
          <a:prstGeom prst="rect">
            <a:avLst/>
          </a:prstGeom>
        </p:spPr>
      </p:pic>
      <p:pic>
        <p:nvPicPr>
          <p:cNvPr id="14" name="Picture 13">
            <a:extLst>
              <a:ext uri="{FF2B5EF4-FFF2-40B4-BE49-F238E27FC236}">
                <a16:creationId xmlns:a16="http://schemas.microsoft.com/office/drawing/2014/main" id="{BA80176C-A534-BA19-EF58-76FD383D3701}"/>
              </a:ext>
            </a:extLst>
          </p:cNvPr>
          <p:cNvPicPr>
            <a:picLocks noChangeAspect="1"/>
          </p:cNvPicPr>
          <p:nvPr/>
        </p:nvPicPr>
        <p:blipFill>
          <a:blip r:embed="rId6"/>
          <a:stretch>
            <a:fillRect/>
          </a:stretch>
        </p:blipFill>
        <p:spPr>
          <a:xfrm>
            <a:off x="5806794" y="1108395"/>
            <a:ext cx="2210108" cy="257211"/>
          </a:xfrm>
          <a:prstGeom prst="rect">
            <a:avLst/>
          </a:prstGeom>
        </p:spPr>
      </p:pic>
      <p:pic>
        <p:nvPicPr>
          <p:cNvPr id="16" name="Picture 15">
            <a:extLst>
              <a:ext uri="{FF2B5EF4-FFF2-40B4-BE49-F238E27FC236}">
                <a16:creationId xmlns:a16="http://schemas.microsoft.com/office/drawing/2014/main" id="{EEAC0104-E4B4-5209-DBA6-2F76920407F2}"/>
              </a:ext>
            </a:extLst>
          </p:cNvPr>
          <p:cNvPicPr>
            <a:picLocks noChangeAspect="1"/>
          </p:cNvPicPr>
          <p:nvPr/>
        </p:nvPicPr>
        <p:blipFill>
          <a:blip r:embed="rId7"/>
          <a:stretch>
            <a:fillRect/>
          </a:stretch>
        </p:blipFill>
        <p:spPr>
          <a:xfrm>
            <a:off x="5830273" y="2980842"/>
            <a:ext cx="2333951" cy="247685"/>
          </a:xfrm>
          <a:prstGeom prst="rect">
            <a:avLst/>
          </a:prstGeom>
        </p:spPr>
      </p:pic>
      <p:sp>
        <p:nvSpPr>
          <p:cNvPr id="17" name="Rectangle 16">
            <a:extLst>
              <a:ext uri="{FF2B5EF4-FFF2-40B4-BE49-F238E27FC236}">
                <a16:creationId xmlns:a16="http://schemas.microsoft.com/office/drawing/2014/main" id="{C7EBFE91-68F2-ACE8-668B-25AE9768F798}"/>
              </a:ext>
            </a:extLst>
          </p:cNvPr>
          <p:cNvSpPr/>
          <p:nvPr/>
        </p:nvSpPr>
        <p:spPr>
          <a:xfrm>
            <a:off x="5553985" y="1015076"/>
            <a:ext cx="2715725" cy="3484589"/>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a:extLst>
              <a:ext uri="{FF2B5EF4-FFF2-40B4-BE49-F238E27FC236}">
                <a16:creationId xmlns:a16="http://schemas.microsoft.com/office/drawing/2014/main" id="{CBC96C4A-74D8-43E4-9827-A84ADBEE5BB4}"/>
              </a:ext>
            </a:extLst>
          </p:cNvPr>
          <p:cNvGraphicFramePr>
            <a:graphicFrameLocks noGrp="1"/>
          </p:cNvGraphicFramePr>
          <p:nvPr>
            <p:extLst>
              <p:ext uri="{D42A27DB-BD31-4B8C-83A1-F6EECF244321}">
                <p14:modId xmlns:p14="http://schemas.microsoft.com/office/powerpoint/2010/main" val="1471366357"/>
              </p:ext>
            </p:extLst>
          </p:nvPr>
        </p:nvGraphicFramePr>
        <p:xfrm>
          <a:off x="917030" y="52928"/>
          <a:ext cx="8191993" cy="914400"/>
        </p:xfrm>
        <a:graphic>
          <a:graphicData uri="http://schemas.openxmlformats.org/drawingml/2006/table">
            <a:tbl>
              <a:tblPr firstRow="1" bandRow="1">
                <a:tableStyleId>{5C22544A-7EE6-4342-B048-85BDC9FD1C3A}</a:tableStyleId>
              </a:tblPr>
              <a:tblGrid>
                <a:gridCol w="1526367">
                  <a:extLst>
                    <a:ext uri="{9D8B030D-6E8A-4147-A177-3AD203B41FA5}">
                      <a16:colId xmlns:a16="http://schemas.microsoft.com/office/drawing/2014/main" val="2212122078"/>
                    </a:ext>
                  </a:extLst>
                </a:gridCol>
                <a:gridCol w="6665626">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2:</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Monitor the number of members utilizing SUD residential and withdrawal management services with a goal to increase their utilization by 10% compared to 2023.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7141CB8D-BBE5-47CB-8910-38D81B94508B}"/>
              </a:ext>
            </a:extLst>
          </p:cNvPr>
          <p:cNvGrpSpPr/>
          <p:nvPr/>
        </p:nvGrpSpPr>
        <p:grpSpPr>
          <a:xfrm>
            <a:off x="74860" y="259561"/>
            <a:ext cx="1090013" cy="730292"/>
            <a:chOff x="35002" y="829947"/>
            <a:chExt cx="1239016" cy="897901"/>
          </a:xfrm>
        </p:grpSpPr>
        <p:pic>
          <p:nvPicPr>
            <p:cNvPr id="11" name="Graphic 10" descr="Bullseye with solid fill">
              <a:extLst>
                <a:ext uri="{FF2B5EF4-FFF2-40B4-BE49-F238E27FC236}">
                  <a16:creationId xmlns:a16="http://schemas.microsoft.com/office/drawing/2014/main" id="{76639F95-6F77-7A4B-78F6-5905EEBF06E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13" name="TextBox 12">
              <a:extLst>
                <a:ext uri="{FF2B5EF4-FFF2-40B4-BE49-F238E27FC236}">
                  <a16:creationId xmlns:a16="http://schemas.microsoft.com/office/drawing/2014/main" id="{BFCC04DD-22B3-FC0B-D526-31C32E212E07}"/>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287297676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D9D1AC5-9154-F8F5-AC0B-0C91CAF703EA}"/>
              </a:ext>
            </a:extLst>
          </p:cNvPr>
          <p:cNvSpPr txBox="1"/>
          <p:nvPr/>
        </p:nvSpPr>
        <p:spPr>
          <a:xfrm>
            <a:off x="319088" y="4660900"/>
            <a:ext cx="6996112"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pic>
        <p:nvPicPr>
          <p:cNvPr id="9" name="Picture 8">
            <a:extLst>
              <a:ext uri="{FF2B5EF4-FFF2-40B4-BE49-F238E27FC236}">
                <a16:creationId xmlns:a16="http://schemas.microsoft.com/office/drawing/2014/main" id="{BBF69821-6C8E-0957-04EC-1F6DE8A312E5}"/>
              </a:ext>
            </a:extLst>
          </p:cNvPr>
          <p:cNvPicPr>
            <a:picLocks noChangeAspect="1"/>
          </p:cNvPicPr>
          <p:nvPr/>
        </p:nvPicPr>
        <p:blipFill>
          <a:blip r:embed="rId3"/>
          <a:srcRect r="4319"/>
          <a:stretch/>
        </p:blipFill>
        <p:spPr>
          <a:xfrm>
            <a:off x="4496819" y="2098349"/>
            <a:ext cx="2767909" cy="1867190"/>
          </a:xfrm>
          <a:prstGeom prst="rect">
            <a:avLst/>
          </a:prstGeom>
        </p:spPr>
      </p:pic>
      <p:sp>
        <p:nvSpPr>
          <p:cNvPr id="10" name="TextBox 9">
            <a:extLst>
              <a:ext uri="{FF2B5EF4-FFF2-40B4-BE49-F238E27FC236}">
                <a16:creationId xmlns:a16="http://schemas.microsoft.com/office/drawing/2014/main" id="{BA4D0DA6-F4AC-3C76-B3FB-F3CE3B2CA685}"/>
              </a:ext>
            </a:extLst>
          </p:cNvPr>
          <p:cNvSpPr txBox="1"/>
          <p:nvPr/>
        </p:nvSpPr>
        <p:spPr>
          <a:xfrm>
            <a:off x="1980590" y="1555378"/>
            <a:ext cx="2591410" cy="307777"/>
          </a:xfrm>
          <a:prstGeom prst="rect">
            <a:avLst/>
          </a:prstGeom>
          <a:noFill/>
        </p:spPr>
        <p:txBody>
          <a:bodyPr wrap="square" rtlCol="0">
            <a:spAutoFit/>
          </a:bodyPr>
          <a:lstStyle/>
          <a:p>
            <a:r>
              <a:rPr lang="en-US" b="1">
                <a:solidFill>
                  <a:srgbClr val="005B7B"/>
                </a:solidFill>
                <a:latin typeface="Bitter" pitchFamily="2" charset="0"/>
              </a:rPr>
              <a:t>July 2023 to December 2023</a:t>
            </a:r>
          </a:p>
        </p:txBody>
      </p:sp>
      <p:sp>
        <p:nvSpPr>
          <p:cNvPr id="11" name="TextBox 10">
            <a:extLst>
              <a:ext uri="{FF2B5EF4-FFF2-40B4-BE49-F238E27FC236}">
                <a16:creationId xmlns:a16="http://schemas.microsoft.com/office/drawing/2014/main" id="{E650C761-6756-96B4-C424-AFB6BD2E1A6E}"/>
              </a:ext>
            </a:extLst>
          </p:cNvPr>
          <p:cNvSpPr txBox="1"/>
          <p:nvPr/>
        </p:nvSpPr>
        <p:spPr>
          <a:xfrm>
            <a:off x="4572000" y="1532362"/>
            <a:ext cx="2928100" cy="307777"/>
          </a:xfrm>
          <a:prstGeom prst="rect">
            <a:avLst/>
          </a:prstGeom>
          <a:noFill/>
        </p:spPr>
        <p:txBody>
          <a:bodyPr wrap="square" rtlCol="0">
            <a:spAutoFit/>
          </a:bodyPr>
          <a:lstStyle/>
          <a:p>
            <a:r>
              <a:rPr lang="en-US" b="1">
                <a:solidFill>
                  <a:srgbClr val="005B7B"/>
                </a:solidFill>
                <a:latin typeface="Bitter" pitchFamily="2" charset="0"/>
              </a:rPr>
              <a:t>January 2024 to October 2023</a:t>
            </a:r>
          </a:p>
        </p:txBody>
      </p:sp>
      <p:sp>
        <p:nvSpPr>
          <p:cNvPr id="12" name="Rectangle 11">
            <a:extLst>
              <a:ext uri="{FF2B5EF4-FFF2-40B4-BE49-F238E27FC236}">
                <a16:creationId xmlns:a16="http://schemas.microsoft.com/office/drawing/2014/main" id="{82E88F35-BB93-CFE9-1A95-13585322D839}"/>
              </a:ext>
            </a:extLst>
          </p:cNvPr>
          <p:cNvSpPr/>
          <p:nvPr/>
        </p:nvSpPr>
        <p:spPr>
          <a:xfrm>
            <a:off x="1888761" y="1459043"/>
            <a:ext cx="5381469" cy="2840359"/>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766CFD9E-CD69-A732-838A-D3AD8B49F17F}"/>
              </a:ext>
            </a:extLst>
          </p:cNvPr>
          <p:cNvPicPr>
            <a:picLocks noChangeAspect="1"/>
          </p:cNvPicPr>
          <p:nvPr/>
        </p:nvPicPr>
        <p:blipFill>
          <a:blip r:embed="rId4"/>
          <a:stretch>
            <a:fillRect/>
          </a:stretch>
        </p:blipFill>
        <p:spPr>
          <a:xfrm>
            <a:off x="1913551" y="2136615"/>
            <a:ext cx="2591410" cy="1790658"/>
          </a:xfrm>
          <a:prstGeom prst="rect">
            <a:avLst/>
          </a:prstGeom>
        </p:spPr>
      </p:pic>
      <p:cxnSp>
        <p:nvCxnSpPr>
          <p:cNvPr id="16" name="Straight Connector 15">
            <a:extLst>
              <a:ext uri="{FF2B5EF4-FFF2-40B4-BE49-F238E27FC236}">
                <a16:creationId xmlns:a16="http://schemas.microsoft.com/office/drawing/2014/main" id="{EBC14917-38E1-4597-27AE-A891E7A146CF}"/>
              </a:ext>
            </a:extLst>
          </p:cNvPr>
          <p:cNvCxnSpPr>
            <a:cxnSpLocks/>
          </p:cNvCxnSpPr>
          <p:nvPr/>
        </p:nvCxnSpPr>
        <p:spPr>
          <a:xfrm>
            <a:off x="4504961" y="1459043"/>
            <a:ext cx="0" cy="2840359"/>
          </a:xfrm>
          <a:prstGeom prst="line">
            <a:avLst/>
          </a:prstGeom>
          <a:ln>
            <a:solidFill>
              <a:srgbClr val="005B7B"/>
            </a:solidFill>
          </a:ln>
        </p:spPr>
        <p:style>
          <a:lnRef idx="1">
            <a:schemeClr val="dk1"/>
          </a:lnRef>
          <a:fillRef idx="0">
            <a:schemeClr val="dk1"/>
          </a:fillRef>
          <a:effectRef idx="0">
            <a:schemeClr val="dk1"/>
          </a:effectRef>
          <a:fontRef idx="minor">
            <a:schemeClr val="tx1"/>
          </a:fontRef>
        </p:style>
      </p:cxnSp>
      <p:graphicFrame>
        <p:nvGraphicFramePr>
          <p:cNvPr id="6" name="Table 5">
            <a:extLst>
              <a:ext uri="{FF2B5EF4-FFF2-40B4-BE49-F238E27FC236}">
                <a16:creationId xmlns:a16="http://schemas.microsoft.com/office/drawing/2014/main" id="{70FC2A2C-52AA-AA49-F0DA-78FD33E31BA4}"/>
              </a:ext>
            </a:extLst>
          </p:cNvPr>
          <p:cNvGraphicFramePr>
            <a:graphicFrameLocks noGrp="1"/>
          </p:cNvGraphicFramePr>
          <p:nvPr>
            <p:extLst>
              <p:ext uri="{D42A27DB-BD31-4B8C-83A1-F6EECF244321}">
                <p14:modId xmlns:p14="http://schemas.microsoft.com/office/powerpoint/2010/main" val="197591955"/>
              </p:ext>
            </p:extLst>
          </p:nvPr>
        </p:nvGraphicFramePr>
        <p:xfrm>
          <a:off x="1203501" y="47048"/>
          <a:ext cx="7850558" cy="914400"/>
        </p:xfrm>
        <a:graphic>
          <a:graphicData uri="http://schemas.openxmlformats.org/drawingml/2006/table">
            <a:tbl>
              <a:tblPr firstRow="1" bandRow="1">
                <a:tableStyleId>{5C22544A-7EE6-4342-B048-85BDC9FD1C3A}</a:tableStyleId>
              </a:tblPr>
              <a:tblGrid>
                <a:gridCol w="1469745">
                  <a:extLst>
                    <a:ext uri="{9D8B030D-6E8A-4147-A177-3AD203B41FA5}">
                      <a16:colId xmlns:a16="http://schemas.microsoft.com/office/drawing/2014/main" val="2212122078"/>
                    </a:ext>
                  </a:extLst>
                </a:gridCol>
                <a:gridCol w="6380813">
                  <a:extLst>
                    <a:ext uri="{9D8B030D-6E8A-4147-A177-3AD203B41FA5}">
                      <a16:colId xmlns:a16="http://schemas.microsoft.com/office/drawing/2014/main" val="3746898212"/>
                    </a:ext>
                  </a:extLst>
                </a:gridCol>
              </a:tblGrid>
              <a:tr h="370840">
                <a:tc>
                  <a:txBody>
                    <a:bodyPr/>
                    <a:lstStyle/>
                    <a:p>
                      <a:pPr algn="l"/>
                      <a:r>
                        <a:rPr lang="en-US" sz="1800" b="1" u="sng">
                          <a:solidFill>
                            <a:srgbClr val="005B7B"/>
                          </a:solidFill>
                          <a:latin typeface="Bitter" pitchFamily="2" charset="0"/>
                        </a:rPr>
                        <a:t>Objective 3:</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indent="0" algn="l">
                        <a:lnSpc>
                          <a:spcPct val="100000"/>
                        </a:lnSpc>
                        <a:buNone/>
                      </a:pPr>
                      <a:r>
                        <a:rPr lang="en-US" sz="1800" b="1">
                          <a:solidFill>
                            <a:srgbClr val="005B7B"/>
                          </a:solidFill>
                          <a:latin typeface="Bitter"/>
                          <a:ea typeface="Calibri"/>
                        </a:rPr>
                        <a:t>Record the number of SUD affected members serviced by the Recovery Lodge and increase participation by at least 10% compared to 2023.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7F0DA39F-A7CD-9D7E-C1BA-1151054F63E2}"/>
              </a:ext>
            </a:extLst>
          </p:cNvPr>
          <p:cNvGrpSpPr/>
          <p:nvPr/>
        </p:nvGrpSpPr>
        <p:grpSpPr>
          <a:xfrm>
            <a:off x="0" y="169864"/>
            <a:ext cx="1654628" cy="668318"/>
            <a:chOff x="6756468" y="444375"/>
            <a:chExt cx="1654628" cy="668318"/>
          </a:xfrm>
        </p:grpSpPr>
        <p:sp>
          <p:nvSpPr>
            <p:cNvPr id="4" name="TextBox 3">
              <a:extLst>
                <a:ext uri="{FF2B5EF4-FFF2-40B4-BE49-F238E27FC236}">
                  <a16:creationId xmlns:a16="http://schemas.microsoft.com/office/drawing/2014/main" id="{771DD040-E1FC-933E-D74E-FA99CCFC7E27}"/>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5" name="Graphic 4" descr="Checkmark with solid fill">
              <a:extLst>
                <a:ext uri="{FF2B5EF4-FFF2-40B4-BE49-F238E27FC236}">
                  <a16:creationId xmlns:a16="http://schemas.microsoft.com/office/drawing/2014/main" id="{06BEA868-5826-A6AD-1AE0-15B264CF0D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0041" y="444375"/>
              <a:ext cx="430802" cy="430802"/>
            </a:xfrm>
            <a:prstGeom prst="rect">
              <a:avLst/>
            </a:prstGeom>
          </p:spPr>
        </p:pic>
      </p:grpSp>
    </p:spTree>
    <p:extLst>
      <p:ext uri="{BB962C8B-B14F-4D97-AF65-F5344CB8AC3E}">
        <p14:creationId xmlns:p14="http://schemas.microsoft.com/office/powerpoint/2010/main" val="400204211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1B9BE2D-DCF4-F1DD-5022-648535DBF077}"/>
              </a:ext>
            </a:extLst>
          </p:cNvPr>
          <p:cNvGraphicFramePr/>
          <p:nvPr>
            <p:extLst>
              <p:ext uri="{D42A27DB-BD31-4B8C-83A1-F6EECF244321}">
                <p14:modId xmlns:p14="http://schemas.microsoft.com/office/powerpoint/2010/main" val="289750252"/>
              </p:ext>
            </p:extLst>
          </p:nvPr>
        </p:nvGraphicFramePr>
        <p:xfrm>
          <a:off x="149901" y="1621330"/>
          <a:ext cx="8934138" cy="24783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3B5630D0-BC8D-1AA9-376F-EDF5390D2072}"/>
              </a:ext>
            </a:extLst>
          </p:cNvPr>
          <p:cNvSpPr txBox="1"/>
          <p:nvPr/>
        </p:nvSpPr>
        <p:spPr>
          <a:xfrm>
            <a:off x="319088" y="4660900"/>
            <a:ext cx="70178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grpSp>
        <p:nvGrpSpPr>
          <p:cNvPr id="3" name="Group 2">
            <a:extLst>
              <a:ext uri="{FF2B5EF4-FFF2-40B4-BE49-F238E27FC236}">
                <a16:creationId xmlns:a16="http://schemas.microsoft.com/office/drawing/2014/main" id="{F9838C3A-AA4C-0B8A-4402-6AB360F1B845}"/>
              </a:ext>
            </a:extLst>
          </p:cNvPr>
          <p:cNvGrpSpPr/>
          <p:nvPr/>
        </p:nvGrpSpPr>
        <p:grpSpPr>
          <a:xfrm>
            <a:off x="2990508" y="1485258"/>
            <a:ext cx="1038541" cy="702945"/>
            <a:chOff x="70263" y="832551"/>
            <a:chExt cx="1239016" cy="929503"/>
          </a:xfrm>
        </p:grpSpPr>
        <p:pic>
          <p:nvPicPr>
            <p:cNvPr id="4" name="Graphic 27" descr="Bullseye with solid fill">
              <a:extLst>
                <a:ext uri="{FF2B5EF4-FFF2-40B4-BE49-F238E27FC236}">
                  <a16:creationId xmlns:a16="http://schemas.microsoft.com/office/drawing/2014/main" id="{D805125C-5D3F-A21D-3051-9A6EDDDAE3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3469" y="832551"/>
              <a:ext cx="650821" cy="650822"/>
            </a:xfrm>
            <a:prstGeom prst="rect">
              <a:avLst/>
            </a:prstGeom>
          </p:spPr>
        </p:pic>
        <p:sp>
          <p:nvSpPr>
            <p:cNvPr id="6" name="TextBox 28">
              <a:extLst>
                <a:ext uri="{FF2B5EF4-FFF2-40B4-BE49-F238E27FC236}">
                  <a16:creationId xmlns:a16="http://schemas.microsoft.com/office/drawing/2014/main" id="{F40728E3-CF2A-572C-F3D0-C05BF9A9485C}"/>
                </a:ext>
              </a:extLst>
            </p:cNvPr>
            <p:cNvSpPr txBox="1"/>
            <p:nvPr/>
          </p:nvSpPr>
          <p:spPr>
            <a:xfrm>
              <a:off x="70263" y="1454277"/>
              <a:ext cx="1239016" cy="30777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a:solidFill>
                    <a:schemeClr val="bg2"/>
                  </a:solidFill>
                  <a:latin typeface="Bitter" pitchFamily="2" charset="0"/>
                </a:rPr>
                <a:t>COMPLETE</a:t>
              </a:r>
            </a:p>
          </p:txBody>
        </p:sp>
      </p:grpSp>
      <p:grpSp>
        <p:nvGrpSpPr>
          <p:cNvPr id="17" name="Group 16">
            <a:extLst>
              <a:ext uri="{FF2B5EF4-FFF2-40B4-BE49-F238E27FC236}">
                <a16:creationId xmlns:a16="http://schemas.microsoft.com/office/drawing/2014/main" id="{18ECB7FB-7FE7-576C-6D60-5F196E646275}"/>
              </a:ext>
            </a:extLst>
          </p:cNvPr>
          <p:cNvGrpSpPr/>
          <p:nvPr/>
        </p:nvGrpSpPr>
        <p:grpSpPr>
          <a:xfrm>
            <a:off x="5159923" y="1554412"/>
            <a:ext cx="1654628" cy="633791"/>
            <a:chOff x="6756468" y="478902"/>
            <a:chExt cx="1654628" cy="633791"/>
          </a:xfrm>
        </p:grpSpPr>
        <p:sp>
          <p:nvSpPr>
            <p:cNvPr id="18" name="TextBox 17">
              <a:extLst>
                <a:ext uri="{FF2B5EF4-FFF2-40B4-BE49-F238E27FC236}">
                  <a16:creationId xmlns:a16="http://schemas.microsoft.com/office/drawing/2014/main" id="{CEBA996F-B596-8A64-7C5C-DA070D4E1B48}"/>
                </a:ext>
              </a:extLst>
            </p:cNvPr>
            <p:cNvSpPr txBox="1"/>
            <p:nvPr/>
          </p:nvSpPr>
          <p:spPr>
            <a:xfrm>
              <a:off x="6756468" y="835694"/>
              <a:ext cx="1654628" cy="276999"/>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a:solidFill>
                    <a:schemeClr val="bg2"/>
                  </a:solidFill>
                  <a:latin typeface="Bitter" pitchFamily="2" charset="0"/>
                </a:rPr>
                <a:t>IN PROGRESS</a:t>
              </a:r>
            </a:p>
          </p:txBody>
        </p:sp>
        <p:pic>
          <p:nvPicPr>
            <p:cNvPr id="19" name="Graphic 18" descr="Checkmark with solid fill">
              <a:extLst>
                <a:ext uri="{FF2B5EF4-FFF2-40B4-BE49-F238E27FC236}">
                  <a16:creationId xmlns:a16="http://schemas.microsoft.com/office/drawing/2014/main" id="{64C004F6-03A6-9765-314A-2E3FC588B9D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141307" y="478902"/>
              <a:ext cx="430802" cy="430802"/>
            </a:xfrm>
            <a:prstGeom prst="rect">
              <a:avLst/>
            </a:prstGeom>
          </p:spPr>
        </p:pic>
      </p:grpSp>
      <p:graphicFrame>
        <p:nvGraphicFramePr>
          <p:cNvPr id="10" name="Table 9">
            <a:extLst>
              <a:ext uri="{FF2B5EF4-FFF2-40B4-BE49-F238E27FC236}">
                <a16:creationId xmlns:a16="http://schemas.microsoft.com/office/drawing/2014/main" id="{CBE9B106-2B98-B9D6-0655-13F1D495E8D2}"/>
              </a:ext>
            </a:extLst>
          </p:cNvPr>
          <p:cNvGraphicFramePr>
            <a:graphicFrameLocks noGrp="1"/>
          </p:cNvGraphicFramePr>
          <p:nvPr>
            <p:extLst>
              <p:ext uri="{D42A27DB-BD31-4B8C-83A1-F6EECF244321}">
                <p14:modId xmlns:p14="http://schemas.microsoft.com/office/powerpoint/2010/main" val="1177543949"/>
              </p:ext>
            </p:extLst>
          </p:nvPr>
        </p:nvGraphicFramePr>
        <p:xfrm>
          <a:off x="393073" y="197174"/>
          <a:ext cx="8357853" cy="914400"/>
        </p:xfrm>
        <a:graphic>
          <a:graphicData uri="http://schemas.openxmlformats.org/drawingml/2006/table">
            <a:tbl>
              <a:tblPr firstRow="1" bandRow="1">
                <a:tableStyleId>{5C22544A-7EE6-4342-B048-85BDC9FD1C3A}</a:tableStyleId>
              </a:tblPr>
              <a:tblGrid>
                <a:gridCol w="1813250">
                  <a:extLst>
                    <a:ext uri="{9D8B030D-6E8A-4147-A177-3AD203B41FA5}">
                      <a16:colId xmlns:a16="http://schemas.microsoft.com/office/drawing/2014/main" val="2212122078"/>
                    </a:ext>
                  </a:extLst>
                </a:gridCol>
                <a:gridCol w="6544603">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Intervention 3:</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Incentivize Providers to Improve Quality of Care and Responsiveness to Acute, Urgent, and Emergent Behavioral Health Needs</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15501CEF-20DD-E1DA-D14B-F1D23DE20D8B}"/>
              </a:ext>
            </a:extLst>
          </p:cNvPr>
          <p:cNvGrpSpPr/>
          <p:nvPr/>
        </p:nvGrpSpPr>
        <p:grpSpPr>
          <a:xfrm>
            <a:off x="714018" y="1485258"/>
            <a:ext cx="1038541" cy="702945"/>
            <a:chOff x="70263" y="832551"/>
            <a:chExt cx="1239016" cy="929503"/>
          </a:xfrm>
        </p:grpSpPr>
        <p:pic>
          <p:nvPicPr>
            <p:cNvPr id="12" name="Graphic 27" descr="Bullseye with solid fill">
              <a:extLst>
                <a:ext uri="{FF2B5EF4-FFF2-40B4-BE49-F238E27FC236}">
                  <a16:creationId xmlns:a16="http://schemas.microsoft.com/office/drawing/2014/main" id="{89D7E642-96A7-E863-F067-A431E6A7C51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3469" y="832551"/>
              <a:ext cx="650821" cy="650822"/>
            </a:xfrm>
            <a:prstGeom prst="rect">
              <a:avLst/>
            </a:prstGeom>
          </p:spPr>
        </p:pic>
        <p:sp>
          <p:nvSpPr>
            <p:cNvPr id="13" name="TextBox 28">
              <a:extLst>
                <a:ext uri="{FF2B5EF4-FFF2-40B4-BE49-F238E27FC236}">
                  <a16:creationId xmlns:a16="http://schemas.microsoft.com/office/drawing/2014/main" id="{A0A0B44F-94E5-F5E8-5C9D-397D7F2C5E65}"/>
                </a:ext>
              </a:extLst>
            </p:cNvPr>
            <p:cNvSpPr txBox="1"/>
            <p:nvPr/>
          </p:nvSpPr>
          <p:spPr>
            <a:xfrm>
              <a:off x="70263" y="1454277"/>
              <a:ext cx="1239016" cy="30777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a:solidFill>
                    <a:schemeClr val="bg2"/>
                  </a:solidFill>
                  <a:latin typeface="Bitter" pitchFamily="2" charset="0"/>
                </a:rPr>
                <a:t>COMPLETE</a:t>
              </a:r>
            </a:p>
          </p:txBody>
        </p:sp>
      </p:grpSp>
      <p:grpSp>
        <p:nvGrpSpPr>
          <p:cNvPr id="20" name="Group 19">
            <a:extLst>
              <a:ext uri="{FF2B5EF4-FFF2-40B4-BE49-F238E27FC236}">
                <a16:creationId xmlns:a16="http://schemas.microsoft.com/office/drawing/2014/main" id="{EC5D4C35-F873-3C22-680A-251CAF516A74}"/>
              </a:ext>
            </a:extLst>
          </p:cNvPr>
          <p:cNvGrpSpPr/>
          <p:nvPr/>
        </p:nvGrpSpPr>
        <p:grpSpPr>
          <a:xfrm>
            <a:off x="7604980" y="1485258"/>
            <a:ext cx="1038541" cy="702945"/>
            <a:chOff x="70263" y="832551"/>
            <a:chExt cx="1239016" cy="929503"/>
          </a:xfrm>
        </p:grpSpPr>
        <p:pic>
          <p:nvPicPr>
            <p:cNvPr id="21" name="Graphic 27" descr="Bullseye with solid fill">
              <a:extLst>
                <a:ext uri="{FF2B5EF4-FFF2-40B4-BE49-F238E27FC236}">
                  <a16:creationId xmlns:a16="http://schemas.microsoft.com/office/drawing/2014/main" id="{3837380A-CA54-56C5-3CBB-E7F198E10853}"/>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83469" y="832551"/>
              <a:ext cx="650821" cy="650822"/>
            </a:xfrm>
            <a:prstGeom prst="rect">
              <a:avLst/>
            </a:prstGeom>
          </p:spPr>
        </p:pic>
        <p:sp>
          <p:nvSpPr>
            <p:cNvPr id="22" name="TextBox 28">
              <a:extLst>
                <a:ext uri="{FF2B5EF4-FFF2-40B4-BE49-F238E27FC236}">
                  <a16:creationId xmlns:a16="http://schemas.microsoft.com/office/drawing/2014/main" id="{BD6E6A9F-3023-9AF2-FC06-F1650086B070}"/>
                </a:ext>
              </a:extLst>
            </p:cNvPr>
            <p:cNvSpPr txBox="1"/>
            <p:nvPr/>
          </p:nvSpPr>
          <p:spPr>
            <a:xfrm>
              <a:off x="70263" y="1454277"/>
              <a:ext cx="1239016" cy="307777"/>
            </a:xfrm>
            <a:prstGeom prst="rect">
              <a:avLst/>
            </a:prstGeom>
            <a:noFill/>
          </p:spPr>
          <p:txBody>
            <a:bodyPr wrap="squar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16260629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B5630D0-BC8D-1AA9-376F-EDF5390D2072}"/>
              </a:ext>
            </a:extLst>
          </p:cNvPr>
          <p:cNvSpPr txBox="1"/>
          <p:nvPr/>
        </p:nvSpPr>
        <p:spPr>
          <a:xfrm>
            <a:off x="319088" y="4660900"/>
            <a:ext cx="7289270"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sp>
        <p:nvSpPr>
          <p:cNvPr id="14" name="Text Placeholder 3">
            <a:extLst>
              <a:ext uri="{FF2B5EF4-FFF2-40B4-BE49-F238E27FC236}">
                <a16:creationId xmlns:a16="http://schemas.microsoft.com/office/drawing/2014/main" id="{4A005B83-2F28-178C-C439-AAD952C688A1}"/>
              </a:ext>
            </a:extLst>
          </p:cNvPr>
          <p:cNvSpPr txBox="1">
            <a:spLocks/>
          </p:cNvSpPr>
          <p:nvPr/>
        </p:nvSpPr>
        <p:spPr>
          <a:xfrm>
            <a:off x="831275" y="1138688"/>
            <a:ext cx="7937513" cy="1604328"/>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0">
              <a:lnSpc>
                <a:spcPct val="100000"/>
              </a:lnSpc>
              <a:buNone/>
            </a:pPr>
            <a:r>
              <a:rPr lang="en-US" sz="1600" b="1" dirty="0">
                <a:solidFill>
                  <a:srgbClr val="005B7B"/>
                </a:solidFill>
                <a:latin typeface="Figtree"/>
                <a:ea typeface="Calibri"/>
              </a:rPr>
              <a:t>UHA has two providers with ED Diversion metrics within their contracts</a:t>
            </a:r>
            <a:br>
              <a:rPr lang="en-US" dirty="0">
                <a:solidFill>
                  <a:srgbClr val="005B7B"/>
                </a:solidFill>
                <a:latin typeface="Figtree"/>
                <a:ea typeface="Calibri"/>
              </a:rPr>
            </a:br>
            <a:endParaRPr lang="en-US" dirty="0">
              <a:solidFill>
                <a:srgbClr val="005B7B"/>
              </a:solidFill>
              <a:latin typeface="Figtree"/>
              <a:ea typeface="Calibri"/>
            </a:endParaRPr>
          </a:p>
          <a:p>
            <a:pPr marL="213995" indent="-213995">
              <a:lnSpc>
                <a:spcPct val="100000"/>
              </a:lnSpc>
              <a:buFont typeface="Wingdings"/>
              <a:buChar char="§"/>
            </a:pPr>
            <a:r>
              <a:rPr lang="en-US" sz="1600" dirty="0">
                <a:solidFill>
                  <a:srgbClr val="005B7B"/>
                </a:solidFill>
                <a:latin typeface="Figtree"/>
                <a:ea typeface="Calibri"/>
              </a:rPr>
              <a:t>We amended Adapt’s contract in 2024, introducing 3 new value-based payment metrics for IIBHT, ACT, &amp; Wraparound.</a:t>
            </a:r>
          </a:p>
          <a:p>
            <a:pPr marL="213995" indent="-213995">
              <a:lnSpc>
                <a:spcPct val="100000"/>
              </a:lnSpc>
              <a:buFont typeface="Wingdings"/>
              <a:buChar char="§"/>
            </a:pPr>
            <a:r>
              <a:rPr lang="en-US" sz="1600" dirty="0" err="1">
                <a:solidFill>
                  <a:srgbClr val="005B7B"/>
                </a:solidFill>
                <a:latin typeface="Figtree"/>
                <a:ea typeface="Calibri"/>
              </a:rPr>
              <a:t>Vituity</a:t>
            </a:r>
            <a:r>
              <a:rPr lang="en-US" sz="1600" dirty="0">
                <a:solidFill>
                  <a:srgbClr val="005B7B"/>
                </a:solidFill>
                <a:latin typeface="Figtree"/>
                <a:ea typeface="Calibri"/>
              </a:rPr>
              <a:t> (ED Care Navigators)</a:t>
            </a:r>
          </a:p>
          <a:p>
            <a:pPr marL="213995" indent="-213995">
              <a:lnSpc>
                <a:spcPct val="100000"/>
              </a:lnSpc>
              <a:buFont typeface="Arial,Sans-Serif"/>
              <a:buChar char="•"/>
            </a:pPr>
            <a:endParaRPr lang="en-US" sz="1100" b="1" dirty="0">
              <a:solidFill>
                <a:srgbClr val="005B7B"/>
              </a:solidFill>
              <a:latin typeface="Bitter"/>
              <a:ea typeface="Calibri"/>
            </a:endParaRPr>
          </a:p>
          <a:p>
            <a:pPr marL="213995" indent="-213995">
              <a:lnSpc>
                <a:spcPct val="100000"/>
              </a:lnSpc>
              <a:buFont typeface="Arial,Sans-Serif"/>
              <a:buChar char="•"/>
            </a:pPr>
            <a:endParaRPr lang="en-US" sz="1100" b="1" dirty="0">
              <a:solidFill>
                <a:srgbClr val="005B7B"/>
              </a:solidFill>
              <a:latin typeface="Bitter"/>
            </a:endParaRPr>
          </a:p>
        </p:txBody>
      </p:sp>
      <p:sp>
        <p:nvSpPr>
          <p:cNvPr id="10" name="Rectangle 9">
            <a:extLst>
              <a:ext uri="{FF2B5EF4-FFF2-40B4-BE49-F238E27FC236}">
                <a16:creationId xmlns:a16="http://schemas.microsoft.com/office/drawing/2014/main" id="{A1E41A3D-7A7C-6C8F-DA17-C06F6972FCCF}"/>
              </a:ext>
            </a:extLst>
          </p:cNvPr>
          <p:cNvSpPr/>
          <p:nvPr/>
        </p:nvSpPr>
        <p:spPr>
          <a:xfrm>
            <a:off x="1255160" y="2825273"/>
            <a:ext cx="6974440" cy="1382396"/>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6CB301B-34B0-CD97-E2DE-8DD485987358}"/>
              </a:ext>
            </a:extLst>
          </p:cNvPr>
          <p:cNvPicPr>
            <a:picLocks noChangeAspect="1"/>
          </p:cNvPicPr>
          <p:nvPr/>
        </p:nvPicPr>
        <p:blipFill>
          <a:blip r:embed="rId3"/>
          <a:stretch>
            <a:fillRect/>
          </a:stretch>
        </p:blipFill>
        <p:spPr>
          <a:xfrm>
            <a:off x="1326891" y="3139381"/>
            <a:ext cx="6847152" cy="972386"/>
          </a:xfrm>
          <a:prstGeom prst="rect">
            <a:avLst/>
          </a:prstGeom>
        </p:spPr>
      </p:pic>
      <p:sp>
        <p:nvSpPr>
          <p:cNvPr id="15" name="TextBox 14">
            <a:extLst>
              <a:ext uri="{FF2B5EF4-FFF2-40B4-BE49-F238E27FC236}">
                <a16:creationId xmlns:a16="http://schemas.microsoft.com/office/drawing/2014/main" id="{A6CF9BD2-B7BF-6C8E-7903-64AF570387E4}"/>
              </a:ext>
            </a:extLst>
          </p:cNvPr>
          <p:cNvSpPr txBox="1"/>
          <p:nvPr/>
        </p:nvSpPr>
        <p:spPr>
          <a:xfrm>
            <a:off x="3295618" y="2831604"/>
            <a:ext cx="2641939" cy="307777"/>
          </a:xfrm>
          <a:prstGeom prst="rect">
            <a:avLst/>
          </a:prstGeom>
          <a:noFill/>
        </p:spPr>
        <p:txBody>
          <a:bodyPr wrap="square" rtlCol="0">
            <a:spAutoFit/>
          </a:bodyPr>
          <a:lstStyle/>
          <a:p>
            <a:r>
              <a:rPr lang="en-US" b="1" err="1">
                <a:solidFill>
                  <a:srgbClr val="005B7B"/>
                </a:solidFill>
                <a:latin typeface="Bitter" pitchFamily="2" charset="0"/>
              </a:rPr>
              <a:t>Vituity</a:t>
            </a:r>
            <a:r>
              <a:rPr lang="en-US" b="1">
                <a:solidFill>
                  <a:srgbClr val="005B7B"/>
                </a:solidFill>
                <a:latin typeface="Bitter" pitchFamily="2" charset="0"/>
              </a:rPr>
              <a:t> (Rely Health) Metric</a:t>
            </a:r>
          </a:p>
        </p:txBody>
      </p:sp>
      <p:graphicFrame>
        <p:nvGraphicFramePr>
          <p:cNvPr id="6" name="Table 5">
            <a:extLst>
              <a:ext uri="{FF2B5EF4-FFF2-40B4-BE49-F238E27FC236}">
                <a16:creationId xmlns:a16="http://schemas.microsoft.com/office/drawing/2014/main" id="{B82283D3-9EEF-5DEC-0428-EFACFB139453}"/>
              </a:ext>
            </a:extLst>
          </p:cNvPr>
          <p:cNvGraphicFramePr>
            <a:graphicFrameLocks noGrp="1"/>
          </p:cNvGraphicFramePr>
          <p:nvPr>
            <p:extLst>
              <p:ext uri="{D42A27DB-BD31-4B8C-83A1-F6EECF244321}">
                <p14:modId xmlns:p14="http://schemas.microsoft.com/office/powerpoint/2010/main" val="1832924710"/>
              </p:ext>
            </p:extLst>
          </p:nvPr>
        </p:nvGraphicFramePr>
        <p:xfrm>
          <a:off x="1255160" y="254495"/>
          <a:ext cx="7836527" cy="640080"/>
        </p:xfrm>
        <a:graphic>
          <a:graphicData uri="http://schemas.openxmlformats.org/drawingml/2006/table">
            <a:tbl>
              <a:tblPr firstRow="1" bandRow="1">
                <a:tableStyleId>{5C22544A-7EE6-4342-B048-85BDC9FD1C3A}</a:tableStyleId>
              </a:tblPr>
              <a:tblGrid>
                <a:gridCol w="1700147">
                  <a:extLst>
                    <a:ext uri="{9D8B030D-6E8A-4147-A177-3AD203B41FA5}">
                      <a16:colId xmlns:a16="http://schemas.microsoft.com/office/drawing/2014/main" val="2212122078"/>
                    </a:ext>
                  </a:extLst>
                </a:gridCol>
                <a:gridCol w="6136380">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1:</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Monitor use of ED Diversion metrics in provider contracts each quarter in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D6CDBF55-D1B4-C748-5E67-5A75B00642A3}"/>
              </a:ext>
            </a:extLst>
          </p:cNvPr>
          <p:cNvGrpSpPr/>
          <p:nvPr/>
        </p:nvGrpSpPr>
        <p:grpSpPr>
          <a:xfrm>
            <a:off x="74860" y="259561"/>
            <a:ext cx="1090013" cy="730292"/>
            <a:chOff x="35002" y="829947"/>
            <a:chExt cx="1239016" cy="897901"/>
          </a:xfrm>
        </p:grpSpPr>
        <p:pic>
          <p:nvPicPr>
            <p:cNvPr id="3" name="Graphic 2" descr="Bullseye with solid fill">
              <a:extLst>
                <a:ext uri="{FF2B5EF4-FFF2-40B4-BE49-F238E27FC236}">
                  <a16:creationId xmlns:a16="http://schemas.microsoft.com/office/drawing/2014/main" id="{DA67DFFC-44F8-AC52-F11A-594C20A54FB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997" y="829947"/>
              <a:ext cx="650821" cy="650822"/>
            </a:xfrm>
            <a:prstGeom prst="rect">
              <a:avLst/>
            </a:prstGeom>
          </p:spPr>
        </p:pic>
        <p:sp>
          <p:nvSpPr>
            <p:cNvPr id="4" name="TextBox 3">
              <a:extLst>
                <a:ext uri="{FF2B5EF4-FFF2-40B4-BE49-F238E27FC236}">
                  <a16:creationId xmlns:a16="http://schemas.microsoft.com/office/drawing/2014/main" id="{39D42FF6-D549-0E0E-71E5-FCE1CC816FFD}"/>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7934415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221231" y="78836"/>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rgbClr val="005B7B"/>
                </a:solidFill>
                <a:latin typeface="Bitter SemiBold"/>
              </a:rPr>
              <a:t>Our Values</a:t>
            </a:r>
            <a:endParaRPr lang="en-US" sz="3200" b="1" i="1">
              <a:solidFill>
                <a:srgbClr val="005B7B"/>
              </a:solidFill>
              <a:latin typeface="Bitter SemiBold"/>
            </a:endParaRPr>
          </a:p>
        </p:txBody>
      </p:sp>
      <p:graphicFrame>
        <p:nvGraphicFramePr>
          <p:cNvPr id="4" name="Diagram 3">
            <a:extLst>
              <a:ext uri="{FF2B5EF4-FFF2-40B4-BE49-F238E27FC236}">
                <a16:creationId xmlns:a16="http://schemas.microsoft.com/office/drawing/2014/main" id="{A93A7FC4-97ED-9A2C-17FF-BB888C19A68F}"/>
              </a:ext>
            </a:extLst>
          </p:cNvPr>
          <p:cNvGraphicFramePr/>
          <p:nvPr>
            <p:extLst>
              <p:ext uri="{D42A27DB-BD31-4B8C-83A1-F6EECF244321}">
                <p14:modId xmlns:p14="http://schemas.microsoft.com/office/powerpoint/2010/main" val="603999186"/>
              </p:ext>
            </p:extLst>
          </p:nvPr>
        </p:nvGraphicFramePr>
        <p:xfrm>
          <a:off x="221231" y="651536"/>
          <a:ext cx="8718892" cy="380274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7624687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B5630D0-BC8D-1AA9-376F-EDF5390D2072}"/>
              </a:ext>
            </a:extLst>
          </p:cNvPr>
          <p:cNvSpPr txBox="1"/>
          <p:nvPr/>
        </p:nvSpPr>
        <p:spPr>
          <a:xfrm>
            <a:off x="319088" y="4660900"/>
            <a:ext cx="72065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sp>
        <p:nvSpPr>
          <p:cNvPr id="12" name="Text Placeholder 3">
            <a:extLst>
              <a:ext uri="{FF2B5EF4-FFF2-40B4-BE49-F238E27FC236}">
                <a16:creationId xmlns:a16="http://schemas.microsoft.com/office/drawing/2014/main" id="{ADA0850A-6266-5B73-0D6A-654AD9A6B1F9}"/>
              </a:ext>
            </a:extLst>
          </p:cNvPr>
          <p:cNvSpPr txBox="1">
            <a:spLocks/>
          </p:cNvSpPr>
          <p:nvPr/>
        </p:nvSpPr>
        <p:spPr>
          <a:xfrm>
            <a:off x="544998" y="1643250"/>
            <a:ext cx="3618460" cy="2659573"/>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0">
              <a:lnSpc>
                <a:spcPct val="100000"/>
              </a:lnSpc>
              <a:buNone/>
            </a:pPr>
            <a:endParaRPr lang="en-US" sz="1300" b="1">
              <a:solidFill>
                <a:srgbClr val="005B7B"/>
              </a:solidFill>
              <a:latin typeface="Bitter"/>
              <a:ea typeface="Calibri"/>
            </a:endParaRPr>
          </a:p>
          <a:p>
            <a:pPr marL="0" indent="0">
              <a:lnSpc>
                <a:spcPct val="100000"/>
              </a:lnSpc>
              <a:buNone/>
            </a:pPr>
            <a:r>
              <a:rPr lang="en-US" sz="1600" b="1">
                <a:solidFill>
                  <a:srgbClr val="005B7B"/>
                </a:solidFill>
                <a:latin typeface="Bitter"/>
                <a:ea typeface="Calibri"/>
              </a:rPr>
              <a:t>We began tracking provider performance on ED-related quality metrics in 2024 for our CBHP.</a:t>
            </a:r>
          </a:p>
          <a:p>
            <a:pPr marL="213995" indent="-213995">
              <a:lnSpc>
                <a:spcPct val="100000"/>
              </a:lnSpc>
              <a:buFont typeface="Arial,Sans-Serif"/>
              <a:buChar char="•"/>
            </a:pPr>
            <a:r>
              <a:rPr lang="en-US" sz="1400" err="1">
                <a:solidFill>
                  <a:srgbClr val="005B7B"/>
                </a:solidFill>
                <a:latin typeface="Bitter"/>
                <a:ea typeface="Calibri"/>
              </a:rPr>
              <a:t>Vituity</a:t>
            </a:r>
            <a:r>
              <a:rPr lang="en-US" sz="1400">
                <a:solidFill>
                  <a:srgbClr val="005B7B"/>
                </a:solidFill>
                <a:latin typeface="Bitter"/>
                <a:ea typeface="Calibri"/>
              </a:rPr>
              <a:t> reported a 1.90% increase in emergency department readmissions between 2023 and 2024.</a:t>
            </a:r>
          </a:p>
          <a:p>
            <a:pPr marL="1128395" lvl="2" indent="-213995">
              <a:lnSpc>
                <a:spcPct val="100000"/>
              </a:lnSpc>
              <a:buFont typeface="Arial,Sans-Serif"/>
              <a:buChar char="•"/>
            </a:pPr>
            <a:endParaRPr lang="en-US" sz="1300" b="1">
              <a:solidFill>
                <a:srgbClr val="005B7B"/>
              </a:solidFill>
              <a:latin typeface="Bitter"/>
              <a:ea typeface="Calibri"/>
            </a:endParaRPr>
          </a:p>
          <a:p>
            <a:pPr marL="213995" indent="-213995">
              <a:lnSpc>
                <a:spcPct val="100000"/>
              </a:lnSpc>
              <a:buFont typeface="Arial,Sans-Serif"/>
              <a:buChar char="•"/>
            </a:pPr>
            <a:endParaRPr lang="en-US" sz="1100" b="1">
              <a:solidFill>
                <a:srgbClr val="005B7B"/>
              </a:solidFill>
              <a:latin typeface="Bitter"/>
              <a:ea typeface="Calibri"/>
            </a:endParaRPr>
          </a:p>
          <a:p>
            <a:pPr marL="213995" indent="-213995">
              <a:lnSpc>
                <a:spcPct val="100000"/>
              </a:lnSpc>
              <a:buFont typeface="Arial,Sans-Serif"/>
              <a:buChar char="•"/>
            </a:pPr>
            <a:endParaRPr lang="en-US" sz="1100" b="1">
              <a:solidFill>
                <a:srgbClr val="005B7B"/>
              </a:solidFill>
              <a:latin typeface="Bitter"/>
            </a:endParaRPr>
          </a:p>
        </p:txBody>
      </p:sp>
      <p:sp>
        <p:nvSpPr>
          <p:cNvPr id="6" name="Rectangle 5">
            <a:extLst>
              <a:ext uri="{FF2B5EF4-FFF2-40B4-BE49-F238E27FC236}">
                <a16:creationId xmlns:a16="http://schemas.microsoft.com/office/drawing/2014/main" id="{A4E09B3D-E561-F61F-7192-911EBBF6A11C}"/>
              </a:ext>
            </a:extLst>
          </p:cNvPr>
          <p:cNvSpPr/>
          <p:nvPr/>
        </p:nvSpPr>
        <p:spPr>
          <a:xfrm>
            <a:off x="4247647" y="1542440"/>
            <a:ext cx="4059046" cy="2629601"/>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0" name="Chart 19">
            <a:extLst>
              <a:ext uri="{FF2B5EF4-FFF2-40B4-BE49-F238E27FC236}">
                <a16:creationId xmlns:a16="http://schemas.microsoft.com/office/drawing/2014/main" id="{7F13E447-4EA4-DCF8-2436-15A7EF55929B}"/>
              </a:ext>
            </a:extLst>
          </p:cNvPr>
          <p:cNvGraphicFramePr/>
          <p:nvPr>
            <p:extLst>
              <p:ext uri="{D42A27DB-BD31-4B8C-83A1-F6EECF244321}">
                <p14:modId xmlns:p14="http://schemas.microsoft.com/office/powerpoint/2010/main" val="2267096603"/>
              </p:ext>
            </p:extLst>
          </p:nvPr>
        </p:nvGraphicFramePr>
        <p:xfrm>
          <a:off x="4149579" y="1604855"/>
          <a:ext cx="4059046" cy="24483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Table 6">
            <a:extLst>
              <a:ext uri="{FF2B5EF4-FFF2-40B4-BE49-F238E27FC236}">
                <a16:creationId xmlns:a16="http://schemas.microsoft.com/office/drawing/2014/main" id="{D60C5257-6CD5-7F31-6D52-B36D2B2969F4}"/>
              </a:ext>
            </a:extLst>
          </p:cNvPr>
          <p:cNvGraphicFramePr>
            <a:graphicFrameLocks noGrp="1"/>
          </p:cNvGraphicFramePr>
          <p:nvPr>
            <p:extLst>
              <p:ext uri="{D42A27DB-BD31-4B8C-83A1-F6EECF244321}">
                <p14:modId xmlns:p14="http://schemas.microsoft.com/office/powerpoint/2010/main" val="230295909"/>
              </p:ext>
            </p:extLst>
          </p:nvPr>
        </p:nvGraphicFramePr>
        <p:xfrm>
          <a:off x="1117599" y="96454"/>
          <a:ext cx="7676632" cy="914400"/>
        </p:xfrm>
        <a:graphic>
          <a:graphicData uri="http://schemas.openxmlformats.org/drawingml/2006/table">
            <a:tbl>
              <a:tblPr firstRow="1" bandRow="1">
                <a:tableStyleId>{5C22544A-7EE6-4342-B048-85BDC9FD1C3A}</a:tableStyleId>
              </a:tblPr>
              <a:tblGrid>
                <a:gridCol w="1665458">
                  <a:extLst>
                    <a:ext uri="{9D8B030D-6E8A-4147-A177-3AD203B41FA5}">
                      <a16:colId xmlns:a16="http://schemas.microsoft.com/office/drawing/2014/main" val="2212122078"/>
                    </a:ext>
                  </a:extLst>
                </a:gridCol>
                <a:gridCol w="6011174">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2:</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a:solidFill>
                            <a:srgbClr val="005B7B"/>
                          </a:solidFill>
                          <a:latin typeface="Bitter" pitchFamily="2" charset="0"/>
                        </a:rPr>
                        <a:t>Track </a:t>
                      </a:r>
                      <a:r>
                        <a:rPr lang="en-US" sz="1800" b="1">
                          <a:solidFill>
                            <a:srgbClr val="005B7B"/>
                          </a:solidFill>
                          <a:latin typeface="Bitter"/>
                          <a:ea typeface="Calibri"/>
                        </a:rPr>
                        <a:t>quality-of-care performance in all contracted practices with ED-related quality metrics, for a 10% improvement. </a:t>
                      </a:r>
                      <a:endParaRPr lang="en-US" sz="18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10489BB1-BC83-CD12-0177-6B2917D4B2BC}"/>
              </a:ext>
            </a:extLst>
          </p:cNvPr>
          <p:cNvGrpSpPr/>
          <p:nvPr/>
        </p:nvGrpSpPr>
        <p:grpSpPr>
          <a:xfrm>
            <a:off x="74860" y="259561"/>
            <a:ext cx="1090013" cy="730292"/>
            <a:chOff x="35002" y="829947"/>
            <a:chExt cx="1239016" cy="897901"/>
          </a:xfrm>
        </p:grpSpPr>
        <p:pic>
          <p:nvPicPr>
            <p:cNvPr id="3" name="Graphic 2" descr="Bullseye with solid fill">
              <a:extLst>
                <a:ext uri="{FF2B5EF4-FFF2-40B4-BE49-F238E27FC236}">
                  <a16:creationId xmlns:a16="http://schemas.microsoft.com/office/drawing/2014/main" id="{082602D2-333A-6207-9E83-A40D88C75F8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997" y="829947"/>
              <a:ext cx="650821" cy="650822"/>
            </a:xfrm>
            <a:prstGeom prst="rect">
              <a:avLst/>
            </a:prstGeom>
          </p:spPr>
        </p:pic>
        <p:sp>
          <p:nvSpPr>
            <p:cNvPr id="4" name="TextBox 3">
              <a:extLst>
                <a:ext uri="{FF2B5EF4-FFF2-40B4-BE49-F238E27FC236}">
                  <a16:creationId xmlns:a16="http://schemas.microsoft.com/office/drawing/2014/main" id="{6B09A1DF-5DC6-73BF-CBEB-114FC323FFBD}"/>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10657101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AA180B-8D11-BAAB-A279-6AF1B8169FC7}"/>
            </a:ext>
          </a:extLst>
        </p:cNvPr>
        <p:cNvGrpSpPr/>
        <p:nvPr/>
      </p:nvGrpSpPr>
      <p:grpSpPr>
        <a:xfrm>
          <a:off x="0" y="0"/>
          <a:ext cx="0" cy="0"/>
          <a:chOff x="0" y="0"/>
          <a:chExt cx="0" cy="0"/>
        </a:xfrm>
      </p:grpSpPr>
      <p:sp>
        <p:nvSpPr>
          <p:cNvPr id="11" name="TextBox 10">
            <a:extLst>
              <a:ext uri="{FF2B5EF4-FFF2-40B4-BE49-F238E27FC236}">
                <a16:creationId xmlns:a16="http://schemas.microsoft.com/office/drawing/2014/main" id="{30A95249-6FF5-3F3B-3AAB-D795C2AE95B7}"/>
              </a:ext>
            </a:extLst>
          </p:cNvPr>
          <p:cNvSpPr txBox="1"/>
          <p:nvPr/>
        </p:nvSpPr>
        <p:spPr>
          <a:xfrm>
            <a:off x="319088" y="4660900"/>
            <a:ext cx="72065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sp>
        <p:nvSpPr>
          <p:cNvPr id="12" name="Text Placeholder 3">
            <a:extLst>
              <a:ext uri="{FF2B5EF4-FFF2-40B4-BE49-F238E27FC236}">
                <a16:creationId xmlns:a16="http://schemas.microsoft.com/office/drawing/2014/main" id="{A2529DF0-4532-B4CB-D9FC-8D1C98B19B67}"/>
              </a:ext>
            </a:extLst>
          </p:cNvPr>
          <p:cNvSpPr txBox="1">
            <a:spLocks/>
          </p:cNvSpPr>
          <p:nvPr/>
        </p:nvSpPr>
        <p:spPr>
          <a:xfrm>
            <a:off x="105948" y="1746064"/>
            <a:ext cx="3233455" cy="190389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0">
              <a:lnSpc>
                <a:spcPct val="100000"/>
              </a:lnSpc>
              <a:buNone/>
            </a:pPr>
            <a:r>
              <a:rPr lang="en-US" sz="1600" b="1" err="1">
                <a:solidFill>
                  <a:srgbClr val="005B7B"/>
                </a:solidFill>
                <a:latin typeface="Bitter"/>
                <a:ea typeface="Calibri"/>
              </a:rPr>
              <a:t>Vituity</a:t>
            </a:r>
            <a:r>
              <a:rPr lang="en-US" sz="1600" b="1">
                <a:solidFill>
                  <a:srgbClr val="005B7B"/>
                </a:solidFill>
                <a:latin typeface="Bitter"/>
                <a:ea typeface="Calibri"/>
              </a:rPr>
              <a:t> (Rely Health) ED Navigator data from members followed after their emergency department visit</a:t>
            </a:r>
          </a:p>
          <a:p>
            <a:pPr marL="213995" indent="-213995">
              <a:lnSpc>
                <a:spcPct val="100000"/>
              </a:lnSpc>
              <a:buFont typeface="Arial,Sans-Serif"/>
              <a:buChar char="•"/>
            </a:pPr>
            <a:endParaRPr lang="en-US" sz="1100" b="1">
              <a:solidFill>
                <a:srgbClr val="005B7B"/>
              </a:solidFill>
              <a:latin typeface="Bitter"/>
              <a:ea typeface="Calibri"/>
            </a:endParaRPr>
          </a:p>
          <a:p>
            <a:pPr marL="213995" indent="-213995">
              <a:lnSpc>
                <a:spcPct val="100000"/>
              </a:lnSpc>
              <a:buFont typeface="Arial,Sans-Serif"/>
              <a:buChar char="•"/>
            </a:pPr>
            <a:endParaRPr lang="en-US" sz="1100" b="1">
              <a:solidFill>
                <a:srgbClr val="005B7B"/>
              </a:solidFill>
              <a:latin typeface="Bitter"/>
            </a:endParaRPr>
          </a:p>
        </p:txBody>
      </p:sp>
      <p:sp>
        <p:nvSpPr>
          <p:cNvPr id="6" name="Rectangle 5">
            <a:extLst>
              <a:ext uri="{FF2B5EF4-FFF2-40B4-BE49-F238E27FC236}">
                <a16:creationId xmlns:a16="http://schemas.microsoft.com/office/drawing/2014/main" id="{F8CDA99C-A45F-1D96-01AD-0531C16CF40B}"/>
              </a:ext>
            </a:extLst>
          </p:cNvPr>
          <p:cNvSpPr/>
          <p:nvPr/>
        </p:nvSpPr>
        <p:spPr>
          <a:xfrm>
            <a:off x="3408311" y="1198555"/>
            <a:ext cx="5291402" cy="3192821"/>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9885F84-74EC-0F6E-268F-C68E3AC0731C}"/>
              </a:ext>
            </a:extLst>
          </p:cNvPr>
          <p:cNvPicPr>
            <a:picLocks noChangeAspect="1"/>
          </p:cNvPicPr>
          <p:nvPr/>
        </p:nvPicPr>
        <p:blipFill>
          <a:blip r:embed="rId3"/>
          <a:srcRect t="1340"/>
          <a:stretch/>
        </p:blipFill>
        <p:spPr>
          <a:xfrm>
            <a:off x="3489078" y="1568643"/>
            <a:ext cx="2366026" cy="2674585"/>
          </a:xfrm>
          <a:prstGeom prst="rect">
            <a:avLst/>
          </a:prstGeom>
        </p:spPr>
      </p:pic>
      <p:pic>
        <p:nvPicPr>
          <p:cNvPr id="13" name="Picture 12">
            <a:extLst>
              <a:ext uri="{FF2B5EF4-FFF2-40B4-BE49-F238E27FC236}">
                <a16:creationId xmlns:a16="http://schemas.microsoft.com/office/drawing/2014/main" id="{F5782DAB-D1B6-2F92-1A43-3B0CEFD71F85}"/>
              </a:ext>
            </a:extLst>
          </p:cNvPr>
          <p:cNvPicPr>
            <a:picLocks noChangeAspect="1"/>
          </p:cNvPicPr>
          <p:nvPr/>
        </p:nvPicPr>
        <p:blipFill>
          <a:blip r:embed="rId4"/>
          <a:stretch>
            <a:fillRect/>
          </a:stretch>
        </p:blipFill>
        <p:spPr>
          <a:xfrm>
            <a:off x="6130401" y="1572216"/>
            <a:ext cx="2465427" cy="2709356"/>
          </a:xfrm>
          <a:prstGeom prst="rect">
            <a:avLst/>
          </a:prstGeom>
        </p:spPr>
      </p:pic>
      <p:sp>
        <p:nvSpPr>
          <p:cNvPr id="14" name="TextBox 13">
            <a:extLst>
              <a:ext uri="{FF2B5EF4-FFF2-40B4-BE49-F238E27FC236}">
                <a16:creationId xmlns:a16="http://schemas.microsoft.com/office/drawing/2014/main" id="{8A7A0BE1-E4FD-6CC6-3836-2F13F09143A5}"/>
              </a:ext>
            </a:extLst>
          </p:cNvPr>
          <p:cNvSpPr txBox="1"/>
          <p:nvPr/>
        </p:nvSpPr>
        <p:spPr>
          <a:xfrm>
            <a:off x="3408310" y="1198556"/>
            <a:ext cx="2641939" cy="307777"/>
          </a:xfrm>
          <a:prstGeom prst="rect">
            <a:avLst/>
          </a:prstGeom>
          <a:noFill/>
        </p:spPr>
        <p:txBody>
          <a:bodyPr wrap="square" rtlCol="0">
            <a:spAutoFit/>
          </a:bodyPr>
          <a:lstStyle/>
          <a:p>
            <a:r>
              <a:rPr lang="en-US" b="1">
                <a:solidFill>
                  <a:srgbClr val="005B7B"/>
                </a:solidFill>
                <a:latin typeface="Bitter" pitchFamily="2" charset="0"/>
              </a:rPr>
              <a:t>July 2023 to December 2023</a:t>
            </a:r>
          </a:p>
        </p:txBody>
      </p:sp>
      <p:sp>
        <p:nvSpPr>
          <p:cNvPr id="15" name="TextBox 14">
            <a:extLst>
              <a:ext uri="{FF2B5EF4-FFF2-40B4-BE49-F238E27FC236}">
                <a16:creationId xmlns:a16="http://schemas.microsoft.com/office/drawing/2014/main" id="{5698B3E2-FA59-2B1C-0348-5E060AEADC1C}"/>
              </a:ext>
            </a:extLst>
          </p:cNvPr>
          <p:cNvSpPr txBox="1"/>
          <p:nvPr/>
        </p:nvSpPr>
        <p:spPr>
          <a:xfrm>
            <a:off x="5992578" y="1198555"/>
            <a:ext cx="2985194" cy="307777"/>
          </a:xfrm>
          <a:prstGeom prst="rect">
            <a:avLst/>
          </a:prstGeom>
          <a:noFill/>
        </p:spPr>
        <p:txBody>
          <a:bodyPr wrap="square" rtlCol="0">
            <a:spAutoFit/>
          </a:bodyPr>
          <a:lstStyle/>
          <a:p>
            <a:r>
              <a:rPr lang="en-US" b="1">
                <a:solidFill>
                  <a:srgbClr val="005B7B"/>
                </a:solidFill>
                <a:latin typeface="Bitter" pitchFamily="2" charset="0"/>
              </a:rPr>
              <a:t>January 2024 to October 2023</a:t>
            </a:r>
          </a:p>
        </p:txBody>
      </p:sp>
      <p:graphicFrame>
        <p:nvGraphicFramePr>
          <p:cNvPr id="2" name="Table 1">
            <a:extLst>
              <a:ext uri="{FF2B5EF4-FFF2-40B4-BE49-F238E27FC236}">
                <a16:creationId xmlns:a16="http://schemas.microsoft.com/office/drawing/2014/main" id="{54B75FAC-6C22-E17B-6231-815272DE55BB}"/>
              </a:ext>
            </a:extLst>
          </p:cNvPr>
          <p:cNvGraphicFramePr>
            <a:graphicFrameLocks noGrp="1"/>
          </p:cNvGraphicFramePr>
          <p:nvPr>
            <p:extLst>
              <p:ext uri="{D42A27DB-BD31-4B8C-83A1-F6EECF244321}">
                <p14:modId xmlns:p14="http://schemas.microsoft.com/office/powerpoint/2010/main" val="4205990214"/>
              </p:ext>
            </p:extLst>
          </p:nvPr>
        </p:nvGraphicFramePr>
        <p:xfrm>
          <a:off x="1117599" y="96454"/>
          <a:ext cx="7676632" cy="914400"/>
        </p:xfrm>
        <a:graphic>
          <a:graphicData uri="http://schemas.openxmlformats.org/drawingml/2006/table">
            <a:tbl>
              <a:tblPr firstRow="1" bandRow="1">
                <a:tableStyleId>{5C22544A-7EE6-4342-B048-85BDC9FD1C3A}</a:tableStyleId>
              </a:tblPr>
              <a:tblGrid>
                <a:gridCol w="1665458">
                  <a:extLst>
                    <a:ext uri="{9D8B030D-6E8A-4147-A177-3AD203B41FA5}">
                      <a16:colId xmlns:a16="http://schemas.microsoft.com/office/drawing/2014/main" val="2212122078"/>
                    </a:ext>
                  </a:extLst>
                </a:gridCol>
                <a:gridCol w="6011174">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2:</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a:solidFill>
                            <a:srgbClr val="005B7B"/>
                          </a:solidFill>
                          <a:latin typeface="Bitter" pitchFamily="2" charset="0"/>
                        </a:rPr>
                        <a:t>Track </a:t>
                      </a:r>
                      <a:r>
                        <a:rPr lang="en-US" sz="1800" b="1">
                          <a:solidFill>
                            <a:srgbClr val="005B7B"/>
                          </a:solidFill>
                          <a:latin typeface="Bitter"/>
                          <a:ea typeface="Calibri"/>
                        </a:rPr>
                        <a:t>quality-of-care performance in all contracted practices with ED-related quality metrics, for a 10% improvement. </a:t>
                      </a:r>
                      <a:endParaRPr lang="en-US" sz="180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3" name="Group 2">
            <a:extLst>
              <a:ext uri="{FF2B5EF4-FFF2-40B4-BE49-F238E27FC236}">
                <a16:creationId xmlns:a16="http://schemas.microsoft.com/office/drawing/2014/main" id="{101886AD-766B-78AB-4A33-4ED08CA924F7}"/>
              </a:ext>
            </a:extLst>
          </p:cNvPr>
          <p:cNvGrpSpPr/>
          <p:nvPr/>
        </p:nvGrpSpPr>
        <p:grpSpPr>
          <a:xfrm>
            <a:off x="74860" y="259561"/>
            <a:ext cx="1090013" cy="730292"/>
            <a:chOff x="35002" y="829947"/>
            <a:chExt cx="1239016" cy="897901"/>
          </a:xfrm>
        </p:grpSpPr>
        <p:pic>
          <p:nvPicPr>
            <p:cNvPr id="5" name="Graphic 4" descr="Bullseye with solid fill">
              <a:extLst>
                <a:ext uri="{FF2B5EF4-FFF2-40B4-BE49-F238E27FC236}">
                  <a16:creationId xmlns:a16="http://schemas.microsoft.com/office/drawing/2014/main" id="{D66E08FA-7895-3623-E499-176FD57417E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997" y="829947"/>
              <a:ext cx="650821" cy="650822"/>
            </a:xfrm>
            <a:prstGeom prst="rect">
              <a:avLst/>
            </a:prstGeom>
          </p:spPr>
        </p:pic>
        <p:sp>
          <p:nvSpPr>
            <p:cNvPr id="16" name="TextBox 15">
              <a:extLst>
                <a:ext uri="{FF2B5EF4-FFF2-40B4-BE49-F238E27FC236}">
                  <a16:creationId xmlns:a16="http://schemas.microsoft.com/office/drawing/2014/main" id="{AA7D53AE-00F9-3C82-52BB-A6A5F1A9D1A2}"/>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23937756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B5630D0-BC8D-1AA9-376F-EDF5390D2072}"/>
              </a:ext>
            </a:extLst>
          </p:cNvPr>
          <p:cNvSpPr txBox="1"/>
          <p:nvPr/>
        </p:nvSpPr>
        <p:spPr>
          <a:xfrm>
            <a:off x="319088" y="4660900"/>
            <a:ext cx="72573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graphicFrame>
        <p:nvGraphicFramePr>
          <p:cNvPr id="5" name="Diagram 4">
            <a:extLst>
              <a:ext uri="{FF2B5EF4-FFF2-40B4-BE49-F238E27FC236}">
                <a16:creationId xmlns:a16="http://schemas.microsoft.com/office/drawing/2014/main" id="{29784F9A-1DC1-7EE9-3D86-DB3A6807DBD4}"/>
              </a:ext>
            </a:extLst>
          </p:cNvPr>
          <p:cNvGraphicFramePr/>
          <p:nvPr>
            <p:extLst>
              <p:ext uri="{D42A27DB-BD31-4B8C-83A1-F6EECF244321}">
                <p14:modId xmlns:p14="http://schemas.microsoft.com/office/powerpoint/2010/main" val="3196151985"/>
              </p:ext>
            </p:extLst>
          </p:nvPr>
        </p:nvGraphicFramePr>
        <p:xfrm>
          <a:off x="1075266" y="1288504"/>
          <a:ext cx="7095065" cy="29040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6" name="Table 5">
            <a:extLst>
              <a:ext uri="{FF2B5EF4-FFF2-40B4-BE49-F238E27FC236}">
                <a16:creationId xmlns:a16="http://schemas.microsoft.com/office/drawing/2014/main" id="{FDCD7BFC-56E1-B17D-BF07-F9BF6CF56770}"/>
              </a:ext>
            </a:extLst>
          </p:cNvPr>
          <p:cNvGraphicFramePr>
            <a:graphicFrameLocks noGrp="1"/>
          </p:cNvGraphicFramePr>
          <p:nvPr>
            <p:extLst>
              <p:ext uri="{D42A27DB-BD31-4B8C-83A1-F6EECF244321}">
                <p14:modId xmlns:p14="http://schemas.microsoft.com/office/powerpoint/2010/main" val="3654845512"/>
              </p:ext>
            </p:extLst>
          </p:nvPr>
        </p:nvGraphicFramePr>
        <p:xfrm>
          <a:off x="1197546" y="36529"/>
          <a:ext cx="7701616" cy="914400"/>
        </p:xfrm>
        <a:graphic>
          <a:graphicData uri="http://schemas.openxmlformats.org/drawingml/2006/table">
            <a:tbl>
              <a:tblPr firstRow="1" bandRow="1">
                <a:tableStyleId>{5C22544A-7EE6-4342-B048-85BDC9FD1C3A}</a:tableStyleId>
              </a:tblPr>
              <a:tblGrid>
                <a:gridCol w="1670878">
                  <a:extLst>
                    <a:ext uri="{9D8B030D-6E8A-4147-A177-3AD203B41FA5}">
                      <a16:colId xmlns:a16="http://schemas.microsoft.com/office/drawing/2014/main" val="2212122078"/>
                    </a:ext>
                  </a:extLst>
                </a:gridCol>
                <a:gridCol w="6030738">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3:</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Offer behavioral health providers utilization of UHA’s analytics software, aiming to improve treatment outcomes, in 2024.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C5368861-19E9-2173-D27B-328F649CB359}"/>
              </a:ext>
            </a:extLst>
          </p:cNvPr>
          <p:cNvGrpSpPr/>
          <p:nvPr/>
        </p:nvGrpSpPr>
        <p:grpSpPr>
          <a:xfrm>
            <a:off x="0" y="169864"/>
            <a:ext cx="1654628" cy="668318"/>
            <a:chOff x="6756468" y="444375"/>
            <a:chExt cx="1654628" cy="668318"/>
          </a:xfrm>
        </p:grpSpPr>
        <p:sp>
          <p:nvSpPr>
            <p:cNvPr id="3" name="TextBox 2">
              <a:extLst>
                <a:ext uri="{FF2B5EF4-FFF2-40B4-BE49-F238E27FC236}">
                  <a16:creationId xmlns:a16="http://schemas.microsoft.com/office/drawing/2014/main" id="{3D624E1B-4FC7-D596-50C4-2D5288C57567}"/>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4" name="Graphic 3" descr="Checkmark with solid fill">
              <a:extLst>
                <a:ext uri="{FF2B5EF4-FFF2-40B4-BE49-F238E27FC236}">
                  <a16:creationId xmlns:a16="http://schemas.microsoft.com/office/drawing/2014/main" id="{DCB47D56-7042-BCA2-97E4-ACE11A55B97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00041" y="444375"/>
              <a:ext cx="430802" cy="430802"/>
            </a:xfrm>
            <a:prstGeom prst="rect">
              <a:avLst/>
            </a:prstGeom>
          </p:spPr>
        </p:pic>
      </p:grpSp>
    </p:spTree>
    <p:extLst>
      <p:ext uri="{BB962C8B-B14F-4D97-AF65-F5344CB8AC3E}">
        <p14:creationId xmlns:p14="http://schemas.microsoft.com/office/powerpoint/2010/main" val="67291524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B5630D0-BC8D-1AA9-376F-EDF5390D2072}"/>
              </a:ext>
            </a:extLst>
          </p:cNvPr>
          <p:cNvSpPr txBox="1"/>
          <p:nvPr/>
        </p:nvSpPr>
        <p:spPr>
          <a:xfrm>
            <a:off x="319088" y="4660900"/>
            <a:ext cx="68686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sp>
        <p:nvSpPr>
          <p:cNvPr id="12" name="Text Placeholder 3">
            <a:extLst>
              <a:ext uri="{FF2B5EF4-FFF2-40B4-BE49-F238E27FC236}">
                <a16:creationId xmlns:a16="http://schemas.microsoft.com/office/drawing/2014/main" id="{ADA0850A-6266-5B73-0D6A-654AD9A6B1F9}"/>
              </a:ext>
            </a:extLst>
          </p:cNvPr>
          <p:cNvSpPr txBox="1">
            <a:spLocks/>
          </p:cNvSpPr>
          <p:nvPr/>
        </p:nvSpPr>
        <p:spPr>
          <a:xfrm>
            <a:off x="4915731" y="1603047"/>
            <a:ext cx="3968995" cy="2538539"/>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90805">
              <a:lnSpc>
                <a:spcPct val="100000"/>
              </a:lnSpc>
              <a:buNone/>
            </a:pPr>
            <a:r>
              <a:rPr lang="en-US" sz="1400" b="1">
                <a:solidFill>
                  <a:srgbClr val="005B7B"/>
                </a:solidFill>
                <a:latin typeface="Bitter"/>
                <a:ea typeface="Calibri"/>
              </a:rPr>
              <a:t>Implemented tiering system for Health Information Technology (HIT) Incentive Program in 2024 </a:t>
            </a:r>
            <a:r>
              <a:rPr lang="en-US" sz="1400">
                <a:solidFill>
                  <a:srgbClr val="005B7B"/>
                </a:solidFill>
                <a:latin typeface="Bitter"/>
                <a:ea typeface="Calibri"/>
              </a:rPr>
              <a:t>This pays providers $5K, $10K, or $15K based on the percentage of members that the clinic provides UH REALD/SOGI data.</a:t>
            </a:r>
          </a:p>
          <a:p>
            <a:pPr marL="213995" indent="-213995">
              <a:lnSpc>
                <a:spcPct val="100000"/>
              </a:lnSpc>
              <a:buFont typeface="Arial,Sans-Serif"/>
              <a:buChar char="•"/>
            </a:pPr>
            <a:endParaRPr lang="en-US" sz="1100" b="1">
              <a:solidFill>
                <a:srgbClr val="005B7B"/>
              </a:solidFill>
              <a:latin typeface="Bitter"/>
              <a:ea typeface="Calibri"/>
            </a:endParaRPr>
          </a:p>
          <a:p>
            <a:pPr marL="213995" indent="-213995">
              <a:lnSpc>
                <a:spcPct val="100000"/>
              </a:lnSpc>
              <a:buFont typeface="Arial,Sans-Serif"/>
              <a:buChar char="•"/>
            </a:pPr>
            <a:endParaRPr lang="en-US" sz="1100" b="1">
              <a:solidFill>
                <a:srgbClr val="005B7B"/>
              </a:solidFill>
              <a:latin typeface="Bitter"/>
              <a:ea typeface="Calibri"/>
            </a:endParaRPr>
          </a:p>
        </p:txBody>
      </p:sp>
      <p:pic>
        <p:nvPicPr>
          <p:cNvPr id="7" name="Picture 6" descr="A close-up of a document&#10;&#10;Description automatically generated">
            <a:extLst>
              <a:ext uri="{FF2B5EF4-FFF2-40B4-BE49-F238E27FC236}">
                <a16:creationId xmlns:a16="http://schemas.microsoft.com/office/drawing/2014/main" id="{3CB02BB2-287F-10A3-4458-CC64D15429C9}"/>
              </a:ext>
            </a:extLst>
          </p:cNvPr>
          <p:cNvPicPr>
            <a:picLocks noChangeAspect="1"/>
          </p:cNvPicPr>
          <p:nvPr/>
        </p:nvPicPr>
        <p:blipFill>
          <a:blip r:embed="rId3"/>
          <a:srcRect r="5017"/>
          <a:stretch/>
        </p:blipFill>
        <p:spPr>
          <a:xfrm>
            <a:off x="598183" y="1980125"/>
            <a:ext cx="4130311" cy="1183249"/>
          </a:xfrm>
          <a:prstGeom prst="rect">
            <a:avLst/>
          </a:prstGeom>
        </p:spPr>
      </p:pic>
      <p:sp>
        <p:nvSpPr>
          <p:cNvPr id="9" name="Rectangle 8">
            <a:extLst>
              <a:ext uri="{FF2B5EF4-FFF2-40B4-BE49-F238E27FC236}">
                <a16:creationId xmlns:a16="http://schemas.microsoft.com/office/drawing/2014/main" id="{D91A86C4-6EE4-0902-EB61-B8ADFB332A00}"/>
              </a:ext>
            </a:extLst>
          </p:cNvPr>
          <p:cNvSpPr/>
          <p:nvPr/>
        </p:nvSpPr>
        <p:spPr>
          <a:xfrm>
            <a:off x="598183" y="1693889"/>
            <a:ext cx="4183679" cy="1661416"/>
          </a:xfrm>
          <a:prstGeom prst="rect">
            <a:avLst/>
          </a:prstGeom>
          <a:no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Table 4">
            <a:extLst>
              <a:ext uri="{FF2B5EF4-FFF2-40B4-BE49-F238E27FC236}">
                <a16:creationId xmlns:a16="http://schemas.microsoft.com/office/drawing/2014/main" id="{77B4B583-E5AF-3383-0AB2-A69CE43D8678}"/>
              </a:ext>
            </a:extLst>
          </p:cNvPr>
          <p:cNvGraphicFramePr>
            <a:graphicFrameLocks noGrp="1"/>
          </p:cNvGraphicFramePr>
          <p:nvPr>
            <p:extLst>
              <p:ext uri="{D42A27DB-BD31-4B8C-83A1-F6EECF244321}">
                <p14:modId xmlns:p14="http://schemas.microsoft.com/office/powerpoint/2010/main" val="3750209755"/>
              </p:ext>
            </p:extLst>
          </p:nvPr>
        </p:nvGraphicFramePr>
        <p:xfrm>
          <a:off x="966187" y="159059"/>
          <a:ext cx="8177813" cy="914400"/>
        </p:xfrm>
        <a:graphic>
          <a:graphicData uri="http://schemas.openxmlformats.org/drawingml/2006/table">
            <a:tbl>
              <a:tblPr firstRow="1" bandRow="1">
                <a:tableStyleId>{5C22544A-7EE6-4342-B048-85BDC9FD1C3A}</a:tableStyleId>
              </a:tblPr>
              <a:tblGrid>
                <a:gridCol w="1497692">
                  <a:extLst>
                    <a:ext uri="{9D8B030D-6E8A-4147-A177-3AD203B41FA5}">
                      <a16:colId xmlns:a16="http://schemas.microsoft.com/office/drawing/2014/main" val="2212122078"/>
                    </a:ext>
                  </a:extLst>
                </a:gridCol>
                <a:gridCol w="6680121">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4:</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800" b="1">
                          <a:solidFill>
                            <a:srgbClr val="005B7B"/>
                          </a:solidFill>
                          <a:latin typeface="Bitter"/>
                          <a:ea typeface="Calibri"/>
                        </a:rPr>
                        <a:t>Implement an incentive program for providers reporting REAL+D and SDOH data, increasing reporting by 20% in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B3A7111E-8C82-EFED-1536-A23923806845}"/>
              </a:ext>
            </a:extLst>
          </p:cNvPr>
          <p:cNvGrpSpPr/>
          <p:nvPr/>
        </p:nvGrpSpPr>
        <p:grpSpPr>
          <a:xfrm>
            <a:off x="74860" y="259561"/>
            <a:ext cx="1090013" cy="730292"/>
            <a:chOff x="35002" y="829947"/>
            <a:chExt cx="1239016" cy="897901"/>
          </a:xfrm>
        </p:grpSpPr>
        <p:pic>
          <p:nvPicPr>
            <p:cNvPr id="3" name="Graphic 2" descr="Bullseye with solid fill">
              <a:extLst>
                <a:ext uri="{FF2B5EF4-FFF2-40B4-BE49-F238E27FC236}">
                  <a16:creationId xmlns:a16="http://schemas.microsoft.com/office/drawing/2014/main" id="{9F4CCC37-9AF2-28D1-725D-8E492F16351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997" y="829947"/>
              <a:ext cx="650821" cy="650822"/>
            </a:xfrm>
            <a:prstGeom prst="rect">
              <a:avLst/>
            </a:prstGeom>
          </p:spPr>
        </p:pic>
        <p:sp>
          <p:nvSpPr>
            <p:cNvPr id="4" name="TextBox 3">
              <a:extLst>
                <a:ext uri="{FF2B5EF4-FFF2-40B4-BE49-F238E27FC236}">
                  <a16:creationId xmlns:a16="http://schemas.microsoft.com/office/drawing/2014/main" id="{127ADD42-2A7A-DDB0-D6D0-301216E14239}"/>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282103557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1B9BE2D-DCF4-F1DD-5022-648535DBF077}"/>
              </a:ext>
            </a:extLst>
          </p:cNvPr>
          <p:cNvGraphicFramePr/>
          <p:nvPr>
            <p:extLst>
              <p:ext uri="{D42A27DB-BD31-4B8C-83A1-F6EECF244321}">
                <p14:modId xmlns:p14="http://schemas.microsoft.com/office/powerpoint/2010/main" val="2580487231"/>
              </p:ext>
            </p:extLst>
          </p:nvPr>
        </p:nvGraphicFramePr>
        <p:xfrm>
          <a:off x="3574500" y="1773141"/>
          <a:ext cx="5222802" cy="187650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TextBox 9">
            <a:extLst>
              <a:ext uri="{FF2B5EF4-FFF2-40B4-BE49-F238E27FC236}">
                <a16:creationId xmlns:a16="http://schemas.microsoft.com/office/drawing/2014/main" id="{3EBB84D3-547D-5452-0FE8-BB2D564AD0D3}"/>
              </a:ext>
            </a:extLst>
          </p:cNvPr>
          <p:cNvSpPr txBox="1"/>
          <p:nvPr/>
        </p:nvSpPr>
        <p:spPr>
          <a:xfrm>
            <a:off x="319088" y="4660900"/>
            <a:ext cx="69670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pic>
        <p:nvPicPr>
          <p:cNvPr id="6" name="Picture 5">
            <a:extLst>
              <a:ext uri="{FF2B5EF4-FFF2-40B4-BE49-F238E27FC236}">
                <a16:creationId xmlns:a16="http://schemas.microsoft.com/office/drawing/2014/main" id="{33CC2E56-6BF4-578C-5F94-B42BC1EE8634}"/>
              </a:ext>
            </a:extLst>
          </p:cNvPr>
          <p:cNvPicPr>
            <a:picLocks noChangeAspect="1"/>
          </p:cNvPicPr>
          <p:nvPr/>
        </p:nvPicPr>
        <p:blipFill>
          <a:blip r:embed="rId8"/>
          <a:stretch>
            <a:fillRect/>
          </a:stretch>
        </p:blipFill>
        <p:spPr>
          <a:xfrm>
            <a:off x="985677" y="1448084"/>
            <a:ext cx="2295845" cy="2657846"/>
          </a:xfrm>
          <a:prstGeom prst="rect">
            <a:avLst/>
          </a:prstGeom>
        </p:spPr>
      </p:pic>
      <p:sp>
        <p:nvSpPr>
          <p:cNvPr id="7" name="Rectangle 6">
            <a:extLst>
              <a:ext uri="{FF2B5EF4-FFF2-40B4-BE49-F238E27FC236}">
                <a16:creationId xmlns:a16="http://schemas.microsoft.com/office/drawing/2014/main" id="{14A11200-A371-7A73-6170-6DF57E3E5CF3}"/>
              </a:ext>
            </a:extLst>
          </p:cNvPr>
          <p:cNvSpPr/>
          <p:nvPr/>
        </p:nvSpPr>
        <p:spPr>
          <a:xfrm>
            <a:off x="848644" y="1397649"/>
            <a:ext cx="2588823" cy="2757055"/>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9" name="Table 8">
            <a:extLst>
              <a:ext uri="{FF2B5EF4-FFF2-40B4-BE49-F238E27FC236}">
                <a16:creationId xmlns:a16="http://schemas.microsoft.com/office/drawing/2014/main" id="{85E5AC01-BADE-8F75-18EA-60FB3037BD60}"/>
              </a:ext>
            </a:extLst>
          </p:cNvPr>
          <p:cNvGraphicFramePr>
            <a:graphicFrameLocks noGrp="1"/>
          </p:cNvGraphicFramePr>
          <p:nvPr>
            <p:extLst>
              <p:ext uri="{D42A27DB-BD31-4B8C-83A1-F6EECF244321}">
                <p14:modId xmlns:p14="http://schemas.microsoft.com/office/powerpoint/2010/main" val="3431513469"/>
              </p:ext>
            </p:extLst>
          </p:nvPr>
        </p:nvGraphicFramePr>
        <p:xfrm>
          <a:off x="1062635" y="173194"/>
          <a:ext cx="7941458" cy="640080"/>
        </p:xfrm>
        <a:graphic>
          <a:graphicData uri="http://schemas.openxmlformats.org/drawingml/2006/table">
            <a:tbl>
              <a:tblPr firstRow="1" bandRow="1">
                <a:tableStyleId>{5C22544A-7EE6-4342-B048-85BDC9FD1C3A}</a:tableStyleId>
              </a:tblPr>
              <a:tblGrid>
                <a:gridCol w="1470703">
                  <a:extLst>
                    <a:ext uri="{9D8B030D-6E8A-4147-A177-3AD203B41FA5}">
                      <a16:colId xmlns:a16="http://schemas.microsoft.com/office/drawing/2014/main" val="2212122078"/>
                    </a:ext>
                  </a:extLst>
                </a:gridCol>
                <a:gridCol w="6470755">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5:</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Increase the number of youth receiving IIBHT by 10 by the end of Quarter 4, 2024</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3D26C80E-F44C-943A-CA9E-B0D7B87B1157}"/>
              </a:ext>
            </a:extLst>
          </p:cNvPr>
          <p:cNvGrpSpPr/>
          <p:nvPr/>
        </p:nvGrpSpPr>
        <p:grpSpPr>
          <a:xfrm>
            <a:off x="0" y="169864"/>
            <a:ext cx="1654628" cy="668318"/>
            <a:chOff x="6756468" y="444375"/>
            <a:chExt cx="1654628" cy="668318"/>
          </a:xfrm>
        </p:grpSpPr>
        <p:sp>
          <p:nvSpPr>
            <p:cNvPr id="11" name="TextBox 10">
              <a:extLst>
                <a:ext uri="{FF2B5EF4-FFF2-40B4-BE49-F238E27FC236}">
                  <a16:creationId xmlns:a16="http://schemas.microsoft.com/office/drawing/2014/main" id="{30B7D416-8B4C-E794-ADD6-432E840BF8BF}"/>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12" name="Graphic 11" descr="Checkmark with solid fill">
              <a:extLst>
                <a:ext uri="{FF2B5EF4-FFF2-40B4-BE49-F238E27FC236}">
                  <a16:creationId xmlns:a16="http://schemas.microsoft.com/office/drawing/2014/main" id="{16FCD468-649C-246F-7786-D3016DEA16A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200041" y="444375"/>
              <a:ext cx="430802" cy="430802"/>
            </a:xfrm>
            <a:prstGeom prst="rect">
              <a:avLst/>
            </a:prstGeom>
          </p:spPr>
        </p:pic>
      </p:grpSp>
    </p:spTree>
    <p:extLst>
      <p:ext uri="{BB962C8B-B14F-4D97-AF65-F5344CB8AC3E}">
        <p14:creationId xmlns:p14="http://schemas.microsoft.com/office/powerpoint/2010/main" val="425310717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1B9BE2D-DCF4-F1DD-5022-648535DBF077}"/>
              </a:ext>
            </a:extLst>
          </p:cNvPr>
          <p:cNvGraphicFramePr/>
          <p:nvPr>
            <p:extLst>
              <p:ext uri="{D42A27DB-BD31-4B8C-83A1-F6EECF244321}">
                <p14:modId xmlns:p14="http://schemas.microsoft.com/office/powerpoint/2010/main" val="2020456114"/>
              </p:ext>
            </p:extLst>
          </p:nvPr>
        </p:nvGraphicFramePr>
        <p:xfrm>
          <a:off x="319088" y="1113538"/>
          <a:ext cx="8711797" cy="3346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3" name="TextBox 12">
            <a:extLst>
              <a:ext uri="{FF2B5EF4-FFF2-40B4-BE49-F238E27FC236}">
                <a16:creationId xmlns:a16="http://schemas.microsoft.com/office/drawing/2014/main" id="{1529CAB3-0EEF-2549-B907-E19EA3B0F176}"/>
              </a:ext>
            </a:extLst>
          </p:cNvPr>
          <p:cNvSpPr txBox="1"/>
          <p:nvPr/>
        </p:nvSpPr>
        <p:spPr>
          <a:xfrm>
            <a:off x="319088" y="4660900"/>
            <a:ext cx="71847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graphicFrame>
        <p:nvGraphicFramePr>
          <p:cNvPr id="9" name="Table 8">
            <a:extLst>
              <a:ext uri="{FF2B5EF4-FFF2-40B4-BE49-F238E27FC236}">
                <a16:creationId xmlns:a16="http://schemas.microsoft.com/office/drawing/2014/main" id="{EB87D82F-1E11-4645-8F58-77CBAB8B8035}"/>
              </a:ext>
            </a:extLst>
          </p:cNvPr>
          <p:cNvGraphicFramePr>
            <a:graphicFrameLocks noGrp="1"/>
          </p:cNvGraphicFramePr>
          <p:nvPr>
            <p:extLst>
              <p:ext uri="{D42A27DB-BD31-4B8C-83A1-F6EECF244321}">
                <p14:modId xmlns:p14="http://schemas.microsoft.com/office/powerpoint/2010/main" val="3605616676"/>
              </p:ext>
            </p:extLst>
          </p:nvPr>
        </p:nvGraphicFramePr>
        <p:xfrm>
          <a:off x="1015136" y="98660"/>
          <a:ext cx="8128864" cy="914400"/>
        </p:xfrm>
        <a:graphic>
          <a:graphicData uri="http://schemas.openxmlformats.org/drawingml/2006/table">
            <a:tbl>
              <a:tblPr firstRow="1" bandRow="1">
                <a:tableStyleId>{5C22544A-7EE6-4342-B048-85BDC9FD1C3A}</a:tableStyleId>
              </a:tblPr>
              <a:tblGrid>
                <a:gridCol w="1609915">
                  <a:extLst>
                    <a:ext uri="{9D8B030D-6E8A-4147-A177-3AD203B41FA5}">
                      <a16:colId xmlns:a16="http://schemas.microsoft.com/office/drawing/2014/main" val="2212122078"/>
                    </a:ext>
                  </a:extLst>
                </a:gridCol>
                <a:gridCol w="6518949">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6:</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a:solidFill>
                            <a:srgbClr val="005B7B"/>
                          </a:solidFill>
                          <a:latin typeface="Bitter" pitchFamily="2" charset="0"/>
                        </a:rPr>
                        <a:t>Continue to Expand Collection of Infographics and Resource Guides on the Pathways to Treatment and Available Services</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BD6C246B-E964-0662-58BC-EF32E75D1222}"/>
              </a:ext>
            </a:extLst>
          </p:cNvPr>
          <p:cNvGrpSpPr/>
          <p:nvPr/>
        </p:nvGrpSpPr>
        <p:grpSpPr>
          <a:xfrm>
            <a:off x="74860" y="259561"/>
            <a:ext cx="1090013" cy="730292"/>
            <a:chOff x="35002" y="829947"/>
            <a:chExt cx="1239016" cy="897901"/>
          </a:xfrm>
        </p:grpSpPr>
        <p:pic>
          <p:nvPicPr>
            <p:cNvPr id="7" name="Graphic 6" descr="Bullseye with solid fill">
              <a:extLst>
                <a:ext uri="{FF2B5EF4-FFF2-40B4-BE49-F238E27FC236}">
                  <a16:creationId xmlns:a16="http://schemas.microsoft.com/office/drawing/2014/main" id="{ABC49114-4410-AADF-E65F-4B9DDC2E900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3997" y="829947"/>
              <a:ext cx="650821" cy="650822"/>
            </a:xfrm>
            <a:prstGeom prst="rect">
              <a:avLst/>
            </a:prstGeom>
          </p:spPr>
        </p:pic>
        <p:sp>
          <p:nvSpPr>
            <p:cNvPr id="10" name="TextBox 9">
              <a:extLst>
                <a:ext uri="{FF2B5EF4-FFF2-40B4-BE49-F238E27FC236}">
                  <a16:creationId xmlns:a16="http://schemas.microsoft.com/office/drawing/2014/main" id="{5A863B8C-E5F9-148A-7BF5-6551E48A9F8F}"/>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254867224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490792" y="210932"/>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a:solidFill>
                  <a:srgbClr val="005B7B"/>
                </a:solidFill>
                <a:latin typeface="Bitter" pitchFamily="2" charset="0"/>
              </a:rPr>
              <a:t>Community Engagement Activities</a:t>
            </a:r>
          </a:p>
        </p:txBody>
      </p:sp>
      <p:sp>
        <p:nvSpPr>
          <p:cNvPr id="4" name="Rectangle 3">
            <a:extLst>
              <a:ext uri="{FF2B5EF4-FFF2-40B4-BE49-F238E27FC236}">
                <a16:creationId xmlns:a16="http://schemas.microsoft.com/office/drawing/2014/main" id="{809C8840-B124-2958-3BD8-0D5173DC53F6}"/>
              </a:ext>
            </a:extLst>
          </p:cNvPr>
          <p:cNvSpPr/>
          <p:nvPr/>
        </p:nvSpPr>
        <p:spPr>
          <a:xfrm>
            <a:off x="490792" y="1507067"/>
            <a:ext cx="3776407" cy="2464640"/>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B44516-3A91-8BC3-121D-15DBC1E1B24F}"/>
              </a:ext>
            </a:extLst>
          </p:cNvPr>
          <p:cNvSpPr txBox="1"/>
          <p:nvPr/>
        </p:nvSpPr>
        <p:spPr>
          <a:xfrm>
            <a:off x="319088" y="4660900"/>
            <a:ext cx="7039655"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pic>
        <p:nvPicPr>
          <p:cNvPr id="7" name="Picture 6">
            <a:extLst>
              <a:ext uri="{FF2B5EF4-FFF2-40B4-BE49-F238E27FC236}">
                <a16:creationId xmlns:a16="http://schemas.microsoft.com/office/drawing/2014/main" id="{715C3565-FD6F-DBC3-D688-91E2DF83FBDC}"/>
              </a:ext>
            </a:extLst>
          </p:cNvPr>
          <p:cNvPicPr>
            <a:picLocks noChangeAspect="1"/>
          </p:cNvPicPr>
          <p:nvPr/>
        </p:nvPicPr>
        <p:blipFill>
          <a:blip r:embed="rId3"/>
          <a:stretch>
            <a:fillRect/>
          </a:stretch>
        </p:blipFill>
        <p:spPr>
          <a:xfrm>
            <a:off x="630320" y="1632740"/>
            <a:ext cx="3495789" cy="2224285"/>
          </a:xfrm>
          <a:prstGeom prst="rect">
            <a:avLst/>
          </a:prstGeom>
        </p:spPr>
      </p:pic>
      <p:sp>
        <p:nvSpPr>
          <p:cNvPr id="9" name="TextBox 8">
            <a:extLst>
              <a:ext uri="{FF2B5EF4-FFF2-40B4-BE49-F238E27FC236}">
                <a16:creationId xmlns:a16="http://schemas.microsoft.com/office/drawing/2014/main" id="{1129319B-36D9-526D-705C-51FBC2F9962E}"/>
              </a:ext>
            </a:extLst>
          </p:cNvPr>
          <p:cNvSpPr txBox="1"/>
          <p:nvPr/>
        </p:nvSpPr>
        <p:spPr>
          <a:xfrm>
            <a:off x="4335296" y="1632740"/>
            <a:ext cx="4617074"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marR="0" indent="-171450">
              <a:spcBef>
                <a:spcPts val="0"/>
              </a:spcBef>
              <a:spcAft>
                <a:spcPts val="0"/>
              </a:spcAft>
              <a:buFont typeface="Arial" panose="020B0604020202020204" pitchFamily="34" charset="0"/>
              <a:buChar char="•"/>
            </a:pPr>
            <a:r>
              <a:rPr lang="en-US" sz="1200">
                <a:solidFill>
                  <a:srgbClr val="005B7B"/>
                </a:solidFill>
                <a:effectLst/>
                <a:latin typeface="Figtree"/>
                <a:ea typeface="Aptos" panose="020B0004020202020204" pitchFamily="34" charset="0"/>
                <a:cs typeface="Aptos" panose="020B0004020202020204" pitchFamily="34" charset="0"/>
              </a:rPr>
              <a:t>On November 14, 2024, Umpqua Health hosted the 2024 Annual Community Meeting at Umpqua Community College, focused on young children’s (birth to five) social emotional health: </a:t>
            </a:r>
            <a:r>
              <a:rPr lang="en-US" sz="1200" b="1">
                <a:solidFill>
                  <a:srgbClr val="005B7B"/>
                </a:solidFill>
                <a:effectLst/>
                <a:latin typeface="Figtree"/>
                <a:ea typeface="Aptos" panose="020B0004020202020204" pitchFamily="34" charset="0"/>
                <a:cs typeface="Aptos" panose="020B0004020202020204" pitchFamily="34" charset="0"/>
              </a:rPr>
              <a:t>Building Strong Foundations: Investing in Resilient Futures</a:t>
            </a:r>
            <a:r>
              <a:rPr lang="en-US" sz="1200">
                <a:solidFill>
                  <a:srgbClr val="005B7B"/>
                </a:solidFill>
                <a:effectLst/>
                <a:latin typeface="Figtree"/>
                <a:ea typeface="Aptos" panose="020B0004020202020204" pitchFamily="34" charset="0"/>
                <a:cs typeface="Aptos" panose="020B0004020202020204" pitchFamily="34" charset="0"/>
              </a:rPr>
              <a:t>. </a:t>
            </a:r>
          </a:p>
          <a:p>
            <a:pPr marL="171450" lvl="2" indent="-171450">
              <a:buFont typeface="Arial" panose="020B0604020202020204" pitchFamily="34" charset="0"/>
              <a:buChar char="•"/>
            </a:pPr>
            <a:r>
              <a:rPr lang="en-US" sz="1200">
                <a:solidFill>
                  <a:srgbClr val="005B7B"/>
                </a:solidFill>
                <a:latin typeface="Figtree"/>
                <a:ea typeface="Aptos" panose="020B0004020202020204" pitchFamily="34" charset="0"/>
                <a:cs typeface="Aptos" panose="020B0004020202020204" pitchFamily="34" charset="0"/>
              </a:rPr>
              <a:t>O</a:t>
            </a:r>
            <a:r>
              <a:rPr lang="en-US" sz="1200">
                <a:solidFill>
                  <a:srgbClr val="005B7B"/>
                </a:solidFill>
                <a:effectLst/>
                <a:latin typeface="Figtree"/>
                <a:ea typeface="Aptos" panose="020B0004020202020204" pitchFamily="34" charset="0"/>
                <a:cs typeface="Aptos" panose="020B0004020202020204" pitchFamily="34" charset="0"/>
              </a:rPr>
              <a:t>ver forty individuals participated in this event from various child and family-serving systems </a:t>
            </a:r>
            <a:r>
              <a:rPr lang="en-US" sz="1200">
                <a:solidFill>
                  <a:srgbClr val="005B7B"/>
                </a:solidFill>
                <a:latin typeface="Figtree"/>
                <a:ea typeface="Aptos" panose="020B0004020202020204" pitchFamily="34" charset="0"/>
                <a:cs typeface="Aptos" panose="020B0004020202020204" pitchFamily="34" charset="0"/>
              </a:rPr>
              <a:t>including </a:t>
            </a:r>
            <a:r>
              <a:rPr lang="en-US" sz="1200">
                <a:solidFill>
                  <a:srgbClr val="005B7B"/>
                </a:solidFill>
                <a:effectLst/>
                <a:latin typeface="Figtree"/>
                <a:ea typeface="Aptos" panose="020B0004020202020204" pitchFamily="34" charset="0"/>
                <a:cs typeface="Aptos" panose="020B0004020202020204" pitchFamily="34" charset="0"/>
              </a:rPr>
              <a:t>early childhood learning</a:t>
            </a:r>
            <a:r>
              <a:rPr lang="en-US" sz="1200">
                <a:solidFill>
                  <a:srgbClr val="005B7B"/>
                </a:solidFill>
                <a:latin typeface="Figtree"/>
                <a:ea typeface="Aptos" panose="020B0004020202020204" pitchFamily="34" charset="0"/>
                <a:cs typeface="Aptos" panose="020B0004020202020204" pitchFamily="34" charset="0"/>
              </a:rPr>
              <a:t>,</a:t>
            </a:r>
            <a:r>
              <a:rPr lang="en-US" sz="1200">
                <a:solidFill>
                  <a:srgbClr val="005B7B"/>
                </a:solidFill>
                <a:effectLst/>
                <a:latin typeface="Figtree"/>
                <a:ea typeface="Aptos" panose="020B0004020202020204" pitchFamily="34" charset="0"/>
                <a:cs typeface="Aptos" panose="020B0004020202020204" pitchFamily="34" charset="0"/>
              </a:rPr>
              <a:t> integrated behavioral health </a:t>
            </a:r>
            <a:r>
              <a:rPr lang="en-US" sz="1200">
                <a:solidFill>
                  <a:srgbClr val="005B7B"/>
                </a:solidFill>
                <a:latin typeface="Figtree"/>
                <a:ea typeface="Aptos" panose="020B0004020202020204" pitchFamily="34" charset="0"/>
                <a:cs typeface="Aptos" panose="020B0004020202020204" pitchFamily="34" charset="0"/>
              </a:rPr>
              <a:t>and</a:t>
            </a:r>
            <a:r>
              <a:rPr lang="en-US" sz="1200">
                <a:solidFill>
                  <a:srgbClr val="005B7B"/>
                </a:solidFill>
                <a:effectLst/>
                <a:latin typeface="Figtree"/>
                <a:ea typeface="Aptos" panose="020B0004020202020204" pitchFamily="34" charset="0"/>
                <a:cs typeface="Aptos" panose="020B0004020202020204" pitchFamily="34" charset="0"/>
              </a:rPr>
              <a:t> specialty behavioral health</a:t>
            </a:r>
            <a:r>
              <a:rPr lang="en-US" sz="1200">
                <a:solidFill>
                  <a:srgbClr val="005B7B"/>
                </a:solidFill>
                <a:latin typeface="Figtree"/>
                <a:ea typeface="Aptos" panose="020B0004020202020204" pitchFamily="34" charset="0"/>
                <a:cs typeface="Aptos" panose="020B0004020202020204" pitchFamily="34" charset="0"/>
              </a:rPr>
              <a:t>.</a:t>
            </a:r>
            <a:r>
              <a:rPr lang="en-US" sz="1200">
                <a:solidFill>
                  <a:srgbClr val="005B7B"/>
                </a:solidFill>
                <a:effectLst/>
                <a:latin typeface="Figtree"/>
                <a:ea typeface="Aptos" panose="020B0004020202020204" pitchFamily="34" charset="0"/>
                <a:cs typeface="Aptos" panose="020B0004020202020204" pitchFamily="34" charset="0"/>
              </a:rPr>
              <a:t> </a:t>
            </a:r>
          </a:p>
          <a:p>
            <a:pPr marL="171450" lvl="2" indent="-171450">
              <a:buFont typeface="Arial" panose="020B0604020202020204" pitchFamily="34" charset="0"/>
              <a:buChar char="•"/>
            </a:pPr>
            <a:r>
              <a:rPr lang="en-US" sz="1200">
                <a:solidFill>
                  <a:srgbClr val="005B7B"/>
                </a:solidFill>
                <a:effectLst/>
                <a:latin typeface="Figtree"/>
                <a:ea typeface="Aptos" panose="020B0004020202020204" pitchFamily="34" charset="0"/>
                <a:cs typeface="Aptos" panose="020B0004020202020204" pitchFamily="34" charset="0"/>
              </a:rPr>
              <a:t>Umpqua Health reported on findings from data analysis, asset mapping, and progress made toward action plan goals, including</a:t>
            </a:r>
            <a:r>
              <a:rPr lang="en-US" sz="1200">
                <a:solidFill>
                  <a:srgbClr val="005B7B"/>
                </a:solidFill>
                <a:latin typeface="Figtree"/>
                <a:ea typeface="Aptos" panose="020B0004020202020204" pitchFamily="34" charset="0"/>
                <a:cs typeface="Aptos" panose="020B0004020202020204" pitchFamily="34" charset="0"/>
              </a:rPr>
              <a:t> education on 2025 metric </a:t>
            </a:r>
            <a:r>
              <a:rPr lang="en-US" sz="1200">
                <a:solidFill>
                  <a:srgbClr val="005B7B"/>
                </a:solidFill>
                <a:effectLst/>
                <a:latin typeface="Figtree"/>
                <a:ea typeface="Aptos" panose="020B0004020202020204" pitchFamily="34" charset="0"/>
                <a:cs typeface="Aptos" panose="020B0004020202020204" pitchFamily="34" charset="0"/>
              </a:rPr>
              <a:t>changes.. </a:t>
            </a:r>
          </a:p>
        </p:txBody>
      </p:sp>
    </p:spTree>
    <p:extLst>
      <p:ext uri="{BB962C8B-B14F-4D97-AF65-F5344CB8AC3E}">
        <p14:creationId xmlns:p14="http://schemas.microsoft.com/office/powerpoint/2010/main" val="976838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458988" y="168133"/>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a:solidFill>
                  <a:srgbClr val="005B7B"/>
                </a:solidFill>
                <a:latin typeface="Bitter" pitchFamily="2" charset="0"/>
              </a:rPr>
              <a:t>Community Engagement Activities</a:t>
            </a:r>
          </a:p>
        </p:txBody>
      </p:sp>
      <p:sp>
        <p:nvSpPr>
          <p:cNvPr id="4" name="Rectangle 3">
            <a:extLst>
              <a:ext uri="{FF2B5EF4-FFF2-40B4-BE49-F238E27FC236}">
                <a16:creationId xmlns:a16="http://schemas.microsoft.com/office/drawing/2014/main" id="{809C8840-B124-2958-3BD8-0D5173DC53F6}"/>
              </a:ext>
            </a:extLst>
          </p:cNvPr>
          <p:cNvSpPr/>
          <p:nvPr/>
        </p:nvSpPr>
        <p:spPr>
          <a:xfrm>
            <a:off x="161561" y="1524000"/>
            <a:ext cx="3196235" cy="2229304"/>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B44516-3A91-8BC3-121D-15DBC1E1B24F}"/>
              </a:ext>
            </a:extLst>
          </p:cNvPr>
          <p:cNvSpPr txBox="1"/>
          <p:nvPr/>
        </p:nvSpPr>
        <p:spPr>
          <a:xfrm>
            <a:off x="319088" y="4660900"/>
            <a:ext cx="711222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graphicFrame>
        <p:nvGraphicFramePr>
          <p:cNvPr id="8" name="Diagram 7">
            <a:extLst>
              <a:ext uri="{FF2B5EF4-FFF2-40B4-BE49-F238E27FC236}">
                <a16:creationId xmlns:a16="http://schemas.microsoft.com/office/drawing/2014/main" id="{5443B64E-E58C-BE16-C428-4EBF786908EC}"/>
              </a:ext>
            </a:extLst>
          </p:cNvPr>
          <p:cNvGraphicFramePr/>
          <p:nvPr>
            <p:extLst>
              <p:ext uri="{D42A27DB-BD31-4B8C-83A1-F6EECF244321}">
                <p14:modId xmlns:p14="http://schemas.microsoft.com/office/powerpoint/2010/main" val="1116691931"/>
              </p:ext>
            </p:extLst>
          </p:nvPr>
        </p:nvGraphicFramePr>
        <p:xfrm>
          <a:off x="3519620" y="1251572"/>
          <a:ext cx="5506510" cy="28985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1" name="Picture 10">
            <a:extLst>
              <a:ext uri="{FF2B5EF4-FFF2-40B4-BE49-F238E27FC236}">
                <a16:creationId xmlns:a16="http://schemas.microsoft.com/office/drawing/2014/main" id="{FC7E54EE-2CED-871B-B2C9-4CA34AD7BBD1}"/>
              </a:ext>
            </a:extLst>
          </p:cNvPr>
          <p:cNvPicPr>
            <a:picLocks noChangeAspect="1"/>
          </p:cNvPicPr>
          <p:nvPr/>
        </p:nvPicPr>
        <p:blipFill>
          <a:blip r:embed="rId8"/>
          <a:stretch>
            <a:fillRect/>
          </a:stretch>
        </p:blipFill>
        <p:spPr>
          <a:xfrm>
            <a:off x="277180" y="1610742"/>
            <a:ext cx="2955698" cy="2065521"/>
          </a:xfrm>
          <a:prstGeom prst="rect">
            <a:avLst/>
          </a:prstGeom>
        </p:spPr>
      </p:pic>
    </p:spTree>
    <p:extLst>
      <p:ext uri="{BB962C8B-B14F-4D97-AF65-F5344CB8AC3E}">
        <p14:creationId xmlns:p14="http://schemas.microsoft.com/office/powerpoint/2010/main" val="19640257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470457" y="201673"/>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a:solidFill>
                  <a:srgbClr val="005B7B"/>
                </a:solidFill>
                <a:latin typeface="Bitter" pitchFamily="2" charset="0"/>
              </a:rPr>
              <a:t>Community Engagement Activities</a:t>
            </a:r>
          </a:p>
        </p:txBody>
      </p:sp>
      <p:sp>
        <p:nvSpPr>
          <p:cNvPr id="4" name="Rectangle 3">
            <a:extLst>
              <a:ext uri="{FF2B5EF4-FFF2-40B4-BE49-F238E27FC236}">
                <a16:creationId xmlns:a16="http://schemas.microsoft.com/office/drawing/2014/main" id="{809C8840-B124-2958-3BD8-0D5173DC53F6}"/>
              </a:ext>
            </a:extLst>
          </p:cNvPr>
          <p:cNvSpPr/>
          <p:nvPr/>
        </p:nvSpPr>
        <p:spPr>
          <a:xfrm>
            <a:off x="490792" y="1507067"/>
            <a:ext cx="3776407" cy="2464640"/>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9B44516-3A91-8BC3-121D-15DBC1E1B24F}"/>
              </a:ext>
            </a:extLst>
          </p:cNvPr>
          <p:cNvSpPr txBox="1"/>
          <p:nvPr/>
        </p:nvSpPr>
        <p:spPr>
          <a:xfrm>
            <a:off x="319088" y="4660900"/>
            <a:ext cx="710104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sp>
        <p:nvSpPr>
          <p:cNvPr id="9" name="TextBox 8">
            <a:extLst>
              <a:ext uri="{FF2B5EF4-FFF2-40B4-BE49-F238E27FC236}">
                <a16:creationId xmlns:a16="http://schemas.microsoft.com/office/drawing/2014/main" id="{1129319B-36D9-526D-705C-51FBC2F9962E}"/>
              </a:ext>
            </a:extLst>
          </p:cNvPr>
          <p:cNvSpPr txBox="1"/>
          <p:nvPr/>
        </p:nvSpPr>
        <p:spPr>
          <a:xfrm>
            <a:off x="4326476" y="1024902"/>
            <a:ext cx="4716324" cy="32316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marR="0" indent="-171450">
              <a:spcBef>
                <a:spcPts val="0"/>
              </a:spcBef>
              <a:spcAft>
                <a:spcPts val="0"/>
              </a:spcAft>
              <a:buFont typeface="Arial" panose="020B0604020202020204" pitchFamily="34" charset="0"/>
              <a:buChar char="•"/>
            </a:pPr>
            <a:r>
              <a:rPr lang="en-US" sz="1200" b="1">
                <a:solidFill>
                  <a:srgbClr val="005B7B"/>
                </a:solidFill>
                <a:latin typeface="Figtree"/>
                <a:ea typeface="Aptos" panose="020B0004020202020204" pitchFamily="34" charset="0"/>
                <a:cs typeface="Aptos" panose="020B0004020202020204" pitchFamily="34" charset="0"/>
              </a:rPr>
              <a:t>Adapt</a:t>
            </a:r>
            <a:r>
              <a:rPr lang="en-US" sz="1200">
                <a:solidFill>
                  <a:srgbClr val="005B7B"/>
                </a:solidFill>
                <a:latin typeface="Figtree"/>
                <a:ea typeface="Aptos" panose="020B0004020202020204" pitchFamily="34" charset="0"/>
                <a:cs typeface="Aptos" panose="020B0004020202020204" pitchFamily="34" charset="0"/>
              </a:rPr>
              <a:t> was granted $6,000 to purchase incentives individuals participating in their Opioid Treatment Program. This included $100 gift cards for up to 60 individuals.</a:t>
            </a:r>
          </a:p>
          <a:p>
            <a:pPr marL="171450" marR="0" indent="-171450">
              <a:spcBef>
                <a:spcPts val="0"/>
              </a:spcBef>
              <a:spcAft>
                <a:spcPts val="0"/>
              </a:spcAft>
              <a:buFont typeface="Arial" panose="020B0604020202020204" pitchFamily="34" charset="0"/>
              <a:buChar char="•"/>
            </a:pPr>
            <a:r>
              <a:rPr lang="en-US" sz="1200" b="1">
                <a:solidFill>
                  <a:srgbClr val="005B7B"/>
                </a:solidFill>
                <a:effectLst/>
                <a:latin typeface="Figtree"/>
                <a:ea typeface="Aptos" panose="020B0004020202020204" pitchFamily="34" charset="0"/>
                <a:cs typeface="Aptos" panose="020B0004020202020204" pitchFamily="34" charset="0"/>
              </a:rPr>
              <a:t>YMCA-Camp Connections </a:t>
            </a:r>
            <a:r>
              <a:rPr lang="en-US" sz="1200">
                <a:solidFill>
                  <a:srgbClr val="005B7B"/>
                </a:solidFill>
                <a:effectLst/>
                <a:latin typeface="Figtree"/>
                <a:ea typeface="Aptos" panose="020B0004020202020204" pitchFamily="34" charset="0"/>
                <a:cs typeface="Aptos" panose="020B0004020202020204" pitchFamily="34" charset="0"/>
              </a:rPr>
              <a:t>was granted $10,000 to </a:t>
            </a:r>
            <a:r>
              <a:rPr lang="en-US" sz="1200">
                <a:solidFill>
                  <a:srgbClr val="005B7B"/>
                </a:solidFill>
                <a:latin typeface="Figtree"/>
                <a:ea typeface="Aptos" panose="020B0004020202020204" pitchFamily="34" charset="0"/>
                <a:cs typeface="Aptos" panose="020B0004020202020204" pitchFamily="34" charset="0"/>
              </a:rPr>
              <a:t>organize</a:t>
            </a:r>
            <a:r>
              <a:rPr lang="en-US" sz="1200">
                <a:solidFill>
                  <a:srgbClr val="005B7B"/>
                </a:solidFill>
                <a:effectLst/>
                <a:latin typeface="Figtree"/>
                <a:ea typeface="Aptos" panose="020B0004020202020204" pitchFamily="34" charset="0"/>
                <a:cs typeface="Aptos" panose="020B0004020202020204" pitchFamily="34" charset="0"/>
              </a:rPr>
              <a:t> and run a free 8-week summer camp for youth 8-12 with a focus on mindfulness and connections.</a:t>
            </a:r>
          </a:p>
          <a:p>
            <a:pPr marL="171450" marR="0" indent="-171450">
              <a:spcBef>
                <a:spcPts val="0"/>
              </a:spcBef>
              <a:spcAft>
                <a:spcPts val="0"/>
              </a:spcAft>
              <a:buFont typeface="Arial" panose="020B0604020202020204" pitchFamily="34" charset="0"/>
              <a:buChar char="•"/>
            </a:pPr>
            <a:r>
              <a:rPr lang="en-US" sz="1200" b="1">
                <a:solidFill>
                  <a:srgbClr val="005B7B"/>
                </a:solidFill>
                <a:latin typeface="Figtree"/>
                <a:ea typeface="Aptos" panose="020B0004020202020204" pitchFamily="34" charset="0"/>
                <a:cs typeface="Aptos" panose="020B0004020202020204" pitchFamily="34" charset="0"/>
              </a:rPr>
              <a:t>Phoenix School of Roseburg/Creating Community Resilience </a:t>
            </a:r>
            <a:r>
              <a:rPr lang="en-US" sz="1200">
                <a:solidFill>
                  <a:srgbClr val="005B7B"/>
                </a:solidFill>
                <a:latin typeface="Figtree"/>
                <a:ea typeface="Aptos" panose="020B0004020202020204" pitchFamily="34" charset="0"/>
                <a:cs typeface="Aptos" panose="020B0004020202020204" pitchFamily="34" charset="0"/>
              </a:rPr>
              <a:t>was granted $5,000 to implement 5-6 wellness events in 2023.</a:t>
            </a:r>
          </a:p>
          <a:p>
            <a:pPr marL="171450" marR="0" indent="-171450">
              <a:spcBef>
                <a:spcPts val="0"/>
              </a:spcBef>
              <a:spcAft>
                <a:spcPts val="0"/>
              </a:spcAft>
              <a:buFont typeface="Arial" panose="020B0604020202020204" pitchFamily="34" charset="0"/>
              <a:buChar char="•"/>
            </a:pPr>
            <a:r>
              <a:rPr lang="en-US" sz="1200" b="1">
                <a:solidFill>
                  <a:srgbClr val="005B7B"/>
                </a:solidFill>
                <a:effectLst/>
                <a:latin typeface="Figtree"/>
                <a:ea typeface="Aptos" panose="020B0004020202020204" pitchFamily="34" charset="0"/>
                <a:cs typeface="Aptos" panose="020B0004020202020204" pitchFamily="34" charset="0"/>
              </a:rPr>
              <a:t>Friends of Roseburg Public Library </a:t>
            </a:r>
            <a:r>
              <a:rPr lang="en-US" sz="1200">
                <a:solidFill>
                  <a:srgbClr val="005B7B"/>
                </a:solidFill>
                <a:effectLst/>
                <a:latin typeface="Figtree"/>
                <a:ea typeface="Aptos" panose="020B0004020202020204" pitchFamily="34" charset="0"/>
                <a:cs typeface="Aptos" panose="020B0004020202020204" pitchFamily="34" charset="0"/>
              </a:rPr>
              <a:t>was granted $5,000 to provide free, age-appropriate books monthly to youth participants in the service area through Dolly Parton’s Imagination Library</a:t>
            </a:r>
            <a:r>
              <a:rPr lang="en-US" sz="1200">
                <a:solidFill>
                  <a:srgbClr val="005B7B"/>
                </a:solidFill>
                <a:latin typeface="Figtree"/>
                <a:ea typeface="Aptos" panose="020B0004020202020204" pitchFamily="34" charset="0"/>
                <a:cs typeface="Aptos" panose="020B0004020202020204" pitchFamily="34" charset="0"/>
              </a:rPr>
              <a:t>.</a:t>
            </a:r>
          </a:p>
          <a:p>
            <a:pPr marL="171450" marR="0" indent="-171450">
              <a:spcBef>
                <a:spcPts val="0"/>
              </a:spcBef>
              <a:spcAft>
                <a:spcPts val="0"/>
              </a:spcAft>
              <a:buFont typeface="Arial" panose="020B0604020202020204" pitchFamily="34" charset="0"/>
              <a:buChar char="•"/>
            </a:pPr>
            <a:r>
              <a:rPr lang="en-US" sz="1200" b="1">
                <a:solidFill>
                  <a:srgbClr val="005B7B"/>
                </a:solidFill>
                <a:effectLst/>
                <a:latin typeface="Figtree"/>
                <a:ea typeface="Aptos" panose="020B0004020202020204" pitchFamily="34" charset="0"/>
                <a:cs typeface="Aptos" panose="020B0004020202020204" pitchFamily="34" charset="0"/>
              </a:rPr>
              <a:t>Adapt</a:t>
            </a:r>
            <a:r>
              <a:rPr lang="en-US" sz="1200">
                <a:solidFill>
                  <a:srgbClr val="005B7B"/>
                </a:solidFill>
                <a:effectLst/>
                <a:latin typeface="Figtree"/>
                <a:ea typeface="Aptos" panose="020B0004020202020204" pitchFamily="34" charset="0"/>
                <a:cs typeface="Aptos" panose="020B0004020202020204" pitchFamily="34" charset="0"/>
              </a:rPr>
              <a:t> was granted funds</a:t>
            </a:r>
            <a:r>
              <a:rPr lang="en-US" sz="1200">
                <a:solidFill>
                  <a:srgbClr val="005B7B"/>
                </a:solidFill>
                <a:latin typeface="Figtree"/>
                <a:ea typeface="Aptos" panose="020B0004020202020204" pitchFamily="34" charset="0"/>
                <a:cs typeface="Aptos" panose="020B0004020202020204" pitchFamily="34" charset="0"/>
              </a:rPr>
              <a:t> </a:t>
            </a:r>
            <a:r>
              <a:rPr lang="en-US" sz="1200">
                <a:solidFill>
                  <a:srgbClr val="005B7B"/>
                </a:solidFill>
                <a:effectLst/>
                <a:latin typeface="Figtree"/>
                <a:ea typeface="Aptos" panose="020B0004020202020204" pitchFamily="34" charset="0"/>
                <a:cs typeface="Aptos" panose="020B0004020202020204" pitchFamily="34" charset="0"/>
              </a:rPr>
              <a:t>to support suicide prevention education to adults and community partners.</a:t>
            </a:r>
          </a:p>
          <a:p>
            <a:pPr marL="171450" marR="0" indent="-171450">
              <a:spcBef>
                <a:spcPts val="0"/>
              </a:spcBef>
              <a:spcAft>
                <a:spcPts val="0"/>
              </a:spcAft>
              <a:buFont typeface="Arial" panose="020B0604020202020204" pitchFamily="34" charset="0"/>
              <a:buChar char="•"/>
            </a:pPr>
            <a:r>
              <a:rPr lang="en-US" sz="1200" b="1">
                <a:solidFill>
                  <a:srgbClr val="005B7B"/>
                </a:solidFill>
                <a:latin typeface="Figtree"/>
                <a:ea typeface="Aptos" panose="020B0004020202020204" pitchFamily="34" charset="0"/>
                <a:cs typeface="Aptos" panose="020B0004020202020204" pitchFamily="34" charset="0"/>
              </a:rPr>
              <a:t>Early Learning and Parent Resource Center at Douglas ESD </a:t>
            </a:r>
            <a:r>
              <a:rPr lang="en-US" sz="1200">
                <a:solidFill>
                  <a:srgbClr val="005B7B"/>
                </a:solidFill>
                <a:latin typeface="Figtree"/>
                <a:ea typeface="Aptos" panose="020B0004020202020204" pitchFamily="34" charset="0"/>
                <a:cs typeface="Aptos" panose="020B0004020202020204" pitchFamily="34" charset="0"/>
              </a:rPr>
              <a:t>was granted funds to purchase activities for playgroups, arts and crafts, music and movement, STEAM, etc.</a:t>
            </a:r>
            <a:endParaRPr lang="en-US" sz="1200">
              <a:solidFill>
                <a:srgbClr val="005B7B"/>
              </a:solidFill>
              <a:effectLst/>
              <a:latin typeface="Figtree"/>
              <a:ea typeface="Aptos" panose="020B0004020202020204" pitchFamily="34" charset="0"/>
              <a:cs typeface="Aptos" panose="020B0004020202020204" pitchFamily="34" charset="0"/>
            </a:endParaRPr>
          </a:p>
        </p:txBody>
      </p:sp>
      <p:pic>
        <p:nvPicPr>
          <p:cNvPr id="3074" name="Picture 2">
            <a:extLst>
              <a:ext uri="{FF2B5EF4-FFF2-40B4-BE49-F238E27FC236}">
                <a16:creationId xmlns:a16="http://schemas.microsoft.com/office/drawing/2014/main" id="{680B3A45-D691-EA8E-187C-8A271F4ED9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375" y="1632741"/>
            <a:ext cx="3350419" cy="209025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88B996FC-55BC-4FA4-87C9-2DE5C4E15B2E}"/>
              </a:ext>
            </a:extLst>
          </p:cNvPr>
          <p:cNvSpPr txBox="1"/>
          <p:nvPr/>
        </p:nvSpPr>
        <p:spPr>
          <a:xfrm>
            <a:off x="550069" y="3739629"/>
            <a:ext cx="286464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005B7B"/>
                </a:solidFill>
                <a:effectLst/>
                <a:uLnTx/>
                <a:uFillTx/>
                <a:latin typeface="Bitter"/>
                <a:cs typeface="Arial"/>
                <a:sym typeface="Arial"/>
              </a:rPr>
              <a:t>SHARE Investment Reporting. (2023). [Photograph].</a:t>
            </a:r>
          </a:p>
        </p:txBody>
      </p:sp>
    </p:spTree>
    <p:extLst>
      <p:ext uri="{BB962C8B-B14F-4D97-AF65-F5344CB8AC3E}">
        <p14:creationId xmlns:p14="http://schemas.microsoft.com/office/powerpoint/2010/main" val="6377699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490793" y="198258"/>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a:solidFill>
                  <a:srgbClr val="005B7B"/>
                </a:solidFill>
                <a:latin typeface="Bitter" pitchFamily="2" charset="0"/>
              </a:rPr>
              <a:t>Equitable Access to Behavioral Health Services</a:t>
            </a:r>
            <a:endParaRPr lang="en-US">
              <a:latin typeface="Bitter" pitchFamily="2" charset="0"/>
            </a:endParaRPr>
          </a:p>
        </p:txBody>
      </p:sp>
      <p:sp>
        <p:nvSpPr>
          <p:cNvPr id="4" name="Rectangle 3">
            <a:extLst>
              <a:ext uri="{FF2B5EF4-FFF2-40B4-BE49-F238E27FC236}">
                <a16:creationId xmlns:a16="http://schemas.microsoft.com/office/drawing/2014/main" id="{809C8840-B124-2958-3BD8-0D5173DC53F6}"/>
              </a:ext>
            </a:extLst>
          </p:cNvPr>
          <p:cNvSpPr/>
          <p:nvPr/>
        </p:nvSpPr>
        <p:spPr>
          <a:xfrm>
            <a:off x="490793" y="1199458"/>
            <a:ext cx="3774080" cy="2708174"/>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099DE21-6C84-B4E9-F228-7873B4D1E4A2}"/>
              </a:ext>
            </a:extLst>
          </p:cNvPr>
          <p:cNvSpPr txBox="1"/>
          <p:nvPr/>
        </p:nvSpPr>
        <p:spPr>
          <a:xfrm>
            <a:off x="319088" y="4660900"/>
            <a:ext cx="6868696"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graphicFrame>
        <p:nvGraphicFramePr>
          <p:cNvPr id="5" name="Diagram 4">
            <a:extLst>
              <a:ext uri="{FF2B5EF4-FFF2-40B4-BE49-F238E27FC236}">
                <a16:creationId xmlns:a16="http://schemas.microsoft.com/office/drawing/2014/main" id="{6E142772-623E-67A3-7C79-582EBCD0958B}"/>
              </a:ext>
            </a:extLst>
          </p:cNvPr>
          <p:cNvGraphicFramePr/>
          <p:nvPr>
            <p:extLst>
              <p:ext uri="{D42A27DB-BD31-4B8C-83A1-F6EECF244321}">
                <p14:modId xmlns:p14="http://schemas.microsoft.com/office/powerpoint/2010/main" val="68436466"/>
              </p:ext>
            </p:extLst>
          </p:nvPr>
        </p:nvGraphicFramePr>
        <p:xfrm>
          <a:off x="4460681" y="770957"/>
          <a:ext cx="4400290" cy="36776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098" name="Picture 2" descr="Image result for equitable access to behavioral health services">
            <a:extLst>
              <a:ext uri="{FF2B5EF4-FFF2-40B4-BE49-F238E27FC236}">
                <a16:creationId xmlns:a16="http://schemas.microsoft.com/office/drawing/2014/main" id="{6DECFA73-56E7-E61C-853E-F4920519107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6204" y="1387857"/>
            <a:ext cx="3423258" cy="2369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732115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341211" y="147564"/>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rgbClr val="005B7B"/>
                </a:solidFill>
                <a:latin typeface="Bitter SemiBold"/>
              </a:rPr>
              <a:t>Equity Statement</a:t>
            </a:r>
            <a:endParaRPr lang="en-US" sz="3200" b="1" i="1">
              <a:solidFill>
                <a:srgbClr val="005B7B"/>
              </a:solidFill>
              <a:latin typeface="Bitter SemiBold"/>
            </a:endParaRPr>
          </a:p>
        </p:txBody>
      </p:sp>
      <p:sp>
        <p:nvSpPr>
          <p:cNvPr id="7" name="Text Placeholder 3">
            <a:extLst>
              <a:ext uri="{FF2B5EF4-FFF2-40B4-BE49-F238E27FC236}">
                <a16:creationId xmlns:a16="http://schemas.microsoft.com/office/drawing/2014/main" id="{03ABD608-B41B-F52C-4EBF-AA0F1125B9EE}"/>
              </a:ext>
            </a:extLst>
          </p:cNvPr>
          <p:cNvSpPr txBox="1">
            <a:spLocks/>
          </p:cNvSpPr>
          <p:nvPr/>
        </p:nvSpPr>
        <p:spPr>
          <a:xfrm>
            <a:off x="586487" y="842205"/>
            <a:ext cx="7776639" cy="2763681"/>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213995" indent="-213995">
              <a:lnSpc>
                <a:spcPct val="100000"/>
              </a:lnSpc>
              <a:buFont typeface="Arial,Sans-Serif"/>
              <a:buChar char="•"/>
            </a:pPr>
            <a:r>
              <a:rPr lang="en-US" sz="1200">
                <a:solidFill>
                  <a:srgbClr val="005B7B"/>
                </a:solidFill>
                <a:latin typeface="Figtree"/>
              </a:rPr>
              <a:t>Umpqua Health (UH) recognizes the importance of treating emotional, psychological, and social well-being with the same care as physical health concerns. Collaboration and integration between physical health and mental/behavioral health agencies improves health outcomes and overall continuity of care. The behavioral health integration team supports the delivery of community-based healthcare; cultivates diversity, equity, and inclusion internally and externally by respecting and valuing all individual’s cultural beliefs and practices, health literacy, preferred languages, and communication needs.   ​</a:t>
            </a:r>
          </a:p>
          <a:p>
            <a:pPr marL="213995" indent="-213995">
              <a:lnSpc>
                <a:spcPct val="100000"/>
              </a:lnSpc>
              <a:buFont typeface="Arial,Sans-Serif"/>
              <a:buChar char="•"/>
            </a:pPr>
            <a:endParaRPr lang="en-US" sz="1200">
              <a:solidFill>
                <a:srgbClr val="005B7B"/>
              </a:solidFill>
              <a:latin typeface="Figtree" pitchFamily="2" charset="0"/>
            </a:endParaRPr>
          </a:p>
          <a:p>
            <a:pPr marL="213995" indent="-213995">
              <a:lnSpc>
                <a:spcPct val="100000"/>
              </a:lnSpc>
              <a:buFont typeface="Arial,Sans-Serif"/>
              <a:buChar char="•"/>
            </a:pPr>
            <a:r>
              <a:rPr lang="en-US" sz="1200">
                <a:solidFill>
                  <a:srgbClr val="005B7B"/>
                </a:solidFill>
                <a:latin typeface="Figtree"/>
              </a:rPr>
              <a:t>UH shares the mission of Oregon Health Authority’s Child and Family Behavioral Health (CFBH) unit to incorporate System of Care values and trauma-informed approaches to provide efficient and effective behavioral health services and supports for Oregon's children, youth, young adults, and their families.  System of care values include prioritizing the creation of a sustainable community-based continuum of quality care that is individualized, responsive, meaningful, youth guided, family driven, culturally responsive, and evidence based.  ​</a:t>
            </a:r>
          </a:p>
          <a:p>
            <a:pPr marL="213995" indent="-213995">
              <a:lnSpc>
                <a:spcPct val="100000"/>
              </a:lnSpc>
              <a:buFont typeface="Arial,Sans-Serif"/>
              <a:buChar char="•"/>
            </a:pPr>
            <a:endParaRPr lang="en-US" sz="1200">
              <a:solidFill>
                <a:srgbClr val="005B7B"/>
              </a:solidFill>
              <a:latin typeface="Figtree" pitchFamily="2" charset="0"/>
            </a:endParaRPr>
          </a:p>
          <a:p>
            <a:pPr marL="213995" indent="-213995">
              <a:lnSpc>
                <a:spcPct val="100000"/>
              </a:lnSpc>
              <a:buFont typeface="Arial,Sans-Serif"/>
              <a:buChar char="•"/>
            </a:pPr>
            <a:r>
              <a:rPr lang="en-US" sz="1200">
                <a:solidFill>
                  <a:srgbClr val="005B7B"/>
                </a:solidFill>
                <a:latin typeface="Figtree"/>
              </a:rPr>
              <a:t>We strive to achieve and implement continuous improvements in UH’s Behavioral Health program by enhancing behavioral health network adequacy and access, supporting delivery system transformation, and the development and implementation of a formal program integrity plan. The Behavioral Health Integration Team will continue to identify and reduce gaps in services, decrease inefficiencies, and improve overall member experience. </a:t>
            </a:r>
          </a:p>
        </p:txBody>
      </p:sp>
    </p:spTree>
    <p:extLst>
      <p:ext uri="{BB962C8B-B14F-4D97-AF65-F5344CB8AC3E}">
        <p14:creationId xmlns:p14="http://schemas.microsoft.com/office/powerpoint/2010/main" val="420908230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490793" y="370848"/>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a:solidFill>
                  <a:srgbClr val="005B7B"/>
                </a:solidFill>
                <a:latin typeface="Bitter" pitchFamily="2" charset="0"/>
              </a:rPr>
              <a:t>Equitable Access to Behavioral Health Services</a:t>
            </a:r>
            <a:endParaRPr lang="en-US">
              <a:latin typeface="Bitter" pitchFamily="2" charset="0"/>
            </a:endParaRPr>
          </a:p>
        </p:txBody>
      </p:sp>
      <p:sp>
        <p:nvSpPr>
          <p:cNvPr id="7" name="TextBox 6">
            <a:extLst>
              <a:ext uri="{FF2B5EF4-FFF2-40B4-BE49-F238E27FC236}">
                <a16:creationId xmlns:a16="http://schemas.microsoft.com/office/drawing/2014/main" id="{A099DE21-6C84-B4E9-F228-7873B4D1E4A2}"/>
              </a:ext>
            </a:extLst>
          </p:cNvPr>
          <p:cNvSpPr txBox="1"/>
          <p:nvPr/>
        </p:nvSpPr>
        <p:spPr>
          <a:xfrm>
            <a:off x="319088" y="4660900"/>
            <a:ext cx="69314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sp>
        <p:nvSpPr>
          <p:cNvPr id="8" name="TextBox 8">
            <a:extLst>
              <a:ext uri="{FF2B5EF4-FFF2-40B4-BE49-F238E27FC236}">
                <a16:creationId xmlns:a16="http://schemas.microsoft.com/office/drawing/2014/main" id="{BF1F7BC8-ED0E-00A7-6C90-E0E25B7A967E}"/>
              </a:ext>
            </a:extLst>
          </p:cNvPr>
          <p:cNvSpPr txBox="1"/>
          <p:nvPr/>
        </p:nvSpPr>
        <p:spPr>
          <a:xfrm>
            <a:off x="490793" y="1621337"/>
            <a:ext cx="7997475" cy="579389"/>
          </a:xfrm>
          <a:prstGeom prst="rect">
            <a:avLst/>
          </a:prstGeom>
        </p:spPr>
        <p:txBody>
          <a:bodyPr lIns="0" tIns="0" rIns="0" bIns="0" rtlCol="0" anchor="t">
            <a:spAutoFit/>
          </a:bodyPr>
          <a:lstStyle/>
          <a:p>
            <a:pPr algn="ctr">
              <a:lnSpc>
                <a:spcPts val="2399"/>
              </a:lnSpc>
              <a:spcBef>
                <a:spcPct val="0"/>
              </a:spcBef>
            </a:pPr>
            <a:r>
              <a:rPr lang="en-US" sz="1200" b="1" spc="15">
                <a:solidFill>
                  <a:srgbClr val="005B7B"/>
                </a:solidFill>
                <a:latin typeface="Figtree" pitchFamily="2" charset="0"/>
                <a:ea typeface="Figtree"/>
                <a:cs typeface="Figtree"/>
                <a:sym typeface="Figtree"/>
              </a:rPr>
              <a:t>UHA launched a scholarship program to increase language access for OHP members by covering the costs of training and exams for health care professionals to become a qualified or certified health care interpreter. </a:t>
            </a:r>
          </a:p>
        </p:txBody>
      </p:sp>
      <p:sp>
        <p:nvSpPr>
          <p:cNvPr id="9" name="TextBox 9">
            <a:extLst>
              <a:ext uri="{FF2B5EF4-FFF2-40B4-BE49-F238E27FC236}">
                <a16:creationId xmlns:a16="http://schemas.microsoft.com/office/drawing/2014/main" id="{BCED7AB7-1F0F-041B-C0B9-900D824EE0CA}"/>
              </a:ext>
            </a:extLst>
          </p:cNvPr>
          <p:cNvSpPr txBox="1"/>
          <p:nvPr/>
        </p:nvSpPr>
        <p:spPr>
          <a:xfrm>
            <a:off x="626405" y="2351644"/>
            <a:ext cx="7960080" cy="589841"/>
          </a:xfrm>
          <a:prstGeom prst="rect">
            <a:avLst/>
          </a:prstGeom>
        </p:spPr>
        <p:txBody>
          <a:bodyPr wrap="square" lIns="0" tIns="0" rIns="0" bIns="0" rtlCol="0" anchor="t">
            <a:spAutoFit/>
          </a:bodyPr>
          <a:lstStyle/>
          <a:p>
            <a:pPr algn="ctr">
              <a:lnSpc>
                <a:spcPts val="2399"/>
              </a:lnSpc>
            </a:pPr>
            <a:r>
              <a:rPr lang="en-US" sz="1000" i="1" spc="15">
                <a:solidFill>
                  <a:srgbClr val="005B7B"/>
                </a:solidFill>
                <a:latin typeface="Bitter" pitchFamily="2" charset="0"/>
                <a:ea typeface="Figtree"/>
                <a:cs typeface="Figtree"/>
                <a:sym typeface="Figtree"/>
              </a:rPr>
              <a:t>Approved applicants received funding for the </a:t>
            </a:r>
            <a:r>
              <a:rPr lang="en-US" sz="1000" i="1" u="sng" spc="15">
                <a:solidFill>
                  <a:srgbClr val="005B7B"/>
                </a:solidFill>
                <a:latin typeface="Bitter" pitchFamily="2" charset="0"/>
                <a:ea typeface="Figtree"/>
                <a:cs typeface="Figtree"/>
                <a:sym typeface="Figtree"/>
                <a:hlinkClick r:id="rId3" tooltip="https://ohcia.org/training/60hours">
                  <a:extLst>
                    <a:ext uri="{A12FA001-AC4F-418D-AE19-62706E023703}">
                      <ahyp:hlinkClr xmlns:ahyp="http://schemas.microsoft.com/office/drawing/2018/hyperlinkcolor" val="tx"/>
                    </a:ext>
                  </a:extLst>
                </a:hlinkClick>
              </a:rPr>
              <a:t>Oregon Health Care Interpreter Association’s </a:t>
            </a:r>
            <a:r>
              <a:rPr lang="en-US" sz="1000" i="1" spc="15">
                <a:solidFill>
                  <a:srgbClr val="005B7B"/>
                </a:solidFill>
                <a:latin typeface="Bitter" pitchFamily="2" charset="0"/>
                <a:ea typeface="Figtree"/>
                <a:cs typeface="Figtree"/>
                <a:sym typeface="Figtree"/>
              </a:rPr>
              <a:t>(OHCIA) 60-hour online HCI training. </a:t>
            </a:r>
            <a:r>
              <a:rPr lang="en-US" sz="1000" i="1" spc="15">
                <a:solidFill>
                  <a:srgbClr val="005B7B"/>
                </a:solidFill>
                <a:latin typeface="Figtree" pitchFamily="2" charset="0"/>
                <a:ea typeface="Figtree"/>
                <a:cs typeface="Figtree"/>
                <a:sym typeface="Figtree"/>
              </a:rPr>
              <a:t>​</a:t>
            </a:r>
          </a:p>
          <a:p>
            <a:pPr algn="ctr">
              <a:lnSpc>
                <a:spcPts val="2399"/>
              </a:lnSpc>
              <a:spcBef>
                <a:spcPct val="0"/>
              </a:spcBef>
            </a:pPr>
            <a:endParaRPr lang="en-US" sz="1599" spc="15">
              <a:solidFill>
                <a:srgbClr val="FFFFFF"/>
              </a:solidFill>
              <a:latin typeface="Figtree"/>
              <a:ea typeface="Figtree"/>
              <a:cs typeface="Figtree"/>
              <a:sym typeface="Figtree"/>
            </a:endParaRPr>
          </a:p>
        </p:txBody>
      </p:sp>
      <p:sp>
        <p:nvSpPr>
          <p:cNvPr id="10" name="TextBox 10">
            <a:extLst>
              <a:ext uri="{FF2B5EF4-FFF2-40B4-BE49-F238E27FC236}">
                <a16:creationId xmlns:a16="http://schemas.microsoft.com/office/drawing/2014/main" id="{8E3512E9-9B59-11CE-4C85-71727DCD1023}"/>
              </a:ext>
            </a:extLst>
          </p:cNvPr>
          <p:cNvSpPr txBox="1"/>
          <p:nvPr/>
        </p:nvSpPr>
        <p:spPr>
          <a:xfrm>
            <a:off x="655732" y="2853935"/>
            <a:ext cx="3659929" cy="1392945"/>
          </a:xfrm>
          <a:prstGeom prst="rect">
            <a:avLst/>
          </a:prstGeom>
        </p:spPr>
        <p:txBody>
          <a:bodyPr wrap="square" lIns="0" tIns="0" rIns="0" bIns="0" rtlCol="0" anchor="t">
            <a:spAutoFit/>
          </a:bodyPr>
          <a:lstStyle/>
          <a:p>
            <a:pPr algn="l"/>
            <a:r>
              <a:rPr lang="en-US" sz="1200" b="1" spc="15">
                <a:solidFill>
                  <a:srgbClr val="005B7B"/>
                </a:solidFill>
                <a:latin typeface="Figtree"/>
                <a:ea typeface="Figtree Bold"/>
                <a:cs typeface="Figtree Bold"/>
                <a:sym typeface="Figtree Bold"/>
              </a:rPr>
              <a:t>Scholarship Prerequisites​</a:t>
            </a:r>
          </a:p>
          <a:p>
            <a:pPr marL="344805" lvl="1" indent="-172720" algn="l">
              <a:buFont typeface="Arial"/>
              <a:buChar char="•"/>
            </a:pPr>
            <a:r>
              <a:rPr lang="en-US" sz="1200" spc="15">
                <a:solidFill>
                  <a:srgbClr val="005B7B"/>
                </a:solidFill>
                <a:latin typeface="Figtree"/>
                <a:ea typeface="Figtree"/>
                <a:cs typeface="Figtree"/>
                <a:sym typeface="Figtree"/>
              </a:rPr>
              <a:t>18 years or older​</a:t>
            </a:r>
            <a:endParaRPr lang="en-US" sz="1200" spc="15">
              <a:solidFill>
                <a:srgbClr val="005B7B"/>
              </a:solidFill>
              <a:latin typeface="Figtree"/>
              <a:ea typeface="Figtree"/>
              <a:cs typeface="Figtree"/>
            </a:endParaRPr>
          </a:p>
          <a:p>
            <a:pPr marL="344805" lvl="1" indent="-172720" algn="l">
              <a:buFont typeface="Arial"/>
              <a:buChar char="•"/>
            </a:pPr>
            <a:r>
              <a:rPr lang="en-US" sz="1200" spc="15">
                <a:solidFill>
                  <a:srgbClr val="005B7B"/>
                </a:solidFill>
                <a:latin typeface="Figtree"/>
                <a:ea typeface="Figtree"/>
                <a:cs typeface="Figtree"/>
                <a:sym typeface="Figtree"/>
              </a:rPr>
              <a:t>Graduate from high school (or GED equivalent)​</a:t>
            </a:r>
            <a:endParaRPr lang="en-US" sz="1200" spc="15">
              <a:solidFill>
                <a:srgbClr val="005B7B"/>
              </a:solidFill>
              <a:latin typeface="Figtree"/>
              <a:ea typeface="Figtree"/>
              <a:cs typeface="Figtree"/>
            </a:endParaRPr>
          </a:p>
          <a:p>
            <a:pPr marL="344805" lvl="1" indent="-172720" algn="l">
              <a:buFont typeface="Arial"/>
              <a:buChar char="•"/>
            </a:pPr>
            <a:r>
              <a:rPr lang="en-US" sz="1200" spc="15">
                <a:solidFill>
                  <a:srgbClr val="005B7B"/>
                </a:solidFill>
                <a:latin typeface="Figtree"/>
                <a:ea typeface="Figtree"/>
                <a:cs typeface="Figtree"/>
                <a:sym typeface="Figtree"/>
              </a:rPr>
              <a:t>Work or plan to work in Douglas County​</a:t>
            </a:r>
            <a:endParaRPr lang="en-US" sz="1200" spc="15">
              <a:solidFill>
                <a:srgbClr val="005B7B"/>
              </a:solidFill>
              <a:latin typeface="Figtree"/>
              <a:ea typeface="Figtree"/>
              <a:cs typeface="Figtree"/>
            </a:endParaRPr>
          </a:p>
          <a:p>
            <a:pPr marL="344805" lvl="1" indent="-172720" algn="l">
              <a:buFont typeface="Arial"/>
              <a:buChar char="•"/>
            </a:pPr>
            <a:r>
              <a:rPr lang="en-US" sz="1200" spc="15">
                <a:solidFill>
                  <a:srgbClr val="005B7B"/>
                </a:solidFill>
                <a:latin typeface="Figtree"/>
                <a:ea typeface="Figtree"/>
                <a:cs typeface="Figtree"/>
                <a:sym typeface="Figtree"/>
              </a:rPr>
              <a:t>Absent from the Medicaid Exclusion List​</a:t>
            </a:r>
            <a:endParaRPr lang="en-US" sz="1200" spc="15">
              <a:solidFill>
                <a:srgbClr val="005B7B"/>
              </a:solidFill>
              <a:latin typeface="Figtree"/>
              <a:ea typeface="Figtree"/>
              <a:cs typeface="Figtree"/>
            </a:endParaRPr>
          </a:p>
          <a:p>
            <a:pPr marL="344805" lvl="1" indent="-172720" algn="l">
              <a:buFont typeface="Arial"/>
              <a:buChar char="•"/>
            </a:pPr>
            <a:r>
              <a:rPr lang="en-US" sz="1200" spc="15">
                <a:solidFill>
                  <a:srgbClr val="005B7B"/>
                </a:solidFill>
                <a:latin typeface="Figtree"/>
                <a:ea typeface="Figtree"/>
                <a:cs typeface="Figtree"/>
                <a:sym typeface="Figtree"/>
              </a:rPr>
              <a:t>Proof of English and target language proficiency</a:t>
            </a:r>
            <a:r>
              <a:rPr lang="en-US" sz="900" spc="15">
                <a:solidFill>
                  <a:srgbClr val="005B7B"/>
                </a:solidFill>
                <a:latin typeface="Bitter"/>
                <a:ea typeface="Figtree"/>
                <a:cs typeface="Figtree"/>
                <a:sym typeface="Figtree"/>
              </a:rPr>
              <a:t>​</a:t>
            </a:r>
            <a:endParaRPr lang="en-US" sz="900" spc="15">
              <a:solidFill>
                <a:srgbClr val="005B7B"/>
              </a:solidFill>
              <a:latin typeface="Bitter"/>
              <a:ea typeface="Figtree"/>
              <a:cs typeface="Figtree"/>
            </a:endParaRPr>
          </a:p>
          <a:p>
            <a:pPr algn="ctr">
              <a:lnSpc>
                <a:spcPts val="2399"/>
              </a:lnSpc>
              <a:spcBef>
                <a:spcPct val="0"/>
              </a:spcBef>
            </a:pPr>
            <a:endParaRPr lang="en-US" sz="1599" spc="15">
              <a:solidFill>
                <a:srgbClr val="FFFFFF"/>
              </a:solidFill>
              <a:latin typeface="Figtree"/>
              <a:ea typeface="Figtree"/>
              <a:cs typeface="Figtree"/>
              <a:sym typeface="Figtree"/>
            </a:endParaRPr>
          </a:p>
        </p:txBody>
      </p:sp>
      <p:sp>
        <p:nvSpPr>
          <p:cNvPr id="11" name="TextBox 7">
            <a:extLst>
              <a:ext uri="{FF2B5EF4-FFF2-40B4-BE49-F238E27FC236}">
                <a16:creationId xmlns:a16="http://schemas.microsoft.com/office/drawing/2014/main" id="{397DE4C9-3B15-B5E1-3E73-672EAC508FA5}"/>
              </a:ext>
            </a:extLst>
          </p:cNvPr>
          <p:cNvSpPr txBox="1"/>
          <p:nvPr/>
        </p:nvSpPr>
        <p:spPr>
          <a:xfrm>
            <a:off x="1969771" y="912134"/>
            <a:ext cx="9144288" cy="417037"/>
          </a:xfrm>
          <a:prstGeom prst="rect">
            <a:avLst/>
          </a:prstGeom>
        </p:spPr>
        <p:txBody>
          <a:bodyPr lIns="0" tIns="0" rIns="0" bIns="0" rtlCol="0" anchor="t">
            <a:spAutoFit/>
          </a:bodyPr>
          <a:lstStyle/>
          <a:p>
            <a:pPr>
              <a:lnSpc>
                <a:spcPts val="3712"/>
              </a:lnSpc>
            </a:pPr>
            <a:r>
              <a:rPr lang="en-US" sz="1800" b="1">
                <a:solidFill>
                  <a:srgbClr val="005B7B"/>
                </a:solidFill>
                <a:latin typeface="Bitter" pitchFamily="2" charset="0"/>
                <a:ea typeface="Figtree Bold"/>
                <a:cs typeface="Figtree Bold"/>
                <a:sym typeface="Figtree Bold"/>
              </a:rPr>
              <a:t>Health Care Interpreter Scholarship Program</a:t>
            </a:r>
          </a:p>
        </p:txBody>
      </p:sp>
      <p:sp>
        <p:nvSpPr>
          <p:cNvPr id="12" name="Freeform 6">
            <a:extLst>
              <a:ext uri="{FF2B5EF4-FFF2-40B4-BE49-F238E27FC236}">
                <a16:creationId xmlns:a16="http://schemas.microsoft.com/office/drawing/2014/main" id="{FBA01ADA-5D88-1E83-9904-FD4AFE02E977}"/>
              </a:ext>
            </a:extLst>
          </p:cNvPr>
          <p:cNvSpPr/>
          <p:nvPr/>
        </p:nvSpPr>
        <p:spPr>
          <a:xfrm>
            <a:off x="4705811" y="2973228"/>
            <a:ext cx="3782457" cy="1113063"/>
          </a:xfrm>
          <a:custGeom>
            <a:avLst/>
            <a:gdLst/>
            <a:ahLst/>
            <a:cxnLst/>
            <a:rect l="l" t="t" r="r" b="b"/>
            <a:pathLst>
              <a:path w="4121124" h="1320532">
                <a:moveTo>
                  <a:pt x="0" y="0"/>
                </a:moveTo>
                <a:lnTo>
                  <a:pt x="4121124" y="0"/>
                </a:lnTo>
                <a:lnTo>
                  <a:pt x="4121124" y="1320532"/>
                </a:lnTo>
                <a:lnTo>
                  <a:pt x="0" y="1320532"/>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24482185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187FB-6058-7B7E-FFF7-0772E36F414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CEFAFC2-53DA-C3C0-17EE-3C806F5C76A7}"/>
              </a:ext>
            </a:extLst>
          </p:cNvPr>
          <p:cNvSpPr>
            <a:spLocks noGrp="1"/>
          </p:cNvSpPr>
          <p:nvPr>
            <p:ph type="title"/>
          </p:nvPr>
        </p:nvSpPr>
        <p:spPr>
          <a:xfrm>
            <a:off x="1138886" y="313289"/>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rgbClr val="005B7B"/>
                </a:solidFill>
                <a:latin typeface="Bitter" pitchFamily="2" charset="0"/>
              </a:rPr>
              <a:t>Equitable Access to Behavioral Health Services</a:t>
            </a:r>
            <a:endParaRPr lang="en-US">
              <a:latin typeface="Bitter" pitchFamily="2" charset="0"/>
            </a:endParaRPr>
          </a:p>
        </p:txBody>
      </p:sp>
      <p:sp>
        <p:nvSpPr>
          <p:cNvPr id="7" name="TextBox 6">
            <a:extLst>
              <a:ext uri="{FF2B5EF4-FFF2-40B4-BE49-F238E27FC236}">
                <a16:creationId xmlns:a16="http://schemas.microsoft.com/office/drawing/2014/main" id="{F2F567D3-A2F2-5911-3479-FDB9000F620C}"/>
              </a:ext>
            </a:extLst>
          </p:cNvPr>
          <p:cNvSpPr txBox="1"/>
          <p:nvPr/>
        </p:nvSpPr>
        <p:spPr>
          <a:xfrm>
            <a:off x="319088" y="4660900"/>
            <a:ext cx="693140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graphicFrame>
        <p:nvGraphicFramePr>
          <p:cNvPr id="3" name="Diagram 2">
            <a:extLst>
              <a:ext uri="{FF2B5EF4-FFF2-40B4-BE49-F238E27FC236}">
                <a16:creationId xmlns:a16="http://schemas.microsoft.com/office/drawing/2014/main" id="{6F15CDBA-2086-C15A-8B70-7F1423691A7A}"/>
              </a:ext>
            </a:extLst>
          </p:cNvPr>
          <p:cNvGraphicFramePr/>
          <p:nvPr>
            <p:extLst>
              <p:ext uri="{D42A27DB-BD31-4B8C-83A1-F6EECF244321}">
                <p14:modId xmlns:p14="http://schemas.microsoft.com/office/powerpoint/2010/main" val="352303725"/>
              </p:ext>
            </p:extLst>
          </p:nvPr>
        </p:nvGraphicFramePr>
        <p:xfrm>
          <a:off x="625704" y="1818806"/>
          <a:ext cx="8228486" cy="242840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7">
            <a:extLst>
              <a:ext uri="{FF2B5EF4-FFF2-40B4-BE49-F238E27FC236}">
                <a16:creationId xmlns:a16="http://schemas.microsoft.com/office/drawing/2014/main" id="{034AE7E8-B66E-1B4D-25AE-72E184BFB053}"/>
              </a:ext>
            </a:extLst>
          </p:cNvPr>
          <p:cNvSpPr txBox="1"/>
          <p:nvPr/>
        </p:nvSpPr>
        <p:spPr>
          <a:xfrm>
            <a:off x="2413239" y="1026720"/>
            <a:ext cx="9144288" cy="417037"/>
          </a:xfrm>
          <a:prstGeom prst="rect">
            <a:avLst/>
          </a:prstGeom>
        </p:spPr>
        <p:txBody>
          <a:bodyPr lIns="0" tIns="0" rIns="0" bIns="0" rtlCol="0" anchor="t">
            <a:spAutoFit/>
          </a:bodyPr>
          <a:lstStyle/>
          <a:p>
            <a:pPr>
              <a:lnSpc>
                <a:spcPts val="3712"/>
              </a:lnSpc>
            </a:pPr>
            <a:r>
              <a:rPr lang="en-US" sz="1800" b="1">
                <a:solidFill>
                  <a:srgbClr val="005B7B"/>
                </a:solidFill>
                <a:latin typeface="Bitter" pitchFamily="2" charset="0"/>
                <a:ea typeface="Figtree Bold"/>
                <a:cs typeface="Figtree Bold"/>
                <a:sym typeface="Figtree Bold"/>
              </a:rPr>
              <a:t>Health Care Interpreter Scholarship Program</a:t>
            </a:r>
          </a:p>
        </p:txBody>
      </p:sp>
    </p:spTree>
    <p:extLst>
      <p:ext uri="{BB962C8B-B14F-4D97-AF65-F5344CB8AC3E}">
        <p14:creationId xmlns:p14="http://schemas.microsoft.com/office/powerpoint/2010/main" val="342391751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490793" y="370848"/>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algn="ctr"/>
            <a:r>
              <a:rPr lang="en-US" sz="2400" b="1">
                <a:solidFill>
                  <a:srgbClr val="005B7B"/>
                </a:solidFill>
                <a:latin typeface="Bitter" pitchFamily="2" charset="0"/>
              </a:rPr>
              <a:t>Equitable Access to Behavioral Health Services</a:t>
            </a:r>
            <a:endParaRPr lang="en-US">
              <a:latin typeface="Bitter" pitchFamily="2" charset="0"/>
            </a:endParaRPr>
          </a:p>
        </p:txBody>
      </p:sp>
      <p:sp>
        <p:nvSpPr>
          <p:cNvPr id="4" name="Rectangle 3">
            <a:extLst>
              <a:ext uri="{FF2B5EF4-FFF2-40B4-BE49-F238E27FC236}">
                <a16:creationId xmlns:a16="http://schemas.microsoft.com/office/drawing/2014/main" id="{809C8840-B124-2958-3BD8-0D5173DC53F6}"/>
              </a:ext>
            </a:extLst>
          </p:cNvPr>
          <p:cNvSpPr/>
          <p:nvPr/>
        </p:nvSpPr>
        <p:spPr>
          <a:xfrm>
            <a:off x="490793" y="1169842"/>
            <a:ext cx="3774080" cy="2801865"/>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099DE21-6C84-B4E9-F228-7873B4D1E4A2}"/>
              </a:ext>
            </a:extLst>
          </p:cNvPr>
          <p:cNvSpPr txBox="1"/>
          <p:nvPr/>
        </p:nvSpPr>
        <p:spPr>
          <a:xfrm>
            <a:off x="319088" y="4660900"/>
            <a:ext cx="7155769"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sp>
        <p:nvSpPr>
          <p:cNvPr id="6" name="TextBox 5">
            <a:extLst>
              <a:ext uri="{FF2B5EF4-FFF2-40B4-BE49-F238E27FC236}">
                <a16:creationId xmlns:a16="http://schemas.microsoft.com/office/drawing/2014/main" id="{03C08215-D10E-E0D4-564C-26E5C818D767}"/>
              </a:ext>
            </a:extLst>
          </p:cNvPr>
          <p:cNvSpPr txBox="1"/>
          <p:nvPr/>
        </p:nvSpPr>
        <p:spPr>
          <a:xfrm>
            <a:off x="4705950" y="1040860"/>
            <a:ext cx="3907893" cy="30469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rgbClr val="005B7B"/>
                </a:solidFill>
                <a:latin typeface="Figtree" pitchFamily="2" charset="0"/>
              </a:rPr>
              <a:t>UH conducted asset mapping of social emotional services available to young children birth to age 5 within our provider networking, focusing on: </a:t>
            </a:r>
          </a:p>
          <a:p>
            <a:pPr marL="285750" lvl="5" indent="-285750">
              <a:buChar char="•"/>
            </a:pPr>
            <a:r>
              <a:rPr lang="en-US" sz="1200">
                <a:solidFill>
                  <a:srgbClr val="005B7B"/>
                </a:solidFill>
                <a:latin typeface="Figtree" pitchFamily="2" charset="0"/>
              </a:rPr>
              <a:t>Integrated Behavioral Health, </a:t>
            </a:r>
          </a:p>
          <a:p>
            <a:pPr marL="285750" lvl="3" indent="-285750">
              <a:buChar char="•"/>
            </a:pPr>
            <a:r>
              <a:rPr lang="en-US" sz="1200">
                <a:solidFill>
                  <a:srgbClr val="005B7B"/>
                </a:solidFill>
                <a:latin typeface="Figtree" pitchFamily="2" charset="0"/>
              </a:rPr>
              <a:t>Specialty Behavioral Health and </a:t>
            </a:r>
          </a:p>
          <a:p>
            <a:pPr marL="285750" lvl="3" indent="-285750">
              <a:buChar char="•"/>
            </a:pPr>
            <a:r>
              <a:rPr lang="en-US" sz="1200">
                <a:solidFill>
                  <a:srgbClr val="005B7B"/>
                </a:solidFill>
                <a:latin typeface="Figtree" pitchFamily="2" charset="0"/>
              </a:rPr>
              <a:t>Community Organizations (new for 2024) </a:t>
            </a:r>
          </a:p>
          <a:p>
            <a:pPr marL="285750" lvl="3" indent="-285750">
              <a:buChar char="•"/>
            </a:pPr>
            <a:endParaRPr lang="en-US" sz="1200">
              <a:solidFill>
                <a:srgbClr val="005B7B"/>
              </a:solidFill>
              <a:latin typeface="Figtree" pitchFamily="2" charset="0"/>
            </a:endParaRPr>
          </a:p>
          <a:p>
            <a:pPr lvl="3"/>
            <a:r>
              <a:rPr lang="en-US" sz="1200">
                <a:solidFill>
                  <a:srgbClr val="005B7B"/>
                </a:solidFill>
                <a:latin typeface="Figtree" pitchFamily="2" charset="0"/>
              </a:rPr>
              <a:t>Information collected included hours of operations, format of services, languages of services provided, ethnicity and gender identify of providers location of practices, etc.</a:t>
            </a:r>
          </a:p>
          <a:p>
            <a:pPr lvl="3"/>
            <a:endParaRPr lang="en-US" sz="1200">
              <a:solidFill>
                <a:srgbClr val="005B7B"/>
              </a:solidFill>
              <a:latin typeface="Figtree" pitchFamily="2" charset="0"/>
            </a:endParaRPr>
          </a:p>
          <a:p>
            <a:pPr lvl="3"/>
            <a:r>
              <a:rPr lang="en-US" sz="1200">
                <a:solidFill>
                  <a:srgbClr val="005B7B"/>
                </a:solidFill>
                <a:latin typeface="Figtree"/>
              </a:rPr>
              <a:t>Asset maps were published on the UH website within the provider directory and shared at our annual community social emotional health meeting in November 2024. </a:t>
            </a:r>
          </a:p>
        </p:txBody>
      </p:sp>
      <p:pic>
        <p:nvPicPr>
          <p:cNvPr id="8" name="Picture 7" descr="Smiling baby walking with help">
            <a:extLst>
              <a:ext uri="{FF2B5EF4-FFF2-40B4-BE49-F238E27FC236}">
                <a16:creationId xmlns:a16="http://schemas.microsoft.com/office/drawing/2014/main" id="{F068356B-A8EF-E27A-81FD-9CE716E92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361150">
            <a:off x="481992" y="1081517"/>
            <a:ext cx="3810295" cy="2980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289523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A2FE34E-B120-3EF9-F25D-BE3302407B00}"/>
              </a:ext>
            </a:extLst>
          </p:cNvPr>
          <p:cNvSpPr>
            <a:spLocks noGrp="1"/>
          </p:cNvSpPr>
          <p:nvPr>
            <p:ph type="title"/>
          </p:nvPr>
        </p:nvSpPr>
        <p:spPr>
          <a:xfrm>
            <a:off x="480709" y="64167"/>
            <a:ext cx="7732549" cy="572700"/>
          </a:xfrm>
        </p:spPr>
        <p:txBody>
          <a:bodyPr/>
          <a:lstStyle/>
          <a:p>
            <a:pPr algn="ctr"/>
            <a:r>
              <a:rPr lang="en-US" b="1">
                <a:latin typeface="Bitter" pitchFamily="2" charset="0"/>
              </a:rPr>
              <a:t>2024 Milestones</a:t>
            </a:r>
          </a:p>
        </p:txBody>
      </p:sp>
      <p:graphicFrame>
        <p:nvGraphicFramePr>
          <p:cNvPr id="5" name="Content Placeholder 3">
            <a:extLst>
              <a:ext uri="{FF2B5EF4-FFF2-40B4-BE49-F238E27FC236}">
                <a16:creationId xmlns:a16="http://schemas.microsoft.com/office/drawing/2014/main" id="{C079E931-409B-5972-EDBE-768C7A97AC66}"/>
              </a:ext>
            </a:extLst>
          </p:cNvPr>
          <p:cNvGraphicFramePr>
            <a:graphicFrameLocks noGrp="1"/>
          </p:cNvGraphicFramePr>
          <p:nvPr>
            <p:extLst>
              <p:ext uri="{D42A27DB-BD31-4B8C-83A1-F6EECF244321}">
                <p14:modId xmlns:p14="http://schemas.microsoft.com/office/powerpoint/2010/main" val="618215618"/>
              </p:ext>
            </p:extLst>
          </p:nvPr>
        </p:nvGraphicFramePr>
        <p:xfrm>
          <a:off x="116113" y="222792"/>
          <a:ext cx="9156111" cy="469791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6F4BE00-851D-A058-5F41-6FC5BB6262CD}"/>
              </a:ext>
            </a:extLst>
          </p:cNvPr>
          <p:cNvSpPr txBox="1"/>
          <p:nvPr/>
        </p:nvSpPr>
        <p:spPr>
          <a:xfrm>
            <a:off x="116113" y="4661143"/>
            <a:ext cx="7039429" cy="400110"/>
          </a:xfrm>
          <a:prstGeom prst="rect">
            <a:avLst/>
          </a:prstGeom>
          <a:noFill/>
        </p:spPr>
        <p:txBody>
          <a:bodyPr wrap="square">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spTree>
    <p:extLst>
      <p:ext uri="{BB962C8B-B14F-4D97-AF65-F5344CB8AC3E}">
        <p14:creationId xmlns:p14="http://schemas.microsoft.com/office/powerpoint/2010/main" val="15487221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FB136-8F4D-1205-16F1-C61A063E69AD}"/>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A6DC0A9-8E6B-4C87-7E3B-2DF19D8A83F5}"/>
              </a:ext>
            </a:extLst>
          </p:cNvPr>
          <p:cNvSpPr txBox="1"/>
          <p:nvPr/>
        </p:nvSpPr>
        <p:spPr>
          <a:xfrm>
            <a:off x="116113" y="4661143"/>
            <a:ext cx="7039429" cy="400110"/>
          </a:xfrm>
          <a:prstGeom prst="rect">
            <a:avLst/>
          </a:prstGeom>
          <a:noFill/>
        </p:spPr>
        <p:txBody>
          <a:bodyPr wrap="square">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graphicFrame>
        <p:nvGraphicFramePr>
          <p:cNvPr id="2" name="Diagram 1">
            <a:extLst>
              <a:ext uri="{FF2B5EF4-FFF2-40B4-BE49-F238E27FC236}">
                <a16:creationId xmlns:a16="http://schemas.microsoft.com/office/drawing/2014/main" id="{AACC7556-74DE-0C7D-9638-D34966C33D59}"/>
              </a:ext>
            </a:extLst>
          </p:cNvPr>
          <p:cNvGraphicFramePr/>
          <p:nvPr>
            <p:extLst>
              <p:ext uri="{D42A27DB-BD31-4B8C-83A1-F6EECF244321}">
                <p14:modId xmlns:p14="http://schemas.microsoft.com/office/powerpoint/2010/main" val="3900533112"/>
              </p:ext>
            </p:extLst>
          </p:nvPr>
        </p:nvGraphicFramePr>
        <p:xfrm>
          <a:off x="941152" y="749535"/>
          <a:ext cx="7575213" cy="368135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0" name="Title 2">
            <a:extLst>
              <a:ext uri="{FF2B5EF4-FFF2-40B4-BE49-F238E27FC236}">
                <a16:creationId xmlns:a16="http://schemas.microsoft.com/office/drawing/2014/main" id="{1C700C92-523E-D8AE-4669-C0A323A73DF9}"/>
              </a:ext>
            </a:extLst>
          </p:cNvPr>
          <p:cNvSpPr>
            <a:spLocks noGrp="1"/>
          </p:cNvSpPr>
          <p:nvPr>
            <p:ph type="title"/>
          </p:nvPr>
        </p:nvSpPr>
        <p:spPr>
          <a:xfrm>
            <a:off x="544998" y="291990"/>
            <a:ext cx="7732549" cy="572700"/>
          </a:xfrm>
        </p:spPr>
        <p:txBody>
          <a:bodyPr/>
          <a:lstStyle/>
          <a:p>
            <a:pPr algn="ctr"/>
            <a:r>
              <a:rPr lang="en-US" b="1">
                <a:latin typeface="Bitter" pitchFamily="2" charset="0"/>
              </a:rPr>
              <a:t>2024 Milestones</a:t>
            </a:r>
          </a:p>
        </p:txBody>
      </p:sp>
      <p:grpSp>
        <p:nvGrpSpPr>
          <p:cNvPr id="3" name="Group 2">
            <a:extLst>
              <a:ext uri="{FF2B5EF4-FFF2-40B4-BE49-F238E27FC236}">
                <a16:creationId xmlns:a16="http://schemas.microsoft.com/office/drawing/2014/main" id="{1E17C174-6845-FD48-2070-2C7D785D5711}"/>
              </a:ext>
            </a:extLst>
          </p:cNvPr>
          <p:cNvGrpSpPr/>
          <p:nvPr/>
        </p:nvGrpSpPr>
        <p:grpSpPr>
          <a:xfrm>
            <a:off x="74860" y="259561"/>
            <a:ext cx="1090013" cy="730292"/>
            <a:chOff x="35002" y="829947"/>
            <a:chExt cx="1239016" cy="897901"/>
          </a:xfrm>
        </p:grpSpPr>
        <p:pic>
          <p:nvPicPr>
            <p:cNvPr id="5" name="Graphic 4" descr="Bullseye with solid fill">
              <a:extLst>
                <a:ext uri="{FF2B5EF4-FFF2-40B4-BE49-F238E27FC236}">
                  <a16:creationId xmlns:a16="http://schemas.microsoft.com/office/drawing/2014/main" id="{BC72E298-2B62-3F04-5383-242BC9EE06C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3997" y="829947"/>
              <a:ext cx="650821" cy="650822"/>
            </a:xfrm>
            <a:prstGeom prst="rect">
              <a:avLst/>
            </a:prstGeom>
          </p:spPr>
        </p:pic>
        <p:sp>
          <p:nvSpPr>
            <p:cNvPr id="9" name="TextBox 8">
              <a:extLst>
                <a:ext uri="{FF2B5EF4-FFF2-40B4-BE49-F238E27FC236}">
                  <a16:creationId xmlns:a16="http://schemas.microsoft.com/office/drawing/2014/main" id="{F6F7514E-3B13-B5E9-0FED-5C901FD27438}"/>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37677008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a:extLst>
              <a:ext uri="{FF2B5EF4-FFF2-40B4-BE49-F238E27FC236}">
                <a16:creationId xmlns:a16="http://schemas.microsoft.com/office/drawing/2014/main" id="{7B1AE533-2B06-AC32-99A7-20D68FC808B1}"/>
              </a:ext>
            </a:extLst>
          </p:cNvPr>
          <p:cNvSpPr txBox="1"/>
          <p:nvPr/>
        </p:nvSpPr>
        <p:spPr>
          <a:xfrm>
            <a:off x="319088" y="4660900"/>
            <a:ext cx="708319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sp>
        <p:nvSpPr>
          <p:cNvPr id="8" name="TextBox 7">
            <a:extLst>
              <a:ext uri="{FF2B5EF4-FFF2-40B4-BE49-F238E27FC236}">
                <a16:creationId xmlns:a16="http://schemas.microsoft.com/office/drawing/2014/main" id="{B5EB5B84-8EAC-70B1-1283-B8C95323C650}"/>
              </a:ext>
            </a:extLst>
          </p:cNvPr>
          <p:cNvSpPr txBox="1"/>
          <p:nvPr/>
        </p:nvSpPr>
        <p:spPr>
          <a:xfrm>
            <a:off x="190057" y="1462154"/>
            <a:ext cx="2693905" cy="21313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b="1">
                <a:solidFill>
                  <a:srgbClr val="005B7B"/>
                </a:solidFill>
                <a:latin typeface="Figtree" pitchFamily="2" charset="0"/>
                <a:ea typeface="Calibri"/>
                <a:cs typeface="Calibri"/>
              </a:rPr>
              <a:t>Development and publication of a comprehensive behavioral health community resource guide available on UHA's website </a:t>
            </a:r>
          </a:p>
          <a:p>
            <a:pPr marL="285750" lvl="4" indent="-285750">
              <a:buFont typeface="Arial,Sans-Serif"/>
              <a:buChar char="•"/>
            </a:pPr>
            <a:r>
              <a:rPr lang="en-US" sz="1200">
                <a:solidFill>
                  <a:srgbClr val="005B7B"/>
                </a:solidFill>
                <a:latin typeface="Figtree" pitchFamily="2" charset="0"/>
                <a:ea typeface="Calibri"/>
                <a:cs typeface="Calibri"/>
              </a:rPr>
              <a:t>Full Resource Guide is available on this site: </a:t>
            </a:r>
            <a:r>
              <a:rPr lang="en-US" sz="1200">
                <a:solidFill>
                  <a:srgbClr val="005B7B"/>
                </a:solidFill>
                <a:latin typeface="Figtree" pitchFamily="2" charset="0"/>
                <a:ea typeface="Calibri"/>
                <a:cs typeface="Calibri"/>
                <a:hlinkClick r:id="rId3"/>
              </a:rPr>
              <a:t>https://acrobat.adobe.com/id/urn:aaid:sc:va6c2:520d75d0-e7a5-477f-8ed5-5ea1a1357b19</a:t>
            </a:r>
            <a:r>
              <a:rPr lang="en-US" sz="1200">
                <a:solidFill>
                  <a:srgbClr val="005B7B"/>
                </a:solidFill>
                <a:latin typeface="Figtree" pitchFamily="2" charset="0"/>
                <a:ea typeface="Calibri"/>
                <a:cs typeface="Calibri"/>
              </a:rPr>
              <a:t>. </a:t>
            </a:r>
          </a:p>
          <a:p>
            <a:pPr marL="742950" lvl="4" indent="-285750">
              <a:buFont typeface="Wingdings"/>
              <a:buChar char="§"/>
            </a:pPr>
            <a:endParaRPr lang="en-US" sz="1050" b="1">
              <a:solidFill>
                <a:srgbClr val="005B7B"/>
              </a:solidFill>
              <a:latin typeface="Bitter"/>
              <a:ea typeface="Calibri"/>
              <a:cs typeface="Calibri"/>
            </a:endParaRPr>
          </a:p>
          <a:p>
            <a:pPr algn="l"/>
            <a:endParaRPr lang="en-US"/>
          </a:p>
        </p:txBody>
      </p:sp>
      <p:pic>
        <p:nvPicPr>
          <p:cNvPr id="9" name="Picture 8" descr="A screenshot of a web page&#10;&#10;Description automatically generated">
            <a:extLst>
              <a:ext uri="{FF2B5EF4-FFF2-40B4-BE49-F238E27FC236}">
                <a16:creationId xmlns:a16="http://schemas.microsoft.com/office/drawing/2014/main" id="{C042DAFC-FA0F-9A4F-83BF-F76269D918FD}"/>
              </a:ext>
            </a:extLst>
          </p:cNvPr>
          <p:cNvPicPr>
            <a:picLocks noChangeAspect="1"/>
          </p:cNvPicPr>
          <p:nvPr/>
        </p:nvPicPr>
        <p:blipFill>
          <a:blip r:embed="rId4"/>
          <a:stretch>
            <a:fillRect/>
          </a:stretch>
        </p:blipFill>
        <p:spPr>
          <a:xfrm>
            <a:off x="2988379" y="945172"/>
            <a:ext cx="5885528" cy="3399693"/>
          </a:xfrm>
          <a:prstGeom prst="rect">
            <a:avLst/>
          </a:prstGeom>
        </p:spPr>
      </p:pic>
      <p:sp>
        <p:nvSpPr>
          <p:cNvPr id="11" name="Rectangle 10">
            <a:extLst>
              <a:ext uri="{FF2B5EF4-FFF2-40B4-BE49-F238E27FC236}">
                <a16:creationId xmlns:a16="http://schemas.microsoft.com/office/drawing/2014/main" id="{2FA16889-3783-2431-C75C-4628369EA088}"/>
              </a:ext>
            </a:extLst>
          </p:cNvPr>
          <p:cNvSpPr/>
          <p:nvPr/>
        </p:nvSpPr>
        <p:spPr>
          <a:xfrm>
            <a:off x="2984265" y="916561"/>
            <a:ext cx="5969678" cy="3476559"/>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2">
            <a:extLst>
              <a:ext uri="{FF2B5EF4-FFF2-40B4-BE49-F238E27FC236}">
                <a16:creationId xmlns:a16="http://schemas.microsoft.com/office/drawing/2014/main" id="{49FEA951-90ED-6104-E6ED-A2F61D8553DD}"/>
              </a:ext>
            </a:extLst>
          </p:cNvPr>
          <p:cNvSpPr>
            <a:spLocks noGrp="1"/>
          </p:cNvSpPr>
          <p:nvPr>
            <p:ph type="title"/>
          </p:nvPr>
        </p:nvSpPr>
        <p:spPr>
          <a:xfrm>
            <a:off x="480709" y="64167"/>
            <a:ext cx="7732549" cy="572700"/>
          </a:xfrm>
        </p:spPr>
        <p:txBody>
          <a:bodyPr/>
          <a:lstStyle/>
          <a:p>
            <a:pPr algn="ctr"/>
            <a:r>
              <a:rPr lang="en-US" b="1">
                <a:latin typeface="Bitter" pitchFamily="2" charset="0"/>
              </a:rPr>
              <a:t>2024 Milestones</a:t>
            </a:r>
          </a:p>
        </p:txBody>
      </p:sp>
      <p:grpSp>
        <p:nvGrpSpPr>
          <p:cNvPr id="2" name="Group 1">
            <a:extLst>
              <a:ext uri="{FF2B5EF4-FFF2-40B4-BE49-F238E27FC236}">
                <a16:creationId xmlns:a16="http://schemas.microsoft.com/office/drawing/2014/main" id="{76B7B26D-ED57-93E0-F821-D87A35F41C25}"/>
              </a:ext>
            </a:extLst>
          </p:cNvPr>
          <p:cNvGrpSpPr/>
          <p:nvPr/>
        </p:nvGrpSpPr>
        <p:grpSpPr>
          <a:xfrm>
            <a:off x="74860" y="259561"/>
            <a:ext cx="1090013" cy="730292"/>
            <a:chOff x="35002" y="829947"/>
            <a:chExt cx="1239016" cy="897901"/>
          </a:xfrm>
        </p:grpSpPr>
        <p:pic>
          <p:nvPicPr>
            <p:cNvPr id="3" name="Graphic 2" descr="Bullseye with solid fill">
              <a:extLst>
                <a:ext uri="{FF2B5EF4-FFF2-40B4-BE49-F238E27FC236}">
                  <a16:creationId xmlns:a16="http://schemas.microsoft.com/office/drawing/2014/main" id="{27208231-84AF-B1D2-68B6-3BABB41126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997" y="829947"/>
              <a:ext cx="650821" cy="650822"/>
            </a:xfrm>
            <a:prstGeom prst="rect">
              <a:avLst/>
            </a:prstGeom>
          </p:spPr>
        </p:pic>
        <p:sp>
          <p:nvSpPr>
            <p:cNvPr id="4" name="TextBox 3">
              <a:extLst>
                <a:ext uri="{FF2B5EF4-FFF2-40B4-BE49-F238E27FC236}">
                  <a16:creationId xmlns:a16="http://schemas.microsoft.com/office/drawing/2014/main" id="{F11100C4-FC71-C89D-8A2A-C6FA52944B13}"/>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24917813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490793" y="370848"/>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2400" b="1">
                <a:solidFill>
                  <a:srgbClr val="005B7B"/>
                </a:solidFill>
                <a:latin typeface="Bitter" pitchFamily="2" charset="0"/>
              </a:rPr>
              <a:t>Priority Area 2: Commentary</a:t>
            </a:r>
          </a:p>
        </p:txBody>
      </p:sp>
      <p:sp>
        <p:nvSpPr>
          <p:cNvPr id="8" name="TextBox 2">
            <a:extLst>
              <a:ext uri="{FF2B5EF4-FFF2-40B4-BE49-F238E27FC236}">
                <a16:creationId xmlns:a16="http://schemas.microsoft.com/office/drawing/2014/main" id="{3AAED42A-1718-B0A8-E45D-9D501455BF53}"/>
              </a:ext>
            </a:extLst>
          </p:cNvPr>
          <p:cNvSpPr txBox="1"/>
          <p:nvPr/>
        </p:nvSpPr>
        <p:spPr>
          <a:xfrm>
            <a:off x="5281373" y="209565"/>
            <a:ext cx="3588106" cy="769441"/>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100">
                <a:solidFill>
                  <a:srgbClr val="005B7B"/>
                </a:solidFill>
                <a:latin typeface="Bitter"/>
                <a:ea typeface="Calibri"/>
                <a:cs typeface="Calibri"/>
              </a:rPr>
              <a:t>Many of the interventions set within priority area 1 were achieved between 2024-2025; these completed interventions have been re-evaluated and updated to reflect ongoing population-specific needs.</a:t>
            </a:r>
          </a:p>
        </p:txBody>
      </p:sp>
      <p:sp>
        <p:nvSpPr>
          <p:cNvPr id="7" name="TextBox 6">
            <a:extLst>
              <a:ext uri="{FF2B5EF4-FFF2-40B4-BE49-F238E27FC236}">
                <a16:creationId xmlns:a16="http://schemas.microsoft.com/office/drawing/2014/main" id="{A28FDF64-690D-D75A-6DD0-145B2042CD74}"/>
              </a:ext>
            </a:extLst>
          </p:cNvPr>
          <p:cNvSpPr txBox="1"/>
          <p:nvPr/>
        </p:nvSpPr>
        <p:spPr>
          <a:xfrm>
            <a:off x="319088" y="4660900"/>
            <a:ext cx="7068683"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2: Increase continuum of care and community capacity to provide treatment at higher levels of care</a:t>
            </a:r>
            <a:endParaRPr lang="en-US" sz="1000">
              <a:solidFill>
                <a:schemeClr val="bg1"/>
              </a:solidFill>
              <a:latin typeface="Bitter"/>
              <a:ea typeface="Calibri"/>
              <a:cs typeface="Calibri"/>
            </a:endParaRPr>
          </a:p>
        </p:txBody>
      </p:sp>
      <p:graphicFrame>
        <p:nvGraphicFramePr>
          <p:cNvPr id="10" name="Diagram 9">
            <a:extLst>
              <a:ext uri="{FF2B5EF4-FFF2-40B4-BE49-F238E27FC236}">
                <a16:creationId xmlns:a16="http://schemas.microsoft.com/office/drawing/2014/main" id="{0753C573-B99F-A44B-4C01-380957186915}"/>
              </a:ext>
            </a:extLst>
          </p:cNvPr>
          <p:cNvGraphicFramePr/>
          <p:nvPr>
            <p:extLst>
              <p:ext uri="{D42A27DB-BD31-4B8C-83A1-F6EECF244321}">
                <p14:modId xmlns:p14="http://schemas.microsoft.com/office/powerpoint/2010/main" val="1807821763"/>
              </p:ext>
            </p:extLst>
          </p:nvPr>
        </p:nvGraphicFramePr>
        <p:xfrm>
          <a:off x="127168" y="707450"/>
          <a:ext cx="9016832" cy="391799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2306672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27B680C9-87B7-2923-4EAE-58BE0248913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AB66DF4-793D-3FF7-6380-ECCBB9883EC2}"/>
              </a:ext>
            </a:extLst>
          </p:cNvPr>
          <p:cNvSpPr>
            <a:spLocks noGrp="1"/>
          </p:cNvSpPr>
          <p:nvPr>
            <p:ph type="title"/>
          </p:nvPr>
        </p:nvSpPr>
        <p:spPr>
          <a:xfrm>
            <a:off x="667265" y="932198"/>
            <a:ext cx="7805194" cy="486384"/>
          </a:xfrm>
        </p:spPr>
        <p:txBody>
          <a:bodyPr>
            <a:noAutofit/>
          </a:bodyPr>
          <a:lstStyle/>
          <a:p>
            <a:r>
              <a:rPr lang="en-US" sz="2400" b="1"/>
              <a:t>Priority Area 3</a:t>
            </a:r>
          </a:p>
        </p:txBody>
      </p:sp>
      <p:sp>
        <p:nvSpPr>
          <p:cNvPr id="3" name="Text Placeholder 2">
            <a:extLst>
              <a:ext uri="{FF2B5EF4-FFF2-40B4-BE49-F238E27FC236}">
                <a16:creationId xmlns:a16="http://schemas.microsoft.com/office/drawing/2014/main" id="{EEAA9706-0872-29A5-5494-AF95663A0489}"/>
              </a:ext>
            </a:extLst>
          </p:cNvPr>
          <p:cNvSpPr>
            <a:spLocks noGrp="1"/>
          </p:cNvSpPr>
          <p:nvPr>
            <p:ph type="body" idx="1"/>
          </p:nvPr>
        </p:nvSpPr>
        <p:spPr/>
        <p:txBody>
          <a:bodyPr/>
          <a:lstStyle/>
          <a:p>
            <a:pPr marL="139700" indent="0">
              <a:lnSpc>
                <a:spcPct val="114999"/>
              </a:lnSpc>
              <a:buNone/>
            </a:pPr>
            <a:r>
              <a:rPr lang="en-US" b="1">
                <a:solidFill>
                  <a:schemeClr val="bg2"/>
                </a:solidFill>
                <a:latin typeface="Figtree" pitchFamily="2" charset="0"/>
              </a:rPr>
              <a:t>INCREASE AVAILABILITY OF BEHAVIORAL HEALTH SERVICES THROUGH WORKFORCE DEVELOPMENT BY ENGAGING COMMUNITY STAKEHOLDERS TO CREATE, PROMOTE, AND SUPPORT EDUCATION &amp; TRAINING INITIATIVES.</a:t>
            </a:r>
          </a:p>
        </p:txBody>
      </p:sp>
    </p:spTree>
    <p:extLst>
      <p:ext uri="{BB962C8B-B14F-4D97-AF65-F5344CB8AC3E}">
        <p14:creationId xmlns:p14="http://schemas.microsoft.com/office/powerpoint/2010/main" val="326527359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1891CC0-2E50-D568-4C2B-B2B6CFBE565D}"/>
              </a:ext>
            </a:extLst>
          </p:cNvPr>
          <p:cNvGraphicFramePr/>
          <p:nvPr>
            <p:extLst>
              <p:ext uri="{D42A27DB-BD31-4B8C-83A1-F6EECF244321}">
                <p14:modId xmlns:p14="http://schemas.microsoft.com/office/powerpoint/2010/main" val="3480932076"/>
              </p:ext>
            </p:extLst>
          </p:nvPr>
        </p:nvGraphicFramePr>
        <p:xfrm>
          <a:off x="1230083" y="1152603"/>
          <a:ext cx="7733539" cy="33105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7" name="TextBox 26">
            <a:extLst>
              <a:ext uri="{FF2B5EF4-FFF2-40B4-BE49-F238E27FC236}">
                <a16:creationId xmlns:a16="http://schemas.microsoft.com/office/drawing/2014/main" id="{21DFC512-AF2D-3779-30E9-31E06304E3C2}"/>
              </a:ext>
            </a:extLst>
          </p:cNvPr>
          <p:cNvSpPr txBox="1"/>
          <p:nvPr/>
        </p:nvSpPr>
        <p:spPr>
          <a:xfrm>
            <a:off x="111779" y="4790749"/>
            <a:ext cx="764880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pSp>
        <p:nvGrpSpPr>
          <p:cNvPr id="20" name="Group 19">
            <a:extLst>
              <a:ext uri="{FF2B5EF4-FFF2-40B4-BE49-F238E27FC236}">
                <a16:creationId xmlns:a16="http://schemas.microsoft.com/office/drawing/2014/main" id="{D3A50E10-449B-1034-2EC4-9513994E3212}"/>
              </a:ext>
            </a:extLst>
          </p:cNvPr>
          <p:cNvGrpSpPr/>
          <p:nvPr/>
        </p:nvGrpSpPr>
        <p:grpSpPr>
          <a:xfrm>
            <a:off x="167841" y="1184686"/>
            <a:ext cx="1062241" cy="652854"/>
            <a:chOff x="35002" y="973149"/>
            <a:chExt cx="1239016" cy="754699"/>
          </a:xfrm>
        </p:grpSpPr>
        <p:pic>
          <p:nvPicPr>
            <p:cNvPr id="21" name="Graphic 20" descr="Bullseye with solid fill">
              <a:extLst>
                <a:ext uri="{FF2B5EF4-FFF2-40B4-BE49-F238E27FC236}">
                  <a16:creationId xmlns:a16="http://schemas.microsoft.com/office/drawing/2014/main" id="{B5B1CDA2-D8A9-ECAF-E87C-56A933E540E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2874" y="973149"/>
              <a:ext cx="507620" cy="507620"/>
            </a:xfrm>
            <a:prstGeom prst="rect">
              <a:avLst/>
            </a:prstGeom>
          </p:spPr>
        </p:pic>
        <p:sp>
          <p:nvSpPr>
            <p:cNvPr id="22" name="TextBox 21">
              <a:extLst>
                <a:ext uri="{FF2B5EF4-FFF2-40B4-BE49-F238E27FC236}">
                  <a16:creationId xmlns:a16="http://schemas.microsoft.com/office/drawing/2014/main" id="{E8F24115-971A-CA37-D638-221F9DDB4BE6}"/>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grpSp>
        <p:nvGrpSpPr>
          <p:cNvPr id="33" name="Group 32">
            <a:extLst>
              <a:ext uri="{FF2B5EF4-FFF2-40B4-BE49-F238E27FC236}">
                <a16:creationId xmlns:a16="http://schemas.microsoft.com/office/drawing/2014/main" id="{D1E5ABD2-8E33-480A-4045-6023455F1F71}"/>
              </a:ext>
            </a:extLst>
          </p:cNvPr>
          <p:cNvGrpSpPr/>
          <p:nvPr/>
        </p:nvGrpSpPr>
        <p:grpSpPr>
          <a:xfrm>
            <a:off x="83816" y="1868875"/>
            <a:ext cx="1220378" cy="579552"/>
            <a:chOff x="6756468" y="477249"/>
            <a:chExt cx="1654628" cy="635444"/>
          </a:xfrm>
        </p:grpSpPr>
        <p:sp>
          <p:nvSpPr>
            <p:cNvPr id="34" name="TextBox 33">
              <a:extLst>
                <a:ext uri="{FF2B5EF4-FFF2-40B4-BE49-F238E27FC236}">
                  <a16:creationId xmlns:a16="http://schemas.microsoft.com/office/drawing/2014/main" id="{7D3FD074-795B-367F-4C63-7901A3617AEC}"/>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35" name="Graphic 34" descr="Checkmark with solid fill">
              <a:extLst>
                <a:ext uri="{FF2B5EF4-FFF2-40B4-BE49-F238E27FC236}">
                  <a16:creationId xmlns:a16="http://schemas.microsoft.com/office/drawing/2014/main" id="{8D3C1D92-BAFF-1305-9B49-DFCDB8913B5D}"/>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01469" y="477249"/>
              <a:ext cx="430802" cy="430802"/>
            </a:xfrm>
            <a:prstGeom prst="rect">
              <a:avLst/>
            </a:prstGeom>
          </p:spPr>
        </p:pic>
      </p:grpSp>
      <p:grpSp>
        <p:nvGrpSpPr>
          <p:cNvPr id="42" name="Group 41">
            <a:extLst>
              <a:ext uri="{FF2B5EF4-FFF2-40B4-BE49-F238E27FC236}">
                <a16:creationId xmlns:a16="http://schemas.microsoft.com/office/drawing/2014/main" id="{07A3E7F6-6CDA-7907-1A14-BE354B11F744}"/>
              </a:ext>
            </a:extLst>
          </p:cNvPr>
          <p:cNvGrpSpPr/>
          <p:nvPr/>
        </p:nvGrpSpPr>
        <p:grpSpPr>
          <a:xfrm>
            <a:off x="162884" y="2492755"/>
            <a:ext cx="1062241" cy="652854"/>
            <a:chOff x="35002" y="973149"/>
            <a:chExt cx="1239016" cy="754699"/>
          </a:xfrm>
        </p:grpSpPr>
        <p:pic>
          <p:nvPicPr>
            <p:cNvPr id="43" name="Graphic 42" descr="Bullseye with solid fill">
              <a:extLst>
                <a:ext uri="{FF2B5EF4-FFF2-40B4-BE49-F238E27FC236}">
                  <a16:creationId xmlns:a16="http://schemas.microsoft.com/office/drawing/2014/main" id="{9D28A1F7-1B3F-CCB4-9699-5206AF75BD6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32874" y="973149"/>
              <a:ext cx="507620" cy="507620"/>
            </a:xfrm>
            <a:prstGeom prst="rect">
              <a:avLst/>
            </a:prstGeom>
          </p:spPr>
        </p:pic>
        <p:sp>
          <p:nvSpPr>
            <p:cNvPr id="44" name="TextBox 43">
              <a:extLst>
                <a:ext uri="{FF2B5EF4-FFF2-40B4-BE49-F238E27FC236}">
                  <a16:creationId xmlns:a16="http://schemas.microsoft.com/office/drawing/2014/main" id="{7544D266-C14E-407E-185A-9A161DB44318}"/>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grpSp>
        <p:nvGrpSpPr>
          <p:cNvPr id="45" name="Group 44">
            <a:extLst>
              <a:ext uri="{FF2B5EF4-FFF2-40B4-BE49-F238E27FC236}">
                <a16:creationId xmlns:a16="http://schemas.microsoft.com/office/drawing/2014/main" id="{D7C3FF39-C98D-FE9D-EFE0-3F79E312E52B}"/>
              </a:ext>
            </a:extLst>
          </p:cNvPr>
          <p:cNvGrpSpPr/>
          <p:nvPr/>
        </p:nvGrpSpPr>
        <p:grpSpPr>
          <a:xfrm>
            <a:off x="111779" y="3121693"/>
            <a:ext cx="1062241" cy="652854"/>
            <a:chOff x="35002" y="973149"/>
            <a:chExt cx="1239016" cy="754699"/>
          </a:xfrm>
        </p:grpSpPr>
        <p:pic>
          <p:nvPicPr>
            <p:cNvPr id="46" name="Graphic 45" descr="Bullseye with solid fill">
              <a:extLst>
                <a:ext uri="{FF2B5EF4-FFF2-40B4-BE49-F238E27FC236}">
                  <a16:creationId xmlns:a16="http://schemas.microsoft.com/office/drawing/2014/main" id="{A6F26850-C96B-6CF2-435E-65943EB3CD9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3138" y="973149"/>
              <a:ext cx="507620" cy="507620"/>
            </a:xfrm>
            <a:prstGeom prst="rect">
              <a:avLst/>
            </a:prstGeom>
          </p:spPr>
        </p:pic>
        <p:sp>
          <p:nvSpPr>
            <p:cNvPr id="47" name="TextBox 46">
              <a:extLst>
                <a:ext uri="{FF2B5EF4-FFF2-40B4-BE49-F238E27FC236}">
                  <a16:creationId xmlns:a16="http://schemas.microsoft.com/office/drawing/2014/main" id="{EBAAC814-5C4B-A628-B88E-5551E5290C37}"/>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grpSp>
        <p:nvGrpSpPr>
          <p:cNvPr id="48" name="Group 47">
            <a:extLst>
              <a:ext uri="{FF2B5EF4-FFF2-40B4-BE49-F238E27FC236}">
                <a16:creationId xmlns:a16="http://schemas.microsoft.com/office/drawing/2014/main" id="{E05E46A4-9486-49D3-5D45-622A959A7601}"/>
              </a:ext>
            </a:extLst>
          </p:cNvPr>
          <p:cNvGrpSpPr/>
          <p:nvPr/>
        </p:nvGrpSpPr>
        <p:grpSpPr>
          <a:xfrm>
            <a:off x="111780" y="3809273"/>
            <a:ext cx="1062241" cy="675488"/>
            <a:chOff x="35002" y="946984"/>
            <a:chExt cx="1239016" cy="780864"/>
          </a:xfrm>
        </p:grpSpPr>
        <p:pic>
          <p:nvPicPr>
            <p:cNvPr id="49" name="Graphic 48" descr="Bullseye with solid fill">
              <a:extLst>
                <a:ext uri="{FF2B5EF4-FFF2-40B4-BE49-F238E27FC236}">
                  <a16:creationId xmlns:a16="http://schemas.microsoft.com/office/drawing/2014/main" id="{99FFE0C7-FF71-009A-8C11-538FA3357C5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00699" y="946984"/>
              <a:ext cx="507620" cy="507620"/>
            </a:xfrm>
            <a:prstGeom prst="rect">
              <a:avLst/>
            </a:prstGeom>
          </p:spPr>
        </p:pic>
        <p:sp>
          <p:nvSpPr>
            <p:cNvPr id="50" name="TextBox 49">
              <a:extLst>
                <a:ext uri="{FF2B5EF4-FFF2-40B4-BE49-F238E27FC236}">
                  <a16:creationId xmlns:a16="http://schemas.microsoft.com/office/drawing/2014/main" id="{084E620B-0322-028A-7E05-1D01F409F639}"/>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graphicFrame>
        <p:nvGraphicFramePr>
          <p:cNvPr id="3" name="Table 2">
            <a:extLst>
              <a:ext uri="{FF2B5EF4-FFF2-40B4-BE49-F238E27FC236}">
                <a16:creationId xmlns:a16="http://schemas.microsoft.com/office/drawing/2014/main" id="{5C8EF84C-BDC2-A4EE-542A-550B933593EB}"/>
              </a:ext>
            </a:extLst>
          </p:cNvPr>
          <p:cNvGraphicFramePr>
            <a:graphicFrameLocks noGrp="1"/>
          </p:cNvGraphicFramePr>
          <p:nvPr>
            <p:extLst>
              <p:ext uri="{D42A27DB-BD31-4B8C-83A1-F6EECF244321}">
                <p14:modId xmlns:p14="http://schemas.microsoft.com/office/powerpoint/2010/main" val="860702107"/>
              </p:ext>
            </p:extLst>
          </p:nvPr>
        </p:nvGraphicFramePr>
        <p:xfrm>
          <a:off x="83816" y="19882"/>
          <a:ext cx="8964843" cy="1188720"/>
        </p:xfrm>
        <a:graphic>
          <a:graphicData uri="http://schemas.openxmlformats.org/drawingml/2006/table">
            <a:tbl>
              <a:tblPr firstRow="1" bandRow="1">
                <a:tableStyleId>{5C22544A-7EE6-4342-B048-85BDC9FD1C3A}</a:tableStyleId>
              </a:tblPr>
              <a:tblGrid>
                <a:gridCol w="1944938">
                  <a:extLst>
                    <a:ext uri="{9D8B030D-6E8A-4147-A177-3AD203B41FA5}">
                      <a16:colId xmlns:a16="http://schemas.microsoft.com/office/drawing/2014/main" val="2212122078"/>
                    </a:ext>
                  </a:extLst>
                </a:gridCol>
                <a:gridCol w="7019905">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Priority Area 3:</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Increase availability of behavioral health services through workforce development by engaging community stakeholders to create, promote, and support education &amp; training initiatives</a:t>
                      </a:r>
                      <a:endParaRPr lang="en-US" sz="1800" b="1">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spTree>
    <p:extLst>
      <p:ext uri="{BB962C8B-B14F-4D97-AF65-F5344CB8AC3E}">
        <p14:creationId xmlns:p14="http://schemas.microsoft.com/office/powerpoint/2010/main" val="87882301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E667CB-B8B9-413C-4B23-7DA8E82FCCE4}"/>
              </a:ext>
            </a:extLst>
          </p:cNvPr>
          <p:cNvSpPr/>
          <p:nvPr/>
        </p:nvSpPr>
        <p:spPr>
          <a:xfrm>
            <a:off x="824951" y="1490133"/>
            <a:ext cx="2722582" cy="2514988"/>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E085C1B-CB3A-AF28-606D-C1F25B3A53E9}"/>
              </a:ext>
            </a:extLst>
          </p:cNvPr>
          <p:cNvSpPr txBox="1"/>
          <p:nvPr/>
        </p:nvSpPr>
        <p:spPr>
          <a:xfrm>
            <a:off x="275999" y="4765627"/>
            <a:ext cx="73294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pic>
        <p:nvPicPr>
          <p:cNvPr id="7" name="Picture 6" descr="Two women, one in glasses and blazer, talking in business office">
            <a:extLst>
              <a:ext uri="{FF2B5EF4-FFF2-40B4-BE49-F238E27FC236}">
                <a16:creationId xmlns:a16="http://schemas.microsoft.com/office/drawing/2014/main" id="{13E2E14A-1FEB-F9E1-1AAB-C9858D33A359}"/>
              </a:ext>
            </a:extLst>
          </p:cNvPr>
          <p:cNvPicPr>
            <a:picLocks noChangeAspect="1"/>
          </p:cNvPicPr>
          <p:nvPr/>
        </p:nvPicPr>
        <p:blipFill>
          <a:blip r:embed="rId3"/>
          <a:stretch>
            <a:fillRect/>
          </a:stretch>
        </p:blipFill>
        <p:spPr>
          <a:xfrm>
            <a:off x="914400" y="1572294"/>
            <a:ext cx="2531533" cy="2370175"/>
          </a:xfrm>
          <a:prstGeom prst="rect">
            <a:avLst/>
          </a:prstGeom>
        </p:spPr>
      </p:pic>
      <p:graphicFrame>
        <p:nvGraphicFramePr>
          <p:cNvPr id="5" name="Diagram 4">
            <a:extLst>
              <a:ext uri="{FF2B5EF4-FFF2-40B4-BE49-F238E27FC236}">
                <a16:creationId xmlns:a16="http://schemas.microsoft.com/office/drawing/2014/main" id="{FAFD66CE-85FA-D0E1-CF2F-02333E1F9BC5}"/>
              </a:ext>
            </a:extLst>
          </p:cNvPr>
          <p:cNvGraphicFramePr/>
          <p:nvPr>
            <p:extLst>
              <p:ext uri="{D42A27DB-BD31-4B8C-83A1-F6EECF244321}">
                <p14:modId xmlns:p14="http://schemas.microsoft.com/office/powerpoint/2010/main" val="90447276"/>
              </p:ext>
            </p:extLst>
          </p:nvPr>
        </p:nvGraphicFramePr>
        <p:xfrm>
          <a:off x="4085772" y="747485"/>
          <a:ext cx="4731657" cy="386352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Graphic 8" descr="Bullseye with solid fill">
            <a:extLst>
              <a:ext uri="{FF2B5EF4-FFF2-40B4-BE49-F238E27FC236}">
                <a16:creationId xmlns:a16="http://schemas.microsoft.com/office/drawing/2014/main" id="{9938C1BF-EE07-6CB2-E604-18F8F543DE3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32514" y="3637669"/>
            <a:ext cx="609600" cy="609600"/>
          </a:xfrm>
          <a:prstGeom prst="rect">
            <a:avLst/>
          </a:prstGeom>
        </p:spPr>
      </p:pic>
      <p:sp>
        <p:nvSpPr>
          <p:cNvPr id="10" name="TextBox 9">
            <a:extLst>
              <a:ext uri="{FF2B5EF4-FFF2-40B4-BE49-F238E27FC236}">
                <a16:creationId xmlns:a16="http://schemas.microsoft.com/office/drawing/2014/main" id="{46786239-EF78-9BAD-AA04-0BE3A383DD95}"/>
              </a:ext>
            </a:extLst>
          </p:cNvPr>
          <p:cNvSpPr txBox="1"/>
          <p:nvPr/>
        </p:nvSpPr>
        <p:spPr>
          <a:xfrm>
            <a:off x="4198257" y="1093730"/>
            <a:ext cx="878114" cy="246221"/>
          </a:xfrm>
          <a:prstGeom prst="rect">
            <a:avLst/>
          </a:prstGeom>
          <a:noFill/>
        </p:spPr>
        <p:txBody>
          <a:bodyPr wrap="square" rtlCol="0">
            <a:spAutoFit/>
          </a:bodyPr>
          <a:lstStyle/>
          <a:p>
            <a:r>
              <a:rPr lang="en-US" sz="1000" b="1">
                <a:solidFill>
                  <a:schemeClr val="bg2"/>
                </a:solidFill>
                <a:latin typeface="Bitter" pitchFamily="2" charset="0"/>
              </a:rPr>
              <a:t>COMPLETE</a:t>
            </a:r>
          </a:p>
        </p:txBody>
      </p:sp>
      <p:pic>
        <p:nvPicPr>
          <p:cNvPr id="11" name="Graphic 10" descr="Bullseye with solid fill">
            <a:extLst>
              <a:ext uri="{FF2B5EF4-FFF2-40B4-BE49-F238E27FC236}">
                <a16:creationId xmlns:a16="http://schemas.microsoft.com/office/drawing/2014/main" id="{523FBCE5-3928-4B54-4076-08FFBEA2ABC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550228" y="2472477"/>
            <a:ext cx="609600" cy="609600"/>
          </a:xfrm>
          <a:prstGeom prst="rect">
            <a:avLst/>
          </a:prstGeom>
        </p:spPr>
      </p:pic>
      <p:pic>
        <p:nvPicPr>
          <p:cNvPr id="12" name="Graphic 11" descr="Bullseye with solid fill">
            <a:extLst>
              <a:ext uri="{FF2B5EF4-FFF2-40B4-BE49-F238E27FC236}">
                <a16:creationId xmlns:a16="http://schemas.microsoft.com/office/drawing/2014/main" id="{76352578-D32D-89D8-2B12-D39D45B35BA5}"/>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332514" y="1248976"/>
            <a:ext cx="609600" cy="609600"/>
          </a:xfrm>
          <a:prstGeom prst="rect">
            <a:avLst/>
          </a:prstGeom>
        </p:spPr>
      </p:pic>
      <p:sp>
        <p:nvSpPr>
          <p:cNvPr id="13" name="TextBox 12">
            <a:extLst>
              <a:ext uri="{FF2B5EF4-FFF2-40B4-BE49-F238E27FC236}">
                <a16:creationId xmlns:a16="http://schemas.microsoft.com/office/drawing/2014/main" id="{A8B438B2-D05B-D871-89ED-E12CBEFD6F9D}"/>
              </a:ext>
            </a:extLst>
          </p:cNvPr>
          <p:cNvSpPr txBox="1"/>
          <p:nvPr/>
        </p:nvSpPr>
        <p:spPr>
          <a:xfrm>
            <a:off x="4445000" y="2292104"/>
            <a:ext cx="878114" cy="246221"/>
          </a:xfrm>
          <a:prstGeom prst="rect">
            <a:avLst/>
          </a:prstGeom>
          <a:noFill/>
        </p:spPr>
        <p:txBody>
          <a:bodyPr wrap="square" rtlCol="0">
            <a:spAutoFit/>
          </a:bodyPr>
          <a:lstStyle/>
          <a:p>
            <a:r>
              <a:rPr lang="en-US" sz="1000" b="1">
                <a:solidFill>
                  <a:schemeClr val="bg2"/>
                </a:solidFill>
                <a:latin typeface="Bitter" pitchFamily="2" charset="0"/>
              </a:rPr>
              <a:t>COMPLETE</a:t>
            </a:r>
          </a:p>
        </p:txBody>
      </p:sp>
      <p:sp>
        <p:nvSpPr>
          <p:cNvPr id="14" name="TextBox 13">
            <a:extLst>
              <a:ext uri="{FF2B5EF4-FFF2-40B4-BE49-F238E27FC236}">
                <a16:creationId xmlns:a16="http://schemas.microsoft.com/office/drawing/2014/main" id="{15139E03-55A5-0AB1-ED98-5BBF86EABA8A}"/>
              </a:ext>
            </a:extLst>
          </p:cNvPr>
          <p:cNvSpPr txBox="1"/>
          <p:nvPr/>
        </p:nvSpPr>
        <p:spPr>
          <a:xfrm>
            <a:off x="4198257" y="3446084"/>
            <a:ext cx="878114" cy="246221"/>
          </a:xfrm>
          <a:prstGeom prst="rect">
            <a:avLst/>
          </a:prstGeom>
          <a:noFill/>
        </p:spPr>
        <p:txBody>
          <a:bodyPr wrap="square" rtlCol="0">
            <a:spAutoFit/>
          </a:bodyPr>
          <a:lstStyle/>
          <a:p>
            <a:r>
              <a:rPr lang="en-US" sz="1000" b="1">
                <a:solidFill>
                  <a:schemeClr val="bg2"/>
                </a:solidFill>
                <a:latin typeface="Bitter" pitchFamily="2" charset="0"/>
              </a:rPr>
              <a:t>COMPLETE</a:t>
            </a:r>
          </a:p>
        </p:txBody>
      </p:sp>
      <p:graphicFrame>
        <p:nvGraphicFramePr>
          <p:cNvPr id="3" name="Table 2">
            <a:extLst>
              <a:ext uri="{FF2B5EF4-FFF2-40B4-BE49-F238E27FC236}">
                <a16:creationId xmlns:a16="http://schemas.microsoft.com/office/drawing/2014/main" id="{B5868642-472F-AC46-3450-E23B4219575E}"/>
              </a:ext>
            </a:extLst>
          </p:cNvPr>
          <p:cNvGraphicFramePr>
            <a:graphicFrameLocks noGrp="1"/>
          </p:cNvGraphicFramePr>
          <p:nvPr>
            <p:extLst>
              <p:ext uri="{D42A27DB-BD31-4B8C-83A1-F6EECF244321}">
                <p14:modId xmlns:p14="http://schemas.microsoft.com/office/powerpoint/2010/main" val="1968560926"/>
              </p:ext>
            </p:extLst>
          </p:nvPr>
        </p:nvGraphicFramePr>
        <p:xfrm>
          <a:off x="89578" y="83482"/>
          <a:ext cx="8964843" cy="640080"/>
        </p:xfrm>
        <a:graphic>
          <a:graphicData uri="http://schemas.openxmlformats.org/drawingml/2006/table">
            <a:tbl>
              <a:tblPr firstRow="1" bandRow="1">
                <a:tableStyleId>{5C22544A-7EE6-4342-B048-85BDC9FD1C3A}</a:tableStyleId>
              </a:tblPr>
              <a:tblGrid>
                <a:gridCol w="1944938">
                  <a:extLst>
                    <a:ext uri="{9D8B030D-6E8A-4147-A177-3AD203B41FA5}">
                      <a16:colId xmlns:a16="http://schemas.microsoft.com/office/drawing/2014/main" val="2212122078"/>
                    </a:ext>
                  </a:extLst>
                </a:gridCol>
                <a:gridCol w="7019905">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Intervention 1:</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Increase Access to Peer Delivered Services for Individuals with Behavioral Health Needs</a:t>
                      </a:r>
                      <a:endParaRPr lang="en-US" sz="1800" b="1">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spTree>
    <p:extLst>
      <p:ext uri="{BB962C8B-B14F-4D97-AF65-F5344CB8AC3E}">
        <p14:creationId xmlns:p14="http://schemas.microsoft.com/office/powerpoint/2010/main" val="14904044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8E8D7E-3AF4-384C-8225-2AC6CA595547}"/>
              </a:ext>
            </a:extLst>
          </p:cNvPr>
          <p:cNvSpPr>
            <a:spLocks noGrp="1"/>
          </p:cNvSpPr>
          <p:nvPr>
            <p:ph type="title"/>
          </p:nvPr>
        </p:nvSpPr>
        <p:spPr>
          <a:xfrm>
            <a:off x="490793" y="370848"/>
            <a:ext cx="8461578" cy="572700"/>
          </a:xfrm>
        </p:spPr>
        <p:txBody>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r>
              <a:rPr lang="en-US" sz="3200" b="1">
                <a:solidFill>
                  <a:srgbClr val="005B7B"/>
                </a:solidFill>
                <a:latin typeface="Bitter SemiBold"/>
              </a:rPr>
              <a:t>Equity Statement</a:t>
            </a:r>
            <a:endParaRPr lang="en-US" sz="3200" b="1" i="1">
              <a:solidFill>
                <a:srgbClr val="005B7B"/>
              </a:solidFill>
              <a:latin typeface="Bitter SemiBold"/>
            </a:endParaRPr>
          </a:p>
        </p:txBody>
      </p:sp>
      <p:sp>
        <p:nvSpPr>
          <p:cNvPr id="3" name="Rectangle 2">
            <a:extLst>
              <a:ext uri="{FF2B5EF4-FFF2-40B4-BE49-F238E27FC236}">
                <a16:creationId xmlns:a16="http://schemas.microsoft.com/office/drawing/2014/main" id="{DAD17AE9-6CF8-800C-3E76-08B252EA0EE3}"/>
              </a:ext>
            </a:extLst>
          </p:cNvPr>
          <p:cNvSpPr/>
          <p:nvPr/>
        </p:nvSpPr>
        <p:spPr>
          <a:xfrm>
            <a:off x="566992" y="1279856"/>
            <a:ext cx="3658643" cy="2550925"/>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descr="Hand holding a seedling">
            <a:extLst>
              <a:ext uri="{FF2B5EF4-FFF2-40B4-BE49-F238E27FC236}">
                <a16:creationId xmlns:a16="http://schemas.microsoft.com/office/drawing/2014/main" id="{EAE013A3-BE7B-6D95-6542-8918B208CF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884" y="1436222"/>
            <a:ext cx="3424105" cy="2271055"/>
          </a:xfrm>
          <a:prstGeom prst="rect">
            <a:avLst/>
          </a:prstGeom>
          <a:noFill/>
          <a:extLst>
            <a:ext uri="{909E8E84-426E-40DD-AFC4-6F175D3DCCD1}">
              <a14:hiddenFill xmlns:a14="http://schemas.microsoft.com/office/drawing/2010/main">
                <a:solidFill>
                  <a:srgbClr val="FFFFFF"/>
                </a:solidFill>
              </a14:hiddenFill>
            </a:ext>
          </a:extLst>
        </p:spPr>
      </p:pic>
      <p:sp>
        <p:nvSpPr>
          <p:cNvPr id="4" name="Text Placeholder 3">
            <a:extLst>
              <a:ext uri="{FF2B5EF4-FFF2-40B4-BE49-F238E27FC236}">
                <a16:creationId xmlns:a16="http://schemas.microsoft.com/office/drawing/2014/main" id="{C38B7A1D-3A8C-4768-400C-B1366882D542}"/>
              </a:ext>
            </a:extLst>
          </p:cNvPr>
          <p:cNvSpPr txBox="1">
            <a:spLocks/>
          </p:cNvSpPr>
          <p:nvPr/>
        </p:nvSpPr>
        <p:spPr>
          <a:xfrm>
            <a:off x="4439899" y="1279856"/>
            <a:ext cx="4218709" cy="1868087"/>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213995" indent="-213995">
              <a:lnSpc>
                <a:spcPct val="100000"/>
              </a:lnSpc>
              <a:buFont typeface="Arial,Sans-Serif"/>
              <a:buChar char="•"/>
            </a:pPr>
            <a:r>
              <a:rPr lang="en-US" sz="1200">
                <a:solidFill>
                  <a:srgbClr val="005B7B"/>
                </a:solidFill>
                <a:latin typeface="Figtree" pitchFamily="2" charset="0"/>
              </a:rPr>
              <a:t>UH is committed to fostering health equity in the communities we serve. We recognize the importance of addressing social determinants of health and acknowledging the unique strengths and assets within our organization to reduce health inequities. ​</a:t>
            </a:r>
          </a:p>
          <a:p>
            <a:pPr marL="213995" indent="-213995">
              <a:lnSpc>
                <a:spcPct val="100000"/>
              </a:lnSpc>
              <a:buFont typeface="Arial,Sans-Serif"/>
              <a:buChar char="•"/>
            </a:pPr>
            <a:endParaRPr lang="en-US" sz="1200">
              <a:solidFill>
                <a:srgbClr val="005B7B"/>
              </a:solidFill>
              <a:latin typeface="Figtree" pitchFamily="2" charset="0"/>
            </a:endParaRPr>
          </a:p>
          <a:p>
            <a:pPr marL="213995" indent="-213995">
              <a:lnSpc>
                <a:spcPct val="100000"/>
              </a:lnSpc>
              <a:buFont typeface="Arial,Sans-Serif"/>
              <a:buChar char="•"/>
            </a:pPr>
            <a:r>
              <a:rPr lang="en-US" sz="1200">
                <a:solidFill>
                  <a:srgbClr val="005B7B"/>
                </a:solidFill>
                <a:latin typeface="Figtree" pitchFamily="2" charset="0"/>
              </a:rPr>
              <a:t>Our health equity statement is as follows: “UH’s mission works to achieve health equity for all population groups by allocating resources towards designing policies and programs to create greater social justice in health.” </a:t>
            </a:r>
          </a:p>
        </p:txBody>
      </p:sp>
    </p:spTree>
    <p:extLst>
      <p:ext uri="{BB962C8B-B14F-4D97-AF65-F5344CB8AC3E}">
        <p14:creationId xmlns:p14="http://schemas.microsoft.com/office/powerpoint/2010/main" val="98466676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085C1B-CB3A-AF28-606D-C1F25B3A53E9}"/>
              </a:ext>
            </a:extLst>
          </p:cNvPr>
          <p:cNvSpPr txBox="1"/>
          <p:nvPr/>
        </p:nvSpPr>
        <p:spPr>
          <a:xfrm>
            <a:off x="397859" y="4749281"/>
            <a:ext cx="7473559"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pic>
        <p:nvPicPr>
          <p:cNvPr id="6" name="Picture 5">
            <a:extLst>
              <a:ext uri="{FF2B5EF4-FFF2-40B4-BE49-F238E27FC236}">
                <a16:creationId xmlns:a16="http://schemas.microsoft.com/office/drawing/2014/main" id="{DCCEC341-96FC-6BE2-0F53-68E5E2313717}"/>
              </a:ext>
            </a:extLst>
          </p:cNvPr>
          <p:cNvPicPr>
            <a:picLocks noChangeAspect="1"/>
          </p:cNvPicPr>
          <p:nvPr/>
        </p:nvPicPr>
        <p:blipFill>
          <a:blip r:embed="rId3"/>
          <a:stretch>
            <a:fillRect/>
          </a:stretch>
        </p:blipFill>
        <p:spPr>
          <a:xfrm>
            <a:off x="1298978" y="1976417"/>
            <a:ext cx="2005352" cy="989307"/>
          </a:xfrm>
          <a:prstGeom prst="rect">
            <a:avLst/>
          </a:prstGeom>
        </p:spPr>
      </p:pic>
      <p:pic>
        <p:nvPicPr>
          <p:cNvPr id="9" name="Picture 8">
            <a:extLst>
              <a:ext uri="{FF2B5EF4-FFF2-40B4-BE49-F238E27FC236}">
                <a16:creationId xmlns:a16="http://schemas.microsoft.com/office/drawing/2014/main" id="{C7831311-4A61-292C-7EC9-D6BA31D3B0CE}"/>
              </a:ext>
            </a:extLst>
          </p:cNvPr>
          <p:cNvPicPr>
            <a:picLocks noChangeAspect="1"/>
          </p:cNvPicPr>
          <p:nvPr/>
        </p:nvPicPr>
        <p:blipFill>
          <a:blip r:embed="rId4"/>
          <a:stretch>
            <a:fillRect/>
          </a:stretch>
        </p:blipFill>
        <p:spPr>
          <a:xfrm>
            <a:off x="1226582" y="3104432"/>
            <a:ext cx="2150143" cy="1078100"/>
          </a:xfrm>
          <a:prstGeom prst="rect">
            <a:avLst/>
          </a:prstGeom>
        </p:spPr>
      </p:pic>
      <p:sp>
        <p:nvSpPr>
          <p:cNvPr id="10" name="Rectangle 9">
            <a:extLst>
              <a:ext uri="{FF2B5EF4-FFF2-40B4-BE49-F238E27FC236}">
                <a16:creationId xmlns:a16="http://schemas.microsoft.com/office/drawing/2014/main" id="{AE66F049-2CD0-9FAF-986A-C963B911BEA5}"/>
              </a:ext>
            </a:extLst>
          </p:cNvPr>
          <p:cNvSpPr/>
          <p:nvPr/>
        </p:nvSpPr>
        <p:spPr>
          <a:xfrm>
            <a:off x="964485" y="1743075"/>
            <a:ext cx="2674339" cy="2439457"/>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4B383948-78DC-6D74-EE08-052A6E7BC599}"/>
              </a:ext>
            </a:extLst>
          </p:cNvPr>
          <p:cNvSpPr txBox="1"/>
          <p:nvPr/>
        </p:nvSpPr>
        <p:spPr>
          <a:xfrm>
            <a:off x="1138862" y="1777467"/>
            <a:ext cx="2441306" cy="307777"/>
          </a:xfrm>
          <a:prstGeom prst="rect">
            <a:avLst/>
          </a:prstGeom>
          <a:noFill/>
        </p:spPr>
        <p:txBody>
          <a:bodyPr wrap="square" rtlCol="0">
            <a:spAutoFit/>
          </a:bodyPr>
          <a:lstStyle/>
          <a:p>
            <a:r>
              <a:rPr lang="en-US" b="1">
                <a:solidFill>
                  <a:srgbClr val="005B7B"/>
                </a:solidFill>
                <a:latin typeface="Bitter" pitchFamily="2" charset="0"/>
              </a:rPr>
              <a:t>July 2023-December 2023</a:t>
            </a:r>
          </a:p>
        </p:txBody>
      </p:sp>
      <p:sp>
        <p:nvSpPr>
          <p:cNvPr id="12" name="TextBox 11">
            <a:extLst>
              <a:ext uri="{FF2B5EF4-FFF2-40B4-BE49-F238E27FC236}">
                <a16:creationId xmlns:a16="http://schemas.microsoft.com/office/drawing/2014/main" id="{FCDCD9C3-BDE5-7961-E534-C227BD883AE7}"/>
              </a:ext>
            </a:extLst>
          </p:cNvPr>
          <p:cNvSpPr txBox="1"/>
          <p:nvPr/>
        </p:nvSpPr>
        <p:spPr>
          <a:xfrm>
            <a:off x="956183" y="2980624"/>
            <a:ext cx="2626095" cy="307777"/>
          </a:xfrm>
          <a:prstGeom prst="rect">
            <a:avLst/>
          </a:prstGeom>
          <a:noFill/>
        </p:spPr>
        <p:txBody>
          <a:bodyPr wrap="square" rtlCol="0">
            <a:spAutoFit/>
          </a:bodyPr>
          <a:lstStyle/>
          <a:p>
            <a:r>
              <a:rPr lang="en-US" b="1">
                <a:solidFill>
                  <a:srgbClr val="005B7B"/>
                </a:solidFill>
                <a:latin typeface="Bitter" pitchFamily="2" charset="0"/>
              </a:rPr>
              <a:t>January 2024 – October 2024</a:t>
            </a:r>
          </a:p>
        </p:txBody>
      </p:sp>
      <p:pic>
        <p:nvPicPr>
          <p:cNvPr id="5124" name="Picture 4" descr="Image result for Peer delivered behavioral health services">
            <a:extLst>
              <a:ext uri="{FF2B5EF4-FFF2-40B4-BE49-F238E27FC236}">
                <a16:creationId xmlns:a16="http://schemas.microsoft.com/office/drawing/2014/main" id="{3A74ADFD-CEC7-7C33-7A6F-95E9DCF3DE1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3592"/>
          <a:stretch/>
        </p:blipFill>
        <p:spPr bwMode="auto">
          <a:xfrm>
            <a:off x="4134638" y="1593471"/>
            <a:ext cx="4519391" cy="26127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6" name="Table 15">
            <a:extLst>
              <a:ext uri="{FF2B5EF4-FFF2-40B4-BE49-F238E27FC236}">
                <a16:creationId xmlns:a16="http://schemas.microsoft.com/office/drawing/2014/main" id="{120FF7B4-63C4-E287-C042-17ADDE9B1DB8}"/>
              </a:ext>
            </a:extLst>
          </p:cNvPr>
          <p:cNvGraphicFramePr>
            <a:graphicFrameLocks noGrp="1"/>
          </p:cNvGraphicFramePr>
          <p:nvPr>
            <p:extLst>
              <p:ext uri="{D42A27DB-BD31-4B8C-83A1-F6EECF244321}">
                <p14:modId xmlns:p14="http://schemas.microsoft.com/office/powerpoint/2010/main" val="347308189"/>
              </p:ext>
            </p:extLst>
          </p:nvPr>
        </p:nvGraphicFramePr>
        <p:xfrm>
          <a:off x="1138862" y="190721"/>
          <a:ext cx="7689544" cy="640080"/>
        </p:xfrm>
        <a:graphic>
          <a:graphicData uri="http://schemas.openxmlformats.org/drawingml/2006/table">
            <a:tbl>
              <a:tblPr firstRow="1" bandRow="1">
                <a:tableStyleId>{5C22544A-7EE6-4342-B048-85BDC9FD1C3A}</a:tableStyleId>
              </a:tblPr>
              <a:tblGrid>
                <a:gridCol w="1461745">
                  <a:extLst>
                    <a:ext uri="{9D8B030D-6E8A-4147-A177-3AD203B41FA5}">
                      <a16:colId xmlns:a16="http://schemas.microsoft.com/office/drawing/2014/main" val="2212122078"/>
                    </a:ext>
                  </a:extLst>
                </a:gridCol>
                <a:gridCol w="6227799">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1:</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Increase contracted behavioral health peer delivered service providers by 10% in 2024​</a:t>
                      </a:r>
                      <a:endParaRPr lang="en-US" sz="1800" b="1">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BC2BAC72-EBD2-D2E2-BDE1-D0A51CE96232}"/>
              </a:ext>
            </a:extLst>
          </p:cNvPr>
          <p:cNvGrpSpPr/>
          <p:nvPr/>
        </p:nvGrpSpPr>
        <p:grpSpPr>
          <a:xfrm>
            <a:off x="74860" y="259561"/>
            <a:ext cx="1090013" cy="730292"/>
            <a:chOff x="35002" y="829947"/>
            <a:chExt cx="1239016" cy="897901"/>
          </a:xfrm>
        </p:grpSpPr>
        <p:pic>
          <p:nvPicPr>
            <p:cNvPr id="4" name="Graphic 3" descr="Bullseye with solid fill">
              <a:extLst>
                <a:ext uri="{FF2B5EF4-FFF2-40B4-BE49-F238E27FC236}">
                  <a16:creationId xmlns:a16="http://schemas.microsoft.com/office/drawing/2014/main" id="{80E58287-4ABB-DD6A-808C-5355EBE3B09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43997" y="829947"/>
              <a:ext cx="650821" cy="650822"/>
            </a:xfrm>
            <a:prstGeom prst="rect">
              <a:avLst/>
            </a:prstGeom>
          </p:spPr>
        </p:pic>
        <p:sp>
          <p:nvSpPr>
            <p:cNvPr id="5" name="TextBox 4">
              <a:extLst>
                <a:ext uri="{FF2B5EF4-FFF2-40B4-BE49-F238E27FC236}">
                  <a16:creationId xmlns:a16="http://schemas.microsoft.com/office/drawing/2014/main" id="{ED963D86-E9D8-685E-F631-B05A4EF99805}"/>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337691918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085C1B-CB3A-AF28-606D-C1F25B3A53E9}"/>
              </a:ext>
            </a:extLst>
          </p:cNvPr>
          <p:cNvSpPr txBox="1"/>
          <p:nvPr/>
        </p:nvSpPr>
        <p:spPr>
          <a:xfrm>
            <a:off x="343542" y="4772652"/>
            <a:ext cx="7413598"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pic>
        <p:nvPicPr>
          <p:cNvPr id="6" name="Picture 5">
            <a:extLst>
              <a:ext uri="{FF2B5EF4-FFF2-40B4-BE49-F238E27FC236}">
                <a16:creationId xmlns:a16="http://schemas.microsoft.com/office/drawing/2014/main" id="{ECDE983F-9A64-B16D-B40A-1125E4CDAD22}"/>
              </a:ext>
            </a:extLst>
          </p:cNvPr>
          <p:cNvPicPr>
            <a:picLocks noChangeAspect="1"/>
          </p:cNvPicPr>
          <p:nvPr/>
        </p:nvPicPr>
        <p:blipFill>
          <a:blip r:embed="rId3"/>
          <a:stretch>
            <a:fillRect/>
          </a:stretch>
        </p:blipFill>
        <p:spPr>
          <a:xfrm>
            <a:off x="1755159" y="3126476"/>
            <a:ext cx="1879878" cy="1026824"/>
          </a:xfrm>
          <a:prstGeom prst="rect">
            <a:avLst/>
          </a:prstGeom>
        </p:spPr>
      </p:pic>
      <p:pic>
        <p:nvPicPr>
          <p:cNvPr id="9" name="Picture 8">
            <a:extLst>
              <a:ext uri="{FF2B5EF4-FFF2-40B4-BE49-F238E27FC236}">
                <a16:creationId xmlns:a16="http://schemas.microsoft.com/office/drawing/2014/main" id="{B5D32032-BE4D-F8A9-F937-83ABCCC211C0}"/>
              </a:ext>
            </a:extLst>
          </p:cNvPr>
          <p:cNvPicPr>
            <a:picLocks noChangeAspect="1"/>
          </p:cNvPicPr>
          <p:nvPr/>
        </p:nvPicPr>
        <p:blipFill>
          <a:blip r:embed="rId4"/>
          <a:stretch>
            <a:fillRect/>
          </a:stretch>
        </p:blipFill>
        <p:spPr>
          <a:xfrm>
            <a:off x="1826596" y="1977457"/>
            <a:ext cx="1737003" cy="1013873"/>
          </a:xfrm>
          <a:prstGeom prst="rect">
            <a:avLst/>
          </a:prstGeom>
        </p:spPr>
      </p:pic>
      <p:sp>
        <p:nvSpPr>
          <p:cNvPr id="10" name="TextBox 9">
            <a:extLst>
              <a:ext uri="{FF2B5EF4-FFF2-40B4-BE49-F238E27FC236}">
                <a16:creationId xmlns:a16="http://schemas.microsoft.com/office/drawing/2014/main" id="{F407D680-E445-3BD8-439E-D82C1A52ED70}"/>
              </a:ext>
            </a:extLst>
          </p:cNvPr>
          <p:cNvSpPr txBox="1"/>
          <p:nvPr/>
        </p:nvSpPr>
        <p:spPr>
          <a:xfrm>
            <a:off x="1424320" y="1688422"/>
            <a:ext cx="2441306" cy="307777"/>
          </a:xfrm>
          <a:prstGeom prst="rect">
            <a:avLst/>
          </a:prstGeom>
          <a:noFill/>
        </p:spPr>
        <p:txBody>
          <a:bodyPr wrap="square" rtlCol="0">
            <a:spAutoFit/>
          </a:bodyPr>
          <a:lstStyle/>
          <a:p>
            <a:r>
              <a:rPr lang="en-US" b="1">
                <a:solidFill>
                  <a:srgbClr val="005B7B"/>
                </a:solidFill>
                <a:latin typeface="Bitter" pitchFamily="2" charset="0"/>
              </a:rPr>
              <a:t>July 2023-December 2023</a:t>
            </a:r>
          </a:p>
        </p:txBody>
      </p:sp>
      <p:sp>
        <p:nvSpPr>
          <p:cNvPr id="11" name="TextBox 10">
            <a:extLst>
              <a:ext uri="{FF2B5EF4-FFF2-40B4-BE49-F238E27FC236}">
                <a16:creationId xmlns:a16="http://schemas.microsoft.com/office/drawing/2014/main" id="{226F3A3A-84B7-FA25-ABC7-E4E51CA9E378}"/>
              </a:ext>
            </a:extLst>
          </p:cNvPr>
          <p:cNvSpPr txBox="1"/>
          <p:nvPr/>
        </p:nvSpPr>
        <p:spPr>
          <a:xfrm>
            <a:off x="1309040" y="2895278"/>
            <a:ext cx="2626095" cy="307777"/>
          </a:xfrm>
          <a:prstGeom prst="rect">
            <a:avLst/>
          </a:prstGeom>
          <a:noFill/>
        </p:spPr>
        <p:txBody>
          <a:bodyPr wrap="square" rtlCol="0">
            <a:spAutoFit/>
          </a:bodyPr>
          <a:lstStyle/>
          <a:p>
            <a:r>
              <a:rPr lang="en-US" b="1">
                <a:solidFill>
                  <a:srgbClr val="005B7B"/>
                </a:solidFill>
                <a:latin typeface="Bitter" pitchFamily="2" charset="0"/>
              </a:rPr>
              <a:t>January 2024 – October 2024</a:t>
            </a:r>
          </a:p>
        </p:txBody>
      </p:sp>
      <p:sp>
        <p:nvSpPr>
          <p:cNvPr id="12" name="Rectangle 11">
            <a:extLst>
              <a:ext uri="{FF2B5EF4-FFF2-40B4-BE49-F238E27FC236}">
                <a16:creationId xmlns:a16="http://schemas.microsoft.com/office/drawing/2014/main" id="{4BC135DA-6A28-1651-6EDD-4836E4CC19B1}"/>
              </a:ext>
            </a:extLst>
          </p:cNvPr>
          <p:cNvSpPr/>
          <p:nvPr/>
        </p:nvSpPr>
        <p:spPr>
          <a:xfrm>
            <a:off x="1309040" y="1609206"/>
            <a:ext cx="2626095" cy="2393330"/>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A4673C51-DE19-ACC1-87D5-23176C44760A}"/>
              </a:ext>
            </a:extLst>
          </p:cNvPr>
          <p:cNvGraphicFramePr>
            <a:graphicFrameLocks noGrp="1"/>
          </p:cNvGraphicFramePr>
          <p:nvPr>
            <p:extLst>
              <p:ext uri="{D42A27DB-BD31-4B8C-83A1-F6EECF244321}">
                <p14:modId xmlns:p14="http://schemas.microsoft.com/office/powerpoint/2010/main" val="3290195664"/>
              </p:ext>
            </p:extLst>
          </p:nvPr>
        </p:nvGraphicFramePr>
        <p:xfrm>
          <a:off x="1138862" y="190721"/>
          <a:ext cx="7689544" cy="640080"/>
        </p:xfrm>
        <a:graphic>
          <a:graphicData uri="http://schemas.openxmlformats.org/drawingml/2006/table">
            <a:tbl>
              <a:tblPr firstRow="1" bandRow="1">
                <a:tableStyleId>{5C22544A-7EE6-4342-B048-85BDC9FD1C3A}</a:tableStyleId>
              </a:tblPr>
              <a:tblGrid>
                <a:gridCol w="1461745">
                  <a:extLst>
                    <a:ext uri="{9D8B030D-6E8A-4147-A177-3AD203B41FA5}">
                      <a16:colId xmlns:a16="http://schemas.microsoft.com/office/drawing/2014/main" val="2212122078"/>
                    </a:ext>
                  </a:extLst>
                </a:gridCol>
                <a:gridCol w="6227799">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2:</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Increase utilization of behavioral health peer delivered services by 2% in 2024</a:t>
                      </a:r>
                      <a:endParaRPr lang="en-US" sz="1800" b="1">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4" name="Group 3">
            <a:extLst>
              <a:ext uri="{FF2B5EF4-FFF2-40B4-BE49-F238E27FC236}">
                <a16:creationId xmlns:a16="http://schemas.microsoft.com/office/drawing/2014/main" id="{E87569BB-50DF-5F68-8789-DE64AE0E15E1}"/>
              </a:ext>
            </a:extLst>
          </p:cNvPr>
          <p:cNvGrpSpPr/>
          <p:nvPr/>
        </p:nvGrpSpPr>
        <p:grpSpPr>
          <a:xfrm>
            <a:off x="74860" y="259561"/>
            <a:ext cx="1090013" cy="730292"/>
            <a:chOff x="35002" y="829947"/>
            <a:chExt cx="1239016" cy="897901"/>
          </a:xfrm>
        </p:grpSpPr>
        <p:pic>
          <p:nvPicPr>
            <p:cNvPr id="5" name="Graphic 4" descr="Bullseye with solid fill">
              <a:extLst>
                <a:ext uri="{FF2B5EF4-FFF2-40B4-BE49-F238E27FC236}">
                  <a16:creationId xmlns:a16="http://schemas.microsoft.com/office/drawing/2014/main" id="{D67C8821-360F-5002-9A64-C90DAC30CE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997" y="829947"/>
              <a:ext cx="650821" cy="650822"/>
            </a:xfrm>
            <a:prstGeom prst="rect">
              <a:avLst/>
            </a:prstGeom>
          </p:spPr>
        </p:pic>
        <p:sp>
          <p:nvSpPr>
            <p:cNvPr id="19" name="TextBox 18">
              <a:extLst>
                <a:ext uri="{FF2B5EF4-FFF2-40B4-BE49-F238E27FC236}">
                  <a16:creationId xmlns:a16="http://schemas.microsoft.com/office/drawing/2014/main" id="{1FBC417B-DA10-EA43-9AE8-A60F0B7CA41E}"/>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
        <p:nvSpPr>
          <p:cNvPr id="20" name="Oval 19">
            <a:extLst>
              <a:ext uri="{FF2B5EF4-FFF2-40B4-BE49-F238E27FC236}">
                <a16:creationId xmlns:a16="http://schemas.microsoft.com/office/drawing/2014/main" id="{D95D7199-2F4B-F1CA-69FB-B7366CF4FA94}"/>
              </a:ext>
            </a:extLst>
          </p:cNvPr>
          <p:cNvSpPr/>
          <p:nvPr/>
        </p:nvSpPr>
        <p:spPr>
          <a:xfrm>
            <a:off x="4412105" y="1558977"/>
            <a:ext cx="3677587" cy="2353456"/>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800">
                <a:latin typeface="Figtree" pitchFamily="2" charset="0"/>
              </a:rPr>
              <a:t>89% Increase in Total Number of Members Receiving Peer Delivered Services</a:t>
            </a:r>
          </a:p>
        </p:txBody>
      </p:sp>
    </p:spTree>
    <p:extLst>
      <p:ext uri="{BB962C8B-B14F-4D97-AF65-F5344CB8AC3E}">
        <p14:creationId xmlns:p14="http://schemas.microsoft.com/office/powerpoint/2010/main" val="20553528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E085C1B-CB3A-AF28-606D-C1F25B3A53E9}"/>
              </a:ext>
            </a:extLst>
          </p:cNvPr>
          <p:cNvSpPr txBox="1"/>
          <p:nvPr/>
        </p:nvSpPr>
        <p:spPr>
          <a:xfrm>
            <a:off x="341211" y="4791394"/>
            <a:ext cx="7394904"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pic>
        <p:nvPicPr>
          <p:cNvPr id="6" name="Picture 5">
            <a:extLst>
              <a:ext uri="{FF2B5EF4-FFF2-40B4-BE49-F238E27FC236}">
                <a16:creationId xmlns:a16="http://schemas.microsoft.com/office/drawing/2014/main" id="{5EF4212A-8401-16F1-C98A-A6C6B1A250BF}"/>
              </a:ext>
            </a:extLst>
          </p:cNvPr>
          <p:cNvPicPr>
            <a:picLocks noChangeAspect="1"/>
          </p:cNvPicPr>
          <p:nvPr/>
        </p:nvPicPr>
        <p:blipFill>
          <a:blip r:embed="rId3"/>
          <a:stretch>
            <a:fillRect/>
          </a:stretch>
        </p:blipFill>
        <p:spPr>
          <a:xfrm>
            <a:off x="1710439" y="1283229"/>
            <a:ext cx="1936336" cy="1222949"/>
          </a:xfrm>
          <a:prstGeom prst="rect">
            <a:avLst/>
          </a:prstGeom>
        </p:spPr>
      </p:pic>
      <p:pic>
        <p:nvPicPr>
          <p:cNvPr id="9" name="Picture 8">
            <a:extLst>
              <a:ext uri="{FF2B5EF4-FFF2-40B4-BE49-F238E27FC236}">
                <a16:creationId xmlns:a16="http://schemas.microsoft.com/office/drawing/2014/main" id="{9E1D7192-43A7-4BBA-8887-12BBAB69187C}"/>
              </a:ext>
            </a:extLst>
          </p:cNvPr>
          <p:cNvPicPr>
            <a:picLocks noChangeAspect="1"/>
          </p:cNvPicPr>
          <p:nvPr/>
        </p:nvPicPr>
        <p:blipFill>
          <a:blip r:embed="rId4"/>
          <a:stretch>
            <a:fillRect/>
          </a:stretch>
        </p:blipFill>
        <p:spPr>
          <a:xfrm>
            <a:off x="1710439" y="2784993"/>
            <a:ext cx="1866380" cy="1565600"/>
          </a:xfrm>
          <a:prstGeom prst="rect">
            <a:avLst/>
          </a:prstGeom>
        </p:spPr>
      </p:pic>
      <p:sp>
        <p:nvSpPr>
          <p:cNvPr id="10" name="TextBox 9">
            <a:extLst>
              <a:ext uri="{FF2B5EF4-FFF2-40B4-BE49-F238E27FC236}">
                <a16:creationId xmlns:a16="http://schemas.microsoft.com/office/drawing/2014/main" id="{D0FE359E-2328-A3DC-A6F9-72AA3E22B11D}"/>
              </a:ext>
            </a:extLst>
          </p:cNvPr>
          <p:cNvSpPr txBox="1"/>
          <p:nvPr/>
        </p:nvSpPr>
        <p:spPr>
          <a:xfrm>
            <a:off x="1457954" y="1056845"/>
            <a:ext cx="2441306" cy="307777"/>
          </a:xfrm>
          <a:prstGeom prst="rect">
            <a:avLst/>
          </a:prstGeom>
          <a:noFill/>
        </p:spPr>
        <p:txBody>
          <a:bodyPr wrap="square" rtlCol="0">
            <a:spAutoFit/>
          </a:bodyPr>
          <a:lstStyle/>
          <a:p>
            <a:r>
              <a:rPr lang="en-US" b="1">
                <a:solidFill>
                  <a:srgbClr val="005B7B"/>
                </a:solidFill>
                <a:latin typeface="Bitter" pitchFamily="2" charset="0"/>
              </a:rPr>
              <a:t>July 2023-December 2023</a:t>
            </a:r>
          </a:p>
        </p:txBody>
      </p:sp>
      <p:sp>
        <p:nvSpPr>
          <p:cNvPr id="11" name="TextBox 10">
            <a:extLst>
              <a:ext uri="{FF2B5EF4-FFF2-40B4-BE49-F238E27FC236}">
                <a16:creationId xmlns:a16="http://schemas.microsoft.com/office/drawing/2014/main" id="{5E1A5582-ECA9-A4E6-F21E-2124E94E7DB2}"/>
              </a:ext>
            </a:extLst>
          </p:cNvPr>
          <p:cNvSpPr txBox="1"/>
          <p:nvPr/>
        </p:nvSpPr>
        <p:spPr>
          <a:xfrm>
            <a:off x="1365559" y="2592874"/>
            <a:ext cx="2626095" cy="307777"/>
          </a:xfrm>
          <a:prstGeom prst="rect">
            <a:avLst/>
          </a:prstGeom>
          <a:noFill/>
        </p:spPr>
        <p:txBody>
          <a:bodyPr wrap="square" rtlCol="0">
            <a:spAutoFit/>
          </a:bodyPr>
          <a:lstStyle/>
          <a:p>
            <a:r>
              <a:rPr lang="en-US" b="1">
                <a:solidFill>
                  <a:srgbClr val="005B7B"/>
                </a:solidFill>
                <a:latin typeface="Bitter" pitchFamily="2" charset="0"/>
              </a:rPr>
              <a:t>January 2024 – October 2024</a:t>
            </a:r>
          </a:p>
        </p:txBody>
      </p:sp>
      <p:sp>
        <p:nvSpPr>
          <p:cNvPr id="21" name="Oval 20">
            <a:extLst>
              <a:ext uri="{FF2B5EF4-FFF2-40B4-BE49-F238E27FC236}">
                <a16:creationId xmlns:a16="http://schemas.microsoft.com/office/drawing/2014/main" id="{442CEE5B-9CDC-3D04-9A72-54D644E08FEB}"/>
              </a:ext>
            </a:extLst>
          </p:cNvPr>
          <p:cNvSpPr/>
          <p:nvPr/>
        </p:nvSpPr>
        <p:spPr>
          <a:xfrm>
            <a:off x="3921699" y="1284755"/>
            <a:ext cx="4849359" cy="2776757"/>
          </a:xfrm>
          <a:prstGeom prst="ellipse">
            <a:avLst/>
          </a:prstGeom>
          <a:solidFill>
            <a:schemeClr val="accent1"/>
          </a:solidFill>
          <a:ln>
            <a:noFill/>
          </a:ln>
        </p:spPr>
        <p:style>
          <a:lnRef idx="0">
            <a:scrgbClr r="0" g="0" b="0"/>
          </a:lnRef>
          <a:fillRef idx="0">
            <a:scrgbClr r="0" g="0" b="0"/>
          </a:fillRef>
          <a:effectRef idx="0">
            <a:scrgbClr r="0" g="0" b="0"/>
          </a:effectRef>
          <a:fontRef idx="minor">
            <a:schemeClr val="lt1"/>
          </a:fontRef>
        </p:style>
        <p:txBody>
          <a:bodyPr rtlCol="0" anchor="ctr"/>
          <a:lstStyle/>
          <a:p>
            <a:pPr marL="285750" indent="-285750">
              <a:buFont typeface="Arial" panose="020B0604020202020204" pitchFamily="34" charset="0"/>
              <a:buChar char="•"/>
            </a:pPr>
            <a:r>
              <a:rPr lang="en-US" sz="1600">
                <a:latin typeface="Figtree" pitchFamily="2" charset="0"/>
              </a:rPr>
              <a:t>Umpqua Health recruited a new Traditional Health Worker Liaison in 2024. </a:t>
            </a:r>
            <a:br>
              <a:rPr lang="en-US" sz="1600">
                <a:latin typeface="Figtree" pitchFamily="2" charset="0"/>
              </a:rPr>
            </a:br>
            <a:endParaRPr lang="en-US" sz="1600">
              <a:latin typeface="Figtree" pitchFamily="2" charset="0"/>
            </a:endParaRPr>
          </a:p>
          <a:p>
            <a:pPr marL="285750" indent="-285750">
              <a:buFont typeface="Arial" panose="020B0604020202020204" pitchFamily="34" charset="0"/>
              <a:buChar char="•"/>
            </a:pPr>
            <a:r>
              <a:rPr lang="en-US" sz="1600">
                <a:latin typeface="Figtree" pitchFamily="2" charset="0"/>
              </a:rPr>
              <a:t>All UH-Employed Community Health Workers will apply for personal health Navigator Certifications in 2025</a:t>
            </a:r>
          </a:p>
        </p:txBody>
      </p:sp>
      <p:sp>
        <p:nvSpPr>
          <p:cNvPr id="12" name="Rectangle 11">
            <a:extLst>
              <a:ext uri="{FF2B5EF4-FFF2-40B4-BE49-F238E27FC236}">
                <a16:creationId xmlns:a16="http://schemas.microsoft.com/office/drawing/2014/main" id="{AA58E898-290C-FA13-D365-6366098B15D8}"/>
              </a:ext>
            </a:extLst>
          </p:cNvPr>
          <p:cNvSpPr/>
          <p:nvPr/>
        </p:nvSpPr>
        <p:spPr>
          <a:xfrm>
            <a:off x="1365559" y="1030871"/>
            <a:ext cx="2686784" cy="3398711"/>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7" name="Table 16">
            <a:extLst>
              <a:ext uri="{FF2B5EF4-FFF2-40B4-BE49-F238E27FC236}">
                <a16:creationId xmlns:a16="http://schemas.microsoft.com/office/drawing/2014/main" id="{7426CA27-7A78-2D25-B5F2-8DB28C32D506}"/>
              </a:ext>
            </a:extLst>
          </p:cNvPr>
          <p:cNvGraphicFramePr>
            <a:graphicFrameLocks noGrp="1"/>
          </p:cNvGraphicFramePr>
          <p:nvPr>
            <p:extLst>
              <p:ext uri="{D42A27DB-BD31-4B8C-83A1-F6EECF244321}">
                <p14:modId xmlns:p14="http://schemas.microsoft.com/office/powerpoint/2010/main" val="4287067433"/>
              </p:ext>
            </p:extLst>
          </p:nvPr>
        </p:nvGraphicFramePr>
        <p:xfrm>
          <a:off x="1138862" y="190721"/>
          <a:ext cx="7689544" cy="640080"/>
        </p:xfrm>
        <a:graphic>
          <a:graphicData uri="http://schemas.openxmlformats.org/drawingml/2006/table">
            <a:tbl>
              <a:tblPr firstRow="1" bandRow="1">
                <a:tableStyleId>{5C22544A-7EE6-4342-B048-85BDC9FD1C3A}</a:tableStyleId>
              </a:tblPr>
              <a:tblGrid>
                <a:gridCol w="1461745">
                  <a:extLst>
                    <a:ext uri="{9D8B030D-6E8A-4147-A177-3AD203B41FA5}">
                      <a16:colId xmlns:a16="http://schemas.microsoft.com/office/drawing/2014/main" val="2212122078"/>
                    </a:ext>
                  </a:extLst>
                </a:gridCol>
                <a:gridCol w="6227799">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3:</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Increase the number of practices employing peer delivered service providers in 2024</a:t>
                      </a:r>
                      <a:endParaRPr lang="en-US" sz="1800" b="1">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18" name="Group 17">
            <a:extLst>
              <a:ext uri="{FF2B5EF4-FFF2-40B4-BE49-F238E27FC236}">
                <a16:creationId xmlns:a16="http://schemas.microsoft.com/office/drawing/2014/main" id="{D51E3D7D-6B5D-125A-5494-ED7CD89B403C}"/>
              </a:ext>
            </a:extLst>
          </p:cNvPr>
          <p:cNvGrpSpPr/>
          <p:nvPr/>
        </p:nvGrpSpPr>
        <p:grpSpPr>
          <a:xfrm>
            <a:off x="74860" y="259561"/>
            <a:ext cx="1090013" cy="730292"/>
            <a:chOff x="35002" y="829947"/>
            <a:chExt cx="1239016" cy="897901"/>
          </a:xfrm>
        </p:grpSpPr>
        <p:pic>
          <p:nvPicPr>
            <p:cNvPr id="19" name="Graphic 18" descr="Bullseye with solid fill">
              <a:extLst>
                <a:ext uri="{FF2B5EF4-FFF2-40B4-BE49-F238E27FC236}">
                  <a16:creationId xmlns:a16="http://schemas.microsoft.com/office/drawing/2014/main" id="{D8861AF1-A0CE-88B0-C611-5D2DBB52A70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997" y="829947"/>
              <a:ext cx="650821" cy="650822"/>
            </a:xfrm>
            <a:prstGeom prst="rect">
              <a:avLst/>
            </a:prstGeom>
          </p:spPr>
        </p:pic>
        <p:sp>
          <p:nvSpPr>
            <p:cNvPr id="20" name="TextBox 19">
              <a:extLst>
                <a:ext uri="{FF2B5EF4-FFF2-40B4-BE49-F238E27FC236}">
                  <a16:creationId xmlns:a16="http://schemas.microsoft.com/office/drawing/2014/main" id="{B7DBFC06-07AC-548D-7EF2-573A0746402C}"/>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14282503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1B9BE2D-DCF4-F1DD-5022-648535DBF077}"/>
              </a:ext>
            </a:extLst>
          </p:cNvPr>
          <p:cNvGraphicFramePr/>
          <p:nvPr>
            <p:extLst>
              <p:ext uri="{D42A27DB-BD31-4B8C-83A1-F6EECF244321}">
                <p14:modId xmlns:p14="http://schemas.microsoft.com/office/powerpoint/2010/main" val="425072579"/>
              </p:ext>
            </p:extLst>
          </p:nvPr>
        </p:nvGraphicFramePr>
        <p:xfrm>
          <a:off x="691478" y="1638129"/>
          <a:ext cx="7779328" cy="27570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Box 11">
            <a:extLst>
              <a:ext uri="{FF2B5EF4-FFF2-40B4-BE49-F238E27FC236}">
                <a16:creationId xmlns:a16="http://schemas.microsoft.com/office/drawing/2014/main" id="{5710BC0E-28E8-A464-C999-29D9EBE14368}"/>
              </a:ext>
            </a:extLst>
          </p:cNvPr>
          <p:cNvSpPr txBox="1"/>
          <p:nvPr/>
        </p:nvSpPr>
        <p:spPr>
          <a:xfrm>
            <a:off x="239104" y="4765655"/>
            <a:ext cx="853417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pSp>
        <p:nvGrpSpPr>
          <p:cNvPr id="10" name="Group 9">
            <a:extLst>
              <a:ext uri="{FF2B5EF4-FFF2-40B4-BE49-F238E27FC236}">
                <a16:creationId xmlns:a16="http://schemas.microsoft.com/office/drawing/2014/main" id="{2756D149-0F89-FB48-53B6-2F56DDC2436D}"/>
              </a:ext>
            </a:extLst>
          </p:cNvPr>
          <p:cNvGrpSpPr/>
          <p:nvPr/>
        </p:nvGrpSpPr>
        <p:grpSpPr>
          <a:xfrm>
            <a:off x="6023772" y="815581"/>
            <a:ext cx="1239016" cy="878904"/>
            <a:chOff x="35002" y="848944"/>
            <a:chExt cx="1239016" cy="878904"/>
          </a:xfrm>
        </p:grpSpPr>
        <p:pic>
          <p:nvPicPr>
            <p:cNvPr id="11" name="Graphic 10" descr="Bullseye with solid fill">
              <a:extLst>
                <a:ext uri="{FF2B5EF4-FFF2-40B4-BE49-F238E27FC236}">
                  <a16:creationId xmlns:a16="http://schemas.microsoft.com/office/drawing/2014/main" id="{23C73834-A968-6AD1-AE04-156C5366D6B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40853" y="848944"/>
              <a:ext cx="650821" cy="650821"/>
            </a:xfrm>
            <a:prstGeom prst="rect">
              <a:avLst/>
            </a:prstGeom>
          </p:spPr>
        </p:pic>
        <p:sp>
          <p:nvSpPr>
            <p:cNvPr id="13" name="TextBox 12">
              <a:extLst>
                <a:ext uri="{FF2B5EF4-FFF2-40B4-BE49-F238E27FC236}">
                  <a16:creationId xmlns:a16="http://schemas.microsoft.com/office/drawing/2014/main" id="{ADA3CA21-E1ED-2AF2-9BBC-3C00B4000222}"/>
                </a:ext>
              </a:extLst>
            </p:cNvPr>
            <p:cNvSpPr txBox="1"/>
            <p:nvPr/>
          </p:nvSpPr>
          <p:spPr>
            <a:xfrm>
              <a:off x="35002" y="1420071"/>
              <a:ext cx="1239016" cy="307777"/>
            </a:xfrm>
            <a:prstGeom prst="rect">
              <a:avLst/>
            </a:prstGeom>
            <a:noFill/>
          </p:spPr>
          <p:txBody>
            <a:bodyPr wrap="square">
              <a:spAutoFit/>
            </a:bodyPr>
            <a:lstStyle/>
            <a:p>
              <a:r>
                <a:rPr lang="en-US" sz="1400" b="1">
                  <a:solidFill>
                    <a:schemeClr val="bg2"/>
                  </a:solidFill>
                  <a:latin typeface="Bitter" pitchFamily="2" charset="0"/>
                </a:rPr>
                <a:t>COMPLETE</a:t>
              </a:r>
            </a:p>
          </p:txBody>
        </p:sp>
      </p:grpSp>
      <p:graphicFrame>
        <p:nvGraphicFramePr>
          <p:cNvPr id="7" name="Table 6">
            <a:extLst>
              <a:ext uri="{FF2B5EF4-FFF2-40B4-BE49-F238E27FC236}">
                <a16:creationId xmlns:a16="http://schemas.microsoft.com/office/drawing/2014/main" id="{657C0821-ECC9-2A53-83C6-2EF87574F080}"/>
              </a:ext>
            </a:extLst>
          </p:cNvPr>
          <p:cNvGraphicFramePr>
            <a:graphicFrameLocks noGrp="1"/>
          </p:cNvGraphicFramePr>
          <p:nvPr>
            <p:extLst>
              <p:ext uri="{D42A27DB-BD31-4B8C-83A1-F6EECF244321}">
                <p14:modId xmlns:p14="http://schemas.microsoft.com/office/powerpoint/2010/main" val="1793751583"/>
              </p:ext>
            </p:extLst>
          </p:nvPr>
        </p:nvGraphicFramePr>
        <p:xfrm>
          <a:off x="89578" y="86565"/>
          <a:ext cx="8964843" cy="640080"/>
        </p:xfrm>
        <a:graphic>
          <a:graphicData uri="http://schemas.openxmlformats.org/drawingml/2006/table">
            <a:tbl>
              <a:tblPr firstRow="1" bandRow="1">
                <a:tableStyleId>{5C22544A-7EE6-4342-B048-85BDC9FD1C3A}</a:tableStyleId>
              </a:tblPr>
              <a:tblGrid>
                <a:gridCol w="1944938">
                  <a:extLst>
                    <a:ext uri="{9D8B030D-6E8A-4147-A177-3AD203B41FA5}">
                      <a16:colId xmlns:a16="http://schemas.microsoft.com/office/drawing/2014/main" val="2212122078"/>
                    </a:ext>
                  </a:extLst>
                </a:gridCol>
                <a:gridCol w="7019905">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Intervention 2:</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Enhance Provider Capacity to Treat Eating Disorders Through Partnership with Willamette Nutrition Source</a:t>
                      </a:r>
                      <a:endParaRPr lang="en-US" sz="1800" b="1">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FF634971-48A3-B62C-AB3A-355DC2A1E05C}"/>
              </a:ext>
            </a:extLst>
          </p:cNvPr>
          <p:cNvGrpSpPr/>
          <p:nvPr/>
        </p:nvGrpSpPr>
        <p:grpSpPr>
          <a:xfrm>
            <a:off x="2028669" y="969811"/>
            <a:ext cx="1654628" cy="668318"/>
            <a:chOff x="6756468" y="444375"/>
            <a:chExt cx="1654628" cy="668318"/>
          </a:xfrm>
        </p:grpSpPr>
        <p:sp>
          <p:nvSpPr>
            <p:cNvPr id="8" name="TextBox 7">
              <a:extLst>
                <a:ext uri="{FF2B5EF4-FFF2-40B4-BE49-F238E27FC236}">
                  <a16:creationId xmlns:a16="http://schemas.microsoft.com/office/drawing/2014/main" id="{2655594B-43BA-2C55-5C8E-9C75FA6C828B}"/>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9" name="Graphic 8" descr="Checkmark with solid fill">
              <a:extLst>
                <a:ext uri="{FF2B5EF4-FFF2-40B4-BE49-F238E27FC236}">
                  <a16:creationId xmlns:a16="http://schemas.microsoft.com/office/drawing/2014/main" id="{D38FA2E2-5F4C-C8D0-1AA6-09136B0F1BD9}"/>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200041" y="444375"/>
              <a:ext cx="430802" cy="430802"/>
            </a:xfrm>
            <a:prstGeom prst="rect">
              <a:avLst/>
            </a:prstGeom>
          </p:spPr>
        </p:pic>
      </p:grpSp>
    </p:spTree>
    <p:extLst>
      <p:ext uri="{BB962C8B-B14F-4D97-AF65-F5344CB8AC3E}">
        <p14:creationId xmlns:p14="http://schemas.microsoft.com/office/powerpoint/2010/main" val="42142946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710BC0E-28E8-A464-C999-29D9EBE14368}"/>
              </a:ext>
            </a:extLst>
          </p:cNvPr>
          <p:cNvSpPr txBox="1"/>
          <p:nvPr/>
        </p:nvSpPr>
        <p:spPr>
          <a:xfrm>
            <a:off x="210457" y="4753577"/>
            <a:ext cx="7474856"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sp>
        <p:nvSpPr>
          <p:cNvPr id="13" name="Text Placeholder 3">
            <a:extLst>
              <a:ext uri="{FF2B5EF4-FFF2-40B4-BE49-F238E27FC236}">
                <a16:creationId xmlns:a16="http://schemas.microsoft.com/office/drawing/2014/main" id="{EDA3825A-3D73-9EC2-28C6-AE834F59AF70}"/>
              </a:ext>
            </a:extLst>
          </p:cNvPr>
          <p:cNvSpPr txBox="1">
            <a:spLocks/>
          </p:cNvSpPr>
          <p:nvPr/>
        </p:nvSpPr>
        <p:spPr>
          <a:xfrm>
            <a:off x="4947811" y="1213550"/>
            <a:ext cx="3916231" cy="3154782"/>
          </a:xfrm>
          <a:prstGeom prst="rect">
            <a:avLst/>
          </a:prstGeom>
          <a:noFill/>
          <a:ln>
            <a:noFill/>
          </a:ln>
        </p:spPr>
        <p:txBody>
          <a:bodyPr spcFirstLastPara="1" wrap="square" lIns="91425" tIns="91425" rIns="91425" bIns="91425" anchor="t" anchorCtr="0">
            <a:normAutofit fontScale="92500"/>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0" indent="0">
              <a:lnSpc>
                <a:spcPct val="100000"/>
              </a:lnSpc>
              <a:buNone/>
            </a:pPr>
            <a:r>
              <a:rPr lang="en-US" sz="1600" b="1">
                <a:solidFill>
                  <a:srgbClr val="005B7B"/>
                </a:solidFill>
                <a:latin typeface="Figtree"/>
                <a:ea typeface="Calibri"/>
              </a:rPr>
              <a:t>Utilization for 2024 was 0%, but efforts to increase utilization of these consultation services included the following plans:</a:t>
            </a:r>
            <a:br>
              <a:rPr lang="en-US" sz="1600" b="1">
                <a:solidFill>
                  <a:srgbClr val="005B7B"/>
                </a:solidFill>
                <a:latin typeface="Figtree"/>
                <a:ea typeface="Calibri"/>
              </a:rPr>
            </a:br>
            <a:endParaRPr lang="en-US" sz="1600" b="1">
              <a:solidFill>
                <a:srgbClr val="005B7B"/>
              </a:solidFill>
              <a:latin typeface="Figtree"/>
              <a:ea typeface="Calibri"/>
            </a:endParaRPr>
          </a:p>
          <a:p>
            <a:pPr marL="213995" indent="-213995">
              <a:lnSpc>
                <a:spcPct val="100000"/>
              </a:lnSpc>
              <a:buFont typeface="Arial,Sans-Serif"/>
              <a:buChar char="•"/>
            </a:pPr>
            <a:r>
              <a:rPr lang="en-US" sz="1400">
                <a:solidFill>
                  <a:srgbClr val="005B7B"/>
                </a:solidFill>
                <a:latin typeface="Figtree" pitchFamily="2" charset="0"/>
                <a:ea typeface="Calibri"/>
              </a:rPr>
              <a:t>Educational presentation during Behavioral Health Subcommittee completed in early 2024.</a:t>
            </a:r>
          </a:p>
          <a:p>
            <a:pPr marL="213995" indent="-213995">
              <a:lnSpc>
                <a:spcPct val="100000"/>
              </a:lnSpc>
              <a:buFont typeface="Arial,Sans-Serif"/>
              <a:buChar char="•"/>
            </a:pPr>
            <a:r>
              <a:rPr lang="en-US" sz="1400">
                <a:solidFill>
                  <a:srgbClr val="005B7B"/>
                </a:solidFill>
                <a:latin typeface="Figtree" pitchFamily="2" charset="0"/>
                <a:ea typeface="Calibri"/>
              </a:rPr>
              <a:t>Created and distributed educational flyers on these services in Quarter 2 of 2024.</a:t>
            </a:r>
          </a:p>
          <a:p>
            <a:pPr marL="213995" indent="-213995">
              <a:lnSpc>
                <a:spcPct val="100000"/>
              </a:lnSpc>
              <a:buFont typeface="Arial,Sans-Serif"/>
              <a:buChar char="•"/>
            </a:pPr>
            <a:r>
              <a:rPr lang="en-US" sz="1400">
                <a:solidFill>
                  <a:srgbClr val="005B7B"/>
                </a:solidFill>
                <a:latin typeface="Figtree" pitchFamily="2" charset="0"/>
                <a:ea typeface="Calibri"/>
              </a:rPr>
              <a:t>Develop a distribution plan for flyers across organizations identified as serving patients with eating disorders (planned for 2025)</a:t>
            </a:r>
          </a:p>
          <a:p>
            <a:pPr marL="213995" indent="-213995">
              <a:lnSpc>
                <a:spcPct val="100000"/>
              </a:lnSpc>
              <a:buFont typeface="Arial,Sans-Serif"/>
              <a:buChar char="•"/>
            </a:pPr>
            <a:r>
              <a:rPr lang="en-US" sz="1400">
                <a:solidFill>
                  <a:srgbClr val="005B7B"/>
                </a:solidFill>
                <a:latin typeface="Figtree"/>
                <a:ea typeface="Calibri"/>
              </a:rPr>
              <a:t>Developing eating disorder training videos (planned for 2025)</a:t>
            </a:r>
          </a:p>
          <a:p>
            <a:pPr marL="213995" indent="-213995">
              <a:lnSpc>
                <a:spcPct val="100000"/>
              </a:lnSpc>
              <a:buFont typeface="Arial,Sans-Serif"/>
              <a:buChar char="•"/>
            </a:pPr>
            <a:endParaRPr lang="en-US" sz="1100" b="1">
              <a:solidFill>
                <a:srgbClr val="005B7B"/>
              </a:solidFill>
              <a:latin typeface="Bitter"/>
              <a:ea typeface="Calibri"/>
            </a:endParaRPr>
          </a:p>
        </p:txBody>
      </p:sp>
      <p:pic>
        <p:nvPicPr>
          <p:cNvPr id="5" name="Picture 4">
            <a:extLst>
              <a:ext uri="{FF2B5EF4-FFF2-40B4-BE49-F238E27FC236}">
                <a16:creationId xmlns:a16="http://schemas.microsoft.com/office/drawing/2014/main" id="{7106E8D8-7B1D-822E-4041-12B9E33B8CC3}"/>
              </a:ext>
            </a:extLst>
          </p:cNvPr>
          <p:cNvPicPr>
            <a:picLocks noChangeAspect="1"/>
          </p:cNvPicPr>
          <p:nvPr/>
        </p:nvPicPr>
        <p:blipFill>
          <a:blip r:embed="rId3"/>
          <a:stretch>
            <a:fillRect/>
          </a:stretch>
        </p:blipFill>
        <p:spPr>
          <a:xfrm>
            <a:off x="1223566" y="1341963"/>
            <a:ext cx="2411368" cy="2985668"/>
          </a:xfrm>
          <a:prstGeom prst="rect">
            <a:avLst/>
          </a:prstGeom>
        </p:spPr>
      </p:pic>
      <p:sp>
        <p:nvSpPr>
          <p:cNvPr id="6" name="Rectangle 5">
            <a:extLst>
              <a:ext uri="{FF2B5EF4-FFF2-40B4-BE49-F238E27FC236}">
                <a16:creationId xmlns:a16="http://schemas.microsoft.com/office/drawing/2014/main" id="{19713594-CAEC-ABAC-DCEA-80137D9C4E54}"/>
              </a:ext>
            </a:extLst>
          </p:cNvPr>
          <p:cNvSpPr/>
          <p:nvPr/>
        </p:nvSpPr>
        <p:spPr>
          <a:xfrm>
            <a:off x="1223567" y="1254252"/>
            <a:ext cx="2411368" cy="3073379"/>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44AEF38-5C7A-E6F9-2D05-6C5F17327C30}"/>
              </a:ext>
            </a:extLst>
          </p:cNvPr>
          <p:cNvPicPr>
            <a:picLocks noChangeAspect="1"/>
          </p:cNvPicPr>
          <p:nvPr/>
        </p:nvPicPr>
        <p:blipFill>
          <a:blip r:embed="rId4"/>
          <a:stretch>
            <a:fillRect/>
          </a:stretch>
        </p:blipFill>
        <p:spPr>
          <a:xfrm>
            <a:off x="3669226" y="1302522"/>
            <a:ext cx="1245536" cy="3077633"/>
          </a:xfrm>
          <a:prstGeom prst="rect">
            <a:avLst/>
          </a:prstGeom>
        </p:spPr>
      </p:pic>
      <p:graphicFrame>
        <p:nvGraphicFramePr>
          <p:cNvPr id="10" name="Table 9">
            <a:extLst>
              <a:ext uri="{FF2B5EF4-FFF2-40B4-BE49-F238E27FC236}">
                <a16:creationId xmlns:a16="http://schemas.microsoft.com/office/drawing/2014/main" id="{93826DEB-3B66-697A-005E-4FA618BDDAA5}"/>
              </a:ext>
            </a:extLst>
          </p:cNvPr>
          <p:cNvGraphicFramePr>
            <a:graphicFrameLocks noGrp="1"/>
          </p:cNvGraphicFramePr>
          <p:nvPr>
            <p:extLst>
              <p:ext uri="{D42A27DB-BD31-4B8C-83A1-F6EECF244321}">
                <p14:modId xmlns:p14="http://schemas.microsoft.com/office/powerpoint/2010/main" val="3946382966"/>
              </p:ext>
            </p:extLst>
          </p:nvPr>
        </p:nvGraphicFramePr>
        <p:xfrm>
          <a:off x="1116386" y="69947"/>
          <a:ext cx="7887706" cy="1188720"/>
        </p:xfrm>
        <a:graphic>
          <a:graphicData uri="http://schemas.openxmlformats.org/drawingml/2006/table">
            <a:tbl>
              <a:tblPr firstRow="1" bandRow="1">
                <a:tableStyleId>{5C22544A-7EE6-4342-B048-85BDC9FD1C3A}</a:tableStyleId>
              </a:tblPr>
              <a:tblGrid>
                <a:gridCol w="1416952">
                  <a:extLst>
                    <a:ext uri="{9D8B030D-6E8A-4147-A177-3AD203B41FA5}">
                      <a16:colId xmlns:a16="http://schemas.microsoft.com/office/drawing/2014/main" val="2212122078"/>
                    </a:ext>
                  </a:extLst>
                </a:gridCol>
                <a:gridCol w="6470754">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1:</a:t>
                      </a:r>
                      <a:endParaRPr lang="en-US" sz="1800">
                        <a:solidFill>
                          <a:srgbClr val="005B7B"/>
                        </a:solidFill>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a:solidFill>
                            <a:srgbClr val="005B7B"/>
                          </a:solidFill>
                          <a:latin typeface="Bitter" pitchFamily="2" charset="0"/>
                        </a:rPr>
                        <a:t>Begin monitoring utilization of eating disorder consultation; increase contracted provider utilization of eating disorder consultation with Willamette Nutrition Source by 3%.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56D9D0BF-E75F-17D0-3BD2-1E100D00FC6E}"/>
              </a:ext>
            </a:extLst>
          </p:cNvPr>
          <p:cNvGrpSpPr/>
          <p:nvPr/>
        </p:nvGrpSpPr>
        <p:grpSpPr>
          <a:xfrm>
            <a:off x="0" y="327941"/>
            <a:ext cx="1654628" cy="668318"/>
            <a:chOff x="6756468" y="444375"/>
            <a:chExt cx="1654628" cy="668318"/>
          </a:xfrm>
        </p:grpSpPr>
        <p:sp>
          <p:nvSpPr>
            <p:cNvPr id="7" name="TextBox 6">
              <a:extLst>
                <a:ext uri="{FF2B5EF4-FFF2-40B4-BE49-F238E27FC236}">
                  <a16:creationId xmlns:a16="http://schemas.microsoft.com/office/drawing/2014/main" id="{33CA1265-20DA-D051-D98E-E3E946122747}"/>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9" name="Graphic 8" descr="Checkmark with solid fill">
              <a:extLst>
                <a:ext uri="{FF2B5EF4-FFF2-40B4-BE49-F238E27FC236}">
                  <a16:creationId xmlns:a16="http://schemas.microsoft.com/office/drawing/2014/main" id="{E50F07EB-BEA6-089C-17B1-81995B5A009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200041" y="444375"/>
              <a:ext cx="430802" cy="430802"/>
            </a:xfrm>
            <a:prstGeom prst="rect">
              <a:avLst/>
            </a:prstGeom>
          </p:spPr>
        </p:pic>
      </p:grpSp>
    </p:spTree>
    <p:extLst>
      <p:ext uri="{BB962C8B-B14F-4D97-AF65-F5344CB8AC3E}">
        <p14:creationId xmlns:p14="http://schemas.microsoft.com/office/powerpoint/2010/main" val="227638745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710BC0E-28E8-A464-C999-29D9EBE14368}"/>
              </a:ext>
            </a:extLst>
          </p:cNvPr>
          <p:cNvSpPr txBox="1"/>
          <p:nvPr/>
        </p:nvSpPr>
        <p:spPr>
          <a:xfrm>
            <a:off x="167141" y="4764875"/>
            <a:ext cx="7329487"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sp>
        <p:nvSpPr>
          <p:cNvPr id="13" name="Text Placeholder 3">
            <a:extLst>
              <a:ext uri="{FF2B5EF4-FFF2-40B4-BE49-F238E27FC236}">
                <a16:creationId xmlns:a16="http://schemas.microsoft.com/office/drawing/2014/main" id="{EDA3825A-3D73-9EC2-28C6-AE834F59AF70}"/>
              </a:ext>
            </a:extLst>
          </p:cNvPr>
          <p:cNvSpPr txBox="1">
            <a:spLocks/>
          </p:cNvSpPr>
          <p:nvPr/>
        </p:nvSpPr>
        <p:spPr>
          <a:xfrm>
            <a:off x="5377567" y="1392397"/>
            <a:ext cx="3568013" cy="2870140"/>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213995" indent="-213995">
              <a:lnSpc>
                <a:spcPct val="100000"/>
              </a:lnSpc>
              <a:buFont typeface="Arial,Sans-Serif"/>
              <a:buChar char="•"/>
            </a:pPr>
            <a:endParaRPr lang="en-US" sz="1100" b="1" dirty="0">
              <a:solidFill>
                <a:srgbClr val="005B7B"/>
              </a:solidFill>
              <a:latin typeface="Bitter"/>
            </a:endParaRPr>
          </a:p>
          <a:p>
            <a:pPr marL="671195" lvl="1" indent="-213995">
              <a:lnSpc>
                <a:spcPct val="100000"/>
              </a:lnSpc>
              <a:buFont typeface="Arial,Sans-Serif"/>
              <a:buChar char="•"/>
            </a:pPr>
            <a:r>
              <a:rPr lang="en-US" sz="1300" dirty="0">
                <a:solidFill>
                  <a:srgbClr val="005B7B"/>
                </a:solidFill>
                <a:latin typeface="Figtree"/>
              </a:rPr>
              <a:t>The top 5 providers treating eating disorders in 2023 were: Mercy Medical Center Roseburg, Carlynn Mcinerny, Amber Wright, Michael Bigham, and Elizabeth Sunzeri</a:t>
            </a:r>
            <a:br>
              <a:rPr lang="en-US" sz="1300" dirty="0">
                <a:solidFill>
                  <a:srgbClr val="005B7B"/>
                </a:solidFill>
                <a:latin typeface="Figtree"/>
              </a:rPr>
            </a:br>
            <a:endParaRPr lang="en-US" sz="1300" dirty="0">
              <a:latin typeface="Figtree"/>
            </a:endParaRPr>
          </a:p>
          <a:p>
            <a:pPr marL="671195" lvl="1" indent="-213995">
              <a:lnSpc>
                <a:spcPct val="100000"/>
              </a:lnSpc>
              <a:buFont typeface="Arial,Sans-Serif"/>
              <a:buChar char="•"/>
            </a:pPr>
            <a:r>
              <a:rPr lang="en-US" sz="1300" dirty="0">
                <a:solidFill>
                  <a:srgbClr val="005B7B"/>
                </a:solidFill>
                <a:latin typeface="Figtree"/>
              </a:rPr>
              <a:t>Top 5 providers treating eating disorders in 2024 were: Mercy Medical Center Roseburg, Elizabeth Sunzeri, Susan Hibss, Elizabeth Boggio, and Amber Miller</a:t>
            </a:r>
          </a:p>
          <a:p>
            <a:pPr marL="213995" indent="-213995">
              <a:lnSpc>
                <a:spcPct val="100000"/>
              </a:lnSpc>
              <a:buFont typeface="Arial,Sans-Serif"/>
              <a:buChar char="•"/>
            </a:pPr>
            <a:endParaRPr lang="en-US" sz="1100" b="1" dirty="0">
              <a:solidFill>
                <a:srgbClr val="005B7B"/>
              </a:solidFill>
              <a:latin typeface="Bitter"/>
            </a:endParaRPr>
          </a:p>
        </p:txBody>
      </p:sp>
      <p:graphicFrame>
        <p:nvGraphicFramePr>
          <p:cNvPr id="6" name="Chart 5">
            <a:extLst>
              <a:ext uri="{FF2B5EF4-FFF2-40B4-BE49-F238E27FC236}">
                <a16:creationId xmlns:a16="http://schemas.microsoft.com/office/drawing/2014/main" id="{37078267-65B0-526A-BDEF-3A99B939EB0B}"/>
              </a:ext>
            </a:extLst>
          </p:cNvPr>
          <p:cNvGraphicFramePr/>
          <p:nvPr>
            <p:extLst>
              <p:ext uri="{D42A27DB-BD31-4B8C-83A1-F6EECF244321}">
                <p14:modId xmlns:p14="http://schemas.microsoft.com/office/powerpoint/2010/main" val="3511656425"/>
              </p:ext>
            </p:extLst>
          </p:nvPr>
        </p:nvGraphicFramePr>
        <p:xfrm>
          <a:off x="444232" y="1461093"/>
          <a:ext cx="3278325" cy="2752260"/>
        </p:xfrm>
        <a:graphic>
          <a:graphicData uri="http://schemas.openxmlformats.org/drawingml/2006/chart">
            <c:chart xmlns:c="http://schemas.openxmlformats.org/drawingml/2006/chart" xmlns:r="http://schemas.openxmlformats.org/officeDocument/2006/relationships" r:id="rId3"/>
          </a:graphicData>
        </a:graphic>
      </p:graphicFrame>
      <p:pic>
        <p:nvPicPr>
          <p:cNvPr id="4" name="Picture 3">
            <a:extLst>
              <a:ext uri="{FF2B5EF4-FFF2-40B4-BE49-F238E27FC236}">
                <a16:creationId xmlns:a16="http://schemas.microsoft.com/office/drawing/2014/main" id="{E54246DE-FF0E-0FC2-BDCB-E016BA6355E9}"/>
              </a:ext>
            </a:extLst>
          </p:cNvPr>
          <p:cNvPicPr>
            <a:picLocks noChangeAspect="1"/>
          </p:cNvPicPr>
          <p:nvPr/>
        </p:nvPicPr>
        <p:blipFill>
          <a:blip r:embed="rId4"/>
          <a:stretch>
            <a:fillRect/>
          </a:stretch>
        </p:blipFill>
        <p:spPr>
          <a:xfrm>
            <a:off x="3904197" y="2463875"/>
            <a:ext cx="1783733" cy="1005445"/>
          </a:xfrm>
          <a:prstGeom prst="rect">
            <a:avLst/>
          </a:prstGeom>
        </p:spPr>
      </p:pic>
      <p:sp>
        <p:nvSpPr>
          <p:cNvPr id="5" name="TextBox 4">
            <a:extLst>
              <a:ext uri="{FF2B5EF4-FFF2-40B4-BE49-F238E27FC236}">
                <a16:creationId xmlns:a16="http://schemas.microsoft.com/office/drawing/2014/main" id="{A356087D-7021-A1F4-F04A-845C50C239B6}"/>
              </a:ext>
            </a:extLst>
          </p:cNvPr>
          <p:cNvSpPr txBox="1"/>
          <p:nvPr/>
        </p:nvSpPr>
        <p:spPr>
          <a:xfrm>
            <a:off x="3831884" y="1940655"/>
            <a:ext cx="1929018" cy="646331"/>
          </a:xfrm>
          <a:prstGeom prst="rect">
            <a:avLst/>
          </a:prstGeom>
          <a:noFill/>
        </p:spPr>
        <p:txBody>
          <a:bodyPr wrap="square" rtlCol="0">
            <a:spAutoFit/>
          </a:bodyPr>
          <a:lstStyle/>
          <a:p>
            <a:pPr algn="ctr"/>
            <a:r>
              <a:rPr lang="en-US" sz="1200" b="1">
                <a:solidFill>
                  <a:srgbClr val="005B7B"/>
                </a:solidFill>
                <a:latin typeface="Bitter" pitchFamily="2" charset="0"/>
              </a:rPr>
              <a:t>Count of Distinct Members Diagnosed with an Eating Disorder</a:t>
            </a:r>
          </a:p>
        </p:txBody>
      </p:sp>
      <p:sp>
        <p:nvSpPr>
          <p:cNvPr id="7" name="Rectangle 6">
            <a:extLst>
              <a:ext uri="{FF2B5EF4-FFF2-40B4-BE49-F238E27FC236}">
                <a16:creationId xmlns:a16="http://schemas.microsoft.com/office/drawing/2014/main" id="{149BFC1A-8843-7822-67FF-46CB7744A72E}"/>
              </a:ext>
            </a:extLst>
          </p:cNvPr>
          <p:cNvSpPr/>
          <p:nvPr/>
        </p:nvSpPr>
        <p:spPr>
          <a:xfrm>
            <a:off x="3870042" y="1940654"/>
            <a:ext cx="1817888" cy="1635421"/>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DEE4443-C629-739E-43E3-0618217921B0}"/>
              </a:ext>
            </a:extLst>
          </p:cNvPr>
          <p:cNvSpPr/>
          <p:nvPr/>
        </p:nvSpPr>
        <p:spPr>
          <a:xfrm>
            <a:off x="444231" y="1392397"/>
            <a:ext cx="3322203" cy="2870140"/>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5" name="Table 14">
            <a:extLst>
              <a:ext uri="{FF2B5EF4-FFF2-40B4-BE49-F238E27FC236}">
                <a16:creationId xmlns:a16="http://schemas.microsoft.com/office/drawing/2014/main" id="{E6E69D88-0451-146B-BF13-284D3308CCC8}"/>
              </a:ext>
            </a:extLst>
          </p:cNvPr>
          <p:cNvGraphicFramePr>
            <a:graphicFrameLocks noGrp="1"/>
          </p:cNvGraphicFramePr>
          <p:nvPr>
            <p:extLst>
              <p:ext uri="{D42A27DB-BD31-4B8C-83A1-F6EECF244321}">
                <p14:modId xmlns:p14="http://schemas.microsoft.com/office/powerpoint/2010/main" val="3533437453"/>
              </p:ext>
            </p:extLst>
          </p:nvPr>
        </p:nvGraphicFramePr>
        <p:xfrm>
          <a:off x="968717" y="67331"/>
          <a:ext cx="8162887" cy="1188720"/>
        </p:xfrm>
        <a:graphic>
          <a:graphicData uri="http://schemas.openxmlformats.org/drawingml/2006/table">
            <a:tbl>
              <a:tblPr firstRow="1" bandRow="1">
                <a:tableStyleId>{5C22544A-7EE6-4342-B048-85BDC9FD1C3A}</a:tableStyleId>
              </a:tblPr>
              <a:tblGrid>
                <a:gridCol w="1471930">
                  <a:extLst>
                    <a:ext uri="{9D8B030D-6E8A-4147-A177-3AD203B41FA5}">
                      <a16:colId xmlns:a16="http://schemas.microsoft.com/office/drawing/2014/main" val="2212122078"/>
                    </a:ext>
                  </a:extLst>
                </a:gridCol>
                <a:gridCol w="6690957">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2:</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Monitor the number of members treated for eating disorders and target outreach to the top five (5) providers treating eating disorders to provide education on the consultation resources available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381E2BC9-0B29-52CE-E3B3-684F8A5ADD1A}"/>
              </a:ext>
            </a:extLst>
          </p:cNvPr>
          <p:cNvGrpSpPr/>
          <p:nvPr/>
        </p:nvGrpSpPr>
        <p:grpSpPr>
          <a:xfrm>
            <a:off x="74860" y="259561"/>
            <a:ext cx="1090013" cy="730292"/>
            <a:chOff x="35002" y="829947"/>
            <a:chExt cx="1239016" cy="897901"/>
          </a:xfrm>
        </p:grpSpPr>
        <p:pic>
          <p:nvPicPr>
            <p:cNvPr id="11" name="Graphic 10" descr="Bullseye with solid fill">
              <a:extLst>
                <a:ext uri="{FF2B5EF4-FFF2-40B4-BE49-F238E27FC236}">
                  <a16:creationId xmlns:a16="http://schemas.microsoft.com/office/drawing/2014/main" id="{D8247E52-9412-9E80-F79B-EE68E26351D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43997" y="829947"/>
              <a:ext cx="650821" cy="650822"/>
            </a:xfrm>
            <a:prstGeom prst="rect">
              <a:avLst/>
            </a:prstGeom>
          </p:spPr>
        </p:pic>
        <p:sp>
          <p:nvSpPr>
            <p:cNvPr id="14" name="TextBox 13">
              <a:extLst>
                <a:ext uri="{FF2B5EF4-FFF2-40B4-BE49-F238E27FC236}">
                  <a16:creationId xmlns:a16="http://schemas.microsoft.com/office/drawing/2014/main" id="{DD651DEE-D286-24D7-1B38-7A7C5C5117F8}"/>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10853342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1B9BE2D-DCF4-F1DD-5022-648535DBF077}"/>
              </a:ext>
            </a:extLst>
          </p:cNvPr>
          <p:cNvGraphicFramePr/>
          <p:nvPr>
            <p:extLst>
              <p:ext uri="{D42A27DB-BD31-4B8C-83A1-F6EECF244321}">
                <p14:modId xmlns:p14="http://schemas.microsoft.com/office/powerpoint/2010/main" val="4095937854"/>
              </p:ext>
            </p:extLst>
          </p:nvPr>
        </p:nvGraphicFramePr>
        <p:xfrm>
          <a:off x="616198" y="1683927"/>
          <a:ext cx="7772400" cy="234834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4" name="TextBox 13">
            <a:extLst>
              <a:ext uri="{FF2B5EF4-FFF2-40B4-BE49-F238E27FC236}">
                <a16:creationId xmlns:a16="http://schemas.microsoft.com/office/drawing/2014/main" id="{1903F239-7426-EDE4-4D6E-432A46AFAC5E}"/>
              </a:ext>
            </a:extLst>
          </p:cNvPr>
          <p:cNvSpPr txBox="1"/>
          <p:nvPr/>
        </p:nvSpPr>
        <p:spPr>
          <a:xfrm>
            <a:off x="323878" y="4772652"/>
            <a:ext cx="7622693"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3" name="Table 2">
            <a:extLst>
              <a:ext uri="{FF2B5EF4-FFF2-40B4-BE49-F238E27FC236}">
                <a16:creationId xmlns:a16="http://schemas.microsoft.com/office/drawing/2014/main" id="{E7B67314-1D17-25EB-767C-E066B727A3AC}"/>
              </a:ext>
            </a:extLst>
          </p:cNvPr>
          <p:cNvGraphicFramePr>
            <a:graphicFrameLocks noGrp="1"/>
          </p:cNvGraphicFramePr>
          <p:nvPr>
            <p:extLst>
              <p:ext uri="{D42A27DB-BD31-4B8C-83A1-F6EECF244321}">
                <p14:modId xmlns:p14="http://schemas.microsoft.com/office/powerpoint/2010/main" val="2566471554"/>
              </p:ext>
            </p:extLst>
          </p:nvPr>
        </p:nvGraphicFramePr>
        <p:xfrm>
          <a:off x="89578" y="176302"/>
          <a:ext cx="8964843" cy="640080"/>
        </p:xfrm>
        <a:graphic>
          <a:graphicData uri="http://schemas.openxmlformats.org/drawingml/2006/table">
            <a:tbl>
              <a:tblPr firstRow="1" bandRow="1">
                <a:tableStyleId>{5C22544A-7EE6-4342-B048-85BDC9FD1C3A}</a:tableStyleId>
              </a:tblPr>
              <a:tblGrid>
                <a:gridCol w="1944938">
                  <a:extLst>
                    <a:ext uri="{9D8B030D-6E8A-4147-A177-3AD203B41FA5}">
                      <a16:colId xmlns:a16="http://schemas.microsoft.com/office/drawing/2014/main" val="2212122078"/>
                    </a:ext>
                  </a:extLst>
                </a:gridCol>
                <a:gridCol w="7019905">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Intervention 2:</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Increase Local Training and Education Opportunities to Expand Access to Evidence-Based Treatment Modalities</a:t>
                      </a:r>
                      <a:endParaRPr lang="en-US" sz="1800" b="1">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36D3E384-9EDD-ABFD-D3AA-E4341018377E}"/>
              </a:ext>
            </a:extLst>
          </p:cNvPr>
          <p:cNvGrpSpPr/>
          <p:nvPr/>
        </p:nvGrpSpPr>
        <p:grpSpPr>
          <a:xfrm>
            <a:off x="1183738" y="1389536"/>
            <a:ext cx="1654628" cy="668318"/>
            <a:chOff x="6756468" y="444375"/>
            <a:chExt cx="1654628" cy="668318"/>
          </a:xfrm>
        </p:grpSpPr>
        <p:sp>
          <p:nvSpPr>
            <p:cNvPr id="4" name="TextBox 3">
              <a:extLst>
                <a:ext uri="{FF2B5EF4-FFF2-40B4-BE49-F238E27FC236}">
                  <a16:creationId xmlns:a16="http://schemas.microsoft.com/office/drawing/2014/main" id="{F1F1ED31-A463-AC38-A831-130B924F4516}"/>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6" name="Graphic 5" descr="Checkmark with solid fill">
              <a:extLst>
                <a:ext uri="{FF2B5EF4-FFF2-40B4-BE49-F238E27FC236}">
                  <a16:creationId xmlns:a16="http://schemas.microsoft.com/office/drawing/2014/main" id="{EBCF6950-85B9-62F6-9A14-CD735B30157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00041" y="444375"/>
              <a:ext cx="430802" cy="430802"/>
            </a:xfrm>
            <a:prstGeom prst="rect">
              <a:avLst/>
            </a:prstGeom>
          </p:spPr>
        </p:pic>
      </p:grpSp>
      <p:grpSp>
        <p:nvGrpSpPr>
          <p:cNvPr id="18" name="Group 17">
            <a:extLst>
              <a:ext uri="{FF2B5EF4-FFF2-40B4-BE49-F238E27FC236}">
                <a16:creationId xmlns:a16="http://schemas.microsoft.com/office/drawing/2014/main" id="{51498E87-9858-F4F3-58B2-6FB498B77EA9}"/>
              </a:ext>
            </a:extLst>
          </p:cNvPr>
          <p:cNvGrpSpPr/>
          <p:nvPr/>
        </p:nvGrpSpPr>
        <p:grpSpPr>
          <a:xfrm>
            <a:off x="3984339" y="1244475"/>
            <a:ext cx="1239016" cy="878904"/>
            <a:chOff x="35002" y="848944"/>
            <a:chExt cx="1239016" cy="878904"/>
          </a:xfrm>
        </p:grpSpPr>
        <p:pic>
          <p:nvPicPr>
            <p:cNvPr id="19" name="Graphic 18" descr="Bullseye with solid fill">
              <a:extLst>
                <a:ext uri="{FF2B5EF4-FFF2-40B4-BE49-F238E27FC236}">
                  <a16:creationId xmlns:a16="http://schemas.microsoft.com/office/drawing/2014/main" id="{C4AD6758-EFC5-D781-33E2-9D6DBBEE4DC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0853" y="848944"/>
              <a:ext cx="650821" cy="650821"/>
            </a:xfrm>
            <a:prstGeom prst="rect">
              <a:avLst/>
            </a:prstGeom>
          </p:spPr>
        </p:pic>
        <p:sp>
          <p:nvSpPr>
            <p:cNvPr id="20" name="TextBox 19">
              <a:extLst>
                <a:ext uri="{FF2B5EF4-FFF2-40B4-BE49-F238E27FC236}">
                  <a16:creationId xmlns:a16="http://schemas.microsoft.com/office/drawing/2014/main" id="{1D0D23EB-4343-54D3-258A-3F8E85232CF2}"/>
                </a:ext>
              </a:extLst>
            </p:cNvPr>
            <p:cNvSpPr txBox="1"/>
            <p:nvPr/>
          </p:nvSpPr>
          <p:spPr>
            <a:xfrm>
              <a:off x="35002" y="1420071"/>
              <a:ext cx="1239016" cy="307777"/>
            </a:xfrm>
            <a:prstGeom prst="rect">
              <a:avLst/>
            </a:prstGeom>
            <a:noFill/>
          </p:spPr>
          <p:txBody>
            <a:bodyPr wrap="square">
              <a:spAutoFit/>
            </a:bodyPr>
            <a:lstStyle/>
            <a:p>
              <a:r>
                <a:rPr lang="en-US" sz="1400" b="1">
                  <a:solidFill>
                    <a:schemeClr val="bg2"/>
                  </a:solidFill>
                  <a:latin typeface="Bitter" pitchFamily="2" charset="0"/>
                </a:rPr>
                <a:t>COMPLETE</a:t>
              </a:r>
            </a:p>
          </p:txBody>
        </p:sp>
      </p:grpSp>
      <p:grpSp>
        <p:nvGrpSpPr>
          <p:cNvPr id="21" name="Group 20">
            <a:extLst>
              <a:ext uri="{FF2B5EF4-FFF2-40B4-BE49-F238E27FC236}">
                <a16:creationId xmlns:a16="http://schemas.microsoft.com/office/drawing/2014/main" id="{B752C89B-99CE-7491-1EA9-27F38F136570}"/>
              </a:ext>
            </a:extLst>
          </p:cNvPr>
          <p:cNvGrpSpPr/>
          <p:nvPr/>
        </p:nvGrpSpPr>
        <p:grpSpPr>
          <a:xfrm>
            <a:off x="6721246" y="1255834"/>
            <a:ext cx="1239016" cy="878904"/>
            <a:chOff x="35002" y="848944"/>
            <a:chExt cx="1239016" cy="878904"/>
          </a:xfrm>
        </p:grpSpPr>
        <p:pic>
          <p:nvPicPr>
            <p:cNvPr id="22" name="Graphic 21" descr="Bullseye with solid fill">
              <a:extLst>
                <a:ext uri="{FF2B5EF4-FFF2-40B4-BE49-F238E27FC236}">
                  <a16:creationId xmlns:a16="http://schemas.microsoft.com/office/drawing/2014/main" id="{01AC9442-5EF0-BED5-CCB3-32AAB9EF5F1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0853" y="848944"/>
              <a:ext cx="650821" cy="650821"/>
            </a:xfrm>
            <a:prstGeom prst="rect">
              <a:avLst/>
            </a:prstGeom>
          </p:spPr>
        </p:pic>
        <p:sp>
          <p:nvSpPr>
            <p:cNvPr id="23" name="TextBox 22">
              <a:extLst>
                <a:ext uri="{FF2B5EF4-FFF2-40B4-BE49-F238E27FC236}">
                  <a16:creationId xmlns:a16="http://schemas.microsoft.com/office/drawing/2014/main" id="{6A165107-038A-D0BC-E408-A8B7A184C2AF}"/>
                </a:ext>
              </a:extLst>
            </p:cNvPr>
            <p:cNvSpPr txBox="1"/>
            <p:nvPr/>
          </p:nvSpPr>
          <p:spPr>
            <a:xfrm>
              <a:off x="35002" y="1420071"/>
              <a:ext cx="1239016" cy="307777"/>
            </a:xfrm>
            <a:prstGeom prst="rect">
              <a:avLst/>
            </a:prstGeom>
            <a:noFill/>
          </p:spPr>
          <p:txBody>
            <a:bodyPr wrap="square">
              <a:spAutoFit/>
            </a:bodyPr>
            <a:lstStyle/>
            <a:p>
              <a:r>
                <a:rPr lang="en-US" sz="1400" b="1">
                  <a:solidFill>
                    <a:schemeClr val="bg2"/>
                  </a:solidFill>
                  <a:latin typeface="Bitter" pitchFamily="2" charset="0"/>
                </a:rPr>
                <a:t>COMPLETE</a:t>
              </a:r>
            </a:p>
          </p:txBody>
        </p:sp>
      </p:grpSp>
    </p:spTree>
    <p:extLst>
      <p:ext uri="{BB962C8B-B14F-4D97-AF65-F5344CB8AC3E}">
        <p14:creationId xmlns:p14="http://schemas.microsoft.com/office/powerpoint/2010/main" val="232530567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903F239-7426-EDE4-4D6E-432A46AFAC5E}"/>
              </a:ext>
            </a:extLst>
          </p:cNvPr>
          <p:cNvSpPr txBox="1"/>
          <p:nvPr/>
        </p:nvSpPr>
        <p:spPr>
          <a:xfrm>
            <a:off x="152627" y="4786073"/>
            <a:ext cx="7953601"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8" name="Table 7">
            <a:extLst>
              <a:ext uri="{FF2B5EF4-FFF2-40B4-BE49-F238E27FC236}">
                <a16:creationId xmlns:a16="http://schemas.microsoft.com/office/drawing/2014/main" id="{DAFB205E-653E-6B7C-BF58-381F0128B79F}"/>
              </a:ext>
            </a:extLst>
          </p:cNvPr>
          <p:cNvGraphicFramePr>
            <a:graphicFrameLocks noGrp="1"/>
          </p:cNvGraphicFramePr>
          <p:nvPr>
            <p:extLst>
              <p:ext uri="{D42A27DB-BD31-4B8C-83A1-F6EECF244321}">
                <p14:modId xmlns:p14="http://schemas.microsoft.com/office/powerpoint/2010/main" val="613498002"/>
              </p:ext>
            </p:extLst>
          </p:nvPr>
        </p:nvGraphicFramePr>
        <p:xfrm>
          <a:off x="1164873" y="75453"/>
          <a:ext cx="7875800" cy="914400"/>
        </p:xfrm>
        <a:graphic>
          <a:graphicData uri="http://schemas.openxmlformats.org/drawingml/2006/table">
            <a:tbl>
              <a:tblPr firstRow="1" bandRow="1">
                <a:tableStyleId>{5C22544A-7EE6-4342-B048-85BDC9FD1C3A}</a:tableStyleId>
              </a:tblPr>
              <a:tblGrid>
                <a:gridCol w="1403442">
                  <a:extLst>
                    <a:ext uri="{9D8B030D-6E8A-4147-A177-3AD203B41FA5}">
                      <a16:colId xmlns:a16="http://schemas.microsoft.com/office/drawing/2014/main" val="2212122078"/>
                    </a:ext>
                  </a:extLst>
                </a:gridCol>
                <a:gridCol w="6472358">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1:</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Solicit provider feedback on desired training topics and host at least one prioritized training topic each quarter in 2024, through the Behavioral Health Subcommittee.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744CFB52-B6AA-3A33-4474-C5F13A28DE40}"/>
              </a:ext>
            </a:extLst>
          </p:cNvPr>
          <p:cNvGrpSpPr/>
          <p:nvPr/>
        </p:nvGrpSpPr>
        <p:grpSpPr>
          <a:xfrm>
            <a:off x="74860" y="259561"/>
            <a:ext cx="1090013" cy="730292"/>
            <a:chOff x="35002" y="829947"/>
            <a:chExt cx="1239016" cy="897901"/>
          </a:xfrm>
        </p:grpSpPr>
        <p:pic>
          <p:nvPicPr>
            <p:cNvPr id="9" name="Graphic 8" descr="Bullseye with solid fill">
              <a:extLst>
                <a:ext uri="{FF2B5EF4-FFF2-40B4-BE49-F238E27FC236}">
                  <a16:creationId xmlns:a16="http://schemas.microsoft.com/office/drawing/2014/main" id="{62F82055-EF05-6385-BABB-2786369A423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3997" y="829947"/>
              <a:ext cx="650821" cy="650822"/>
            </a:xfrm>
            <a:prstGeom prst="rect">
              <a:avLst/>
            </a:prstGeom>
          </p:spPr>
        </p:pic>
        <p:sp>
          <p:nvSpPr>
            <p:cNvPr id="10" name="TextBox 9">
              <a:extLst>
                <a:ext uri="{FF2B5EF4-FFF2-40B4-BE49-F238E27FC236}">
                  <a16:creationId xmlns:a16="http://schemas.microsoft.com/office/drawing/2014/main" id="{B311761C-E3C3-7A80-5AE4-B9E82FF7B8CE}"/>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pic>
        <p:nvPicPr>
          <p:cNvPr id="12" name="Picture 11">
            <a:extLst>
              <a:ext uri="{FF2B5EF4-FFF2-40B4-BE49-F238E27FC236}">
                <a16:creationId xmlns:a16="http://schemas.microsoft.com/office/drawing/2014/main" id="{36CE8E22-F6AD-8F74-F611-E9899E7BE284}"/>
              </a:ext>
            </a:extLst>
          </p:cNvPr>
          <p:cNvPicPr>
            <a:picLocks noChangeAspect="1"/>
          </p:cNvPicPr>
          <p:nvPr/>
        </p:nvPicPr>
        <p:blipFill>
          <a:blip r:embed="rId5"/>
          <a:stretch>
            <a:fillRect/>
          </a:stretch>
        </p:blipFill>
        <p:spPr>
          <a:xfrm>
            <a:off x="1605769" y="1952575"/>
            <a:ext cx="5932461" cy="2542483"/>
          </a:xfrm>
          <a:prstGeom prst="rect">
            <a:avLst/>
          </a:prstGeom>
        </p:spPr>
      </p:pic>
      <p:sp>
        <p:nvSpPr>
          <p:cNvPr id="5" name="TextBox 3">
            <a:extLst>
              <a:ext uri="{FF2B5EF4-FFF2-40B4-BE49-F238E27FC236}">
                <a16:creationId xmlns:a16="http://schemas.microsoft.com/office/drawing/2014/main" id="{81417215-4F9C-0773-C458-87E17A35B14F}"/>
              </a:ext>
            </a:extLst>
          </p:cNvPr>
          <p:cNvSpPr txBox="1"/>
          <p:nvPr/>
        </p:nvSpPr>
        <p:spPr>
          <a:xfrm>
            <a:off x="258721" y="1159405"/>
            <a:ext cx="8899471" cy="64633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a:solidFill>
                  <a:srgbClr val="005B7B"/>
                </a:solidFill>
                <a:latin typeface="Bitter"/>
              </a:rPr>
              <a:t>Autism Assessment Training Interest poll distributed within the Behavioral Health Subcommittee in September 2024:</a:t>
            </a:r>
            <a:br>
              <a:rPr lang="en-US" sz="1200" b="1">
                <a:solidFill>
                  <a:srgbClr val="005B7B"/>
                </a:solidFill>
                <a:latin typeface="Bitter"/>
              </a:rPr>
            </a:br>
            <a:r>
              <a:rPr lang="en-US" sz="1200">
                <a:solidFill>
                  <a:srgbClr val="005B7B"/>
                </a:solidFill>
                <a:latin typeface="Bitter"/>
              </a:rPr>
              <a:t>Through partnership with other CCOs in Southern Oregon, UH plans to train 9 primary care providers, which will increase local capacity in identifying and treating Autism.</a:t>
            </a:r>
          </a:p>
        </p:txBody>
      </p:sp>
    </p:spTree>
    <p:extLst>
      <p:ext uri="{BB962C8B-B14F-4D97-AF65-F5344CB8AC3E}">
        <p14:creationId xmlns:p14="http://schemas.microsoft.com/office/powerpoint/2010/main" val="370502581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1903F239-7426-EDE4-4D6E-432A46AFAC5E}"/>
              </a:ext>
            </a:extLst>
          </p:cNvPr>
          <p:cNvSpPr txBox="1"/>
          <p:nvPr/>
        </p:nvSpPr>
        <p:spPr>
          <a:xfrm>
            <a:off x="167142" y="4789618"/>
            <a:ext cx="76778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sp>
        <p:nvSpPr>
          <p:cNvPr id="10" name="Text Placeholder 3">
            <a:extLst>
              <a:ext uri="{FF2B5EF4-FFF2-40B4-BE49-F238E27FC236}">
                <a16:creationId xmlns:a16="http://schemas.microsoft.com/office/drawing/2014/main" id="{D3402A43-9F4B-C18B-224A-81F1B20DEF4A}"/>
              </a:ext>
            </a:extLst>
          </p:cNvPr>
          <p:cNvSpPr txBox="1">
            <a:spLocks/>
          </p:cNvSpPr>
          <p:nvPr/>
        </p:nvSpPr>
        <p:spPr>
          <a:xfrm>
            <a:off x="3172602" y="1294460"/>
            <a:ext cx="5277174" cy="300212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17500" algn="l" rtl="0">
              <a:lnSpc>
                <a:spcPct val="115000"/>
              </a:lnSpc>
              <a:spcBef>
                <a:spcPts val="0"/>
              </a:spcBef>
              <a:spcAft>
                <a:spcPts val="0"/>
              </a:spcAft>
              <a:buClr>
                <a:schemeClr val="dk2"/>
              </a:buClr>
              <a:buSzPts val="1400"/>
              <a:buFont typeface="Arial"/>
              <a:buChar char="●"/>
              <a:defRPr sz="1800" b="0" i="0" u="none" strike="noStrike" cap="none">
                <a:solidFill>
                  <a:schemeClr val="tx1"/>
                </a:solidFill>
                <a:latin typeface="Bitter" pitchFamily="2" charset="77"/>
                <a:ea typeface="Figtree" pitchFamily="2" charset="0"/>
                <a:cs typeface="Arial"/>
                <a:sym typeface="Arial"/>
              </a:defRPr>
            </a:lvl1pPr>
            <a:lvl2pPr marL="914400" marR="0" lvl="1"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2pPr>
            <a:lvl3pPr marL="1371600" marR="0" lvl="2"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3pPr>
            <a:lvl4pPr marL="1828800" marR="0" lvl="3"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4pPr>
            <a:lvl5pPr marL="2286000" marR="0" lvl="4"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5pPr>
            <a:lvl6pPr marL="2743200" marR="0" lvl="5"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6pPr>
            <a:lvl7pPr marL="3200400" marR="0" lvl="6"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7pPr>
            <a:lvl8pPr marL="3657600" marR="0" lvl="7"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8pPr>
            <a:lvl9pPr marL="4114800" marR="0" lvl="8" indent="-304800" algn="l" rtl="0">
              <a:lnSpc>
                <a:spcPct val="115000"/>
              </a:lnSpc>
              <a:spcBef>
                <a:spcPts val="0"/>
              </a:spcBef>
              <a:spcAft>
                <a:spcPts val="0"/>
              </a:spcAft>
              <a:buClr>
                <a:schemeClr val="dk2"/>
              </a:buClr>
              <a:buSzPts val="1200"/>
              <a:buFont typeface="Arial"/>
              <a:buChar char="■"/>
              <a:defRPr sz="1200" b="0" i="0" u="none" strike="noStrike" cap="none">
                <a:solidFill>
                  <a:schemeClr val="dk2"/>
                </a:solidFill>
                <a:latin typeface="Arial"/>
                <a:ea typeface="Arial"/>
                <a:cs typeface="Arial"/>
                <a:sym typeface="Arial"/>
              </a:defRPr>
            </a:lvl9pPr>
          </a:lstStyle>
          <a:p>
            <a:pPr marL="639445" indent="-285750">
              <a:lnSpc>
                <a:spcPct val="90000"/>
              </a:lnSpc>
            </a:pPr>
            <a:r>
              <a:rPr lang="en-US" sz="1300" b="1">
                <a:solidFill>
                  <a:srgbClr val="005B7B"/>
                </a:solidFill>
                <a:latin typeface="Bitter" pitchFamily="2" charset="0"/>
                <a:ea typeface="Calibri"/>
              </a:rPr>
              <a:t>March 2024: Best Practices for Alcohol Use Disorder </a:t>
            </a:r>
            <a:r>
              <a:rPr lang="en-US" sz="1300">
                <a:solidFill>
                  <a:srgbClr val="005B7B"/>
                </a:solidFill>
                <a:latin typeface="Bitter" pitchFamily="2" charset="0"/>
                <a:ea typeface="Calibri"/>
              </a:rPr>
              <a:t>by Dr. Eleasa Sokolski, MD, OHSU </a:t>
            </a:r>
            <a:br>
              <a:rPr lang="en-US" sz="1300">
                <a:solidFill>
                  <a:srgbClr val="005B7B"/>
                </a:solidFill>
                <a:latin typeface="Bitter" pitchFamily="2" charset="0"/>
                <a:ea typeface="Calibri"/>
              </a:rPr>
            </a:br>
            <a:endParaRPr lang="en-US" sz="1300">
              <a:solidFill>
                <a:srgbClr val="005B7B"/>
              </a:solidFill>
              <a:latin typeface="Bitter" pitchFamily="2" charset="0"/>
              <a:ea typeface="Calibri"/>
            </a:endParaRPr>
          </a:p>
          <a:p>
            <a:pPr marL="639445" indent="-285750">
              <a:lnSpc>
                <a:spcPct val="90000"/>
              </a:lnSpc>
            </a:pPr>
            <a:r>
              <a:rPr lang="en-US" sz="1300" b="1">
                <a:solidFill>
                  <a:srgbClr val="005B7B"/>
                </a:solidFill>
                <a:latin typeface="Bitter" pitchFamily="2" charset="0"/>
                <a:ea typeface="Calibri"/>
              </a:rPr>
              <a:t>April 2024: Eating Disorders and Disordered Eating and Related Eating Issues </a:t>
            </a:r>
            <a:r>
              <a:rPr lang="en-US" sz="1300">
                <a:solidFill>
                  <a:srgbClr val="005B7B"/>
                </a:solidFill>
                <a:latin typeface="Bitter" pitchFamily="2" charset="0"/>
                <a:ea typeface="Calibri"/>
              </a:rPr>
              <a:t>by Therese Waterhous, PHD, Certified Eating Disorder Specialist, Fellow, Academy of Eating Disorders from Willamette Nutrition Source </a:t>
            </a:r>
            <a:br>
              <a:rPr lang="en-US" sz="1300">
                <a:solidFill>
                  <a:srgbClr val="005B7B"/>
                </a:solidFill>
                <a:latin typeface="Bitter" pitchFamily="2" charset="0"/>
                <a:ea typeface="Calibri"/>
              </a:rPr>
            </a:br>
            <a:endParaRPr lang="en-US" sz="1300">
              <a:solidFill>
                <a:srgbClr val="005B7B"/>
              </a:solidFill>
              <a:latin typeface="Bitter" pitchFamily="2" charset="0"/>
              <a:ea typeface="Calibri"/>
            </a:endParaRPr>
          </a:p>
          <a:p>
            <a:pPr marL="639445" indent="-285750">
              <a:lnSpc>
                <a:spcPct val="90000"/>
              </a:lnSpc>
            </a:pPr>
            <a:r>
              <a:rPr lang="en-US" sz="1300" b="1">
                <a:solidFill>
                  <a:srgbClr val="005B7B"/>
                </a:solidFill>
                <a:latin typeface="Bitter" pitchFamily="2" charset="0"/>
                <a:ea typeface="Calibri"/>
              </a:rPr>
              <a:t>June 2024: Cannabis Use in Pregnancy and Breastfeeding </a:t>
            </a:r>
            <a:r>
              <a:rPr lang="en-US" sz="1300">
                <a:solidFill>
                  <a:srgbClr val="005B7B"/>
                </a:solidFill>
                <a:latin typeface="Bitter" pitchFamily="2" charset="0"/>
                <a:ea typeface="Calibri"/>
              </a:rPr>
              <a:t>by Dr. Jamie Lo, MD, MCR, Associate Professor, OHSU's Department of Obstetrics &amp; Gynecology </a:t>
            </a:r>
            <a:br>
              <a:rPr lang="en-US" sz="1300">
                <a:solidFill>
                  <a:srgbClr val="005B7B"/>
                </a:solidFill>
                <a:latin typeface="Bitter" pitchFamily="2" charset="0"/>
                <a:ea typeface="Calibri"/>
              </a:rPr>
            </a:br>
            <a:endParaRPr lang="en-US" sz="1300">
              <a:solidFill>
                <a:srgbClr val="005B7B"/>
              </a:solidFill>
              <a:latin typeface="Bitter" pitchFamily="2" charset="0"/>
              <a:ea typeface="Calibri"/>
            </a:endParaRPr>
          </a:p>
          <a:p>
            <a:pPr marL="639445" indent="-285750">
              <a:lnSpc>
                <a:spcPct val="90000"/>
              </a:lnSpc>
            </a:pPr>
            <a:r>
              <a:rPr lang="en-US" sz="1300" b="1">
                <a:solidFill>
                  <a:srgbClr val="005B7B"/>
                </a:solidFill>
                <a:latin typeface="Bitter" pitchFamily="2" charset="0"/>
                <a:ea typeface="Calibri"/>
              </a:rPr>
              <a:t>October 2024: Introduction to Gender Affirming Care </a:t>
            </a:r>
            <a:r>
              <a:rPr lang="en-US" sz="1300">
                <a:solidFill>
                  <a:srgbClr val="005B7B"/>
                </a:solidFill>
                <a:latin typeface="Bitter" pitchFamily="2" charset="0"/>
                <a:ea typeface="Calibri"/>
              </a:rPr>
              <a:t>by Amy </a:t>
            </a:r>
            <a:r>
              <a:rPr lang="en-US" sz="1300" err="1">
                <a:solidFill>
                  <a:srgbClr val="005B7B"/>
                </a:solidFill>
                <a:latin typeface="Bitter" pitchFamily="2" charset="0"/>
                <a:ea typeface="Calibri"/>
              </a:rPr>
              <a:t>Lenkin</a:t>
            </a:r>
            <a:r>
              <a:rPr lang="en-US" sz="1300">
                <a:solidFill>
                  <a:srgbClr val="005B7B"/>
                </a:solidFill>
                <a:latin typeface="Bitter" pitchFamily="2" charset="0"/>
                <a:ea typeface="Calibri"/>
              </a:rPr>
              <a:t>, LCSW, OHSU Transgender Health Program</a:t>
            </a:r>
            <a:endParaRPr lang="en-US" sz="1300">
              <a:solidFill>
                <a:srgbClr val="005B7B"/>
              </a:solidFill>
              <a:latin typeface="Bitter" pitchFamily="2" charset="0"/>
            </a:endParaRPr>
          </a:p>
        </p:txBody>
      </p:sp>
      <p:pic>
        <p:nvPicPr>
          <p:cNvPr id="4" name="Picture 3" descr="A poster for a medical conference&#10;&#10;Description automatically generated">
            <a:extLst>
              <a:ext uri="{FF2B5EF4-FFF2-40B4-BE49-F238E27FC236}">
                <a16:creationId xmlns:a16="http://schemas.microsoft.com/office/drawing/2014/main" id="{385484DC-F5AC-C328-15DA-7CA092749C05}"/>
              </a:ext>
            </a:extLst>
          </p:cNvPr>
          <p:cNvPicPr>
            <a:picLocks noChangeAspect="1"/>
          </p:cNvPicPr>
          <p:nvPr/>
        </p:nvPicPr>
        <p:blipFill>
          <a:blip r:embed="rId3"/>
          <a:stretch>
            <a:fillRect/>
          </a:stretch>
        </p:blipFill>
        <p:spPr>
          <a:xfrm>
            <a:off x="999981" y="1253916"/>
            <a:ext cx="2288742" cy="3022213"/>
          </a:xfrm>
          <a:prstGeom prst="rect">
            <a:avLst/>
          </a:prstGeom>
        </p:spPr>
      </p:pic>
      <p:sp>
        <p:nvSpPr>
          <p:cNvPr id="6" name="Rectangle 5">
            <a:extLst>
              <a:ext uri="{FF2B5EF4-FFF2-40B4-BE49-F238E27FC236}">
                <a16:creationId xmlns:a16="http://schemas.microsoft.com/office/drawing/2014/main" id="{3B022CF3-451D-F887-03AD-3F4DE0037708}"/>
              </a:ext>
            </a:extLst>
          </p:cNvPr>
          <p:cNvSpPr/>
          <p:nvPr/>
        </p:nvSpPr>
        <p:spPr>
          <a:xfrm>
            <a:off x="959370" y="1207484"/>
            <a:ext cx="2373443" cy="3109350"/>
          </a:xfrm>
          <a:prstGeom prst="rect">
            <a:avLst/>
          </a:prstGeom>
          <a:noFill/>
          <a:ln>
            <a:solidFill>
              <a:srgbClr val="005B7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 name="Table 1">
            <a:extLst>
              <a:ext uri="{FF2B5EF4-FFF2-40B4-BE49-F238E27FC236}">
                <a16:creationId xmlns:a16="http://schemas.microsoft.com/office/drawing/2014/main" id="{6CB8D190-FA17-4D0E-8FC7-1F04AE898BAC}"/>
              </a:ext>
            </a:extLst>
          </p:cNvPr>
          <p:cNvGraphicFramePr>
            <a:graphicFrameLocks noGrp="1"/>
          </p:cNvGraphicFramePr>
          <p:nvPr>
            <p:extLst>
              <p:ext uri="{D42A27DB-BD31-4B8C-83A1-F6EECF244321}">
                <p14:modId xmlns:p14="http://schemas.microsoft.com/office/powerpoint/2010/main" val="2006548750"/>
              </p:ext>
            </p:extLst>
          </p:nvPr>
        </p:nvGraphicFramePr>
        <p:xfrm>
          <a:off x="1164873" y="75453"/>
          <a:ext cx="7875800" cy="914400"/>
        </p:xfrm>
        <a:graphic>
          <a:graphicData uri="http://schemas.openxmlformats.org/drawingml/2006/table">
            <a:tbl>
              <a:tblPr firstRow="1" bandRow="1">
                <a:tableStyleId>{5C22544A-7EE6-4342-B048-85BDC9FD1C3A}</a:tableStyleId>
              </a:tblPr>
              <a:tblGrid>
                <a:gridCol w="1403442">
                  <a:extLst>
                    <a:ext uri="{9D8B030D-6E8A-4147-A177-3AD203B41FA5}">
                      <a16:colId xmlns:a16="http://schemas.microsoft.com/office/drawing/2014/main" val="2212122078"/>
                    </a:ext>
                  </a:extLst>
                </a:gridCol>
                <a:gridCol w="6472358">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Objective 1:</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Solicit provider feedback on desired training topics and host at least one prioritized training topic each quarter in 2024, through the Behavioral Health Subcommittee.</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8" name="Group 7">
            <a:extLst>
              <a:ext uri="{FF2B5EF4-FFF2-40B4-BE49-F238E27FC236}">
                <a16:creationId xmlns:a16="http://schemas.microsoft.com/office/drawing/2014/main" id="{CC752FDA-11DA-8A46-16BF-8760EE531D1D}"/>
              </a:ext>
            </a:extLst>
          </p:cNvPr>
          <p:cNvGrpSpPr/>
          <p:nvPr/>
        </p:nvGrpSpPr>
        <p:grpSpPr>
          <a:xfrm>
            <a:off x="74860" y="259561"/>
            <a:ext cx="1090013" cy="730292"/>
            <a:chOff x="35002" y="829947"/>
            <a:chExt cx="1239016" cy="897901"/>
          </a:xfrm>
        </p:grpSpPr>
        <p:pic>
          <p:nvPicPr>
            <p:cNvPr id="9" name="Graphic 8" descr="Bullseye with solid fill">
              <a:extLst>
                <a:ext uri="{FF2B5EF4-FFF2-40B4-BE49-F238E27FC236}">
                  <a16:creationId xmlns:a16="http://schemas.microsoft.com/office/drawing/2014/main" id="{F3EC3E62-A09D-E2F0-0444-51014B2DD8E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43997" y="829947"/>
              <a:ext cx="650821" cy="650822"/>
            </a:xfrm>
            <a:prstGeom prst="rect">
              <a:avLst/>
            </a:prstGeom>
          </p:spPr>
        </p:pic>
        <p:sp>
          <p:nvSpPr>
            <p:cNvPr id="12" name="TextBox 11">
              <a:extLst>
                <a:ext uri="{FF2B5EF4-FFF2-40B4-BE49-F238E27FC236}">
                  <a16:creationId xmlns:a16="http://schemas.microsoft.com/office/drawing/2014/main" id="{E6D13238-A743-3C18-63EF-2ACD9B1261C0}"/>
                </a:ext>
              </a:extLst>
            </p:cNvPr>
            <p:cNvSpPr txBox="1"/>
            <p:nvPr/>
          </p:nvSpPr>
          <p:spPr>
            <a:xfrm>
              <a:off x="35002" y="1420071"/>
              <a:ext cx="1239016" cy="307777"/>
            </a:xfrm>
            <a:prstGeom prst="rect">
              <a:avLst/>
            </a:prstGeom>
            <a:noFill/>
          </p:spPr>
          <p:txBody>
            <a:bodyPr wrap="square">
              <a:spAutoFit/>
            </a:bodyPr>
            <a:lstStyle/>
            <a:p>
              <a:r>
                <a:rPr lang="en-US" sz="1200" b="1">
                  <a:solidFill>
                    <a:schemeClr val="bg2"/>
                  </a:solidFill>
                  <a:latin typeface="Bitter" pitchFamily="2" charset="0"/>
                </a:rPr>
                <a:t>COMPLETE</a:t>
              </a:r>
            </a:p>
          </p:txBody>
        </p:sp>
      </p:grpSp>
    </p:spTree>
    <p:extLst>
      <p:ext uri="{BB962C8B-B14F-4D97-AF65-F5344CB8AC3E}">
        <p14:creationId xmlns:p14="http://schemas.microsoft.com/office/powerpoint/2010/main" val="317110518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11B9BE2D-DCF4-F1DD-5022-648535DBF077}"/>
              </a:ext>
            </a:extLst>
          </p:cNvPr>
          <p:cNvGraphicFramePr/>
          <p:nvPr>
            <p:extLst>
              <p:ext uri="{D42A27DB-BD31-4B8C-83A1-F6EECF244321}">
                <p14:modId xmlns:p14="http://schemas.microsoft.com/office/powerpoint/2010/main" val="2182201464"/>
              </p:ext>
            </p:extLst>
          </p:nvPr>
        </p:nvGraphicFramePr>
        <p:xfrm>
          <a:off x="1233054" y="1336962"/>
          <a:ext cx="6421583" cy="30618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Box 10">
            <a:extLst>
              <a:ext uri="{FF2B5EF4-FFF2-40B4-BE49-F238E27FC236}">
                <a16:creationId xmlns:a16="http://schemas.microsoft.com/office/drawing/2014/main" id="{8E6EDC7C-5128-ACE4-168B-8B02AAEE5A3A}"/>
              </a:ext>
            </a:extLst>
          </p:cNvPr>
          <p:cNvSpPr txBox="1"/>
          <p:nvPr/>
        </p:nvSpPr>
        <p:spPr>
          <a:xfrm>
            <a:off x="230807" y="4744875"/>
            <a:ext cx="7423830" cy="24622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cap="all">
                <a:solidFill>
                  <a:schemeClr val="bg1"/>
                </a:solidFill>
                <a:latin typeface="Bitter"/>
              </a:rPr>
              <a:t>Priority Area 3: Increase behavioral health service availability through workforce development</a:t>
            </a:r>
            <a:r>
              <a:rPr lang="en-US" sz="1000">
                <a:solidFill>
                  <a:schemeClr val="bg1"/>
                </a:solidFill>
                <a:latin typeface="Bitter"/>
                <a:ea typeface="Calibri"/>
                <a:cs typeface="Calibri"/>
              </a:rPr>
              <a:t>​</a:t>
            </a:r>
            <a:endParaRPr lang="en-US">
              <a:solidFill>
                <a:schemeClr val="bg1"/>
              </a:solidFill>
              <a:latin typeface="Bitter"/>
            </a:endParaRPr>
          </a:p>
        </p:txBody>
      </p:sp>
      <p:graphicFrame>
        <p:nvGraphicFramePr>
          <p:cNvPr id="3" name="Table 2">
            <a:extLst>
              <a:ext uri="{FF2B5EF4-FFF2-40B4-BE49-F238E27FC236}">
                <a16:creationId xmlns:a16="http://schemas.microsoft.com/office/drawing/2014/main" id="{DBD835B3-691E-6E82-BF6A-AAC361795ED4}"/>
              </a:ext>
            </a:extLst>
          </p:cNvPr>
          <p:cNvGraphicFramePr>
            <a:graphicFrameLocks noGrp="1"/>
          </p:cNvGraphicFramePr>
          <p:nvPr>
            <p:extLst>
              <p:ext uri="{D42A27DB-BD31-4B8C-83A1-F6EECF244321}">
                <p14:modId xmlns:p14="http://schemas.microsoft.com/office/powerpoint/2010/main" val="4135889015"/>
              </p:ext>
            </p:extLst>
          </p:nvPr>
        </p:nvGraphicFramePr>
        <p:xfrm>
          <a:off x="89578" y="128936"/>
          <a:ext cx="8964843" cy="640080"/>
        </p:xfrm>
        <a:graphic>
          <a:graphicData uri="http://schemas.openxmlformats.org/drawingml/2006/table">
            <a:tbl>
              <a:tblPr firstRow="1" bandRow="1">
                <a:tableStyleId>{5C22544A-7EE6-4342-B048-85BDC9FD1C3A}</a:tableStyleId>
              </a:tblPr>
              <a:tblGrid>
                <a:gridCol w="1944938">
                  <a:extLst>
                    <a:ext uri="{9D8B030D-6E8A-4147-A177-3AD203B41FA5}">
                      <a16:colId xmlns:a16="http://schemas.microsoft.com/office/drawing/2014/main" val="2212122078"/>
                    </a:ext>
                  </a:extLst>
                </a:gridCol>
                <a:gridCol w="7019905">
                  <a:extLst>
                    <a:ext uri="{9D8B030D-6E8A-4147-A177-3AD203B41FA5}">
                      <a16:colId xmlns:a16="http://schemas.microsoft.com/office/drawing/2014/main" val="3746898212"/>
                    </a:ext>
                  </a:extLst>
                </a:gridCol>
              </a:tblGrid>
              <a:tr h="370840">
                <a:tc>
                  <a:txBody>
                    <a:bodyPr/>
                    <a:lstStyle/>
                    <a:p>
                      <a:r>
                        <a:rPr lang="en-US" sz="1800" b="1" u="sng">
                          <a:solidFill>
                            <a:srgbClr val="005B7B"/>
                          </a:solidFill>
                          <a:latin typeface="Bitter" pitchFamily="2" charset="0"/>
                        </a:rPr>
                        <a:t>Intervention 4:</a:t>
                      </a:r>
                      <a:endParaRPr lang="en-US" sz="1800">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r>
                        <a:rPr lang="en-US" sz="1800" b="1" i="0" u="none" strike="noStrike">
                          <a:solidFill>
                            <a:schemeClr val="bg2"/>
                          </a:solidFill>
                          <a:effectLst/>
                          <a:latin typeface="Bitter" pitchFamily="2" charset="0"/>
                        </a:rPr>
                        <a:t>Increase the Cultural and Linguistic Diversity of Contracted Behavioral Health Providers</a:t>
                      </a:r>
                      <a:endParaRPr lang="en-US" sz="1800" b="1">
                        <a:latin typeface="Bitter" pitchFamily="2" charset="0"/>
                      </a:endParaRP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315928201"/>
                  </a:ext>
                </a:extLst>
              </a:tr>
            </a:tbl>
          </a:graphicData>
        </a:graphic>
      </p:graphicFrame>
      <p:grpSp>
        <p:nvGrpSpPr>
          <p:cNvPr id="2" name="Group 1">
            <a:extLst>
              <a:ext uri="{FF2B5EF4-FFF2-40B4-BE49-F238E27FC236}">
                <a16:creationId xmlns:a16="http://schemas.microsoft.com/office/drawing/2014/main" id="{E76ADF27-A8F0-E4B1-C4DF-04A8C9A19057}"/>
              </a:ext>
            </a:extLst>
          </p:cNvPr>
          <p:cNvGrpSpPr/>
          <p:nvPr/>
        </p:nvGrpSpPr>
        <p:grpSpPr>
          <a:xfrm>
            <a:off x="779657" y="1675349"/>
            <a:ext cx="1654628" cy="668318"/>
            <a:chOff x="6756468" y="444375"/>
            <a:chExt cx="1654628" cy="668318"/>
          </a:xfrm>
        </p:grpSpPr>
        <p:sp>
          <p:nvSpPr>
            <p:cNvPr id="4" name="TextBox 3">
              <a:extLst>
                <a:ext uri="{FF2B5EF4-FFF2-40B4-BE49-F238E27FC236}">
                  <a16:creationId xmlns:a16="http://schemas.microsoft.com/office/drawing/2014/main" id="{B004B074-A375-D040-83AE-9C775A91B057}"/>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6" name="Graphic 5" descr="Checkmark with solid fill">
              <a:extLst>
                <a:ext uri="{FF2B5EF4-FFF2-40B4-BE49-F238E27FC236}">
                  <a16:creationId xmlns:a16="http://schemas.microsoft.com/office/drawing/2014/main" id="{7FB5A3D1-293D-8046-5D44-6281B42AFC2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00041" y="444375"/>
              <a:ext cx="430802" cy="430802"/>
            </a:xfrm>
            <a:prstGeom prst="rect">
              <a:avLst/>
            </a:prstGeom>
          </p:spPr>
        </p:pic>
      </p:grpSp>
      <p:grpSp>
        <p:nvGrpSpPr>
          <p:cNvPr id="10" name="Group 9">
            <a:extLst>
              <a:ext uri="{FF2B5EF4-FFF2-40B4-BE49-F238E27FC236}">
                <a16:creationId xmlns:a16="http://schemas.microsoft.com/office/drawing/2014/main" id="{7AC95536-5C03-E750-E1C5-899D77489FB4}"/>
              </a:ext>
            </a:extLst>
          </p:cNvPr>
          <p:cNvGrpSpPr/>
          <p:nvPr/>
        </p:nvGrpSpPr>
        <p:grpSpPr>
          <a:xfrm>
            <a:off x="779657" y="3316147"/>
            <a:ext cx="1654628" cy="668318"/>
            <a:chOff x="6756468" y="444375"/>
            <a:chExt cx="1654628" cy="668318"/>
          </a:xfrm>
        </p:grpSpPr>
        <p:sp>
          <p:nvSpPr>
            <p:cNvPr id="12" name="TextBox 11">
              <a:extLst>
                <a:ext uri="{FF2B5EF4-FFF2-40B4-BE49-F238E27FC236}">
                  <a16:creationId xmlns:a16="http://schemas.microsoft.com/office/drawing/2014/main" id="{CB93AA58-1DB7-D843-BAC7-BAE56122642B}"/>
                </a:ext>
              </a:extLst>
            </p:cNvPr>
            <p:cNvSpPr txBox="1"/>
            <p:nvPr/>
          </p:nvSpPr>
          <p:spPr>
            <a:xfrm>
              <a:off x="6756468" y="835694"/>
              <a:ext cx="1654628" cy="276999"/>
            </a:xfrm>
            <a:prstGeom prst="rect">
              <a:avLst/>
            </a:prstGeom>
            <a:noFill/>
          </p:spPr>
          <p:txBody>
            <a:bodyPr wrap="square">
              <a:spAutoFit/>
            </a:bodyPr>
            <a:lstStyle/>
            <a:p>
              <a:r>
                <a:rPr lang="en-US" sz="1200" b="1">
                  <a:solidFill>
                    <a:schemeClr val="bg2"/>
                  </a:solidFill>
                  <a:latin typeface="Bitter" pitchFamily="2" charset="0"/>
                </a:rPr>
                <a:t>IN PROGRESS</a:t>
              </a:r>
            </a:p>
          </p:txBody>
        </p:sp>
        <p:pic>
          <p:nvPicPr>
            <p:cNvPr id="13" name="Graphic 12" descr="Checkmark with solid fill">
              <a:extLst>
                <a:ext uri="{FF2B5EF4-FFF2-40B4-BE49-F238E27FC236}">
                  <a16:creationId xmlns:a16="http://schemas.microsoft.com/office/drawing/2014/main" id="{329FB005-7BF2-909C-D10B-72581184D7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200041" y="444375"/>
              <a:ext cx="430802" cy="430802"/>
            </a:xfrm>
            <a:prstGeom prst="rect">
              <a:avLst/>
            </a:prstGeom>
          </p:spPr>
        </p:pic>
      </p:grpSp>
      <p:grpSp>
        <p:nvGrpSpPr>
          <p:cNvPr id="14" name="Group 13">
            <a:extLst>
              <a:ext uri="{FF2B5EF4-FFF2-40B4-BE49-F238E27FC236}">
                <a16:creationId xmlns:a16="http://schemas.microsoft.com/office/drawing/2014/main" id="{68C9808E-1734-285B-A9AB-422BE9C56A76}"/>
              </a:ext>
            </a:extLst>
          </p:cNvPr>
          <p:cNvGrpSpPr/>
          <p:nvPr/>
        </p:nvGrpSpPr>
        <p:grpSpPr>
          <a:xfrm>
            <a:off x="6947395" y="3117002"/>
            <a:ext cx="1239016" cy="878904"/>
            <a:chOff x="35002" y="848944"/>
            <a:chExt cx="1239016" cy="878904"/>
          </a:xfrm>
        </p:grpSpPr>
        <p:pic>
          <p:nvPicPr>
            <p:cNvPr id="15" name="Graphic 14" descr="Bullseye with solid fill">
              <a:extLst>
                <a:ext uri="{FF2B5EF4-FFF2-40B4-BE49-F238E27FC236}">
                  <a16:creationId xmlns:a16="http://schemas.microsoft.com/office/drawing/2014/main" id="{74C6D488-A0E3-4359-FD05-3CBD43F16A6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0853" y="848944"/>
              <a:ext cx="650821" cy="650821"/>
            </a:xfrm>
            <a:prstGeom prst="rect">
              <a:avLst/>
            </a:prstGeom>
          </p:spPr>
        </p:pic>
        <p:sp>
          <p:nvSpPr>
            <p:cNvPr id="16" name="TextBox 15">
              <a:extLst>
                <a:ext uri="{FF2B5EF4-FFF2-40B4-BE49-F238E27FC236}">
                  <a16:creationId xmlns:a16="http://schemas.microsoft.com/office/drawing/2014/main" id="{6DDAAB88-87DA-4356-84A4-29D827453409}"/>
                </a:ext>
              </a:extLst>
            </p:cNvPr>
            <p:cNvSpPr txBox="1"/>
            <p:nvPr/>
          </p:nvSpPr>
          <p:spPr>
            <a:xfrm>
              <a:off x="35002" y="1420071"/>
              <a:ext cx="1239016" cy="307777"/>
            </a:xfrm>
            <a:prstGeom prst="rect">
              <a:avLst/>
            </a:prstGeom>
            <a:noFill/>
          </p:spPr>
          <p:txBody>
            <a:bodyPr wrap="square">
              <a:spAutoFit/>
            </a:bodyPr>
            <a:lstStyle/>
            <a:p>
              <a:r>
                <a:rPr lang="en-US" sz="1400" b="1">
                  <a:solidFill>
                    <a:schemeClr val="bg2"/>
                  </a:solidFill>
                  <a:latin typeface="Bitter" pitchFamily="2" charset="0"/>
                </a:rPr>
                <a:t>COMPLETE</a:t>
              </a:r>
            </a:p>
          </p:txBody>
        </p:sp>
      </p:grpSp>
      <p:grpSp>
        <p:nvGrpSpPr>
          <p:cNvPr id="20" name="Group 19">
            <a:extLst>
              <a:ext uri="{FF2B5EF4-FFF2-40B4-BE49-F238E27FC236}">
                <a16:creationId xmlns:a16="http://schemas.microsoft.com/office/drawing/2014/main" id="{0711F806-7BDF-9961-4D06-241178174978}"/>
              </a:ext>
            </a:extLst>
          </p:cNvPr>
          <p:cNvGrpSpPr/>
          <p:nvPr/>
        </p:nvGrpSpPr>
        <p:grpSpPr>
          <a:xfrm>
            <a:off x="6947395" y="1529426"/>
            <a:ext cx="1239016" cy="878904"/>
            <a:chOff x="35002" y="848944"/>
            <a:chExt cx="1239016" cy="878904"/>
          </a:xfrm>
        </p:grpSpPr>
        <p:pic>
          <p:nvPicPr>
            <p:cNvPr id="21" name="Graphic 20" descr="Bullseye with solid fill">
              <a:extLst>
                <a:ext uri="{FF2B5EF4-FFF2-40B4-BE49-F238E27FC236}">
                  <a16:creationId xmlns:a16="http://schemas.microsoft.com/office/drawing/2014/main" id="{400E8017-62A2-BD63-B89F-6CA921639E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240853" y="848944"/>
              <a:ext cx="650821" cy="650821"/>
            </a:xfrm>
            <a:prstGeom prst="rect">
              <a:avLst/>
            </a:prstGeom>
          </p:spPr>
        </p:pic>
        <p:sp>
          <p:nvSpPr>
            <p:cNvPr id="22" name="TextBox 21">
              <a:extLst>
                <a:ext uri="{FF2B5EF4-FFF2-40B4-BE49-F238E27FC236}">
                  <a16:creationId xmlns:a16="http://schemas.microsoft.com/office/drawing/2014/main" id="{7C8C714C-8613-C57B-0904-BC0610A4358C}"/>
                </a:ext>
              </a:extLst>
            </p:cNvPr>
            <p:cNvSpPr txBox="1"/>
            <p:nvPr/>
          </p:nvSpPr>
          <p:spPr>
            <a:xfrm>
              <a:off x="35002" y="1420071"/>
              <a:ext cx="1239016" cy="307777"/>
            </a:xfrm>
            <a:prstGeom prst="rect">
              <a:avLst/>
            </a:prstGeom>
            <a:noFill/>
          </p:spPr>
          <p:txBody>
            <a:bodyPr wrap="square">
              <a:spAutoFit/>
            </a:bodyPr>
            <a:lstStyle/>
            <a:p>
              <a:r>
                <a:rPr lang="en-US" sz="1400" b="1">
                  <a:solidFill>
                    <a:schemeClr val="bg2"/>
                  </a:solidFill>
                  <a:latin typeface="Bitter" pitchFamily="2" charset="0"/>
                </a:rPr>
                <a:t>COMPLETE</a:t>
              </a:r>
            </a:p>
          </p:txBody>
        </p:sp>
      </p:grpSp>
    </p:spTree>
    <p:extLst>
      <p:ext uri="{BB962C8B-B14F-4D97-AF65-F5344CB8AC3E}">
        <p14:creationId xmlns:p14="http://schemas.microsoft.com/office/powerpoint/2010/main" val="3917535965"/>
      </p:ext>
    </p:extLst>
  </p:cSld>
  <p:clrMapOvr>
    <a:masterClrMapping/>
  </p:clrMapOvr>
</p:sld>
</file>

<file path=ppt/theme/theme1.xml><?xml version="1.0" encoding="utf-8"?>
<a:theme xmlns:a="http://schemas.openxmlformats.org/drawingml/2006/main" name="Simple Light">
  <a:themeElements>
    <a:clrScheme name="Umpqua Health Theme">
      <a:dk1>
        <a:srgbClr val="000000"/>
      </a:dk1>
      <a:lt1>
        <a:srgbClr val="FFFFFF"/>
      </a:lt1>
      <a:dk2>
        <a:srgbClr val="005B7B"/>
      </a:dk2>
      <a:lt2>
        <a:srgbClr val="90C5D0"/>
      </a:lt2>
      <a:accent1>
        <a:srgbClr val="55A351"/>
      </a:accent1>
      <a:accent2>
        <a:srgbClr val="3B8399"/>
      </a:accent2>
      <a:accent3>
        <a:srgbClr val="E0AE02"/>
      </a:accent3>
      <a:accent4>
        <a:srgbClr val="E8CE66"/>
      </a:accent4>
      <a:accent5>
        <a:srgbClr val="AFD7B0"/>
      </a:accent5>
      <a:accent6>
        <a:srgbClr val="DBEFF6"/>
      </a:accent6>
      <a:hlink>
        <a:srgbClr val="3B8399"/>
      </a:hlink>
      <a:folHlink>
        <a:srgbClr val="3B8399"/>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Umpqua Health PP Template" id="{A31F6C9D-01A3-424E-97E9-EDD81CF25754}" vid="{EEF7F3E3-C041-B04C-9E4D-78DD47D72853}"/>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36EB6CEE-E9E0-437E-A557-E6EE02A10678}">
  <we:reference id="wa200003915" version="2.0.0.0" store="en-US" storeType="OMEX"/>
  <we:alternateReferences>
    <we:reference id="WA200003915" version="2.0.0.0" store="" storeType="OMEX"/>
  </we:alternateReferences>
  <we:properties/>
  <we:bindings/>
  <we:snapshot xmlns:r="http://schemas.openxmlformats.org/officeDocument/2006/relationships"/>
</we:webextension>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F617FBC13A774468D6CBBA5512FC594" ma:contentTypeVersion="25" ma:contentTypeDescription="Create a new document." ma:contentTypeScope="" ma:versionID="aea9b465b2e799726758aa8c3f39d045">
  <xsd:schema xmlns:xsd="http://www.w3.org/2001/XMLSchema" xmlns:xs="http://www.w3.org/2001/XMLSchema" xmlns:p="http://schemas.microsoft.com/office/2006/metadata/properties" xmlns:ns2="5cb2c607-1eb0-481f-8118-1afcad4fdc3d" xmlns:ns3="ca765706-8c0b-4546-9f84-8b9d7650fa31" targetNamespace="http://schemas.microsoft.com/office/2006/metadata/properties" ma:root="true" ma:fieldsID="864d874afc6cd162c35d95116acfbf52" ns2:_="" ns3:_="">
    <xsd:import namespace="5cb2c607-1eb0-481f-8118-1afcad4fdc3d"/>
    <xsd:import namespace="ca765706-8c0b-4546-9f84-8b9d7650fa3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DateTime" minOccurs="0"/>
                <xsd:element ref="ns2:lcf76f155ced4ddcb4097134ff3c332f" minOccurs="0"/>
                <xsd:element ref="ns3:TaxCatchAll" minOccurs="0"/>
                <xsd:element ref="ns2:MediaServiceObjectDetectorVersions" minOccurs="0"/>
                <xsd:element ref="ns3:_dlc_DocId" minOccurs="0"/>
                <xsd:element ref="ns3:_dlc_DocIdUrl" minOccurs="0"/>
                <xsd:element ref="ns3:_dlc_DocIdPersistId" minOccurs="0"/>
                <xsd:element ref="ns2:DeadlineNotes" minOccurs="0"/>
                <xsd:element ref="ns2:MediaServiceSearchProperties" minOccurs="0"/>
                <xsd:element ref="ns2:ExpiryDate" minOccurs="0"/>
                <xsd:element ref="ns2:NewContent" minOccurs="0"/>
                <xsd:element ref="ns2:Not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cb2c607-1eb0-481f-8118-1afcad4fdc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ServiceOCR" ma:index="20" nillable="true" ma:displayName="Extracted Text" ma:internalName="MediaServiceOCR" ma:readOnly="true">
      <xsd:simpleType>
        <xsd:restriction base="dms:Note">
          <xsd:maxLength value="255"/>
        </xsd:restriction>
      </xsd:simpleType>
    </xsd:element>
    <xsd:element name="DateTime" ma:index="21" nillable="true" ma:displayName="Reference Notes" ma:format="Dropdown" ma:internalName="DateTim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78b9858-0b1e-4007-8c5f-15e3ac32ebac"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DeadlineNotes" ma:index="29" nillable="true" ma:displayName="Deadline Notes" ma:format="Dropdown" ma:internalName="DeadlineNotes">
      <xsd:simpleType>
        <xsd:restriction base="dms:Note">
          <xsd:maxLength value="255"/>
        </xsd:restriction>
      </xsd:simpleType>
    </xsd:element>
    <xsd:element name="MediaServiceSearchProperties" ma:index="30" nillable="true" ma:displayName="MediaServiceSearchProperties" ma:hidden="true" ma:internalName="MediaServiceSearchProperties" ma:readOnly="true">
      <xsd:simpleType>
        <xsd:restriction base="dms:Note"/>
      </xsd:simpleType>
    </xsd:element>
    <xsd:element name="ExpiryDate" ma:index="31" nillable="true" ma:displayName="Expiry Date" ma:format="DateTime" ma:internalName="ExpiryDate">
      <xsd:simpleType>
        <xsd:restriction base="dms:DateTime"/>
      </xsd:simpleType>
    </xsd:element>
    <xsd:element name="NewContent" ma:index="32" nillable="true" ma:displayName="New Content " ma:format="Dropdown" ma:internalName="NewContent">
      <xsd:simpleType>
        <xsd:restriction base="dms:Text">
          <xsd:maxLength value="255"/>
        </xsd:restriction>
      </xsd:simpleType>
    </xsd:element>
    <xsd:element name="Notes" ma:index="33" nillable="true" ma:displayName="Notes" ma:format="Dropdown" ma:internalName="Notes">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a765706-8c0b-4546-9f84-8b9d7650fa3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5f53c429-e630-4828-80cb-4376685cc596}" ma:internalName="TaxCatchAll" ma:showField="CatchAllData" ma:web="ca765706-8c0b-4546-9f84-8b9d7650fa31">
      <xsd:complexType>
        <xsd:complexContent>
          <xsd:extension base="dms:MultiChoiceLookup">
            <xsd:sequence>
              <xsd:element name="Value" type="dms:Lookup" maxOccurs="unbounded" minOccurs="0" nillable="true"/>
            </xsd:sequence>
          </xsd:extension>
        </xsd:complexContent>
      </xsd:complexType>
    </xsd:element>
    <xsd:element name="_dlc_DocId" ma:index="26" nillable="true" ma:displayName="Document ID Value" ma:description="The value of the document ID assigned to this item." ma:indexed="true" ma:internalName="_dlc_DocId" ma:readOnly="true">
      <xsd:simpleType>
        <xsd:restriction base="dms:Text"/>
      </xsd:simpleType>
    </xsd:element>
    <xsd:element name="_dlc_DocIdUrl" ma:index="27"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8"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ca765706-8c0b-4546-9f84-8b9d7650fa31" xsi:nil="true"/>
    <_dlc_DocId xmlns="ca765706-8c0b-4546-9f84-8b9d7650fa31">UMPQUAHLH-2040095995-45569</_dlc_DocId>
    <_dlc_DocIdUrl xmlns="ca765706-8c0b-4546-9f84-8b9d7650fa31">
      <Url>https://umpquahealth.sharepoint.com/sites/HealthPlanOperations/_layouts/15/DocIdRedir.aspx?ID=UMPQUAHLH-2040095995-45569</Url>
      <Description>UMPQUAHLH-2040095995-45569</Description>
    </_dlc_DocIdUrl>
    <lcf76f155ced4ddcb4097134ff3c332f xmlns="5cb2c607-1eb0-481f-8118-1afcad4fdc3d">
      <Terms xmlns="http://schemas.microsoft.com/office/infopath/2007/PartnerControls"/>
    </lcf76f155ced4ddcb4097134ff3c332f>
    <Notes xmlns="5cb2c607-1eb0-481f-8118-1afcad4fdc3d" xsi:nil="true"/>
    <ExpiryDate xmlns="5cb2c607-1eb0-481f-8118-1afcad4fdc3d" xsi:nil="true"/>
    <NewContent xmlns="5cb2c607-1eb0-481f-8118-1afcad4fdc3d" xsi:nil="true"/>
    <DeadlineNotes xmlns="5cb2c607-1eb0-481f-8118-1afcad4fdc3d" xsi:nil="true"/>
    <DateTime xmlns="5cb2c607-1eb0-481f-8118-1afcad4fdc3d"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38EDF45A-18D5-43EB-82C2-A227A401CC67}"/>
</file>

<file path=customXml/itemProps2.xml><?xml version="1.0" encoding="utf-8"?>
<ds:datastoreItem xmlns:ds="http://schemas.openxmlformats.org/officeDocument/2006/customXml" ds:itemID="{025EFD4C-8B87-4FB9-923E-4DC7E284C3A4}">
  <ds:schemaRefs>
    <ds:schemaRef ds:uri="http://schemas.microsoft.com/sharepoint/v3/contenttype/forms"/>
  </ds:schemaRefs>
</ds:datastoreItem>
</file>

<file path=customXml/itemProps3.xml><?xml version="1.0" encoding="utf-8"?>
<ds:datastoreItem xmlns:ds="http://schemas.openxmlformats.org/officeDocument/2006/customXml" ds:itemID="{7AFFECA9-A5BD-4621-B710-04DA22B93C46}">
  <ds:schemaRefs>
    <ds:schemaRef ds:uri="http://purl.org/dc/terms/"/>
    <ds:schemaRef ds:uri="http://schemas.microsoft.com/office/2006/documentManagement/types"/>
    <ds:schemaRef ds:uri="52199874-1da7-4086-bfb5-eed53a7d1d21"/>
    <ds:schemaRef ds:uri="http://purl.org/dc/elements/1.1/"/>
    <ds:schemaRef ds:uri="http://schemas.microsoft.com/office/infopath/2007/PartnerControls"/>
    <ds:schemaRef ds:uri="http://schemas.microsoft.com/office/2006/metadata/properties"/>
    <ds:schemaRef ds:uri="611b6597-8c55-40c1-a7db-02c02cbd8a4f"/>
    <ds:schemaRef ds:uri="http://schemas.openxmlformats.org/package/2006/metadata/core-properties"/>
    <ds:schemaRef ds:uri="http://www.w3.org/XML/1998/namespace"/>
    <ds:schemaRef ds:uri="http://purl.org/dc/dcmitype/"/>
  </ds:schemaRefs>
</ds:datastoreItem>
</file>

<file path=customXml/itemProps4.xml><?xml version="1.0" encoding="utf-8"?>
<ds:datastoreItem xmlns:ds="http://schemas.openxmlformats.org/officeDocument/2006/customXml" ds:itemID="{C5AF65A0-3CAD-4379-8915-434C2B04DBA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
  <TotalTime>0</TotalTime>
  <Words>13846</Words>
  <Application>Microsoft Office PowerPoint</Application>
  <PresentationFormat>On-screen Show (16:9)</PresentationFormat>
  <Paragraphs>1270</Paragraphs>
  <Slides>123</Slides>
  <Notes>113</Notes>
  <HiddenSlides>0</HiddenSlides>
  <MMClips>0</MMClips>
  <ScaleCrop>false</ScaleCrop>
  <HeadingPairs>
    <vt:vector size="4" baseType="variant">
      <vt:variant>
        <vt:lpstr>Theme</vt:lpstr>
      </vt:variant>
      <vt:variant>
        <vt:i4>1</vt:i4>
      </vt:variant>
      <vt:variant>
        <vt:lpstr>Slide Titles</vt:lpstr>
      </vt:variant>
      <vt:variant>
        <vt:i4>123</vt:i4>
      </vt:variant>
    </vt:vector>
  </HeadingPairs>
  <TitlesOfParts>
    <vt:vector size="124" baseType="lpstr">
      <vt:lpstr>Simple Light</vt:lpstr>
      <vt:lpstr>Comprehensive Behavioral Health Plan  (CBHP) Progress Report 3</vt:lpstr>
      <vt:lpstr>Umpqua Health:  Deeply Rooted in Douglas County We have served Oregon Health Plan members for over 27 years</vt:lpstr>
      <vt:lpstr>Umpqua Health:  Deeply Rooted in Douglas County  We have served Oregon Health Plan members for over 27 years</vt:lpstr>
      <vt:lpstr>Who We Serve, Our Members</vt:lpstr>
      <vt:lpstr>Land Acknowledgement</vt:lpstr>
      <vt:lpstr>Umpqua Health Overview</vt:lpstr>
      <vt:lpstr>Our Values</vt:lpstr>
      <vt:lpstr>Equity Statement</vt:lpstr>
      <vt:lpstr>Equity Statement</vt:lpstr>
      <vt:lpstr>Equity Strengths &amp; Measurements</vt:lpstr>
      <vt:lpstr>Our Commitment to Aligning with the CHP is Exhibited Throughout Our CBHP's Three Priority Areas</vt:lpstr>
      <vt:lpstr>PowerPoint Presentation</vt:lpstr>
      <vt:lpstr>PowerPoint Presentation</vt:lpstr>
      <vt:lpstr>PowerPoint Presentation</vt:lpstr>
      <vt:lpstr>Priority Area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Engagement Activities</vt:lpstr>
      <vt:lpstr>Community Engagement Activities</vt:lpstr>
      <vt:lpstr>Community Engagement</vt:lpstr>
      <vt:lpstr>Equitable Access to Community Resources</vt:lpstr>
      <vt:lpstr>Health Equity Considerations for 2025</vt:lpstr>
      <vt:lpstr>PowerPoint Presentation</vt:lpstr>
      <vt:lpstr>2024 Milestones</vt:lpstr>
      <vt:lpstr>Priority Area 1: Commentary</vt:lpstr>
      <vt:lpstr>Priority Area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Engagement Activities</vt:lpstr>
      <vt:lpstr>Community Engagement Activities</vt:lpstr>
      <vt:lpstr>Community Engagement Activities</vt:lpstr>
      <vt:lpstr>Equitable Access to Behavioral Health Services</vt:lpstr>
      <vt:lpstr>Equitable Access to Behavioral Health Services</vt:lpstr>
      <vt:lpstr>Equitable Access to Behavioral Health Services</vt:lpstr>
      <vt:lpstr>Equitable Access to Behavioral Health Services</vt:lpstr>
      <vt:lpstr>2024 Milestones</vt:lpstr>
      <vt:lpstr>2024 Milestones</vt:lpstr>
      <vt:lpstr>2024 Milestones</vt:lpstr>
      <vt:lpstr>Priority Area 2: Commentary</vt:lpstr>
      <vt:lpstr>Priority Area 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Community Engagement Activities</vt:lpstr>
      <vt:lpstr>Equitable Access to Behavioral Health Workforce</vt:lpstr>
      <vt:lpstr>Equitable Access to Behavioral Health Workforce</vt:lpstr>
      <vt:lpstr>In 2024: Progress of Dates &amp; Decisions</vt:lpstr>
      <vt:lpstr>Priority Area 3: Commentary</vt:lpstr>
      <vt:lpstr>2024 Annual Behavioral Health Report Metrics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Alexis Cole</dc:creator>
  <cp:lastModifiedBy>Taylor Dombek</cp:lastModifiedBy>
  <cp:revision>3</cp:revision>
  <dcterms:modified xsi:type="dcterms:W3CDTF">2025-05-10T00:08:01Z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0x010100BF617FBC13A774468D6CBBA5512FC594</vt:lpwstr>
  </property>
  <property fmtid="{D5CDD505-2E9C-101B-9397-08002B2CF9AE}" pid="3" name="_dlc_DocIdItemGuid">
    <vt:lpwstr>d7d4a81d-f3a7-462c-866e-11f316f77272</vt:lpwstr>
  </property>
  <property fmtid="{D5CDD505-2E9C-101B-9397-08002B2CF9AE}" pid="4" name="MediaServiceImageTags">
    <vt:lpwstr/>
  </property>
</Properties>
</file>